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257" r:id="rId3"/>
    <p:sldId id="258" r:id="rId4"/>
    <p:sldId id="259" r:id="rId5"/>
    <p:sldId id="260" r:id="rId6"/>
    <p:sldId id="264" r:id="rId7"/>
    <p:sldId id="261" r:id="rId8"/>
    <p:sldId id="263" r:id="rId9"/>
    <p:sldId id="262" r:id="rId10"/>
    <p:sldId id="265" r:id="rId11"/>
    <p:sldId id="266" r:id="rId12"/>
    <p:sldId id="303" r:id="rId13"/>
    <p:sldId id="304" r:id="rId14"/>
    <p:sldId id="267" r:id="rId15"/>
    <p:sldId id="278" r:id="rId16"/>
    <p:sldId id="309" r:id="rId17"/>
    <p:sldId id="310" r:id="rId18"/>
    <p:sldId id="311" r:id="rId19"/>
    <p:sldId id="312" r:id="rId20"/>
    <p:sldId id="313" r:id="rId21"/>
    <p:sldId id="314" r:id="rId22"/>
    <p:sldId id="316" r:id="rId23"/>
    <p:sldId id="315" r:id="rId24"/>
    <p:sldId id="268" r:id="rId25"/>
    <p:sldId id="269" r:id="rId26"/>
    <p:sldId id="270" r:id="rId27"/>
    <p:sldId id="271" r:id="rId28"/>
    <p:sldId id="272" r:id="rId29"/>
    <p:sldId id="273" r:id="rId30"/>
    <p:sldId id="308" r:id="rId31"/>
    <p:sldId id="274" r:id="rId32"/>
    <p:sldId id="275" r:id="rId33"/>
    <p:sldId id="306" r:id="rId34"/>
    <p:sldId id="276" r:id="rId35"/>
    <p:sldId id="307" r:id="rId36"/>
    <p:sldId id="277" r:id="rId37"/>
    <p:sldId id="284" r:id="rId38"/>
    <p:sldId id="290" r:id="rId39"/>
    <p:sldId id="286" r:id="rId40"/>
    <p:sldId id="288" r:id="rId41"/>
    <p:sldId id="285" r:id="rId42"/>
    <p:sldId id="289" r:id="rId43"/>
    <p:sldId id="291" r:id="rId44"/>
    <p:sldId id="292" r:id="rId45"/>
    <p:sldId id="293" r:id="rId46"/>
    <p:sldId id="294" r:id="rId47"/>
    <p:sldId id="295" r:id="rId48"/>
    <p:sldId id="299" r:id="rId49"/>
    <p:sldId id="300" r:id="rId50"/>
    <p:sldId id="322" r:id="rId51"/>
    <p:sldId id="323" r:id="rId52"/>
    <p:sldId id="324" r:id="rId53"/>
    <p:sldId id="296" r:id="rId54"/>
    <p:sldId id="297" r:id="rId55"/>
    <p:sldId id="319" r:id="rId56"/>
    <p:sldId id="298" r:id="rId57"/>
    <p:sldId id="320" r:id="rId58"/>
    <p:sldId id="301" r:id="rId59"/>
    <p:sldId id="302" r:id="rId60"/>
    <p:sldId id="305" r:id="rId61"/>
    <p:sldId id="317" r:id="rId62"/>
    <p:sldId id="318" r:id="rId63"/>
    <p:sldId id="321"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89946" autoAdjust="0"/>
  </p:normalViewPr>
  <p:slideViewPr>
    <p:cSldViewPr snapToGrid="0">
      <p:cViewPr varScale="1">
        <p:scale>
          <a:sx n="40" d="100"/>
          <a:sy n="40" d="100"/>
        </p:scale>
        <p:origin x="-120" y="-6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A2B4D-4D8B-4860-AC9A-E32901F53E21}" type="datetimeFigureOut">
              <a:rPr lang="en-US" smtClean="0"/>
              <a:pPr/>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797B8-7522-4E8C-89F1-1F3BA655CC4C}" type="slidenum">
              <a:rPr lang="en-US" smtClean="0"/>
              <a:pPr/>
              <a:t>‹#›</a:t>
            </a:fld>
            <a:endParaRPr lang="en-US"/>
          </a:p>
        </p:txBody>
      </p:sp>
    </p:spTree>
    <p:extLst>
      <p:ext uri="{BB962C8B-B14F-4D97-AF65-F5344CB8AC3E}">
        <p14:creationId xmlns:p14="http://schemas.microsoft.com/office/powerpoint/2010/main" xmlns="" val="347163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797B8-7522-4E8C-89F1-1F3BA655CC4C}" type="slidenum">
              <a:rPr lang="en-US" smtClean="0"/>
              <a:pPr/>
              <a:t>37</a:t>
            </a:fld>
            <a:endParaRPr lang="en-US"/>
          </a:p>
        </p:txBody>
      </p:sp>
    </p:spTree>
    <p:extLst>
      <p:ext uri="{BB962C8B-B14F-4D97-AF65-F5344CB8AC3E}">
        <p14:creationId xmlns:p14="http://schemas.microsoft.com/office/powerpoint/2010/main" xmlns="" val="109425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Normal carbon dioxide waveform. </a:t>
            </a:r>
          </a:p>
          <a:p>
            <a:r>
              <a:rPr lang="en-US" sz="1200" b="0" i="0" u="none" strike="noStrike" kern="1200" baseline="0" dirty="0" smtClean="0">
                <a:solidFill>
                  <a:schemeClr val="tx1"/>
                </a:solidFill>
                <a:latin typeface="+mn-lt"/>
                <a:ea typeface="+mn-ea"/>
                <a:cs typeface="+mn-cs"/>
              </a:rPr>
              <a:t>EA (Phase I) is the latter part of inspiration, during which the CO2 level remains at zero. </a:t>
            </a:r>
          </a:p>
          <a:p>
            <a:r>
              <a:rPr lang="en-US" sz="1200" b="0" i="0" u="none" strike="noStrike" kern="1200" baseline="0" dirty="0" smtClean="0">
                <a:solidFill>
                  <a:schemeClr val="tx1"/>
                </a:solidFill>
                <a:latin typeface="+mn-lt"/>
                <a:ea typeface="+mn-ea"/>
                <a:cs typeface="+mn-cs"/>
              </a:rPr>
              <a:t>BC (Phase II) represents the emptying of connecting airways and the beginning of the emptying of alveoli.  As exhalation continues, gas from alveoli in regions with relatively short conducting airways appears and mixes with dead space gas from regions with relatively long conducting airways, resulting in an increasing CO2 level.</a:t>
            </a:r>
          </a:p>
          <a:p>
            <a:r>
              <a:rPr lang="en-US" sz="1200" b="0" i="0" u="none" strike="noStrike" kern="1200" baseline="0" dirty="0" smtClean="0">
                <a:solidFill>
                  <a:schemeClr val="tx1"/>
                </a:solidFill>
                <a:latin typeface="+mn-lt"/>
                <a:ea typeface="+mn-ea"/>
                <a:cs typeface="+mn-cs"/>
              </a:rPr>
              <a:t> CD (Phase III) shows the alveolar plateau. Because of uneven emptying of alveoli, the slope continues to rise gently. </a:t>
            </a:r>
          </a:p>
          <a:p>
            <a:r>
              <a:rPr lang="en-US" sz="1200" b="0" i="0" u="none" strike="noStrike" kern="1200" baseline="0" dirty="0" smtClean="0">
                <a:solidFill>
                  <a:schemeClr val="tx1"/>
                </a:solidFill>
                <a:latin typeface="+mn-lt"/>
                <a:ea typeface="+mn-ea"/>
                <a:cs typeface="+mn-cs"/>
              </a:rPr>
              <a:t>Point D shows the best approximation of alveolar CO2 (end of expiration, beginning of inspiration). </a:t>
            </a:r>
          </a:p>
          <a:p>
            <a:r>
              <a:rPr lang="en-US" sz="1200" b="0" i="0" u="none" strike="noStrike" kern="1200" baseline="0" dirty="0" smtClean="0">
                <a:solidFill>
                  <a:schemeClr val="tx1"/>
                </a:solidFill>
                <a:latin typeface="+mn-lt"/>
                <a:ea typeface="+mn-ea"/>
                <a:cs typeface="+mn-cs"/>
              </a:rPr>
              <a:t>In DE (Phase IV), as the patient inhales, CO2-free gas enters the patient’s airway, and the CO2 level abruptly falls to zero.</a:t>
            </a:r>
          </a:p>
          <a:p>
            <a:r>
              <a:rPr lang="en-US" sz="1200" b="0" i="0" u="none" strike="noStrike" kern="1200" baseline="0" dirty="0" smtClean="0">
                <a:solidFill>
                  <a:schemeClr val="tx1"/>
                </a:solidFill>
                <a:latin typeface="+mn-lt"/>
                <a:ea typeface="+mn-ea"/>
                <a:cs typeface="+mn-cs"/>
              </a:rPr>
              <a:t> Characteristics of the normal </a:t>
            </a:r>
            <a:r>
              <a:rPr lang="en-US" sz="1200" b="0" i="0" u="none" strike="noStrike" kern="1200" baseline="0" dirty="0" err="1" smtClean="0">
                <a:solidFill>
                  <a:schemeClr val="tx1"/>
                </a:solidFill>
                <a:latin typeface="+mn-lt"/>
                <a:ea typeface="+mn-ea"/>
                <a:cs typeface="+mn-cs"/>
              </a:rPr>
              <a:t>capnogram</a:t>
            </a:r>
            <a:r>
              <a:rPr lang="en-US" sz="1200" b="0" i="0" u="none" strike="noStrike" kern="1200" baseline="0" dirty="0" smtClean="0">
                <a:solidFill>
                  <a:schemeClr val="tx1"/>
                </a:solidFill>
                <a:latin typeface="+mn-lt"/>
                <a:ea typeface="+mn-ea"/>
                <a:cs typeface="+mn-cs"/>
              </a:rPr>
              <a:t> include (a) rapid increase from B to C, (b) nearly horizontal plateau between C and D, (c) rapid decrease from D to E</a:t>
            </a:r>
          </a:p>
          <a:p>
            <a:r>
              <a:rPr lang="en-US" sz="1200" b="0" i="0" u="none" strike="noStrike" kern="1200" baseline="0" dirty="0" smtClean="0">
                <a:solidFill>
                  <a:schemeClr val="tx1"/>
                </a:solidFill>
                <a:latin typeface="+mn-lt"/>
                <a:ea typeface="+mn-ea"/>
                <a:cs typeface="+mn-cs"/>
              </a:rPr>
              <a:t>to zero, and (d) a zero baseline (EA AB). </a:t>
            </a:r>
          </a:p>
          <a:p>
            <a:r>
              <a:rPr lang="en-US" sz="1200" b="0" i="0" u="none" strike="noStrike" kern="1200" baseline="0" dirty="0" smtClean="0">
                <a:solidFill>
                  <a:schemeClr val="tx1"/>
                </a:solidFill>
                <a:latin typeface="+mn-lt"/>
                <a:ea typeface="+mn-ea"/>
                <a:cs typeface="+mn-cs"/>
              </a:rPr>
              <a:t>A good alveolar plateau greatly increases the chances that the end-tidal reading is a reliable estimate of the alveolar level.</a:t>
            </a:r>
            <a:endParaRPr lang="en-US" dirty="0"/>
          </a:p>
        </p:txBody>
      </p:sp>
      <p:sp>
        <p:nvSpPr>
          <p:cNvPr id="4" name="Slide Number Placeholder 3"/>
          <p:cNvSpPr>
            <a:spLocks noGrp="1"/>
          </p:cNvSpPr>
          <p:nvPr>
            <p:ph type="sldNum" sz="quarter" idx="10"/>
          </p:nvPr>
        </p:nvSpPr>
        <p:spPr/>
        <p:txBody>
          <a:bodyPr/>
          <a:lstStyle/>
          <a:p>
            <a:fld id="{91C797B8-7522-4E8C-89F1-1F3BA655CC4C}" type="slidenum">
              <a:rPr lang="en-US" smtClean="0"/>
              <a:pPr/>
              <a:t>38</a:t>
            </a:fld>
            <a:endParaRPr lang="en-US"/>
          </a:p>
        </p:txBody>
      </p:sp>
    </p:spTree>
    <p:extLst>
      <p:ext uri="{BB962C8B-B14F-4D97-AF65-F5344CB8AC3E}">
        <p14:creationId xmlns:p14="http://schemas.microsoft.com/office/powerpoint/2010/main" xmlns="" val="104899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797B8-7522-4E8C-89F1-1F3BA655CC4C}" type="slidenum">
              <a:rPr lang="en-US" smtClean="0"/>
              <a:pPr/>
              <a:t>56</a:t>
            </a:fld>
            <a:endParaRPr lang="en-US"/>
          </a:p>
        </p:txBody>
      </p:sp>
    </p:spTree>
    <p:extLst>
      <p:ext uri="{BB962C8B-B14F-4D97-AF65-F5344CB8AC3E}">
        <p14:creationId xmlns:p14="http://schemas.microsoft.com/office/powerpoint/2010/main" xmlns="" val="1519282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5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52.emf"/></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552" y="1349722"/>
            <a:ext cx="6111035" cy="1066798"/>
          </a:xfrm>
        </p:spPr>
        <p:txBody>
          <a:bodyPr/>
          <a:lstStyle/>
          <a:p>
            <a:r>
              <a:rPr lang="en-US" dirty="0" smtClean="0"/>
              <a:t>capnography</a:t>
            </a:r>
            <a:endParaRPr lang="en-US" dirty="0"/>
          </a:p>
        </p:txBody>
      </p:sp>
      <p:sp>
        <p:nvSpPr>
          <p:cNvPr id="3" name="Subtitle 2"/>
          <p:cNvSpPr>
            <a:spLocks noGrp="1"/>
          </p:cNvSpPr>
          <p:nvPr>
            <p:ph type="subTitle" idx="1"/>
          </p:nvPr>
        </p:nvSpPr>
        <p:spPr>
          <a:xfrm>
            <a:off x="1911081" y="3021637"/>
            <a:ext cx="8689976" cy="1371599"/>
          </a:xfrm>
        </p:spPr>
        <p:txBody>
          <a:bodyPr>
            <a:normAutofit fontScale="92500" lnSpcReduction="10000"/>
          </a:bodyPr>
          <a:lstStyle/>
          <a:p>
            <a:r>
              <a:rPr lang="en-US" dirty="0" smtClean="0"/>
              <a:t>DR. TEJASH SHARMA</a:t>
            </a:r>
          </a:p>
          <a:p>
            <a:r>
              <a:rPr lang="en-US" dirty="0" smtClean="0"/>
              <a:t>ASSO. PROF. DEPT. OF ANAESTHESIOLOGY</a:t>
            </a:r>
          </a:p>
          <a:p>
            <a:r>
              <a:rPr lang="en-US" dirty="0" smtClean="0"/>
              <a:t>SBKS MI &amp; RC, SVDU</a:t>
            </a:r>
            <a:endParaRPr lang="en-US" dirty="0"/>
          </a:p>
        </p:txBody>
      </p:sp>
      <p:pic>
        <p:nvPicPr>
          <p:cNvPr id="4" name="Picture 3"/>
          <p:cNvPicPr>
            <a:picLocks noChangeAspect="1"/>
          </p:cNvPicPr>
          <p:nvPr/>
        </p:nvPicPr>
        <p:blipFill>
          <a:blip r:embed="rId2"/>
          <a:stretch>
            <a:fillRect/>
          </a:stretch>
        </p:blipFill>
        <p:spPr>
          <a:xfrm>
            <a:off x="301471" y="4393236"/>
            <a:ext cx="3913632" cy="2334243"/>
          </a:xfrm>
          <a:prstGeom prst="rect">
            <a:avLst/>
          </a:prstGeom>
        </p:spPr>
      </p:pic>
    </p:spTree>
    <p:extLst>
      <p:ext uri="{BB962C8B-B14F-4D97-AF65-F5344CB8AC3E}">
        <p14:creationId xmlns:p14="http://schemas.microsoft.com/office/powerpoint/2010/main" xmlns="" val="341627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913774" y="1814514"/>
            <a:ext cx="10363825" cy="3976686"/>
          </a:xfrm>
        </p:spPr>
        <p:txBody>
          <a:bodyPr/>
          <a:lstStyle/>
          <a:p>
            <a:r>
              <a:rPr lang="en-US" sz="2400" dirty="0">
                <a:latin typeface="Arial MT Black"/>
              </a:rPr>
              <a:t>Determination of Oxygenation Status</a:t>
            </a:r>
            <a:r>
              <a:rPr lang="en-US" dirty="0"/>
              <a:t>:</a:t>
            </a:r>
          </a:p>
          <a:p>
            <a:pPr marL="457200" indent="-457200">
              <a:buFont typeface="+mj-lt"/>
              <a:buAutoNum type="arabicPeriod"/>
            </a:pPr>
            <a:r>
              <a:rPr lang="en-US" sz="2200" i="1" cap="none" dirty="0" smtClean="0">
                <a:latin typeface="Arial MT Black"/>
              </a:rPr>
              <a:t>Invasively </a:t>
            </a:r>
            <a:r>
              <a:rPr lang="en-US" sz="2200" cap="none" dirty="0" smtClean="0">
                <a:latin typeface="Arial MT Black"/>
              </a:rPr>
              <a:t>an arterial blood gas (ABG) can be obtained which  measures, among other things, the PAO</a:t>
            </a:r>
            <a:r>
              <a:rPr lang="en-US" sz="1800" cap="none" dirty="0" smtClean="0">
                <a:latin typeface="Arial MT Black"/>
              </a:rPr>
              <a:t>2</a:t>
            </a:r>
            <a:r>
              <a:rPr lang="en-US" sz="2200" cap="none" dirty="0" smtClean="0">
                <a:latin typeface="Arial MT Black"/>
              </a:rPr>
              <a:t> (partial pressure of oxygen dissolved in the blood plasma of arterial blood).</a:t>
            </a:r>
          </a:p>
          <a:p>
            <a:pPr marL="457200" indent="-457200">
              <a:buFont typeface="+mj-lt"/>
              <a:buAutoNum type="arabicPeriod"/>
            </a:pPr>
            <a:r>
              <a:rPr lang="en-US" sz="2200" i="1" cap="none" dirty="0" smtClean="0">
                <a:latin typeface="Arial MT Black"/>
              </a:rPr>
              <a:t>Non-invasively </a:t>
            </a:r>
            <a:r>
              <a:rPr lang="en-US" sz="2200" cap="none" dirty="0" smtClean="0">
                <a:latin typeface="Arial MT Black"/>
              </a:rPr>
              <a:t>a pulse </a:t>
            </a:r>
            <a:r>
              <a:rPr lang="en-US" sz="2200" cap="none" dirty="0" err="1" smtClean="0">
                <a:latin typeface="Arial MT Black"/>
              </a:rPr>
              <a:t>oxymetry</a:t>
            </a:r>
            <a:r>
              <a:rPr lang="en-US" sz="2200" cap="none" dirty="0" smtClean="0">
                <a:latin typeface="Arial MT Black"/>
              </a:rPr>
              <a:t> can be obtained which measures the amount of oxygen that is bound to the hemoglobin.</a:t>
            </a:r>
            <a:endParaRPr lang="en-US" sz="2200" cap="none" dirty="0">
              <a:latin typeface="Arial MT Black"/>
            </a:endParaRPr>
          </a:p>
        </p:txBody>
      </p:sp>
    </p:spTree>
    <p:extLst>
      <p:ext uri="{BB962C8B-B14F-4D97-AF65-F5344CB8AC3E}">
        <p14:creationId xmlns:p14="http://schemas.microsoft.com/office/powerpoint/2010/main" xmlns="" val="4053063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742950" y="1543050"/>
            <a:ext cx="10534650" cy="4248149"/>
          </a:xfrm>
        </p:spPr>
        <p:txBody>
          <a:bodyPr>
            <a:noAutofit/>
          </a:bodyPr>
          <a:lstStyle/>
          <a:p>
            <a:r>
              <a:rPr lang="en-US" sz="2200" dirty="0">
                <a:latin typeface="Arial MT Black"/>
              </a:rPr>
              <a:t>Determination of Ventilation Status:</a:t>
            </a:r>
          </a:p>
          <a:p>
            <a:pPr marL="457200" indent="-457200">
              <a:buFont typeface="+mj-lt"/>
              <a:buAutoNum type="arabicPeriod"/>
            </a:pPr>
            <a:r>
              <a:rPr lang="en-US" sz="2200" i="1" cap="none" dirty="0" smtClean="0">
                <a:latin typeface="Arial MT Black"/>
              </a:rPr>
              <a:t>Invasively </a:t>
            </a:r>
            <a:r>
              <a:rPr lang="en-US" sz="2200" cap="none" dirty="0" smtClean="0">
                <a:latin typeface="Arial MT Black"/>
              </a:rPr>
              <a:t>the same arterial blood gas (ABG) sample that measures the PAO</a:t>
            </a:r>
            <a:r>
              <a:rPr lang="en-US" sz="1800" cap="none" dirty="0" smtClean="0">
                <a:latin typeface="Arial MT Black"/>
              </a:rPr>
              <a:t>2</a:t>
            </a:r>
            <a:r>
              <a:rPr lang="en-US" sz="2200" cap="none" dirty="0" smtClean="0">
                <a:latin typeface="Arial MT Black"/>
              </a:rPr>
              <a:t> also measures the PaCO</a:t>
            </a:r>
            <a:r>
              <a:rPr lang="en-US" cap="none" dirty="0" smtClean="0">
                <a:latin typeface="Arial MT Black"/>
              </a:rPr>
              <a:t>2</a:t>
            </a:r>
            <a:r>
              <a:rPr lang="en-US" sz="2200" cap="none" dirty="0" smtClean="0">
                <a:latin typeface="Arial MT Black"/>
              </a:rPr>
              <a:t> (partial pressure of carbon dioxide dissolved in blood plasma of arterial blood).</a:t>
            </a:r>
          </a:p>
          <a:p>
            <a:pPr marL="457200" indent="-457200">
              <a:buFont typeface="+mj-lt"/>
              <a:buAutoNum type="arabicPeriod"/>
            </a:pPr>
            <a:r>
              <a:rPr lang="en-US" sz="2200" i="1" cap="none" dirty="0" smtClean="0">
                <a:latin typeface="Arial MT Black"/>
              </a:rPr>
              <a:t>Non-invasively </a:t>
            </a:r>
            <a:r>
              <a:rPr lang="en-US" sz="2200" cap="none" dirty="0" smtClean="0">
                <a:latin typeface="Arial MT Black"/>
              </a:rPr>
              <a:t>the PETCO</a:t>
            </a:r>
            <a:r>
              <a:rPr lang="en-US" sz="1800" cap="none" dirty="0" smtClean="0">
                <a:latin typeface="Arial MT Black"/>
              </a:rPr>
              <a:t>2</a:t>
            </a:r>
            <a:r>
              <a:rPr lang="en-US" sz="2200" cap="none" dirty="0" smtClean="0">
                <a:latin typeface="Arial MT Black"/>
              </a:rPr>
              <a:t> (partial pressure of carbon dioxide in exhaled gas) can be measured. This is measured breath by breath at the end of the expiratory phase of respiration.</a:t>
            </a:r>
            <a:endParaRPr lang="en-US" sz="2200" cap="none" dirty="0">
              <a:latin typeface="Arial MT Black"/>
            </a:endParaRPr>
          </a:p>
        </p:txBody>
      </p:sp>
    </p:spTree>
    <p:extLst>
      <p:ext uri="{BB962C8B-B14F-4D97-AF65-F5344CB8AC3E}">
        <p14:creationId xmlns:p14="http://schemas.microsoft.com/office/powerpoint/2010/main" xmlns="" val="4286473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328613" y="1028700"/>
            <a:ext cx="11530012" cy="5462041"/>
          </a:xfrm>
        </p:spPr>
        <p:txBody>
          <a:bodyPr>
            <a:noAutofit/>
          </a:bodyPr>
          <a:lstStyle/>
          <a:p>
            <a:pPr marL="0" indent="0">
              <a:buNone/>
            </a:pPr>
            <a:r>
              <a:rPr lang="en-US" sz="2200" i="1" cap="none" dirty="0" smtClean="0">
                <a:latin typeface="Arial MT Black"/>
              </a:rPr>
              <a:t>1. Respiration</a:t>
            </a:r>
          </a:p>
          <a:p>
            <a:r>
              <a:rPr lang="en-US" sz="2200" cap="none" dirty="0" smtClean="0">
                <a:latin typeface="Arial MT Black"/>
              </a:rPr>
              <a:t> </a:t>
            </a:r>
            <a:r>
              <a:rPr lang="en-US" sz="2200" i="1" cap="none" dirty="0" smtClean="0">
                <a:latin typeface="Arial MT Black"/>
              </a:rPr>
              <a:t>To confirm correct placement of </a:t>
            </a:r>
            <a:r>
              <a:rPr lang="en-US" sz="2200" i="1" cap="none" dirty="0" err="1" smtClean="0">
                <a:latin typeface="Arial MT Black"/>
              </a:rPr>
              <a:t>EndoTrachealTube</a:t>
            </a:r>
            <a:r>
              <a:rPr lang="en-US" sz="2200" i="1" cap="none" dirty="0" smtClean="0">
                <a:latin typeface="Arial MT Black"/>
              </a:rPr>
              <a:t>: </a:t>
            </a:r>
            <a:r>
              <a:rPr lang="en-US" sz="2200" cap="none" dirty="0" smtClean="0">
                <a:latin typeface="Arial MT Black"/>
              </a:rPr>
              <a:t>presence of stable ETCO</a:t>
            </a:r>
            <a:r>
              <a:rPr lang="en-US" sz="1800" cap="none" dirty="0" smtClean="0">
                <a:latin typeface="Arial MT Black"/>
              </a:rPr>
              <a:t>2</a:t>
            </a:r>
            <a:r>
              <a:rPr lang="en-US" sz="2200" cap="none" dirty="0" smtClean="0">
                <a:latin typeface="Arial MT Black"/>
              </a:rPr>
              <a:t> for &gt; 3 successive breaths.</a:t>
            </a:r>
          </a:p>
          <a:p>
            <a:r>
              <a:rPr lang="en-US" sz="2200" cap="none" dirty="0" smtClean="0">
                <a:latin typeface="Arial MT Black"/>
              </a:rPr>
              <a:t>Determines if tip of fiberscope is in trachea.</a:t>
            </a:r>
          </a:p>
          <a:p>
            <a:r>
              <a:rPr lang="en-US" sz="2200" cap="none" dirty="0" smtClean="0">
                <a:latin typeface="Arial MT Black"/>
              </a:rPr>
              <a:t> Determines position of double lumen tube.</a:t>
            </a:r>
          </a:p>
          <a:p>
            <a:pPr marL="0" indent="0">
              <a:buNone/>
            </a:pPr>
            <a:r>
              <a:rPr lang="en-US" sz="2200" i="1" cap="none" dirty="0" smtClean="0">
                <a:latin typeface="Arial MT Black"/>
              </a:rPr>
              <a:t>2. Metabolism</a:t>
            </a:r>
          </a:p>
          <a:p>
            <a:r>
              <a:rPr lang="en-US" sz="2200" cap="none" dirty="0" smtClean="0">
                <a:latin typeface="Arial MT Black"/>
              </a:rPr>
              <a:t> Diagnosis of malignant hyperthermia.</a:t>
            </a:r>
          </a:p>
          <a:p>
            <a:r>
              <a:rPr lang="en-US" sz="2200" cap="none" dirty="0" smtClean="0">
                <a:latin typeface="Arial MT Black"/>
              </a:rPr>
              <a:t> Rise is ETCO</a:t>
            </a:r>
            <a:r>
              <a:rPr lang="en-US" sz="1800" cap="none" dirty="0" smtClean="0">
                <a:latin typeface="Arial MT Black"/>
              </a:rPr>
              <a:t>2</a:t>
            </a:r>
            <a:r>
              <a:rPr lang="en-US" sz="2200" cap="none" dirty="0" smtClean="0">
                <a:latin typeface="Arial MT Black"/>
              </a:rPr>
              <a:t> occurs before rise of body temperature in malignant hyperthermia.</a:t>
            </a:r>
          </a:p>
          <a:p>
            <a:pPr marL="0" indent="0">
              <a:buNone/>
            </a:pPr>
            <a:r>
              <a:rPr lang="en-US" sz="2200" i="1" cap="none" dirty="0" smtClean="0">
                <a:latin typeface="Arial MT Black"/>
              </a:rPr>
              <a:t>3. Circulation</a:t>
            </a:r>
          </a:p>
          <a:p>
            <a:r>
              <a:rPr lang="en-US" sz="2200" cap="none" dirty="0" smtClean="0">
                <a:latin typeface="Arial MT Black"/>
              </a:rPr>
              <a:t> Assessment of effectiveness of CPR-better than ECG, pulse and BP</a:t>
            </a:r>
          </a:p>
          <a:p>
            <a:r>
              <a:rPr lang="en-US" sz="2200" cap="none" dirty="0" smtClean="0">
                <a:latin typeface="Arial MT Black"/>
              </a:rPr>
              <a:t> Detects pulmonary embolism.</a:t>
            </a:r>
            <a:endParaRPr lang="en-US" sz="2200" cap="none" dirty="0">
              <a:latin typeface="Arial MT Black"/>
            </a:endParaRPr>
          </a:p>
        </p:txBody>
      </p:sp>
      <p:sp>
        <p:nvSpPr>
          <p:cNvPr id="5" name="Rectangle 4"/>
          <p:cNvSpPr/>
          <p:nvPr/>
        </p:nvSpPr>
        <p:spPr>
          <a:xfrm>
            <a:off x="2848447" y="188375"/>
            <a:ext cx="5482591" cy="707886"/>
          </a:xfrm>
          <a:prstGeom prst="rect">
            <a:avLst/>
          </a:prstGeom>
        </p:spPr>
        <p:txBody>
          <a:bodyPr wrap="none">
            <a:spAutoFit/>
          </a:bodyPr>
          <a:lstStyle/>
          <a:p>
            <a:r>
              <a:rPr lang="en-US" sz="4000" b="1" dirty="0">
                <a:latin typeface="Arial" panose="020B0604020202020204" pitchFamily="34" charset="0"/>
              </a:rPr>
              <a:t>Uses of </a:t>
            </a:r>
            <a:r>
              <a:rPr lang="en-US" sz="4000" b="1" dirty="0" smtClean="0">
                <a:latin typeface="Arial" panose="020B0604020202020204" pitchFamily="34" charset="0"/>
              </a:rPr>
              <a:t>Capnography</a:t>
            </a:r>
            <a:endParaRPr lang="en-US" sz="4000" dirty="0"/>
          </a:p>
        </p:txBody>
      </p:sp>
    </p:spTree>
    <p:extLst>
      <p:ext uri="{BB962C8B-B14F-4D97-AF65-F5344CB8AC3E}">
        <p14:creationId xmlns:p14="http://schemas.microsoft.com/office/powerpoint/2010/main" xmlns="" val="606099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0" y="0"/>
            <a:ext cx="11483092" cy="6250898"/>
          </a:xfrm>
        </p:spPr>
        <p:txBody>
          <a:bodyPr>
            <a:noAutofit/>
          </a:bodyPr>
          <a:lstStyle/>
          <a:p>
            <a:pPr marL="0" indent="0">
              <a:buNone/>
            </a:pPr>
            <a:r>
              <a:rPr lang="en-US" sz="2200" i="1" cap="none" dirty="0" smtClean="0">
                <a:latin typeface="Arial MT Black"/>
              </a:rPr>
              <a:t>4. Equipment function</a:t>
            </a:r>
          </a:p>
          <a:p>
            <a:r>
              <a:rPr lang="en-US" sz="2200" cap="none" dirty="0" smtClean="0">
                <a:latin typeface="Arial MT Black"/>
              </a:rPr>
              <a:t> Indicates:</a:t>
            </a:r>
          </a:p>
          <a:p>
            <a:pPr marL="0" indent="0">
              <a:buNone/>
            </a:pPr>
            <a:r>
              <a:rPr lang="en-US" sz="2200" cap="none" dirty="0" smtClean="0">
                <a:latin typeface="Arial MT Black"/>
              </a:rPr>
              <a:t>–– Apnea/extubation</a:t>
            </a:r>
          </a:p>
          <a:p>
            <a:pPr marL="0" indent="0">
              <a:buNone/>
            </a:pPr>
            <a:r>
              <a:rPr lang="en-US" sz="2200" cap="none" dirty="0" smtClean="0">
                <a:latin typeface="Arial MT Black"/>
              </a:rPr>
              <a:t>–– Disconnection of circuit</a:t>
            </a:r>
          </a:p>
          <a:p>
            <a:pPr marL="0" indent="0">
              <a:buNone/>
            </a:pPr>
            <a:r>
              <a:rPr lang="en-US" sz="2200" cap="none" dirty="0" smtClean="0">
                <a:latin typeface="Arial MT Black"/>
              </a:rPr>
              <a:t>–– Ventilator malfunction</a:t>
            </a:r>
          </a:p>
          <a:p>
            <a:pPr marL="0" indent="0">
              <a:buNone/>
            </a:pPr>
            <a:r>
              <a:rPr lang="en-US" sz="2200" cap="none" dirty="0" smtClean="0">
                <a:latin typeface="Arial MT Black"/>
              </a:rPr>
              <a:t>–– Leaking ETT cuff/circuit.</a:t>
            </a:r>
          </a:p>
          <a:p>
            <a:pPr marL="0" indent="0">
              <a:buNone/>
            </a:pPr>
            <a:r>
              <a:rPr lang="en-US" sz="2200" cap="none" dirty="0" smtClean="0">
                <a:latin typeface="Arial MT Black"/>
              </a:rPr>
              <a:t>•   Incompetent inspiratory/expiratory valve</a:t>
            </a:r>
          </a:p>
          <a:p>
            <a:r>
              <a:rPr lang="en-US" sz="2200" cap="none" dirty="0" smtClean="0">
                <a:latin typeface="Arial MT Black"/>
              </a:rPr>
              <a:t>Assessment of functioning of soda lime canister.</a:t>
            </a:r>
          </a:p>
          <a:p>
            <a:pPr marL="0" indent="0">
              <a:buNone/>
            </a:pPr>
            <a:r>
              <a:rPr lang="en-US" sz="2200" i="1" cap="none" dirty="0" smtClean="0">
                <a:latin typeface="Arial MT Black"/>
              </a:rPr>
              <a:t>5. Others</a:t>
            </a:r>
          </a:p>
          <a:p>
            <a:r>
              <a:rPr lang="en-US" sz="2200" cap="none" dirty="0" smtClean="0">
                <a:latin typeface="Arial MT Black"/>
              </a:rPr>
              <a:t>Detection of </a:t>
            </a:r>
            <a:r>
              <a:rPr lang="en-US" sz="2200" cap="none" dirty="0" err="1" smtClean="0">
                <a:latin typeface="Arial MT Black"/>
              </a:rPr>
              <a:t>tracheo</a:t>
            </a:r>
            <a:r>
              <a:rPr lang="en-US" sz="2200" cap="none" dirty="0" smtClean="0">
                <a:latin typeface="Arial MT Black"/>
              </a:rPr>
              <a:t>-esophageal/</a:t>
            </a:r>
            <a:r>
              <a:rPr lang="en-US" sz="2200" cap="none" dirty="0" err="1" smtClean="0">
                <a:latin typeface="Arial MT Black"/>
              </a:rPr>
              <a:t>broncho</a:t>
            </a:r>
            <a:r>
              <a:rPr lang="en-US" sz="2200" cap="none" dirty="0" smtClean="0">
                <a:latin typeface="Arial MT Black"/>
              </a:rPr>
              <a:t>-esophageal fistula</a:t>
            </a:r>
          </a:p>
          <a:p>
            <a:r>
              <a:rPr lang="en-US" sz="2200" cap="none" dirty="0" smtClean="0">
                <a:latin typeface="Arial MT Black"/>
              </a:rPr>
              <a:t> Guides blind intubation</a:t>
            </a:r>
          </a:p>
          <a:p>
            <a:r>
              <a:rPr lang="en-US" sz="2200" cap="none" dirty="0" smtClean="0">
                <a:latin typeface="Arial MT Black"/>
              </a:rPr>
              <a:t> Detects </a:t>
            </a:r>
            <a:r>
              <a:rPr lang="en-US" sz="2200" cap="none" dirty="0" err="1" smtClean="0">
                <a:latin typeface="Arial MT Black"/>
              </a:rPr>
              <a:t>tracheo</a:t>
            </a:r>
            <a:r>
              <a:rPr lang="en-US" sz="2200" cap="none" dirty="0" smtClean="0">
                <a:latin typeface="Arial MT Black"/>
              </a:rPr>
              <a:t>-bronchial injury during </a:t>
            </a:r>
            <a:r>
              <a:rPr lang="en-US" sz="2200" cap="none" dirty="0" err="1" smtClean="0">
                <a:latin typeface="Arial MT Black"/>
              </a:rPr>
              <a:t>thoracoscopy</a:t>
            </a:r>
            <a:endParaRPr lang="en-US" sz="2200" cap="none" dirty="0" smtClean="0">
              <a:latin typeface="Arial MT Black"/>
            </a:endParaRPr>
          </a:p>
          <a:p>
            <a:r>
              <a:rPr lang="en-US" sz="2200" cap="none" dirty="0" smtClean="0">
                <a:latin typeface="Arial MT Black"/>
              </a:rPr>
              <a:t> Confirm placement of needle in </a:t>
            </a:r>
            <a:r>
              <a:rPr lang="en-US" sz="2200" cap="none" dirty="0" err="1" smtClean="0">
                <a:latin typeface="Arial MT Black"/>
              </a:rPr>
              <a:t>cricothyroidotomy</a:t>
            </a:r>
            <a:endParaRPr lang="en-US" sz="2200" cap="none" dirty="0" smtClean="0">
              <a:latin typeface="Arial MT Black"/>
            </a:endParaRPr>
          </a:p>
          <a:p>
            <a:pPr marL="0" indent="0">
              <a:buNone/>
            </a:pPr>
            <a:r>
              <a:rPr lang="en-US" sz="2200" cap="none" dirty="0" smtClean="0">
                <a:latin typeface="Arial MT Black"/>
              </a:rPr>
              <a:t>.</a:t>
            </a:r>
            <a:endParaRPr lang="en-US" sz="2200" cap="none" dirty="0">
              <a:latin typeface="Arial MT Black"/>
            </a:endParaRPr>
          </a:p>
        </p:txBody>
      </p:sp>
    </p:spTree>
    <p:extLst>
      <p:ext uri="{BB962C8B-B14F-4D97-AF65-F5344CB8AC3E}">
        <p14:creationId xmlns:p14="http://schemas.microsoft.com/office/powerpoint/2010/main" xmlns="" val="3453646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63" y="-134518"/>
            <a:ext cx="10364451" cy="1237177"/>
          </a:xfrm>
        </p:spPr>
        <p:txBody>
          <a:bodyPr/>
          <a:lstStyle/>
          <a:p>
            <a:r>
              <a:rPr lang="en-US" dirty="0" smtClean="0"/>
              <a:t>Sources of monitoring</a:t>
            </a:r>
            <a:endParaRPr lang="en-US" dirty="0"/>
          </a:p>
        </p:txBody>
      </p:sp>
      <p:sp>
        <p:nvSpPr>
          <p:cNvPr id="3" name="Content Placeholder 2"/>
          <p:cNvSpPr>
            <a:spLocks noGrp="1"/>
          </p:cNvSpPr>
          <p:nvPr>
            <p:ph sz="quarter" idx="13"/>
          </p:nvPr>
        </p:nvSpPr>
        <p:spPr>
          <a:xfrm>
            <a:off x="856624" y="1102659"/>
            <a:ext cx="10363826" cy="4150658"/>
          </a:xfrm>
        </p:spPr>
        <p:txBody>
          <a:bodyPr>
            <a:noAutofit/>
          </a:bodyPr>
          <a:lstStyle/>
          <a:p>
            <a:r>
              <a:rPr lang="en-US" sz="2200" dirty="0" smtClean="0">
                <a:latin typeface="Arial MT Black"/>
              </a:rPr>
              <a:t>Various sources </a:t>
            </a:r>
          </a:p>
          <a:p>
            <a:pPr marL="0" indent="0">
              <a:buNone/>
            </a:pPr>
            <a:r>
              <a:rPr lang="en-US" sz="2200" dirty="0" smtClean="0">
                <a:latin typeface="Arial MT Black"/>
              </a:rPr>
              <a:t>1</a:t>
            </a:r>
            <a:r>
              <a:rPr lang="en-US" sz="2200" dirty="0">
                <a:latin typeface="Arial MT Black"/>
              </a:rPr>
              <a:t>. </a:t>
            </a:r>
            <a:r>
              <a:rPr lang="en-US" sz="2200" i="1" dirty="0">
                <a:solidFill>
                  <a:srgbClr val="FF0000"/>
                </a:solidFill>
                <a:latin typeface="Arial MT Black"/>
              </a:rPr>
              <a:t>Infrared analysis</a:t>
            </a:r>
            <a:r>
              <a:rPr lang="en-US" sz="2200" i="1" dirty="0">
                <a:latin typeface="Arial MT Black"/>
              </a:rPr>
              <a:t>: </a:t>
            </a:r>
            <a:r>
              <a:rPr lang="en-US" sz="2200" dirty="0">
                <a:latin typeface="Arial MT Black"/>
              </a:rPr>
              <a:t>Quantitative</a:t>
            </a:r>
          </a:p>
          <a:p>
            <a:pPr marL="0" indent="0">
              <a:buNone/>
            </a:pPr>
            <a:r>
              <a:rPr lang="en-US" sz="2200" dirty="0">
                <a:latin typeface="Arial MT Black"/>
              </a:rPr>
              <a:t>–– Blackbody radiation technology</a:t>
            </a:r>
          </a:p>
          <a:p>
            <a:pPr marL="0" indent="0">
              <a:buNone/>
            </a:pPr>
            <a:r>
              <a:rPr lang="en-US" sz="2200" dirty="0">
                <a:latin typeface="Arial MT Black"/>
              </a:rPr>
              <a:t>–– </a:t>
            </a:r>
            <a:r>
              <a:rPr lang="en-US" sz="2200" dirty="0" err="1">
                <a:latin typeface="Arial MT Black"/>
              </a:rPr>
              <a:t>Microstream</a:t>
            </a:r>
            <a:r>
              <a:rPr lang="en-US" sz="2200" dirty="0">
                <a:latin typeface="Arial MT Black"/>
              </a:rPr>
              <a:t> technology.</a:t>
            </a:r>
          </a:p>
          <a:p>
            <a:pPr marL="0" indent="0">
              <a:buNone/>
            </a:pPr>
            <a:r>
              <a:rPr lang="fr-FR" sz="2200" dirty="0">
                <a:latin typeface="Arial MT Black"/>
              </a:rPr>
              <a:t>2. </a:t>
            </a:r>
            <a:r>
              <a:rPr lang="fr-FR" sz="2200" i="1" dirty="0" err="1">
                <a:solidFill>
                  <a:srgbClr val="FF0000"/>
                </a:solidFill>
                <a:latin typeface="Arial MT Black"/>
              </a:rPr>
              <a:t>Chemical</a:t>
            </a:r>
            <a:r>
              <a:rPr lang="fr-FR" sz="2200" i="1" dirty="0">
                <a:solidFill>
                  <a:srgbClr val="FF0000"/>
                </a:solidFill>
                <a:latin typeface="Arial MT Black"/>
              </a:rPr>
              <a:t> </a:t>
            </a:r>
            <a:r>
              <a:rPr lang="fr-FR" sz="2200" i="1" dirty="0" smtClean="0">
                <a:solidFill>
                  <a:srgbClr val="FF0000"/>
                </a:solidFill>
                <a:latin typeface="Arial MT Black"/>
              </a:rPr>
              <a:t> </a:t>
            </a:r>
            <a:r>
              <a:rPr lang="fr-FR" sz="2200" i="1" dirty="0" err="1" smtClean="0">
                <a:solidFill>
                  <a:srgbClr val="FF0000"/>
                </a:solidFill>
                <a:latin typeface="Arial MT Black"/>
              </a:rPr>
              <a:t>colorimetric</a:t>
            </a:r>
            <a:r>
              <a:rPr lang="fr-FR" sz="2200" i="1" dirty="0" smtClean="0">
                <a:solidFill>
                  <a:srgbClr val="FF0000"/>
                </a:solidFill>
                <a:latin typeface="Arial MT Black"/>
              </a:rPr>
              <a:t> </a:t>
            </a:r>
            <a:r>
              <a:rPr lang="fr-FR" sz="2200" i="1" dirty="0">
                <a:solidFill>
                  <a:srgbClr val="FF0000"/>
                </a:solidFill>
                <a:latin typeface="Arial MT Black"/>
              </a:rPr>
              <a:t>analysis</a:t>
            </a:r>
            <a:r>
              <a:rPr lang="fr-FR" sz="2200" i="1" dirty="0">
                <a:latin typeface="Arial MT Black"/>
              </a:rPr>
              <a:t>: </a:t>
            </a:r>
            <a:r>
              <a:rPr lang="fr-FR" sz="2200" dirty="0" smtClean="0">
                <a:latin typeface="Arial MT Black"/>
              </a:rPr>
              <a:t>Semi quantitative</a:t>
            </a:r>
            <a:endParaRPr lang="fr-FR" sz="2200" dirty="0">
              <a:latin typeface="Arial MT Black"/>
            </a:endParaRPr>
          </a:p>
          <a:p>
            <a:pPr marL="0" indent="0">
              <a:buNone/>
            </a:pPr>
            <a:r>
              <a:rPr lang="en-US" sz="2200" dirty="0">
                <a:latin typeface="Arial MT Black"/>
              </a:rPr>
              <a:t>–– Hygroscopic</a:t>
            </a:r>
          </a:p>
          <a:p>
            <a:pPr marL="0" indent="0">
              <a:buNone/>
            </a:pPr>
            <a:r>
              <a:rPr lang="en-US" sz="2200" dirty="0">
                <a:latin typeface="Arial MT Black"/>
              </a:rPr>
              <a:t>–– Hydrophobic.</a:t>
            </a:r>
          </a:p>
          <a:p>
            <a:pPr marL="0" indent="0">
              <a:buNone/>
            </a:pPr>
            <a:r>
              <a:rPr lang="en-US" sz="2200" dirty="0">
                <a:latin typeface="Arial MT Black"/>
              </a:rPr>
              <a:t>3. </a:t>
            </a:r>
            <a:r>
              <a:rPr lang="en-US" sz="2200" dirty="0">
                <a:solidFill>
                  <a:srgbClr val="FF0000"/>
                </a:solidFill>
                <a:latin typeface="Arial MT Black"/>
              </a:rPr>
              <a:t>Mass spectroscopy</a:t>
            </a:r>
            <a:r>
              <a:rPr lang="en-US" sz="2200" dirty="0" smtClean="0">
                <a:latin typeface="Arial MT Black"/>
              </a:rPr>
              <a:t>.</a:t>
            </a:r>
          </a:p>
          <a:p>
            <a:pPr marL="0" indent="0">
              <a:buNone/>
            </a:pPr>
            <a:r>
              <a:rPr lang="en-US" sz="2200" dirty="0" smtClean="0">
                <a:latin typeface="Arial MT Black"/>
              </a:rPr>
              <a:t>4. </a:t>
            </a:r>
            <a:r>
              <a:rPr lang="en-US" sz="2200" dirty="0" smtClean="0">
                <a:solidFill>
                  <a:srgbClr val="FF0000"/>
                </a:solidFill>
                <a:latin typeface="Arial MT Black"/>
              </a:rPr>
              <a:t>Raman spectroscopy</a:t>
            </a:r>
          </a:p>
          <a:p>
            <a:pPr marL="0" indent="0">
              <a:buNone/>
            </a:pPr>
            <a:r>
              <a:rPr lang="en-US" sz="2200" dirty="0" smtClean="0">
                <a:latin typeface="Arial MT Black"/>
              </a:rPr>
              <a:t>5. </a:t>
            </a:r>
            <a:r>
              <a:rPr lang="en-US" sz="2200" dirty="0" smtClean="0">
                <a:solidFill>
                  <a:srgbClr val="FF0000"/>
                </a:solidFill>
                <a:latin typeface="Arial MT Black"/>
              </a:rPr>
              <a:t>Piezoelectric crystal (quartz) oscillation</a:t>
            </a:r>
            <a:endParaRPr lang="en-US" sz="2200" dirty="0">
              <a:solidFill>
                <a:srgbClr val="FF0000"/>
              </a:solidFill>
              <a:latin typeface="Arial MT Black"/>
            </a:endParaRPr>
          </a:p>
        </p:txBody>
      </p:sp>
    </p:spTree>
    <p:extLst>
      <p:ext uri="{BB962C8B-B14F-4D97-AF65-F5344CB8AC3E}">
        <p14:creationId xmlns:p14="http://schemas.microsoft.com/office/powerpoint/2010/main" xmlns="" val="1682324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62" y="0"/>
            <a:ext cx="10364451" cy="1596177"/>
          </a:xfrm>
        </p:spPr>
        <p:txBody>
          <a:bodyPr/>
          <a:lstStyle/>
          <a:p>
            <a:r>
              <a:rPr lang="en-US" dirty="0" smtClean="0"/>
              <a:t>SAMPLING</a:t>
            </a:r>
            <a:endParaRPr lang="en-US" dirty="0"/>
          </a:p>
        </p:txBody>
      </p:sp>
      <p:sp>
        <p:nvSpPr>
          <p:cNvPr id="3" name="Content Placeholder 2"/>
          <p:cNvSpPr>
            <a:spLocks noGrp="1"/>
          </p:cNvSpPr>
          <p:nvPr>
            <p:ph sz="quarter" idx="13"/>
          </p:nvPr>
        </p:nvSpPr>
        <p:spPr>
          <a:xfrm>
            <a:off x="583650" y="1714631"/>
            <a:ext cx="10363826" cy="3424107"/>
          </a:xfrm>
        </p:spPr>
        <p:txBody>
          <a:bodyPr>
            <a:normAutofit/>
          </a:bodyPr>
          <a:lstStyle/>
          <a:p>
            <a:r>
              <a:rPr lang="en-US" sz="2200" cap="none" dirty="0" smtClean="0">
                <a:latin typeface="Arial MT Black"/>
              </a:rPr>
              <a:t>Carbon dioxide (CO</a:t>
            </a:r>
            <a:r>
              <a:rPr lang="en-US" sz="1800" cap="none" dirty="0" smtClean="0">
                <a:latin typeface="Arial MT Black"/>
              </a:rPr>
              <a:t>2</a:t>
            </a:r>
            <a:r>
              <a:rPr lang="en-US" sz="2200" cap="none" dirty="0" smtClean="0">
                <a:latin typeface="Arial MT Black"/>
              </a:rPr>
              <a:t>) monitors measure gas concentration, or partial pressure, using one of two configurations:</a:t>
            </a:r>
          </a:p>
          <a:p>
            <a:pPr marL="0" indent="0">
              <a:buNone/>
            </a:pPr>
            <a:r>
              <a:rPr lang="en-US" sz="2200" cap="none" dirty="0" smtClean="0">
                <a:latin typeface="Arial MT Black"/>
              </a:rPr>
              <a:t>1. Main stream</a:t>
            </a:r>
          </a:p>
          <a:p>
            <a:pPr marL="0" indent="0">
              <a:buNone/>
            </a:pPr>
            <a:r>
              <a:rPr lang="en-US" sz="2200" cap="none" dirty="0" smtClean="0">
                <a:latin typeface="Arial MT Black"/>
              </a:rPr>
              <a:t>2. Side stream.</a:t>
            </a:r>
            <a:endParaRPr lang="en-US" sz="2200" cap="none" dirty="0">
              <a:latin typeface="Arial MT Black"/>
            </a:endParaRPr>
          </a:p>
        </p:txBody>
      </p:sp>
      <p:pic>
        <p:nvPicPr>
          <p:cNvPr id="4" name="Picture 3"/>
          <p:cNvPicPr>
            <a:picLocks noChangeAspect="1"/>
          </p:cNvPicPr>
          <p:nvPr/>
        </p:nvPicPr>
        <p:blipFill>
          <a:blip r:embed="rId2"/>
          <a:stretch>
            <a:fillRect/>
          </a:stretch>
        </p:blipFill>
        <p:spPr>
          <a:xfrm>
            <a:off x="8177475" y="4370014"/>
            <a:ext cx="3557325" cy="2559425"/>
          </a:xfrm>
          <a:prstGeom prst="rect">
            <a:avLst/>
          </a:prstGeom>
        </p:spPr>
      </p:pic>
      <p:pic>
        <p:nvPicPr>
          <p:cNvPr id="5" name="Picture 4"/>
          <p:cNvPicPr>
            <a:picLocks noChangeAspect="1"/>
          </p:cNvPicPr>
          <p:nvPr/>
        </p:nvPicPr>
        <p:blipFill>
          <a:blip r:embed="rId3"/>
          <a:stretch>
            <a:fillRect/>
          </a:stretch>
        </p:blipFill>
        <p:spPr>
          <a:xfrm>
            <a:off x="890587" y="3729038"/>
            <a:ext cx="6356978" cy="3128961"/>
          </a:xfrm>
          <a:prstGeom prst="rect">
            <a:avLst/>
          </a:prstGeom>
        </p:spPr>
      </p:pic>
    </p:spTree>
    <p:extLst>
      <p:ext uri="{BB962C8B-B14F-4D97-AF65-F5344CB8AC3E}">
        <p14:creationId xmlns:p14="http://schemas.microsoft.com/office/powerpoint/2010/main" xmlns="" val="1970464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215" y="135191"/>
            <a:ext cx="10364451" cy="1596177"/>
          </a:xfrm>
        </p:spPr>
        <p:txBody>
          <a:bodyPr/>
          <a:lstStyle/>
          <a:p>
            <a:r>
              <a:rPr lang="en-US" dirty="0" smtClean="0">
                <a:latin typeface="Arial MT Black"/>
              </a:rPr>
              <a:t>Main stream/ non diverting</a:t>
            </a:r>
            <a:endParaRPr lang="en-US" dirty="0">
              <a:latin typeface="Arial MT Black"/>
            </a:endParaRPr>
          </a:p>
        </p:txBody>
      </p:sp>
      <p:sp>
        <p:nvSpPr>
          <p:cNvPr id="3" name="Content Placeholder 2"/>
          <p:cNvSpPr>
            <a:spLocks noGrp="1"/>
          </p:cNvSpPr>
          <p:nvPr>
            <p:ph sz="quarter" idx="13"/>
          </p:nvPr>
        </p:nvSpPr>
        <p:spPr>
          <a:xfrm>
            <a:off x="208379" y="1465755"/>
            <a:ext cx="11278226" cy="3424107"/>
          </a:xfrm>
        </p:spPr>
        <p:txBody>
          <a:bodyPr>
            <a:noAutofit/>
          </a:bodyPr>
          <a:lstStyle/>
          <a:p>
            <a:r>
              <a:rPr lang="en-US" sz="2200" b="1" cap="none" dirty="0" smtClean="0">
                <a:latin typeface="Arial MT Black"/>
              </a:rPr>
              <a:t>Technique</a:t>
            </a:r>
          </a:p>
          <a:p>
            <a:r>
              <a:rPr lang="en-US" sz="2200" cap="none" dirty="0" smtClean="0">
                <a:latin typeface="Arial MT Black"/>
              </a:rPr>
              <a:t> Total volume of inspired and expired gas passes through sensing device</a:t>
            </a:r>
          </a:p>
          <a:p>
            <a:r>
              <a:rPr lang="en-US" sz="2200" cap="none" dirty="0" smtClean="0">
                <a:latin typeface="Arial MT Black"/>
              </a:rPr>
              <a:t> Sensing device is located at endotracheal tube (sensor)</a:t>
            </a:r>
          </a:p>
          <a:p>
            <a:r>
              <a:rPr lang="en-US" sz="2200" cap="none" dirty="0" smtClean="0">
                <a:latin typeface="Arial MT Black"/>
              </a:rPr>
              <a:t> Measuring chamber warmed to 40 ºC to prevent condensation of water vapor on sensor window, </a:t>
            </a:r>
            <a:r>
              <a:rPr lang="en-US" sz="2200" cap="none" dirty="0" err="1" smtClean="0">
                <a:latin typeface="Arial MT Black"/>
              </a:rPr>
              <a:t>e.g</a:t>
            </a:r>
            <a:r>
              <a:rPr lang="en-US" sz="2200" cap="none" dirty="0" smtClean="0">
                <a:latin typeface="Arial MT Black"/>
              </a:rPr>
              <a:t> ;- </a:t>
            </a:r>
            <a:r>
              <a:rPr lang="en-US" sz="2200" i="1" cap="none" dirty="0" smtClean="0">
                <a:latin typeface="Arial MT Black"/>
              </a:rPr>
              <a:t>Siemens </a:t>
            </a:r>
            <a:r>
              <a:rPr lang="en-US" sz="2200" i="1" cap="none" dirty="0" err="1" smtClean="0">
                <a:latin typeface="Arial MT Black"/>
              </a:rPr>
              <a:t>sirecrust</a:t>
            </a:r>
            <a:r>
              <a:rPr lang="en-US" sz="2200" i="1" cap="none" dirty="0" smtClean="0">
                <a:latin typeface="Arial MT Black"/>
              </a:rPr>
              <a:t> 300 </a:t>
            </a:r>
            <a:r>
              <a:rPr lang="en-US" sz="2200" cap="none" dirty="0" smtClean="0">
                <a:latin typeface="Arial MT Black"/>
              </a:rPr>
              <a:t>and </a:t>
            </a:r>
            <a:r>
              <a:rPr lang="en-US" sz="2200" i="1" cap="none" dirty="0" smtClean="0">
                <a:latin typeface="Arial MT Black"/>
              </a:rPr>
              <a:t>FEF e</a:t>
            </a:r>
            <a:r>
              <a:rPr lang="en-US" sz="2200" cap="none" dirty="0" smtClean="0">
                <a:latin typeface="Arial MT Black"/>
              </a:rPr>
              <a:t>t</a:t>
            </a:r>
            <a:r>
              <a:rPr lang="en-US" sz="2200" i="1" cap="none" dirty="0" smtClean="0">
                <a:latin typeface="Arial MT Black"/>
              </a:rPr>
              <a:t>co</a:t>
            </a:r>
            <a:r>
              <a:rPr lang="en-US" sz="2200" cap="none" dirty="0" smtClean="0">
                <a:latin typeface="Arial MT Black"/>
              </a:rPr>
              <a:t>2 detector.</a:t>
            </a:r>
            <a:endParaRPr lang="en-US" sz="2200" cap="none" dirty="0">
              <a:latin typeface="Arial MT Black"/>
            </a:endParaRPr>
          </a:p>
        </p:txBody>
      </p:sp>
      <p:pic>
        <p:nvPicPr>
          <p:cNvPr id="4" name="Picture 3"/>
          <p:cNvPicPr>
            <a:picLocks noChangeAspect="1"/>
          </p:cNvPicPr>
          <p:nvPr/>
        </p:nvPicPr>
        <p:blipFill>
          <a:blip r:embed="rId2"/>
          <a:stretch>
            <a:fillRect/>
          </a:stretch>
        </p:blipFill>
        <p:spPr>
          <a:xfrm>
            <a:off x="1800842" y="3966214"/>
            <a:ext cx="2085013" cy="2426418"/>
          </a:xfrm>
          <a:prstGeom prst="rect">
            <a:avLst/>
          </a:prstGeom>
        </p:spPr>
      </p:pic>
      <p:pic>
        <p:nvPicPr>
          <p:cNvPr id="5" name="Picture 4"/>
          <p:cNvPicPr>
            <a:picLocks noChangeAspect="1"/>
          </p:cNvPicPr>
          <p:nvPr/>
        </p:nvPicPr>
        <p:blipFill>
          <a:blip r:embed="rId3"/>
          <a:stretch>
            <a:fillRect/>
          </a:stretch>
        </p:blipFill>
        <p:spPr>
          <a:xfrm>
            <a:off x="5076076" y="3984503"/>
            <a:ext cx="3450635" cy="2408129"/>
          </a:xfrm>
          <a:prstGeom prst="rect">
            <a:avLst/>
          </a:prstGeom>
        </p:spPr>
      </p:pic>
    </p:spTree>
    <p:extLst>
      <p:ext uri="{BB962C8B-B14F-4D97-AF65-F5344CB8AC3E}">
        <p14:creationId xmlns:p14="http://schemas.microsoft.com/office/powerpoint/2010/main" xmlns="" val="4102694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0" y="618517"/>
            <a:ext cx="5572751" cy="4248021"/>
          </a:xfrm>
        </p:spPr>
        <p:txBody>
          <a:bodyPr>
            <a:normAutofit/>
          </a:bodyPr>
          <a:lstStyle/>
          <a:p>
            <a:r>
              <a:rPr lang="en-US" sz="2200" b="1" cap="none" dirty="0" smtClean="0">
                <a:latin typeface="Arial MT Black"/>
              </a:rPr>
              <a:t>Advantage</a:t>
            </a:r>
          </a:p>
          <a:p>
            <a:r>
              <a:rPr lang="en-US" sz="2200" cap="none" dirty="0" smtClean="0">
                <a:latin typeface="Arial MT Black"/>
              </a:rPr>
              <a:t>Allows for analysis of multiple gases</a:t>
            </a:r>
          </a:p>
          <a:p>
            <a:r>
              <a:rPr lang="en-US" sz="2200" cap="none" dirty="0" smtClean="0">
                <a:latin typeface="Arial MT Black"/>
              </a:rPr>
              <a:t> Very accurate and stable</a:t>
            </a:r>
          </a:p>
          <a:p>
            <a:r>
              <a:rPr lang="en-US" sz="2200" cap="none" dirty="0" smtClean="0">
                <a:latin typeface="Arial MT Black"/>
              </a:rPr>
              <a:t> Avoids sampling system</a:t>
            </a:r>
          </a:p>
          <a:p>
            <a:r>
              <a:rPr lang="en-US" sz="2200" cap="none" dirty="0" smtClean="0">
                <a:latin typeface="Arial MT Black"/>
              </a:rPr>
              <a:t> No delay in response time</a:t>
            </a:r>
          </a:p>
          <a:p>
            <a:r>
              <a:rPr lang="en-US" sz="2200" cap="none" dirty="0" smtClean="0">
                <a:latin typeface="Arial MT Black"/>
              </a:rPr>
              <a:t> Reduces sample tubing dead space</a:t>
            </a:r>
            <a:endParaRPr lang="en-US" sz="2200" cap="none" dirty="0">
              <a:latin typeface="Arial MT Black"/>
            </a:endParaRPr>
          </a:p>
        </p:txBody>
      </p:sp>
      <p:sp>
        <p:nvSpPr>
          <p:cNvPr id="4" name="Rectangle 3"/>
          <p:cNvSpPr/>
          <p:nvPr/>
        </p:nvSpPr>
        <p:spPr>
          <a:xfrm>
            <a:off x="5200650" y="618517"/>
            <a:ext cx="6991350" cy="5678478"/>
          </a:xfrm>
          <a:prstGeom prst="rect">
            <a:avLst/>
          </a:prstGeom>
        </p:spPr>
        <p:txBody>
          <a:bodyPr wrap="square">
            <a:spAutoFit/>
          </a:bodyPr>
          <a:lstStyle/>
          <a:p>
            <a:pPr>
              <a:lnSpc>
                <a:spcPct val="150000"/>
              </a:lnSpc>
            </a:pPr>
            <a:r>
              <a:rPr lang="en-US" sz="2200" b="1" dirty="0">
                <a:latin typeface="Arial MT Black"/>
              </a:rPr>
              <a:t>Disadvantages</a:t>
            </a:r>
          </a:p>
          <a:p>
            <a:pPr>
              <a:lnSpc>
                <a:spcPct val="150000"/>
              </a:lnSpc>
            </a:pPr>
            <a:r>
              <a:rPr lang="en-US" sz="2200" dirty="0">
                <a:latin typeface="Arial MT Black"/>
              </a:rPr>
              <a:t>• Large and bulky</a:t>
            </a:r>
          </a:p>
          <a:p>
            <a:pPr>
              <a:lnSpc>
                <a:spcPct val="150000"/>
              </a:lnSpc>
            </a:pPr>
            <a:r>
              <a:rPr lang="en-US" sz="2200" dirty="0">
                <a:latin typeface="Arial MT Black"/>
              </a:rPr>
              <a:t>• Adds more dead space in pediatric patients</a:t>
            </a:r>
          </a:p>
          <a:p>
            <a:pPr>
              <a:lnSpc>
                <a:spcPct val="150000"/>
              </a:lnSpc>
            </a:pPr>
            <a:r>
              <a:rPr lang="en-US" sz="2200" dirty="0">
                <a:latin typeface="Arial MT Black"/>
              </a:rPr>
              <a:t>• Can cause kinking of ETT due to weight</a:t>
            </a:r>
          </a:p>
          <a:p>
            <a:pPr>
              <a:lnSpc>
                <a:spcPct val="150000"/>
              </a:lnSpc>
            </a:pPr>
            <a:r>
              <a:rPr lang="en-US" sz="2200" dirty="0">
                <a:latin typeface="Arial MT Black"/>
              </a:rPr>
              <a:t>• Requires frequent calibration</a:t>
            </a:r>
          </a:p>
          <a:p>
            <a:pPr>
              <a:lnSpc>
                <a:spcPct val="150000"/>
              </a:lnSpc>
            </a:pPr>
            <a:r>
              <a:rPr lang="en-US" sz="2200" dirty="0">
                <a:latin typeface="Arial MT Black"/>
              </a:rPr>
              <a:t>• Prone to soiling with mucus/saliva due to </a:t>
            </a:r>
            <a:r>
              <a:rPr lang="en-US" sz="2200" dirty="0" smtClean="0">
                <a:latin typeface="Arial MT Black"/>
              </a:rPr>
              <a:t>proximity to                                         patient</a:t>
            </a:r>
            <a:endParaRPr lang="en-US" sz="2200" dirty="0">
              <a:latin typeface="Arial MT Black"/>
            </a:endParaRPr>
          </a:p>
          <a:p>
            <a:pPr>
              <a:lnSpc>
                <a:spcPct val="150000"/>
              </a:lnSpc>
            </a:pPr>
            <a:r>
              <a:rPr lang="en-US" sz="2200" dirty="0">
                <a:latin typeface="Arial MT Black"/>
              </a:rPr>
              <a:t>• Leak/circuit disconnection can </a:t>
            </a:r>
            <a:r>
              <a:rPr lang="en-US" sz="2200" dirty="0" smtClean="0">
                <a:latin typeface="Arial MT Black"/>
              </a:rPr>
              <a:t>occur</a:t>
            </a:r>
            <a:endParaRPr lang="en-US" sz="2200" dirty="0">
              <a:latin typeface="Arial MT Black"/>
            </a:endParaRPr>
          </a:p>
          <a:p>
            <a:pPr>
              <a:lnSpc>
                <a:spcPct val="150000"/>
              </a:lnSpc>
            </a:pPr>
            <a:r>
              <a:rPr lang="en-US" sz="2200" dirty="0">
                <a:latin typeface="Arial MT Black"/>
              </a:rPr>
              <a:t>• Difficult to use in intubated patients</a:t>
            </a:r>
          </a:p>
          <a:p>
            <a:pPr>
              <a:lnSpc>
                <a:spcPct val="150000"/>
              </a:lnSpc>
            </a:pPr>
            <a:r>
              <a:rPr lang="en-US" sz="2200" dirty="0">
                <a:latin typeface="Arial MT Black"/>
              </a:rPr>
              <a:t>• </a:t>
            </a:r>
            <a:r>
              <a:rPr lang="en-US" sz="2200" i="1" dirty="0">
                <a:latin typeface="Arial MT Black"/>
              </a:rPr>
              <a:t>Siemens 300 </a:t>
            </a:r>
            <a:r>
              <a:rPr lang="en-US" sz="2200" i="1" dirty="0" err="1">
                <a:latin typeface="Arial MT Black"/>
              </a:rPr>
              <a:t>sirecrust</a:t>
            </a:r>
            <a:r>
              <a:rPr lang="en-US" sz="2200" i="1" dirty="0">
                <a:latin typeface="Arial MT Black"/>
              </a:rPr>
              <a:t> </a:t>
            </a:r>
            <a:r>
              <a:rPr lang="en-US" sz="2200" dirty="0">
                <a:latin typeface="Arial MT Black"/>
              </a:rPr>
              <a:t>uses a heated sensor which</a:t>
            </a:r>
          </a:p>
          <a:p>
            <a:pPr>
              <a:lnSpc>
                <a:spcPct val="150000"/>
              </a:lnSpc>
            </a:pPr>
            <a:r>
              <a:rPr lang="en-US" sz="2200" dirty="0">
                <a:latin typeface="Arial MT Black"/>
              </a:rPr>
              <a:t>  </a:t>
            </a:r>
            <a:r>
              <a:rPr lang="en-US" sz="2200" dirty="0" smtClean="0">
                <a:latin typeface="Arial MT Black"/>
              </a:rPr>
              <a:t>may </a:t>
            </a:r>
            <a:r>
              <a:rPr lang="en-US" sz="2200" dirty="0">
                <a:latin typeface="Arial MT Black"/>
              </a:rPr>
              <a:t>cause thermal burns</a:t>
            </a:r>
          </a:p>
        </p:txBody>
      </p:sp>
    </p:spTree>
    <p:extLst>
      <p:ext uri="{BB962C8B-B14F-4D97-AF65-F5344CB8AC3E}">
        <p14:creationId xmlns:p14="http://schemas.microsoft.com/office/powerpoint/2010/main" xmlns="" val="563526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stream/ diverting </a:t>
            </a:r>
            <a:endParaRPr lang="en-US" dirty="0"/>
          </a:p>
        </p:txBody>
      </p:sp>
      <p:sp>
        <p:nvSpPr>
          <p:cNvPr id="3" name="Content Placeholder 2"/>
          <p:cNvSpPr>
            <a:spLocks noGrp="1"/>
          </p:cNvSpPr>
          <p:nvPr>
            <p:ph sz="quarter" idx="13"/>
          </p:nvPr>
        </p:nvSpPr>
        <p:spPr>
          <a:xfrm>
            <a:off x="328613" y="1943100"/>
            <a:ext cx="10948987" cy="3848099"/>
          </a:xfrm>
        </p:spPr>
        <p:txBody>
          <a:bodyPr>
            <a:normAutofit/>
          </a:bodyPr>
          <a:lstStyle/>
          <a:p>
            <a:r>
              <a:rPr lang="en-US" sz="2200" b="1" cap="none" dirty="0" smtClean="0">
                <a:latin typeface="Arial MT Black"/>
              </a:rPr>
              <a:t>Technique</a:t>
            </a:r>
          </a:p>
          <a:p>
            <a:r>
              <a:rPr lang="en-US" sz="2200" cap="none" dirty="0" smtClean="0">
                <a:latin typeface="Arial MT Black"/>
              </a:rPr>
              <a:t> Sample is removed from circuit to be evaluated</a:t>
            </a:r>
          </a:p>
          <a:p>
            <a:r>
              <a:rPr lang="sv-SE" sz="2200" cap="none" dirty="0" smtClean="0">
                <a:latin typeface="Arial MT Black"/>
              </a:rPr>
              <a:t> Withdraws gas 50–150 ml/min via sampling tube </a:t>
            </a:r>
            <a:r>
              <a:rPr lang="en-US" sz="2200" cap="none" dirty="0">
                <a:latin typeface="Arial MT Black"/>
              </a:rPr>
              <a:t>n</a:t>
            </a:r>
            <a:r>
              <a:rPr lang="en-US" sz="2200" cap="none" dirty="0" smtClean="0">
                <a:latin typeface="Arial MT Black"/>
              </a:rPr>
              <a:t>ear ETT</a:t>
            </a:r>
          </a:p>
          <a:p>
            <a:r>
              <a:rPr lang="en-US" sz="2200" cap="none" dirty="0" smtClean="0">
                <a:latin typeface="Arial MT Black"/>
              </a:rPr>
              <a:t> Sample transported to a distant device for evaluation</a:t>
            </a:r>
          </a:p>
          <a:p>
            <a:r>
              <a:rPr lang="en-US" sz="2200" cap="none" dirty="0" smtClean="0">
                <a:latin typeface="Arial MT Black"/>
              </a:rPr>
              <a:t> Sampled gas is then released into atmosphere/ returned to circuit through a second tube.</a:t>
            </a:r>
          </a:p>
        </p:txBody>
      </p:sp>
      <p:pic>
        <p:nvPicPr>
          <p:cNvPr id="4" name="Picture 3"/>
          <p:cNvPicPr>
            <a:picLocks noChangeAspect="1"/>
          </p:cNvPicPr>
          <p:nvPr/>
        </p:nvPicPr>
        <p:blipFill>
          <a:blip r:embed="rId2"/>
          <a:stretch>
            <a:fillRect/>
          </a:stretch>
        </p:blipFill>
        <p:spPr>
          <a:xfrm>
            <a:off x="1992428" y="4758283"/>
            <a:ext cx="2145978" cy="1835055"/>
          </a:xfrm>
          <a:prstGeom prst="rect">
            <a:avLst/>
          </a:prstGeom>
        </p:spPr>
      </p:pic>
      <p:pic>
        <p:nvPicPr>
          <p:cNvPr id="5" name="Picture 4"/>
          <p:cNvPicPr>
            <a:picLocks noChangeAspect="1"/>
          </p:cNvPicPr>
          <p:nvPr/>
        </p:nvPicPr>
        <p:blipFill>
          <a:blip r:embed="rId3"/>
          <a:stretch>
            <a:fillRect/>
          </a:stretch>
        </p:blipFill>
        <p:spPr>
          <a:xfrm>
            <a:off x="4680460" y="4928985"/>
            <a:ext cx="2243522" cy="1493649"/>
          </a:xfrm>
          <a:prstGeom prst="rect">
            <a:avLst/>
          </a:prstGeom>
        </p:spPr>
      </p:pic>
    </p:spTree>
    <p:extLst>
      <p:ext uri="{BB962C8B-B14F-4D97-AF65-F5344CB8AC3E}">
        <p14:creationId xmlns:p14="http://schemas.microsoft.com/office/powerpoint/2010/main" xmlns="" val="1667587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b="1" cap="none" dirty="0">
                <a:latin typeface="Arial MT Black"/>
              </a:rPr>
              <a:t>Sites of sampling</a:t>
            </a:r>
          </a:p>
          <a:p>
            <a:pPr marL="0" indent="0">
              <a:buNone/>
            </a:pPr>
            <a:r>
              <a:rPr lang="en-US" cap="none" dirty="0">
                <a:latin typeface="Arial MT Black"/>
              </a:rPr>
              <a:t>• Endotracheal tube</a:t>
            </a:r>
          </a:p>
          <a:p>
            <a:pPr marL="0" indent="0">
              <a:buNone/>
            </a:pPr>
            <a:r>
              <a:rPr lang="en-US" cap="none" dirty="0">
                <a:latin typeface="Arial MT Black"/>
              </a:rPr>
              <a:t>• Facemask (placed in patients nears/attached </a:t>
            </a:r>
            <a:r>
              <a:rPr lang="en-US" cap="none" dirty="0" smtClean="0">
                <a:latin typeface="Arial MT Black"/>
              </a:rPr>
              <a:t>to Upper </a:t>
            </a:r>
            <a:r>
              <a:rPr lang="en-US" cap="none" dirty="0">
                <a:latin typeface="Arial MT Black"/>
              </a:rPr>
              <a:t>lip)</a:t>
            </a:r>
          </a:p>
          <a:p>
            <a:pPr marL="0" indent="0">
              <a:buNone/>
            </a:pPr>
            <a:r>
              <a:rPr lang="en-US" cap="none" dirty="0">
                <a:latin typeface="Arial MT Black"/>
              </a:rPr>
              <a:t>• LMA (can be inserted through elbow connector)</a:t>
            </a:r>
          </a:p>
          <a:p>
            <a:pPr marL="0" indent="0">
              <a:buNone/>
            </a:pPr>
            <a:r>
              <a:rPr lang="en-US" cap="none" dirty="0">
                <a:latin typeface="Arial MT Black"/>
              </a:rPr>
              <a:t>• Mask outlet in non-intubated patients</a:t>
            </a:r>
          </a:p>
          <a:p>
            <a:pPr marL="0" indent="0">
              <a:buNone/>
            </a:pPr>
            <a:r>
              <a:rPr lang="en-US" cap="none" dirty="0">
                <a:latin typeface="Arial MT Black"/>
              </a:rPr>
              <a:t>• Jet ventilator (connected to sampling lumen).</a:t>
            </a:r>
          </a:p>
          <a:p>
            <a:endParaRPr lang="en-US" dirty="0"/>
          </a:p>
        </p:txBody>
      </p:sp>
    </p:spTree>
    <p:extLst>
      <p:ext uri="{BB962C8B-B14F-4D97-AF65-F5344CB8AC3E}">
        <p14:creationId xmlns:p14="http://schemas.microsoft.com/office/powerpoint/2010/main" xmlns="" val="152106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MT Black"/>
              </a:rPr>
              <a:t>objectives</a:t>
            </a:r>
            <a:endParaRPr lang="en-US" b="1" dirty="0">
              <a:latin typeface="Arial MT Black"/>
            </a:endParaRPr>
          </a:p>
        </p:txBody>
      </p:sp>
      <p:sp>
        <p:nvSpPr>
          <p:cNvPr id="3" name="Content Placeholder 2"/>
          <p:cNvSpPr>
            <a:spLocks noGrp="1"/>
          </p:cNvSpPr>
          <p:nvPr>
            <p:ph sz="quarter" idx="13"/>
          </p:nvPr>
        </p:nvSpPr>
        <p:spPr/>
        <p:txBody>
          <a:bodyPr>
            <a:normAutofit fontScale="92500" lnSpcReduction="20000"/>
          </a:bodyPr>
          <a:lstStyle/>
          <a:p>
            <a:r>
              <a:rPr lang="en-US" dirty="0" smtClean="0">
                <a:latin typeface="Arial MT Black"/>
              </a:rPr>
              <a:t>History</a:t>
            </a:r>
          </a:p>
          <a:p>
            <a:r>
              <a:rPr lang="en-US" dirty="0" smtClean="0">
                <a:latin typeface="Arial MT Black"/>
              </a:rPr>
              <a:t>Definitions</a:t>
            </a:r>
          </a:p>
          <a:p>
            <a:r>
              <a:rPr lang="en-US" dirty="0" smtClean="0">
                <a:latin typeface="Arial MT Black"/>
              </a:rPr>
              <a:t>Physiology</a:t>
            </a:r>
          </a:p>
          <a:p>
            <a:r>
              <a:rPr lang="en-US" dirty="0" smtClean="0">
                <a:latin typeface="Arial MT Black"/>
              </a:rPr>
              <a:t>uses</a:t>
            </a:r>
          </a:p>
          <a:p>
            <a:r>
              <a:rPr lang="en-US" dirty="0" smtClean="0">
                <a:latin typeface="Arial MT Black"/>
              </a:rPr>
              <a:t>SOURCES</a:t>
            </a:r>
          </a:p>
          <a:p>
            <a:r>
              <a:rPr lang="en-US" dirty="0" smtClean="0">
                <a:latin typeface="Arial MT Black"/>
              </a:rPr>
              <a:t>Types</a:t>
            </a:r>
          </a:p>
          <a:p>
            <a:r>
              <a:rPr lang="en-US" dirty="0" smtClean="0">
                <a:latin typeface="Arial MT Black"/>
              </a:rPr>
              <a:t>Components </a:t>
            </a:r>
          </a:p>
          <a:p>
            <a:r>
              <a:rPr lang="en-US" dirty="0" smtClean="0">
                <a:latin typeface="Arial MT Black"/>
              </a:rPr>
              <a:t>Variations of waveforms</a:t>
            </a:r>
          </a:p>
          <a:p>
            <a:pPr marL="0" indent="0">
              <a:buNone/>
            </a:pPr>
            <a:endParaRPr lang="en-US" dirty="0" smtClean="0">
              <a:latin typeface="Arial MT Black"/>
            </a:endParaRPr>
          </a:p>
          <a:p>
            <a:endParaRPr lang="en-US" dirty="0" smtClean="0">
              <a:latin typeface="Arial MT Black"/>
            </a:endParaRPr>
          </a:p>
          <a:p>
            <a:endParaRPr lang="en-US" dirty="0">
              <a:latin typeface="Arial MT Black"/>
            </a:endParaRPr>
          </a:p>
        </p:txBody>
      </p:sp>
    </p:spTree>
    <p:extLst>
      <p:ext uri="{BB962C8B-B14F-4D97-AF65-F5344CB8AC3E}">
        <p14:creationId xmlns:p14="http://schemas.microsoft.com/office/powerpoint/2010/main" xmlns="" val="1792990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r>
              <a:rPr lang="en-US" sz="2200" b="1" cap="none" dirty="0" smtClean="0">
                <a:latin typeface="Arial MT Black"/>
              </a:rPr>
              <a:t>Advantages</a:t>
            </a:r>
          </a:p>
          <a:p>
            <a:pPr marL="0" indent="0">
              <a:buNone/>
            </a:pPr>
            <a:r>
              <a:rPr lang="en-US" sz="2200" cap="none" dirty="0" smtClean="0">
                <a:latin typeface="Arial MT Black"/>
              </a:rPr>
              <a:t>• Allows for </a:t>
            </a:r>
            <a:r>
              <a:rPr lang="en-US" sz="2200" cap="none" dirty="0" err="1" smtClean="0">
                <a:latin typeface="Arial MT Black"/>
              </a:rPr>
              <a:t>unobstructive</a:t>
            </a:r>
            <a:r>
              <a:rPr lang="en-US" sz="2200" cap="none" dirty="0" smtClean="0">
                <a:latin typeface="Arial MT Black"/>
              </a:rPr>
              <a:t> sampling near patient</a:t>
            </a:r>
          </a:p>
          <a:p>
            <a:pPr marL="0" indent="0">
              <a:buNone/>
            </a:pPr>
            <a:r>
              <a:rPr lang="en-US" sz="2200" cap="none" dirty="0" smtClean="0">
                <a:latin typeface="Arial MT Black"/>
              </a:rPr>
              <a:t>• Calibration usually automatic</a:t>
            </a:r>
          </a:p>
          <a:p>
            <a:pPr marL="0" indent="0">
              <a:buNone/>
            </a:pPr>
            <a:r>
              <a:rPr lang="en-US" sz="2200" cap="none" dirty="0" smtClean="0">
                <a:latin typeface="Arial MT Black"/>
              </a:rPr>
              <a:t>• Patient interface is light</a:t>
            </a:r>
          </a:p>
          <a:p>
            <a:pPr marL="0" indent="0">
              <a:buNone/>
            </a:pPr>
            <a:r>
              <a:rPr lang="en-US" sz="2200" cap="none" dirty="0" smtClean="0">
                <a:latin typeface="Arial MT Black"/>
              </a:rPr>
              <a:t>• Sampling port can be used to administer bronchodilators.</a:t>
            </a:r>
            <a:endParaRPr lang="en-US" sz="2200" cap="none" dirty="0">
              <a:latin typeface="Arial MT Black"/>
            </a:endParaRPr>
          </a:p>
        </p:txBody>
      </p:sp>
    </p:spTree>
    <p:extLst>
      <p:ext uri="{BB962C8B-B14F-4D97-AF65-F5344CB8AC3E}">
        <p14:creationId xmlns:p14="http://schemas.microsoft.com/office/powerpoint/2010/main" xmlns="" val="632253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199399" y="828676"/>
            <a:ext cx="10363825" cy="5376861"/>
          </a:xfrm>
        </p:spPr>
        <p:txBody>
          <a:bodyPr>
            <a:noAutofit/>
          </a:bodyPr>
          <a:lstStyle/>
          <a:p>
            <a:pPr marL="0" indent="0">
              <a:lnSpc>
                <a:spcPct val="100000"/>
              </a:lnSpc>
              <a:buNone/>
            </a:pPr>
            <a:r>
              <a:rPr lang="en-US" sz="2200" b="1" cap="none" dirty="0" smtClean="0">
                <a:latin typeface="Arial MT Black"/>
              </a:rPr>
              <a:t>Disadvantages</a:t>
            </a:r>
          </a:p>
          <a:p>
            <a:pPr marL="0" indent="0">
              <a:lnSpc>
                <a:spcPct val="100000"/>
              </a:lnSpc>
              <a:buNone/>
            </a:pPr>
            <a:r>
              <a:rPr lang="en-US" sz="2200" cap="none" dirty="0" smtClean="0">
                <a:latin typeface="Arial MT Black"/>
              </a:rPr>
              <a:t>• Prone to gas leak, sample tube obstruction and moisture problems</a:t>
            </a:r>
          </a:p>
          <a:p>
            <a:pPr marL="0" indent="0">
              <a:lnSpc>
                <a:spcPct val="100000"/>
              </a:lnSpc>
              <a:buNone/>
            </a:pPr>
            <a:r>
              <a:rPr lang="en-US" sz="2200" cap="none" dirty="0" smtClean="0">
                <a:latin typeface="Arial MT Black"/>
              </a:rPr>
              <a:t>• Hypoventilation if sampling rate &gt; fresh gas flow rate</a:t>
            </a:r>
          </a:p>
          <a:p>
            <a:pPr marL="0" indent="0">
              <a:lnSpc>
                <a:spcPct val="100000"/>
              </a:lnSpc>
              <a:buNone/>
            </a:pPr>
            <a:r>
              <a:rPr lang="en-US" sz="2200" cap="none" dirty="0" smtClean="0">
                <a:latin typeface="Arial MT Black"/>
              </a:rPr>
              <a:t>• Error if sampling rate &gt; expiratory flow rate: causes inspired gas to be sampled</a:t>
            </a:r>
          </a:p>
          <a:p>
            <a:pPr marL="0" indent="0">
              <a:lnSpc>
                <a:spcPct val="100000"/>
              </a:lnSpc>
              <a:buNone/>
            </a:pPr>
            <a:r>
              <a:rPr lang="en-US" sz="2200" b="1" cap="none" dirty="0" smtClean="0">
                <a:latin typeface="Arial MT Black"/>
              </a:rPr>
              <a:t>Sources of error</a:t>
            </a:r>
          </a:p>
          <a:p>
            <a:pPr marL="0" indent="0">
              <a:lnSpc>
                <a:spcPct val="100000"/>
              </a:lnSpc>
              <a:buNone/>
            </a:pPr>
            <a:r>
              <a:rPr lang="en-US" sz="2200" cap="none" dirty="0" smtClean="0">
                <a:latin typeface="Arial MT Black"/>
              </a:rPr>
              <a:t>• Water vapor condensation in sample tubing</a:t>
            </a:r>
          </a:p>
          <a:p>
            <a:pPr marL="0" indent="0">
              <a:lnSpc>
                <a:spcPct val="100000"/>
              </a:lnSpc>
              <a:buNone/>
            </a:pPr>
            <a:r>
              <a:rPr lang="en-US" sz="2200" cap="none" dirty="0" smtClean="0">
                <a:latin typeface="Arial MT Black"/>
              </a:rPr>
              <a:t>• Liquids and particulate matter entering cell</a:t>
            </a:r>
          </a:p>
          <a:p>
            <a:pPr marL="0" indent="0">
              <a:lnSpc>
                <a:spcPct val="100000"/>
              </a:lnSpc>
              <a:buNone/>
            </a:pPr>
            <a:r>
              <a:rPr lang="en-US" sz="2200" cap="none" dirty="0" smtClean="0">
                <a:latin typeface="Arial MT Black"/>
              </a:rPr>
              <a:t>• Delayed response time</a:t>
            </a:r>
          </a:p>
          <a:p>
            <a:pPr marL="0" indent="0">
              <a:lnSpc>
                <a:spcPct val="100000"/>
              </a:lnSpc>
              <a:buNone/>
            </a:pPr>
            <a:r>
              <a:rPr lang="en-US" sz="2200" cap="none" dirty="0" smtClean="0">
                <a:latin typeface="Arial MT Black"/>
              </a:rPr>
              <a:t>• Multiple sites for damage/gas leakage</a:t>
            </a:r>
          </a:p>
          <a:p>
            <a:pPr marL="0" indent="0">
              <a:lnSpc>
                <a:spcPct val="100000"/>
              </a:lnSpc>
              <a:buNone/>
            </a:pPr>
            <a:r>
              <a:rPr lang="en-US" sz="2200" cap="none" dirty="0" smtClean="0">
                <a:latin typeface="Arial MT Black"/>
              </a:rPr>
              <a:t>• CO</a:t>
            </a:r>
            <a:r>
              <a:rPr lang="en-US" sz="1800" cap="none" dirty="0" smtClean="0">
                <a:latin typeface="Arial MT Black"/>
              </a:rPr>
              <a:t>2</a:t>
            </a:r>
            <a:r>
              <a:rPr lang="en-US" sz="2200" cap="none" dirty="0" smtClean="0">
                <a:latin typeface="Arial MT Black"/>
              </a:rPr>
              <a:t> can diffuse out of sample tube</a:t>
            </a:r>
          </a:p>
          <a:p>
            <a:pPr marL="0" indent="0">
              <a:lnSpc>
                <a:spcPct val="100000"/>
              </a:lnSpc>
              <a:buNone/>
            </a:pPr>
            <a:r>
              <a:rPr lang="en-US" sz="2200" cap="none" dirty="0" smtClean="0">
                <a:latin typeface="Arial MT Black"/>
              </a:rPr>
              <a:t>• Longer tubing increases chances of error.</a:t>
            </a:r>
          </a:p>
        </p:txBody>
      </p:sp>
    </p:spTree>
    <p:extLst>
      <p:ext uri="{BB962C8B-B14F-4D97-AF65-F5344CB8AC3E}">
        <p14:creationId xmlns:p14="http://schemas.microsoft.com/office/powerpoint/2010/main" xmlns="" val="2774607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Influence of water </a:t>
            </a:r>
            <a:r>
              <a:rPr lang="en-US" b="1" dirty="0" err="1"/>
              <a:t>vapour</a:t>
            </a:r>
            <a:r>
              <a:rPr lang="en-US" b="1" dirty="0"/>
              <a:t/>
            </a:r>
            <a:br>
              <a:rPr lang="en-US" b="1" dirty="0"/>
            </a:br>
            <a:endParaRPr lang="en-US" dirty="0"/>
          </a:p>
        </p:txBody>
      </p:sp>
      <p:sp>
        <p:nvSpPr>
          <p:cNvPr id="3" name="Content Placeholder 2"/>
          <p:cNvSpPr>
            <a:spLocks noGrp="1"/>
          </p:cNvSpPr>
          <p:nvPr>
            <p:ph sz="quarter" idx="13"/>
          </p:nvPr>
        </p:nvSpPr>
        <p:spPr>
          <a:xfrm>
            <a:off x="548014" y="1844578"/>
            <a:ext cx="10363826" cy="3424107"/>
          </a:xfrm>
        </p:spPr>
        <p:txBody>
          <a:bodyPr>
            <a:noAutofit/>
          </a:bodyPr>
          <a:lstStyle/>
          <a:p>
            <a:pPr marL="0" indent="0">
              <a:buNone/>
            </a:pPr>
            <a:r>
              <a:rPr lang="en-US" sz="2200" b="1" cap="none" dirty="0" smtClean="0">
                <a:latin typeface="Arial MT Black"/>
              </a:rPr>
              <a:t>1. Effect of condensed water:</a:t>
            </a:r>
          </a:p>
          <a:p>
            <a:r>
              <a:rPr lang="en-US" sz="2200" cap="none" dirty="0" smtClean="0">
                <a:latin typeface="Arial MT Black"/>
              </a:rPr>
              <a:t>Water vapor may condense on the window of the sensor cell and absorb IR light, thereby produce falsely high C0</a:t>
            </a:r>
            <a:r>
              <a:rPr lang="en-US" sz="1800" cap="none" dirty="0" smtClean="0">
                <a:latin typeface="Arial MT Black"/>
              </a:rPr>
              <a:t>2</a:t>
            </a:r>
            <a:r>
              <a:rPr lang="en-US" sz="2200" cap="none" dirty="0" smtClean="0">
                <a:latin typeface="Arial MT Black"/>
              </a:rPr>
              <a:t> readings</a:t>
            </a:r>
          </a:p>
          <a:p>
            <a:pPr marL="0" indent="0">
              <a:buNone/>
            </a:pPr>
            <a:r>
              <a:rPr lang="en-US" sz="2200" b="1" cap="none" dirty="0" smtClean="0">
                <a:latin typeface="Arial MT Black"/>
              </a:rPr>
              <a:t>2. Effect of water vapor.</a:t>
            </a:r>
          </a:p>
          <a:p>
            <a:r>
              <a:rPr lang="en-US" sz="2200" cap="none" dirty="0" smtClean="0">
                <a:latin typeface="Arial MT Black"/>
              </a:rPr>
              <a:t>The temperature of the sampling gases may decrease during the passage from the patient to the unit, resulting in a decrease in the partial pressure of water vapor. This can cause an apparent increase in C0</a:t>
            </a:r>
            <a:r>
              <a:rPr lang="en-US" sz="1800" cap="none" dirty="0" smtClean="0">
                <a:latin typeface="Arial MT Black"/>
              </a:rPr>
              <a:t>2</a:t>
            </a:r>
            <a:r>
              <a:rPr lang="en-US" sz="2200" cap="none" dirty="0" smtClean="0">
                <a:latin typeface="Arial MT Black"/>
              </a:rPr>
              <a:t> concentration of about 1.5-2%</a:t>
            </a:r>
          </a:p>
          <a:p>
            <a:r>
              <a:rPr lang="en-US" sz="2200" cap="none" dirty="0" smtClean="0">
                <a:latin typeface="Arial MT Black"/>
              </a:rPr>
              <a:t>Fetco</a:t>
            </a:r>
            <a:r>
              <a:rPr lang="en-US" sz="1600" cap="none" dirty="0" smtClean="0">
                <a:latin typeface="Arial MT Black"/>
              </a:rPr>
              <a:t>2</a:t>
            </a:r>
            <a:r>
              <a:rPr lang="en-US" sz="2200" cap="none" dirty="0" smtClean="0">
                <a:latin typeface="Arial MT Black"/>
              </a:rPr>
              <a:t>=partial pressure(atmospheric pressure-water </a:t>
            </a:r>
            <a:r>
              <a:rPr lang="en-US" sz="2200" cap="none" dirty="0" err="1" smtClean="0">
                <a:latin typeface="Arial MT Black"/>
              </a:rPr>
              <a:t>vapour</a:t>
            </a:r>
            <a:r>
              <a:rPr lang="en-US" sz="2200" cap="none" dirty="0" smtClean="0">
                <a:latin typeface="Arial MT Black"/>
              </a:rPr>
              <a:t> pressure)*100</a:t>
            </a:r>
            <a:endParaRPr lang="en-US" sz="2200" cap="none" dirty="0">
              <a:latin typeface="Arial MT Black"/>
            </a:endParaRPr>
          </a:p>
        </p:txBody>
      </p:sp>
    </p:spTree>
    <p:extLst>
      <p:ext uri="{BB962C8B-B14F-4D97-AF65-F5344CB8AC3E}">
        <p14:creationId xmlns:p14="http://schemas.microsoft.com/office/powerpoint/2010/main" xmlns="" val="3185380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xmlns="" val="511578941"/>
              </p:ext>
            </p:extLst>
          </p:nvPr>
        </p:nvGraphicFramePr>
        <p:xfrm>
          <a:off x="757236" y="-23446"/>
          <a:ext cx="10520990" cy="6679644"/>
        </p:xfrm>
        <a:graphic>
          <a:graphicData uri="http://schemas.openxmlformats.org/drawingml/2006/table">
            <a:tbl>
              <a:tblPr firstRow="1" bandRow="1">
                <a:tableStyleId>{5C22544A-7EE6-4342-B048-85BDC9FD1C3A}</a:tableStyleId>
              </a:tblPr>
              <a:tblGrid>
                <a:gridCol w="826152"/>
                <a:gridCol w="4728642"/>
                <a:gridCol w="4966196"/>
              </a:tblGrid>
              <a:tr h="273730">
                <a:tc>
                  <a:txBody>
                    <a:bodyPr/>
                    <a:lstStyle/>
                    <a:p>
                      <a:pPr marL="0" indent="0">
                        <a:buFont typeface="+mj-lt"/>
                        <a:buNone/>
                      </a:pPr>
                      <a:r>
                        <a:rPr lang="en-US" sz="1600" baseline="0" dirty="0" smtClean="0"/>
                        <a:t>  NO.</a:t>
                      </a:r>
                      <a:endParaRPr lang="en-US" sz="1600" dirty="0"/>
                    </a:p>
                  </a:txBody>
                  <a:tcPr/>
                </a:tc>
                <a:tc>
                  <a:txBody>
                    <a:bodyPr/>
                    <a:lstStyle/>
                    <a:p>
                      <a:r>
                        <a:rPr lang="en-US" sz="1600" dirty="0" smtClean="0"/>
                        <a:t>MAIN STREAM</a:t>
                      </a:r>
                      <a:endParaRPr lang="en-US" sz="1600" dirty="0"/>
                    </a:p>
                  </a:txBody>
                  <a:tcPr/>
                </a:tc>
                <a:tc>
                  <a:txBody>
                    <a:bodyPr/>
                    <a:lstStyle/>
                    <a:p>
                      <a:r>
                        <a:rPr lang="en-US" sz="1600" dirty="0" smtClean="0"/>
                        <a:t>    SIDE STREAM</a:t>
                      </a:r>
                      <a:endParaRPr lang="en-US" sz="1600" dirty="0"/>
                    </a:p>
                  </a:txBody>
                  <a:tcPr/>
                </a:tc>
              </a:tr>
              <a:tr h="479028">
                <a:tc>
                  <a:txBody>
                    <a:bodyPr/>
                    <a:lstStyle/>
                    <a:p>
                      <a:pPr marL="0" indent="0">
                        <a:buFont typeface="+mj-lt"/>
                        <a:buNone/>
                      </a:pPr>
                      <a:r>
                        <a:rPr lang="en-US" sz="1600" dirty="0" smtClean="0"/>
                        <a:t>1.</a:t>
                      </a:r>
                    </a:p>
                  </a:txBody>
                  <a:tcPr/>
                </a:tc>
                <a:tc>
                  <a:txBody>
                    <a:bodyPr/>
                    <a:lstStyle/>
                    <a:p>
                      <a:pPr marL="0" indent="0">
                        <a:buFont typeface="+mj-lt"/>
                        <a:buNone/>
                      </a:pPr>
                      <a:r>
                        <a:rPr lang="en-US" sz="1600" dirty="0" smtClean="0"/>
                        <a:t>SENSOR</a:t>
                      </a:r>
                      <a:r>
                        <a:rPr lang="en-US" sz="1600" baseline="0" dirty="0" smtClean="0"/>
                        <a:t> LOCATED BETWEEN BREATHING CIRCUIT &amp; ETT</a:t>
                      </a:r>
                      <a:endParaRPr lang="en-US" sz="1600" dirty="0"/>
                    </a:p>
                  </a:txBody>
                  <a:tcPr/>
                </a:tc>
                <a:tc>
                  <a:txBody>
                    <a:bodyPr/>
                    <a:lstStyle/>
                    <a:p>
                      <a:r>
                        <a:rPr lang="en-US" sz="1600" dirty="0" smtClean="0"/>
                        <a:t>SENSOR LOCATED IN MAIN VENT</a:t>
                      </a:r>
                      <a:endParaRPr lang="en-US" sz="1600" dirty="0"/>
                    </a:p>
                  </a:txBody>
                  <a:tcPr/>
                </a:tc>
              </a:tr>
              <a:tr h="273730">
                <a:tc>
                  <a:txBody>
                    <a:bodyPr/>
                    <a:lstStyle/>
                    <a:p>
                      <a:pPr marL="0" indent="0">
                        <a:buFont typeface="+mj-lt"/>
                        <a:buNone/>
                      </a:pPr>
                      <a:r>
                        <a:rPr lang="en-US" sz="1600" dirty="0" smtClean="0"/>
                        <a:t>2.</a:t>
                      </a:r>
                      <a:endParaRPr lang="en-US" sz="1600" dirty="0"/>
                    </a:p>
                  </a:txBody>
                  <a:tcPr/>
                </a:tc>
                <a:tc>
                  <a:txBody>
                    <a:bodyPr/>
                    <a:lstStyle/>
                    <a:p>
                      <a:r>
                        <a:rPr lang="en-US" sz="1600" dirty="0" smtClean="0"/>
                        <a:t>NO SAMPLING REQUIRED</a:t>
                      </a:r>
                      <a:endParaRPr lang="en-US" sz="1600" dirty="0"/>
                    </a:p>
                  </a:txBody>
                  <a:tcPr/>
                </a:tc>
                <a:tc>
                  <a:txBody>
                    <a:bodyPr/>
                    <a:lstStyle/>
                    <a:p>
                      <a:r>
                        <a:rPr lang="en-US" sz="1600" dirty="0" smtClean="0"/>
                        <a:t>SAMPLE TUBING ASPIRATES GAS</a:t>
                      </a:r>
                      <a:endParaRPr lang="en-US" sz="1600" dirty="0"/>
                    </a:p>
                  </a:txBody>
                  <a:tcPr/>
                </a:tc>
              </a:tr>
              <a:tr h="273730">
                <a:tc>
                  <a:txBody>
                    <a:bodyPr/>
                    <a:lstStyle/>
                    <a:p>
                      <a:pPr marL="0" indent="0">
                        <a:buFont typeface="+mj-lt"/>
                        <a:buNone/>
                      </a:pPr>
                      <a:r>
                        <a:rPr lang="en-US" sz="1600" dirty="0" smtClean="0"/>
                        <a:t>3.</a:t>
                      </a:r>
                      <a:endParaRPr lang="en-US" sz="1600" dirty="0"/>
                    </a:p>
                  </a:txBody>
                  <a:tcPr/>
                </a:tc>
                <a:tc>
                  <a:txBody>
                    <a:bodyPr/>
                    <a:lstStyle/>
                    <a:p>
                      <a:r>
                        <a:rPr lang="en-US" sz="1600" dirty="0" smtClean="0"/>
                        <a:t>HAVE FAST RESPONSE TIME</a:t>
                      </a:r>
                      <a:endParaRPr lang="en-US" sz="1600" dirty="0"/>
                    </a:p>
                  </a:txBody>
                  <a:tcPr/>
                </a:tc>
                <a:tc>
                  <a:txBody>
                    <a:bodyPr/>
                    <a:lstStyle/>
                    <a:p>
                      <a:r>
                        <a:rPr lang="en-US" sz="1600" dirty="0" smtClean="0"/>
                        <a:t>SLOW RESPONSE TIME</a:t>
                      </a:r>
                      <a:endParaRPr lang="en-US" sz="1600" dirty="0"/>
                    </a:p>
                  </a:txBody>
                  <a:tcPr/>
                </a:tc>
              </a:tr>
              <a:tr h="479028">
                <a:tc>
                  <a:txBody>
                    <a:bodyPr/>
                    <a:lstStyle/>
                    <a:p>
                      <a:pPr marL="0" indent="0">
                        <a:buFont typeface="+mj-lt"/>
                        <a:buNone/>
                      </a:pPr>
                      <a:r>
                        <a:rPr lang="en-US" sz="1600" dirty="0" smtClean="0"/>
                        <a:t>4.</a:t>
                      </a:r>
                      <a:endParaRPr lang="en-US" sz="1600" dirty="0"/>
                    </a:p>
                  </a:txBody>
                  <a:tcPr/>
                </a:tc>
                <a:tc>
                  <a:txBody>
                    <a:bodyPr/>
                    <a:lstStyle/>
                    <a:p>
                      <a:r>
                        <a:rPr lang="en-US" sz="1600" dirty="0" smtClean="0"/>
                        <a:t>STANDARD GAS NOT REQUIRED FOR CALIBERATION</a:t>
                      </a:r>
                      <a:endParaRPr lang="en-US" sz="1600" dirty="0"/>
                    </a:p>
                  </a:txBody>
                  <a:tcPr/>
                </a:tc>
                <a:tc>
                  <a:txBody>
                    <a:bodyPr/>
                    <a:lstStyle/>
                    <a:p>
                      <a:r>
                        <a:rPr lang="en-US" sz="1600" dirty="0" smtClean="0"/>
                        <a:t>SUPPLY OF CALIBRATION GAS</a:t>
                      </a:r>
                      <a:r>
                        <a:rPr lang="en-US" sz="1600" baseline="0" dirty="0" smtClean="0"/>
                        <a:t> IS</a:t>
                      </a:r>
                      <a:r>
                        <a:rPr lang="en-US" sz="1600" dirty="0" smtClean="0"/>
                        <a:t> NEEDED </a:t>
                      </a:r>
                      <a:endParaRPr lang="en-US" sz="1600" dirty="0"/>
                    </a:p>
                  </a:txBody>
                  <a:tcPr/>
                </a:tc>
              </a:tr>
              <a:tr h="273730">
                <a:tc>
                  <a:txBody>
                    <a:bodyPr/>
                    <a:lstStyle/>
                    <a:p>
                      <a:pPr marL="0" indent="0">
                        <a:buFont typeface="+mj-lt"/>
                        <a:buNone/>
                      </a:pPr>
                      <a:r>
                        <a:rPr lang="en-US" sz="1600" dirty="0" smtClean="0"/>
                        <a:t>5.</a:t>
                      </a:r>
                      <a:endParaRPr lang="en-US" sz="1600" dirty="0"/>
                    </a:p>
                  </a:txBody>
                  <a:tcPr/>
                </a:tc>
                <a:tc>
                  <a:txBody>
                    <a:bodyPr/>
                    <a:lstStyle/>
                    <a:p>
                      <a:r>
                        <a:rPr lang="en-US" sz="1600" dirty="0" smtClean="0"/>
                        <a:t>FREQUENT CALIBARATION REQUIRED</a:t>
                      </a:r>
                      <a:endParaRPr lang="en-US" sz="1600" dirty="0"/>
                    </a:p>
                  </a:txBody>
                  <a:tcPr/>
                </a:tc>
                <a:tc>
                  <a:txBody>
                    <a:bodyPr/>
                    <a:lstStyle/>
                    <a:p>
                      <a:r>
                        <a:rPr lang="en-US" sz="1600" dirty="0" smtClean="0"/>
                        <a:t>AUTOMATICALLY</a:t>
                      </a:r>
                      <a:r>
                        <a:rPr lang="en-US" sz="1600" baseline="0" dirty="0" smtClean="0"/>
                        <a:t> CALIBERATED</a:t>
                      </a:r>
                      <a:endParaRPr lang="en-US" sz="1600" dirty="0"/>
                    </a:p>
                  </a:txBody>
                  <a:tcPr/>
                </a:tc>
              </a:tr>
              <a:tr h="479028">
                <a:tc>
                  <a:txBody>
                    <a:bodyPr/>
                    <a:lstStyle/>
                    <a:p>
                      <a:pPr marL="0" indent="0">
                        <a:buFont typeface="+mj-lt"/>
                        <a:buNone/>
                      </a:pPr>
                      <a:r>
                        <a:rPr lang="en-US" sz="1600" dirty="0" smtClean="0"/>
                        <a:t>6.</a:t>
                      </a:r>
                      <a:endParaRPr lang="en-US" sz="1600" dirty="0"/>
                    </a:p>
                  </a:txBody>
                  <a:tcPr/>
                </a:tc>
                <a:tc>
                  <a:txBody>
                    <a:bodyPr/>
                    <a:lstStyle/>
                    <a:p>
                      <a:r>
                        <a:rPr lang="en-US" sz="1600" dirty="0" smtClean="0"/>
                        <a:t>INCREASED DEAD SPACE DUE TO USE OF ADAPTOR </a:t>
                      </a:r>
                      <a:endParaRPr lang="en-US" sz="1600" dirty="0"/>
                    </a:p>
                  </a:txBody>
                  <a:tcPr/>
                </a:tc>
                <a:tc>
                  <a:txBody>
                    <a:bodyPr/>
                    <a:lstStyle/>
                    <a:p>
                      <a:r>
                        <a:rPr lang="en-US" sz="1600" dirty="0" smtClean="0"/>
                        <a:t>NO SUCH PROBLEM</a:t>
                      </a:r>
                      <a:endParaRPr lang="en-US" sz="1600" dirty="0"/>
                    </a:p>
                  </a:txBody>
                  <a:tcPr/>
                </a:tc>
              </a:tr>
              <a:tr h="0">
                <a:tc>
                  <a:txBody>
                    <a:bodyPr/>
                    <a:lstStyle/>
                    <a:p>
                      <a:pPr marL="0" indent="0">
                        <a:buFont typeface="+mj-lt"/>
                        <a:buNone/>
                      </a:pPr>
                      <a:r>
                        <a:rPr lang="en-US" sz="1600" dirty="0" smtClean="0"/>
                        <a:t>7</a:t>
                      </a:r>
                      <a:endParaRPr lang="en-US" sz="1600" dirty="0"/>
                    </a:p>
                  </a:txBody>
                  <a:tcPr/>
                </a:tc>
                <a:tc>
                  <a:txBody>
                    <a:bodyPr/>
                    <a:lstStyle/>
                    <a:p>
                      <a:r>
                        <a:rPr lang="en-US" sz="1600" dirty="0" smtClean="0"/>
                        <a:t>PATIENT INTERFACE HEAVY DUE TO WEIGHT OF ADAPTOR</a:t>
                      </a:r>
                      <a:endParaRPr lang="en-US" sz="1600" dirty="0"/>
                    </a:p>
                  </a:txBody>
                  <a:tcPr/>
                </a:tc>
                <a:tc>
                  <a:txBody>
                    <a:bodyPr/>
                    <a:lstStyle/>
                    <a:p>
                      <a:r>
                        <a:rPr lang="en-US" sz="1600" dirty="0" smtClean="0"/>
                        <a:t>PATIENT INTERFACE IS LIGHT</a:t>
                      </a:r>
                      <a:endParaRPr lang="en-US" sz="1600" dirty="0"/>
                    </a:p>
                  </a:txBody>
                  <a:tcPr/>
                </a:tc>
              </a:tr>
              <a:tr h="479028">
                <a:tc>
                  <a:txBody>
                    <a:bodyPr/>
                    <a:lstStyle/>
                    <a:p>
                      <a:pPr marL="0" indent="0">
                        <a:buFont typeface="+mj-lt"/>
                        <a:buNone/>
                      </a:pPr>
                      <a:r>
                        <a:rPr lang="en-US" sz="1600" dirty="0" smtClean="0"/>
                        <a:t>8.</a:t>
                      </a:r>
                      <a:endParaRPr lang="en-US" sz="1600" dirty="0"/>
                    </a:p>
                  </a:txBody>
                  <a:tcPr/>
                </a:tc>
                <a:tc>
                  <a:txBody>
                    <a:bodyPr/>
                    <a:lstStyle/>
                    <a:p>
                      <a:r>
                        <a:rPr lang="en-US" sz="1600" dirty="0" smtClean="0"/>
                        <a:t>ADAPTOR CAUSES KINK</a:t>
                      </a:r>
                      <a:r>
                        <a:rPr lang="en-US" sz="1600" baseline="0" dirty="0" smtClean="0"/>
                        <a:t> IN ETT / DISCONNECTION OF CIRCUIT</a:t>
                      </a:r>
                      <a:endParaRPr lang="en-US" sz="1600" dirty="0"/>
                    </a:p>
                  </a:txBody>
                  <a:tcPr/>
                </a:tc>
                <a:tc>
                  <a:txBody>
                    <a:bodyPr/>
                    <a:lstStyle/>
                    <a:p>
                      <a:r>
                        <a:rPr lang="en-US" sz="1600" dirty="0" smtClean="0"/>
                        <a:t>NO SUCH PROBLEM</a:t>
                      </a:r>
                      <a:endParaRPr lang="en-US" sz="1600" dirty="0"/>
                    </a:p>
                  </a:txBody>
                  <a:tcPr/>
                </a:tc>
              </a:tr>
              <a:tr h="273730">
                <a:tc>
                  <a:txBody>
                    <a:bodyPr/>
                    <a:lstStyle/>
                    <a:p>
                      <a:pPr marL="0" indent="0">
                        <a:buFont typeface="+mj-lt"/>
                        <a:buNone/>
                      </a:pPr>
                      <a:r>
                        <a:rPr lang="en-US" sz="1600" dirty="0" smtClean="0"/>
                        <a:t>9.</a:t>
                      </a:r>
                      <a:endParaRPr lang="en-US" sz="1600" dirty="0"/>
                    </a:p>
                  </a:txBody>
                  <a:tcPr/>
                </a:tc>
                <a:tc>
                  <a:txBody>
                    <a:bodyPr/>
                    <a:lstStyle/>
                    <a:p>
                      <a:r>
                        <a:rPr lang="en-US" sz="1600" dirty="0" smtClean="0"/>
                        <a:t>DIFFICULT TO USE IN UNINTUBATED PATIENTS</a:t>
                      </a:r>
                      <a:endParaRPr lang="en-US" sz="1600" dirty="0"/>
                    </a:p>
                  </a:txBody>
                  <a:tcPr/>
                </a:tc>
                <a:tc>
                  <a:txBody>
                    <a:bodyPr/>
                    <a:lstStyle/>
                    <a:p>
                      <a:r>
                        <a:rPr lang="en-US" sz="1600" dirty="0" smtClean="0"/>
                        <a:t>RELATIVELY EASY</a:t>
                      </a:r>
                      <a:endParaRPr lang="en-US" sz="1600" dirty="0"/>
                    </a:p>
                  </a:txBody>
                  <a:tcPr/>
                </a:tc>
              </a:tr>
              <a:tr h="479028">
                <a:tc>
                  <a:txBody>
                    <a:bodyPr/>
                    <a:lstStyle/>
                    <a:p>
                      <a:pPr marL="0" indent="0">
                        <a:buFont typeface="+mj-lt"/>
                        <a:buNone/>
                      </a:pPr>
                      <a:r>
                        <a:rPr lang="en-US" sz="1600" dirty="0" smtClean="0"/>
                        <a:t>10.</a:t>
                      </a:r>
                      <a:endParaRPr lang="en-US" sz="1600" dirty="0"/>
                    </a:p>
                  </a:txBody>
                  <a:tcPr/>
                </a:tc>
                <a:tc>
                  <a:txBody>
                    <a:bodyPr/>
                    <a:lstStyle/>
                    <a:p>
                      <a:r>
                        <a:rPr lang="en-US" sz="1600" dirty="0" smtClean="0"/>
                        <a:t>CANNOT BE USED AS</a:t>
                      </a:r>
                      <a:r>
                        <a:rPr lang="en-US" sz="1600" baseline="0" dirty="0" smtClean="0"/>
                        <a:t> SAMPLING PORT FOR BRONCHODIALATOR ADMINISTRATION</a:t>
                      </a:r>
                      <a:endParaRPr lang="en-US" sz="1600" dirty="0"/>
                    </a:p>
                  </a:txBody>
                  <a:tcPr/>
                </a:tc>
                <a:tc>
                  <a:txBody>
                    <a:bodyPr/>
                    <a:lstStyle/>
                    <a:p>
                      <a:r>
                        <a:rPr lang="en-US" sz="1600" dirty="0" smtClean="0"/>
                        <a:t>SAMPLING PORT PRESENT FOR BRONCHODIALATOR ADMINISTRATION</a:t>
                      </a:r>
                      <a:endParaRPr lang="en-US" sz="1600" dirty="0"/>
                    </a:p>
                  </a:txBody>
                  <a:tcPr/>
                </a:tc>
              </a:tr>
              <a:tr h="479028">
                <a:tc>
                  <a:txBody>
                    <a:bodyPr/>
                    <a:lstStyle/>
                    <a:p>
                      <a:pPr marL="0" indent="0">
                        <a:buFont typeface="+mj-lt"/>
                        <a:buNone/>
                      </a:pPr>
                      <a:r>
                        <a:rPr lang="en-US" sz="1600" dirty="0" smtClean="0"/>
                        <a:t>12.</a:t>
                      </a:r>
                      <a:endParaRPr lang="en-US" sz="1600" dirty="0"/>
                    </a:p>
                  </a:txBody>
                  <a:tcPr/>
                </a:tc>
                <a:tc>
                  <a:txBody>
                    <a:bodyPr/>
                    <a:lstStyle/>
                    <a:p>
                      <a:r>
                        <a:rPr lang="en-US" sz="1600" dirty="0" smtClean="0"/>
                        <a:t>WATER AND</a:t>
                      </a:r>
                      <a:r>
                        <a:rPr lang="en-US" sz="1600" baseline="0" dirty="0" smtClean="0"/>
                        <a:t> SECRETIONS ARE SELDOM A PROBLEM</a:t>
                      </a:r>
                      <a:endParaRPr lang="en-US" sz="1600" dirty="0"/>
                    </a:p>
                  </a:txBody>
                  <a:tcPr/>
                </a:tc>
                <a:tc>
                  <a:txBody>
                    <a:bodyPr/>
                    <a:lstStyle/>
                    <a:p>
                      <a:r>
                        <a:rPr lang="en-US" sz="1600" dirty="0" smtClean="0"/>
                        <a:t>SECRETIONS CAN OCCLUDE SAMPLE TUBING</a:t>
                      </a:r>
                      <a:endParaRPr lang="en-US" sz="1600" dirty="0"/>
                    </a:p>
                  </a:txBody>
                  <a:tcPr/>
                </a:tc>
              </a:tr>
              <a:tr h="479028">
                <a:tc>
                  <a:txBody>
                    <a:bodyPr/>
                    <a:lstStyle/>
                    <a:p>
                      <a:pPr marL="0" indent="0">
                        <a:buFont typeface="+mj-lt"/>
                        <a:buNone/>
                      </a:pPr>
                      <a:r>
                        <a:rPr lang="en-US" sz="1600" dirty="0" smtClean="0"/>
                        <a:t>13.</a:t>
                      </a:r>
                      <a:endParaRPr lang="en-US" sz="1600" dirty="0"/>
                    </a:p>
                  </a:txBody>
                  <a:tcPr/>
                </a:tc>
                <a:tc>
                  <a:txBody>
                    <a:bodyPr/>
                    <a:lstStyle/>
                    <a:p>
                      <a:r>
                        <a:rPr lang="en-US" sz="1600" dirty="0" smtClean="0"/>
                        <a:t>DAMAGED BY INHALED DRUGS LIKE INHALED BETA BLOCKERS</a:t>
                      </a:r>
                      <a:endParaRPr lang="en-US" sz="1600" dirty="0"/>
                    </a:p>
                  </a:txBody>
                  <a:tcPr/>
                </a:tc>
                <a:tc>
                  <a:txBody>
                    <a:bodyPr/>
                    <a:lstStyle/>
                    <a:p>
                      <a:r>
                        <a:rPr lang="en-US" sz="1600" dirty="0" smtClean="0"/>
                        <a:t>NOT SO</a:t>
                      </a:r>
                      <a:endParaRPr lang="en-US" sz="1600" dirty="0"/>
                    </a:p>
                  </a:txBody>
                  <a:tcPr/>
                </a:tc>
              </a:tr>
              <a:tr h="273730">
                <a:tc>
                  <a:txBody>
                    <a:bodyPr/>
                    <a:lstStyle/>
                    <a:p>
                      <a:pPr marL="0" indent="0">
                        <a:buFont typeface="+mj-lt"/>
                        <a:buNone/>
                      </a:pPr>
                      <a:r>
                        <a:rPr lang="en-US" sz="1600" dirty="0" smtClean="0"/>
                        <a:t>14.</a:t>
                      </a:r>
                      <a:endParaRPr lang="en-US" sz="1600" dirty="0"/>
                    </a:p>
                  </a:txBody>
                  <a:tcPr/>
                </a:tc>
                <a:tc>
                  <a:txBody>
                    <a:bodyPr/>
                    <a:lstStyle/>
                    <a:p>
                      <a:r>
                        <a:rPr lang="en-US" sz="1600" dirty="0" smtClean="0"/>
                        <a:t>MAY CAUSE THERMAL BURNS</a:t>
                      </a:r>
                      <a:endParaRPr lang="en-US" sz="1600" dirty="0"/>
                    </a:p>
                  </a:txBody>
                  <a:tcPr/>
                </a:tc>
                <a:tc>
                  <a:txBody>
                    <a:bodyPr/>
                    <a:lstStyle/>
                    <a:p>
                      <a:r>
                        <a:rPr lang="en-US" sz="1600" dirty="0" smtClean="0"/>
                        <a:t>NOT SO</a:t>
                      </a:r>
                      <a:endParaRPr lang="en-US" sz="1600" dirty="0"/>
                    </a:p>
                  </a:txBody>
                  <a:tcPr/>
                </a:tc>
              </a:tr>
              <a:tr h="273730">
                <a:tc>
                  <a:txBody>
                    <a:bodyPr/>
                    <a:lstStyle/>
                    <a:p>
                      <a:pPr marL="0" indent="0">
                        <a:buFont typeface="+mj-lt"/>
                        <a:buNone/>
                      </a:pPr>
                      <a:r>
                        <a:rPr lang="en-US" sz="1600" dirty="0" smtClean="0"/>
                        <a:t>15.</a:t>
                      </a:r>
                      <a:endParaRPr lang="en-US" sz="1600" dirty="0"/>
                    </a:p>
                  </a:txBody>
                  <a:tcPr/>
                </a:tc>
                <a:tc>
                  <a:txBody>
                    <a:bodyPr/>
                    <a:lstStyle/>
                    <a:p>
                      <a:r>
                        <a:rPr lang="en-US" sz="1600" dirty="0" smtClean="0"/>
                        <a:t>HYPERVENTILATION</a:t>
                      </a:r>
                      <a:r>
                        <a:rPr lang="en-US" sz="1600" baseline="0" dirty="0" smtClean="0"/>
                        <a:t> NOT POSSIBLE</a:t>
                      </a:r>
                      <a:endParaRPr lang="en-US" sz="1600" dirty="0"/>
                    </a:p>
                  </a:txBody>
                  <a:tcPr/>
                </a:tc>
                <a:tc>
                  <a:txBody>
                    <a:bodyPr/>
                    <a:lstStyle/>
                    <a:p>
                      <a:r>
                        <a:rPr lang="en-US" sz="1600" dirty="0" smtClean="0"/>
                        <a:t>HYPERVENTILATION : IF SAMPLING RATE &gt; FGF</a:t>
                      </a:r>
                      <a:endParaRPr lang="en-US" sz="1600" dirty="0"/>
                    </a:p>
                  </a:txBody>
                  <a:tcPr/>
                </a:tc>
              </a:tr>
            </a:tbl>
          </a:graphicData>
        </a:graphic>
      </p:graphicFrame>
    </p:spTree>
    <p:extLst>
      <p:ext uri="{BB962C8B-B14F-4D97-AF65-F5344CB8AC3E}">
        <p14:creationId xmlns:p14="http://schemas.microsoft.com/office/powerpoint/2010/main" xmlns="" val="3682657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87" y="-238733"/>
            <a:ext cx="10364451" cy="1596177"/>
          </a:xfrm>
        </p:spPr>
        <p:txBody>
          <a:bodyPr/>
          <a:lstStyle/>
          <a:p>
            <a:r>
              <a:rPr lang="en-US" dirty="0" smtClean="0"/>
              <a:t>Infrared(IR) analysis </a:t>
            </a:r>
            <a:endParaRPr lang="en-US" dirty="0"/>
          </a:p>
        </p:txBody>
      </p:sp>
      <p:sp>
        <p:nvSpPr>
          <p:cNvPr id="3" name="Content Placeholder 2"/>
          <p:cNvSpPr>
            <a:spLocks noGrp="1"/>
          </p:cNvSpPr>
          <p:nvPr>
            <p:ph sz="quarter" idx="13"/>
          </p:nvPr>
        </p:nvSpPr>
        <p:spPr>
          <a:xfrm>
            <a:off x="885199" y="1357444"/>
            <a:ext cx="10363826" cy="3424107"/>
          </a:xfrm>
        </p:spPr>
        <p:txBody>
          <a:bodyPr>
            <a:noAutofit/>
          </a:bodyPr>
          <a:lstStyle/>
          <a:p>
            <a:pPr marL="0" indent="0">
              <a:buNone/>
            </a:pPr>
            <a:r>
              <a:rPr lang="en-US" sz="2200" b="1" dirty="0" smtClean="0">
                <a:latin typeface="Arial MT Black"/>
              </a:rPr>
              <a:t>Introduction</a:t>
            </a:r>
          </a:p>
          <a:p>
            <a:r>
              <a:rPr lang="en-US" sz="2200" dirty="0" smtClean="0">
                <a:latin typeface="Arial MT Black"/>
              </a:rPr>
              <a:t> </a:t>
            </a:r>
            <a:r>
              <a:rPr lang="en-US" sz="2200" cap="none" dirty="0" smtClean="0">
                <a:latin typeface="Arial MT Black"/>
              </a:rPr>
              <a:t>Most common technology</a:t>
            </a:r>
          </a:p>
          <a:p>
            <a:r>
              <a:rPr lang="en-US" sz="2200" cap="none" dirty="0" smtClean="0">
                <a:latin typeface="Arial MT Black"/>
              </a:rPr>
              <a:t> Used most commonly with side stream sampling.</a:t>
            </a:r>
          </a:p>
          <a:p>
            <a:pPr marL="0" indent="0">
              <a:buNone/>
            </a:pPr>
            <a:endParaRPr lang="en-US" sz="2200" b="1" dirty="0" smtClean="0">
              <a:latin typeface="Arial MT Black"/>
            </a:endParaRPr>
          </a:p>
          <a:p>
            <a:pPr marL="0" indent="0">
              <a:buNone/>
            </a:pPr>
            <a:r>
              <a:rPr lang="en-US" sz="2200" b="1" dirty="0" smtClean="0">
                <a:latin typeface="Arial MT Black"/>
              </a:rPr>
              <a:t>Principle</a:t>
            </a:r>
          </a:p>
          <a:p>
            <a:r>
              <a:rPr lang="en-US" sz="2200" dirty="0" smtClean="0">
                <a:latin typeface="Arial MT Black"/>
              </a:rPr>
              <a:t> </a:t>
            </a:r>
            <a:r>
              <a:rPr lang="en-US" sz="2200" cap="none" dirty="0" smtClean="0">
                <a:latin typeface="Arial MT Black"/>
              </a:rPr>
              <a:t>Gases with 2 or more dissimilar atoms in a molecule have specific IR light absorption spectra ( </a:t>
            </a:r>
            <a:r>
              <a:rPr lang="en-US" sz="2200" cap="none" dirty="0" err="1" smtClean="0">
                <a:latin typeface="Arial MT Black"/>
              </a:rPr>
              <a:t>e.g</a:t>
            </a:r>
            <a:r>
              <a:rPr lang="en-US" sz="2200" cap="none" dirty="0" smtClean="0">
                <a:latin typeface="Arial MT Black"/>
              </a:rPr>
              <a:t> : CO</a:t>
            </a:r>
            <a:r>
              <a:rPr lang="en-US" sz="1800" cap="none" dirty="0" smtClean="0">
                <a:latin typeface="Arial MT Black"/>
              </a:rPr>
              <a:t>2</a:t>
            </a:r>
            <a:r>
              <a:rPr lang="en-US" sz="2200" cap="none" dirty="0" smtClean="0">
                <a:latin typeface="Arial MT Black"/>
              </a:rPr>
              <a:t>, N</a:t>
            </a:r>
            <a:r>
              <a:rPr lang="en-US" sz="1800" cap="none" dirty="0" smtClean="0">
                <a:latin typeface="Arial MT Black"/>
              </a:rPr>
              <a:t>2</a:t>
            </a:r>
            <a:r>
              <a:rPr lang="en-US" sz="2200" cap="none" dirty="0" smtClean="0">
                <a:latin typeface="Arial MT Black"/>
              </a:rPr>
              <a:t>O)</a:t>
            </a:r>
          </a:p>
          <a:p>
            <a:r>
              <a:rPr lang="en-US" sz="2200" cap="none" dirty="0" smtClean="0">
                <a:latin typeface="Arial MT Black"/>
              </a:rPr>
              <a:t> Amount of IR absorbed is proportional to concentration of absorbing molecules.</a:t>
            </a:r>
          </a:p>
          <a:p>
            <a:r>
              <a:rPr lang="en-US" sz="2200" cap="none" dirty="0" smtClean="0">
                <a:latin typeface="Arial MT Black"/>
              </a:rPr>
              <a:t>It works on basic principle based on INFRARED &amp; </a:t>
            </a:r>
            <a:r>
              <a:rPr lang="en-US" sz="2200" cap="none" dirty="0" smtClean="0">
                <a:solidFill>
                  <a:srgbClr val="FF0000"/>
                </a:solidFill>
                <a:latin typeface="Arial MT Black"/>
              </a:rPr>
              <a:t>BEER LAMBERT LAW.</a:t>
            </a:r>
            <a:endParaRPr lang="en-US" sz="2200" cap="none" dirty="0">
              <a:solidFill>
                <a:srgbClr val="FF0000"/>
              </a:solidFill>
              <a:latin typeface="Arial MT Black"/>
            </a:endParaRPr>
          </a:p>
        </p:txBody>
      </p:sp>
    </p:spTree>
    <p:extLst>
      <p:ext uri="{BB962C8B-B14F-4D97-AF65-F5344CB8AC3E}">
        <p14:creationId xmlns:p14="http://schemas.microsoft.com/office/powerpoint/2010/main" xmlns="" val="3331317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0" y="1550894"/>
            <a:ext cx="12357847" cy="5307106"/>
          </a:xfrm>
        </p:spPr>
        <p:txBody>
          <a:bodyPr>
            <a:noAutofit/>
          </a:bodyPr>
          <a:lstStyle/>
          <a:p>
            <a:r>
              <a:rPr lang="en-US" sz="2200" cap="none" dirty="0" smtClean="0">
                <a:latin typeface="Arial MT Black"/>
              </a:rPr>
              <a:t>This technology is used in most CO</a:t>
            </a:r>
            <a:r>
              <a:rPr lang="en-US" sz="1800" cap="none" dirty="0" smtClean="0">
                <a:latin typeface="Arial MT Black"/>
              </a:rPr>
              <a:t>2</a:t>
            </a:r>
            <a:r>
              <a:rPr lang="en-US" sz="2200" cap="none" dirty="0" smtClean="0">
                <a:latin typeface="Arial MT Black"/>
              </a:rPr>
              <a:t> monitors.</a:t>
            </a:r>
          </a:p>
          <a:p>
            <a:r>
              <a:rPr lang="en-US" sz="2200" cap="none" dirty="0" smtClean="0">
                <a:latin typeface="Arial MT Black"/>
              </a:rPr>
              <a:t> It works on the principal that carbon dioxide selectively absorbs infrared light of a specific wavelength (4.3 </a:t>
            </a:r>
            <a:r>
              <a:rPr lang="en-US" sz="2200" cap="none" dirty="0" err="1" smtClean="0">
                <a:latin typeface="Arial MT Black"/>
              </a:rPr>
              <a:t>millimicrons</a:t>
            </a:r>
            <a:r>
              <a:rPr lang="en-US" sz="2200" cap="none" dirty="0" smtClean="0">
                <a:latin typeface="Arial MT Black"/>
              </a:rPr>
              <a:t>).</a:t>
            </a:r>
          </a:p>
          <a:p>
            <a:r>
              <a:rPr lang="en-US" sz="2200" cap="none" dirty="0" smtClean="0">
                <a:latin typeface="Arial MT Black"/>
              </a:rPr>
              <a:t>The amount of light absorbed is directly proportional to the concentration of carbon dioxide molecules.</a:t>
            </a:r>
          </a:p>
          <a:p>
            <a:r>
              <a:rPr lang="en-US" sz="2200" cap="none" dirty="0" smtClean="0">
                <a:latin typeface="Arial MT Black"/>
              </a:rPr>
              <a:t> A predetermined amount of infrared light is sent from the emitting side of the sensor through a gas sample and collected on the receiving side of the sensor ( IR detector).</a:t>
            </a:r>
          </a:p>
          <a:p>
            <a:r>
              <a:rPr lang="en-US" sz="2200" cap="none" dirty="0" smtClean="0">
                <a:latin typeface="Arial MT Black"/>
              </a:rPr>
              <a:t> The infrared light received is compared to the infrared light transmitted. </a:t>
            </a:r>
          </a:p>
          <a:p>
            <a:r>
              <a:rPr lang="en-US" sz="2200" cap="none" dirty="0" smtClean="0">
                <a:latin typeface="Arial MT Black"/>
              </a:rPr>
              <a:t>The difference is then converted by calculations into the partial pressure that you see on the</a:t>
            </a:r>
          </a:p>
          <a:p>
            <a:pPr marL="0" indent="0">
              <a:buNone/>
            </a:pPr>
            <a:r>
              <a:rPr lang="en-US" sz="2200" cap="none" dirty="0" smtClean="0">
                <a:latin typeface="Arial MT Black"/>
              </a:rPr>
              <a:t>   Monitor.</a:t>
            </a:r>
            <a:endParaRPr lang="en-US" sz="2200" cap="none" dirty="0">
              <a:latin typeface="Arial MT Black"/>
            </a:endParaRPr>
          </a:p>
        </p:txBody>
      </p:sp>
    </p:spTree>
    <p:extLst>
      <p:ext uri="{BB962C8B-B14F-4D97-AF65-F5344CB8AC3E}">
        <p14:creationId xmlns:p14="http://schemas.microsoft.com/office/powerpoint/2010/main" xmlns="" val="1917497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sz="quarter" idx="13"/>
          </p:nvPr>
        </p:nvPicPr>
        <p:blipFill>
          <a:blip r:embed="rId2"/>
          <a:stretch>
            <a:fillRect/>
          </a:stretch>
        </p:blipFill>
        <p:spPr>
          <a:xfrm>
            <a:off x="2722072" y="1304365"/>
            <a:ext cx="6747856" cy="4981318"/>
          </a:xfrm>
          <a:prstGeom prst="rect">
            <a:avLst/>
          </a:prstGeom>
        </p:spPr>
      </p:pic>
    </p:spTree>
    <p:extLst>
      <p:ext uri="{BB962C8B-B14F-4D97-AF65-F5344CB8AC3E}">
        <p14:creationId xmlns:p14="http://schemas.microsoft.com/office/powerpoint/2010/main" xmlns="" val="889244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1026178" y="860613"/>
            <a:ext cx="10524565" cy="4459940"/>
          </a:xfrm>
        </p:spPr>
        <p:txBody>
          <a:bodyPr>
            <a:normAutofit/>
          </a:bodyPr>
          <a:lstStyle/>
          <a:p>
            <a:r>
              <a:rPr lang="en-US" sz="2400" b="1" i="1" u="sng" dirty="0"/>
              <a:t>Blackbody Radiation Technology</a:t>
            </a:r>
          </a:p>
          <a:p>
            <a:r>
              <a:rPr lang="en-US" dirty="0" smtClean="0"/>
              <a:t> </a:t>
            </a:r>
            <a:r>
              <a:rPr lang="en-US" sz="2400" cap="none" dirty="0" smtClean="0">
                <a:latin typeface="Arial MT Black"/>
              </a:rPr>
              <a:t>Most commonly used</a:t>
            </a:r>
          </a:p>
          <a:p>
            <a:r>
              <a:rPr lang="en-US" sz="2400" cap="none" dirty="0" smtClean="0">
                <a:latin typeface="Arial MT Black"/>
              </a:rPr>
              <a:t> Heated element called blackbody emitter is source of IR</a:t>
            </a:r>
          </a:p>
          <a:p>
            <a:r>
              <a:rPr lang="en-US" sz="2400" cap="none" dirty="0" smtClean="0">
                <a:latin typeface="Arial MT Black"/>
              </a:rPr>
              <a:t> Filter present to block radiation which is outside the desired range</a:t>
            </a:r>
          </a:p>
          <a:p>
            <a:r>
              <a:rPr lang="en-US" sz="2400" cap="none" dirty="0" smtClean="0">
                <a:latin typeface="Arial MT Black"/>
              </a:rPr>
              <a:t> Analyzer selects appropriate IR wave length to maximize absorption by selected gas</a:t>
            </a:r>
          </a:p>
          <a:p>
            <a:r>
              <a:rPr lang="en-US" sz="2400" cap="none" dirty="0" smtClean="0">
                <a:latin typeface="Arial MT Black"/>
              </a:rPr>
              <a:t> Sensor detects transmitted IR light and converts it to electrical signals</a:t>
            </a:r>
          </a:p>
          <a:p>
            <a:r>
              <a:rPr lang="en-US" sz="2400" cap="none" dirty="0" smtClean="0">
                <a:latin typeface="Arial MT Black"/>
              </a:rPr>
              <a:t> Electrical signal is amplified and concentration is displayed</a:t>
            </a:r>
            <a:r>
              <a:rPr lang="en-US" dirty="0" smtClean="0"/>
              <a:t>.</a:t>
            </a:r>
            <a:endParaRPr lang="en-US" dirty="0"/>
          </a:p>
        </p:txBody>
      </p:sp>
    </p:spTree>
    <p:extLst>
      <p:ext uri="{BB962C8B-B14F-4D97-AF65-F5344CB8AC3E}">
        <p14:creationId xmlns:p14="http://schemas.microsoft.com/office/powerpoint/2010/main" xmlns="" val="3304878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913775" y="618516"/>
            <a:ext cx="7395883" cy="6239483"/>
          </a:xfrm>
        </p:spPr>
        <p:txBody>
          <a:bodyPr>
            <a:noAutofit/>
          </a:bodyPr>
          <a:lstStyle/>
          <a:p>
            <a:r>
              <a:rPr lang="en-US" sz="2200" b="1" i="1" u="sng" dirty="0" err="1">
                <a:latin typeface="Arial MT Black"/>
              </a:rPr>
              <a:t>Microstream</a:t>
            </a:r>
            <a:r>
              <a:rPr lang="en-US" sz="2200" b="1" i="1" u="sng" dirty="0">
                <a:latin typeface="Arial MT Black"/>
              </a:rPr>
              <a:t> Technology</a:t>
            </a:r>
          </a:p>
          <a:p>
            <a:r>
              <a:rPr lang="en-US" sz="2200" cap="none" dirty="0" smtClean="0">
                <a:latin typeface="Arial MT Black"/>
              </a:rPr>
              <a:t>Laser based technology to generate IR light  uses smaller sample cell and low flow rates (50 ml/min)</a:t>
            </a:r>
          </a:p>
          <a:p>
            <a:r>
              <a:rPr lang="en-US" sz="2200" cap="none" dirty="0" smtClean="0">
                <a:latin typeface="Arial MT Black"/>
              </a:rPr>
              <a:t> IR light precisely matches absorption spectrum of CO</a:t>
            </a:r>
            <a:r>
              <a:rPr lang="en-US" sz="1800" cap="none" dirty="0" smtClean="0">
                <a:latin typeface="Arial MT Black"/>
              </a:rPr>
              <a:t>2</a:t>
            </a:r>
            <a:endParaRPr lang="en-US" sz="2200" cap="none" dirty="0" smtClean="0">
              <a:latin typeface="Arial MT Black"/>
            </a:endParaRPr>
          </a:p>
          <a:p>
            <a:r>
              <a:rPr lang="en-US" sz="2200" cap="none" dirty="0" smtClean="0">
                <a:latin typeface="Arial MT Black"/>
              </a:rPr>
              <a:t>Emitted electrons excite nitrogen molecules</a:t>
            </a:r>
          </a:p>
          <a:p>
            <a:r>
              <a:rPr lang="en-US" sz="2200" cap="none" dirty="0" smtClean="0">
                <a:latin typeface="Arial MT Black"/>
              </a:rPr>
              <a:t>These molecules collide with CO</a:t>
            </a:r>
            <a:r>
              <a:rPr lang="en-US" sz="1800" cap="none" dirty="0" smtClean="0">
                <a:latin typeface="Arial MT Black"/>
              </a:rPr>
              <a:t>2</a:t>
            </a:r>
            <a:r>
              <a:rPr lang="en-US" sz="2200" cap="none" dirty="0" smtClean="0">
                <a:latin typeface="Arial MT Black"/>
              </a:rPr>
              <a:t> molecules and excite them</a:t>
            </a:r>
          </a:p>
          <a:p>
            <a:r>
              <a:rPr lang="en-US" sz="2200" cap="none" dirty="0" smtClean="0">
                <a:latin typeface="Arial MT Black"/>
              </a:rPr>
              <a:t> IR light of signature wavelength of CO</a:t>
            </a:r>
            <a:r>
              <a:rPr lang="en-US" cap="none" dirty="0" smtClean="0">
                <a:latin typeface="Arial MT Black"/>
              </a:rPr>
              <a:t>2 is</a:t>
            </a:r>
            <a:r>
              <a:rPr lang="en-US" sz="2200" cap="none" dirty="0" smtClean="0">
                <a:latin typeface="Arial MT Black"/>
              </a:rPr>
              <a:t> emitted as excited CO</a:t>
            </a:r>
            <a:r>
              <a:rPr lang="en-US" sz="1800" cap="none" dirty="0" smtClean="0">
                <a:latin typeface="Arial MT Black"/>
              </a:rPr>
              <a:t>2</a:t>
            </a:r>
            <a:r>
              <a:rPr lang="en-US" sz="2200" cap="none" dirty="0" smtClean="0">
                <a:latin typeface="Arial MT Black"/>
              </a:rPr>
              <a:t> molecules drop back to ground state</a:t>
            </a:r>
          </a:p>
          <a:p>
            <a:r>
              <a:rPr lang="en-US" sz="2200" cap="none" dirty="0" smtClean="0">
                <a:latin typeface="Arial MT Black"/>
              </a:rPr>
              <a:t> Amplitude of signal depends on amount of IR radiation absorbed which is proportional to CO</a:t>
            </a:r>
            <a:r>
              <a:rPr lang="en-US" sz="1800" cap="none" dirty="0" smtClean="0">
                <a:latin typeface="Arial MT Black"/>
              </a:rPr>
              <a:t>2</a:t>
            </a:r>
            <a:r>
              <a:rPr lang="en-US" sz="2200" cap="none" dirty="0" smtClean="0">
                <a:latin typeface="Arial MT Black"/>
              </a:rPr>
              <a:t> concentration.</a:t>
            </a:r>
            <a:endParaRPr lang="en-US" sz="2200" cap="none" dirty="0">
              <a:latin typeface="Arial MT Black"/>
            </a:endParaRPr>
          </a:p>
        </p:txBody>
      </p:sp>
      <p:pic>
        <p:nvPicPr>
          <p:cNvPr id="4" name="Picture 3"/>
          <p:cNvPicPr>
            <a:picLocks noChangeAspect="1"/>
          </p:cNvPicPr>
          <p:nvPr/>
        </p:nvPicPr>
        <p:blipFill>
          <a:blip r:embed="rId2"/>
          <a:stretch>
            <a:fillRect/>
          </a:stretch>
        </p:blipFill>
        <p:spPr>
          <a:xfrm>
            <a:off x="8579223" y="618516"/>
            <a:ext cx="3385059" cy="4183711"/>
          </a:xfrm>
          <a:prstGeom prst="rect">
            <a:avLst/>
          </a:prstGeom>
        </p:spPr>
      </p:pic>
    </p:spTree>
    <p:extLst>
      <p:ext uri="{BB962C8B-B14F-4D97-AF65-F5344CB8AC3E}">
        <p14:creationId xmlns:p14="http://schemas.microsoft.com/office/powerpoint/2010/main" xmlns="" val="3118600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913775" y="794216"/>
            <a:ext cx="10801975" cy="6763871"/>
          </a:xfrm>
        </p:spPr>
        <p:txBody>
          <a:bodyPr>
            <a:noAutofit/>
          </a:bodyPr>
          <a:lstStyle/>
          <a:p>
            <a:r>
              <a:rPr lang="en-US" sz="2200" b="1" cap="none" dirty="0" smtClean="0">
                <a:latin typeface="Arial MT Black"/>
              </a:rPr>
              <a:t>Advantages</a:t>
            </a:r>
          </a:p>
          <a:p>
            <a:pPr marL="457200" indent="-457200">
              <a:buFont typeface="+mj-lt"/>
              <a:buAutoNum type="arabicPeriod"/>
            </a:pPr>
            <a:r>
              <a:rPr lang="en-US" sz="2200" cap="none" dirty="0" smtClean="0">
                <a:latin typeface="Arial MT Black"/>
              </a:rPr>
              <a:t> Rapid response time</a:t>
            </a:r>
          </a:p>
          <a:p>
            <a:pPr marL="457200" indent="-457200">
              <a:buFont typeface="+mj-lt"/>
              <a:buAutoNum type="arabicPeriod"/>
            </a:pPr>
            <a:r>
              <a:rPr lang="en-US" sz="2200" cap="none" dirty="0" smtClean="0">
                <a:latin typeface="Arial MT Black"/>
              </a:rPr>
              <a:t> Require low sample flow</a:t>
            </a:r>
          </a:p>
          <a:p>
            <a:pPr marL="457200" indent="-457200">
              <a:buFont typeface="+mj-lt"/>
              <a:buAutoNum type="arabicPeriod"/>
            </a:pPr>
            <a:r>
              <a:rPr lang="en-US" sz="2200" cap="none" dirty="0" smtClean="0">
                <a:latin typeface="Arial MT Black"/>
              </a:rPr>
              <a:t> Not affected by pressure of other gases</a:t>
            </a:r>
          </a:p>
          <a:p>
            <a:pPr marL="457200" indent="-457200">
              <a:buFont typeface="+mj-lt"/>
              <a:buAutoNum type="arabicPeriod"/>
            </a:pPr>
            <a:r>
              <a:rPr lang="en-US" sz="2200" cap="none" dirty="0" smtClean="0">
                <a:latin typeface="Arial MT Black"/>
              </a:rPr>
              <a:t>Provides a breath by breath waveform and measurement that can be used to help determine your patients airway and gas exchange condition.</a:t>
            </a:r>
          </a:p>
          <a:p>
            <a:pPr marL="457200" indent="-457200">
              <a:buFont typeface="+mj-lt"/>
              <a:buAutoNum type="arabicPeriod"/>
            </a:pPr>
            <a:r>
              <a:rPr lang="en-US" sz="2200" cap="none" dirty="0" smtClean="0">
                <a:latin typeface="Arial MT Black"/>
              </a:rPr>
              <a:t> Small sample volume required which is useful in:</a:t>
            </a:r>
          </a:p>
          <a:p>
            <a:pPr marL="0" indent="0">
              <a:buNone/>
            </a:pPr>
            <a:r>
              <a:rPr lang="en-US" sz="2200" cap="none" dirty="0" smtClean="0">
                <a:latin typeface="Arial MT Black"/>
              </a:rPr>
              <a:t>–– Small patient</a:t>
            </a:r>
          </a:p>
          <a:p>
            <a:pPr marL="0" indent="0">
              <a:buNone/>
            </a:pPr>
            <a:r>
              <a:rPr lang="en-US" sz="2200" cap="none" dirty="0" smtClean="0">
                <a:latin typeface="Arial MT Black"/>
              </a:rPr>
              <a:t>–– High respiratory rates</a:t>
            </a:r>
          </a:p>
          <a:p>
            <a:pPr marL="0" indent="0">
              <a:buNone/>
            </a:pPr>
            <a:r>
              <a:rPr lang="en-US" sz="2200" cap="none" dirty="0" smtClean="0">
                <a:latin typeface="Arial MT Black"/>
              </a:rPr>
              <a:t>–– Low flow applications</a:t>
            </a:r>
          </a:p>
          <a:p>
            <a:pPr marL="0" indent="0">
              <a:buNone/>
            </a:pPr>
            <a:r>
              <a:rPr lang="en-US" sz="2200" cap="none" dirty="0" smtClean="0">
                <a:latin typeface="Arial MT Black"/>
              </a:rPr>
              <a:t>–– Non intubated patient.</a:t>
            </a:r>
          </a:p>
          <a:p>
            <a:pPr marL="0" indent="0">
              <a:buNone/>
            </a:pPr>
            <a:endParaRPr lang="en-US" sz="2200" cap="none" dirty="0">
              <a:latin typeface="Arial MT Black"/>
            </a:endParaRPr>
          </a:p>
        </p:txBody>
      </p:sp>
    </p:spTree>
    <p:extLst>
      <p:ext uri="{BB962C8B-B14F-4D97-AF65-F5344CB8AC3E}">
        <p14:creationId xmlns:p14="http://schemas.microsoft.com/office/powerpoint/2010/main" xmlns="" val="1320547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600" y="-153008"/>
            <a:ext cx="10364451" cy="1596177"/>
          </a:xfrm>
        </p:spPr>
        <p:txBody>
          <a:bodyPr/>
          <a:lstStyle/>
          <a:p>
            <a:r>
              <a:rPr lang="en-US" dirty="0" smtClean="0"/>
              <a:t>history</a:t>
            </a:r>
            <a:endParaRPr lang="en-US" dirty="0"/>
          </a:p>
        </p:txBody>
      </p:sp>
      <p:sp>
        <p:nvSpPr>
          <p:cNvPr id="3" name="Content Placeholder 2"/>
          <p:cNvSpPr>
            <a:spLocks noGrp="1"/>
          </p:cNvSpPr>
          <p:nvPr>
            <p:ph sz="quarter" idx="13"/>
          </p:nvPr>
        </p:nvSpPr>
        <p:spPr>
          <a:xfrm>
            <a:off x="913774" y="1757364"/>
            <a:ext cx="10363826" cy="4033836"/>
          </a:xfrm>
        </p:spPr>
        <p:txBody>
          <a:bodyPr>
            <a:normAutofit fontScale="92500" lnSpcReduction="20000"/>
          </a:bodyPr>
          <a:lstStyle/>
          <a:p>
            <a:r>
              <a:rPr lang="en-US" sz="2400" b="1" dirty="0" smtClean="0">
                <a:latin typeface="Arial MT Black"/>
              </a:rPr>
              <a:t>1943-   </a:t>
            </a:r>
          </a:p>
          <a:p>
            <a:pPr marL="0" indent="0">
              <a:buNone/>
            </a:pPr>
            <a:r>
              <a:rPr lang="en-US" sz="2400" b="1" dirty="0" smtClean="0">
                <a:solidFill>
                  <a:srgbClr val="FF0000"/>
                </a:solidFill>
                <a:latin typeface="Arial MT Black"/>
              </a:rPr>
              <a:t> </a:t>
            </a:r>
            <a:r>
              <a:rPr lang="en-US" sz="2400" b="1" dirty="0" err="1">
                <a:solidFill>
                  <a:srgbClr val="FF0000"/>
                </a:solidFill>
                <a:latin typeface="Arial MT Black"/>
              </a:rPr>
              <a:t>luft</a:t>
            </a:r>
            <a:r>
              <a:rPr lang="en-US" sz="2400" b="1" dirty="0">
                <a:solidFill>
                  <a:srgbClr val="FF0000"/>
                </a:solidFill>
                <a:latin typeface="Arial MT Black"/>
              </a:rPr>
              <a:t> </a:t>
            </a:r>
            <a:r>
              <a:rPr lang="en-US" sz="2400" b="1" dirty="0" smtClean="0">
                <a:latin typeface="Arial MT Black"/>
              </a:rPr>
              <a:t>– developed the principles of capnography</a:t>
            </a:r>
          </a:p>
          <a:p>
            <a:pPr marL="0" indent="0">
              <a:buNone/>
            </a:pPr>
            <a:r>
              <a:rPr lang="en-US" sz="2400" b="1" dirty="0" smtClean="0">
                <a:solidFill>
                  <a:srgbClr val="FF0000"/>
                </a:solidFill>
                <a:latin typeface="Arial MT Black"/>
              </a:rPr>
              <a:t>Collier &amp; colleagues </a:t>
            </a:r>
            <a:r>
              <a:rPr lang="en-US" sz="2400" b="1" dirty="0" smtClean="0">
                <a:latin typeface="Arial MT Black"/>
              </a:rPr>
              <a:t>– established the accuracy of rapid infra red (</a:t>
            </a:r>
            <a:r>
              <a:rPr lang="en-US" sz="2400" b="1" dirty="0" err="1" smtClean="0">
                <a:latin typeface="Arial MT Black"/>
              </a:rPr>
              <a:t>ir</a:t>
            </a:r>
            <a:r>
              <a:rPr lang="en-US" sz="2400" b="1" dirty="0" smtClean="0">
                <a:latin typeface="Arial MT Black"/>
              </a:rPr>
              <a:t>) co</a:t>
            </a:r>
            <a:r>
              <a:rPr lang="en-US" sz="1900" b="1" dirty="0" smtClean="0">
                <a:latin typeface="Arial MT Black"/>
              </a:rPr>
              <a:t>2</a:t>
            </a:r>
            <a:r>
              <a:rPr lang="en-US" sz="2400" b="1" dirty="0" smtClean="0">
                <a:latin typeface="Arial MT Black"/>
              </a:rPr>
              <a:t> analysis</a:t>
            </a:r>
          </a:p>
          <a:p>
            <a:pPr marL="0" indent="0">
              <a:buNone/>
            </a:pPr>
            <a:r>
              <a:rPr lang="en-US" sz="2400" dirty="0" smtClean="0">
                <a:latin typeface="Arial MT Black"/>
              </a:rPr>
              <a:t> </a:t>
            </a:r>
            <a:r>
              <a:rPr lang="en-US" sz="2400" b="1" dirty="0" err="1">
                <a:solidFill>
                  <a:srgbClr val="FF0000"/>
                </a:solidFill>
                <a:latin typeface="Arial MT Black"/>
              </a:rPr>
              <a:t>Ramwell</a:t>
            </a:r>
            <a:r>
              <a:rPr lang="en-US" sz="2400" b="1" dirty="0">
                <a:latin typeface="Arial MT Black"/>
              </a:rPr>
              <a:t> – </a:t>
            </a:r>
            <a:r>
              <a:rPr lang="en-US" sz="2400" b="1" dirty="0" smtClean="0">
                <a:latin typeface="Arial MT Black"/>
              </a:rPr>
              <a:t>established the value of the end tidal sample</a:t>
            </a:r>
            <a:endParaRPr lang="en-US" sz="2400" b="1" dirty="0">
              <a:latin typeface="Arial MT Black"/>
            </a:endParaRPr>
          </a:p>
          <a:p>
            <a:pPr marL="0" indent="0">
              <a:buNone/>
            </a:pPr>
            <a:endParaRPr lang="en-US" sz="2400" dirty="0" smtClean="0">
              <a:latin typeface="Arial MT Black"/>
            </a:endParaRPr>
          </a:p>
          <a:p>
            <a:r>
              <a:rPr lang="en-US" sz="2400" dirty="0" smtClean="0">
                <a:latin typeface="Arial MT Black"/>
              </a:rPr>
              <a:t> </a:t>
            </a:r>
            <a:r>
              <a:rPr lang="en-US" sz="2400" b="1" dirty="0">
                <a:latin typeface="Arial MT Black"/>
              </a:rPr>
              <a:t>1978- </a:t>
            </a:r>
            <a:endParaRPr lang="en-US" sz="2400" b="1" dirty="0" smtClean="0">
              <a:latin typeface="Arial MT Black"/>
            </a:endParaRPr>
          </a:p>
          <a:p>
            <a:pPr marL="0" indent="0">
              <a:buNone/>
            </a:pPr>
            <a:r>
              <a:rPr lang="en-US" sz="2400" b="1" dirty="0" err="1" smtClean="0">
                <a:latin typeface="Arial MT Black"/>
              </a:rPr>
              <a:t>holland</a:t>
            </a:r>
            <a:r>
              <a:rPr lang="en-US" sz="2400" b="1" dirty="0" smtClean="0">
                <a:latin typeface="Arial MT Black"/>
              </a:rPr>
              <a:t>  was the </a:t>
            </a:r>
            <a:r>
              <a:rPr lang="en-US" sz="2400" b="1" dirty="0">
                <a:latin typeface="Arial MT Black"/>
              </a:rPr>
              <a:t>first country to </a:t>
            </a:r>
            <a:r>
              <a:rPr lang="en-US" sz="2400" b="1" dirty="0" smtClean="0">
                <a:latin typeface="Arial MT Black"/>
              </a:rPr>
              <a:t>adopt capnography as a standard monitoring during anaesthesia</a:t>
            </a:r>
            <a:endParaRPr lang="en-US" sz="2400" b="1" dirty="0">
              <a:latin typeface="Arial MT Black"/>
            </a:endParaRPr>
          </a:p>
          <a:p>
            <a:pPr marL="0" indent="0">
              <a:buNone/>
            </a:pPr>
            <a:endParaRPr lang="en-US" b="1" dirty="0" smtClean="0"/>
          </a:p>
          <a:p>
            <a:endParaRPr lang="en-US" dirty="0"/>
          </a:p>
        </p:txBody>
      </p:sp>
    </p:spTree>
    <p:extLst>
      <p:ext uri="{BB962C8B-B14F-4D97-AF65-F5344CB8AC3E}">
        <p14:creationId xmlns:p14="http://schemas.microsoft.com/office/powerpoint/2010/main" xmlns="" val="4140726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470862" y="1838454"/>
            <a:ext cx="10363826" cy="3424107"/>
          </a:xfrm>
        </p:spPr>
        <p:txBody>
          <a:bodyPr>
            <a:normAutofit/>
          </a:bodyPr>
          <a:lstStyle/>
          <a:p>
            <a:r>
              <a:rPr lang="en-US" sz="2200" b="1" cap="none" dirty="0">
                <a:latin typeface="Arial MT Black"/>
              </a:rPr>
              <a:t>Disadvantages</a:t>
            </a:r>
          </a:p>
          <a:p>
            <a:r>
              <a:rPr lang="en-US" sz="2200" cap="none" dirty="0">
                <a:latin typeface="Arial MT Black"/>
              </a:rPr>
              <a:t> Continuous withdrawal of gas from RS (if used with side stream)</a:t>
            </a:r>
          </a:p>
          <a:p>
            <a:r>
              <a:rPr lang="en-US" sz="2200" cap="none" dirty="0">
                <a:latin typeface="Arial MT Black"/>
              </a:rPr>
              <a:t> Propensity to leak/occlude</a:t>
            </a:r>
          </a:p>
          <a:p>
            <a:r>
              <a:rPr lang="en-US" sz="2200" cap="none" dirty="0">
                <a:latin typeface="Arial MT Black"/>
              </a:rPr>
              <a:t> Sensitive to water accumulation</a:t>
            </a:r>
            <a:endParaRPr lang="en-US" sz="2200" dirty="0"/>
          </a:p>
        </p:txBody>
      </p:sp>
    </p:spTree>
    <p:extLst>
      <p:ext uri="{BB962C8B-B14F-4D97-AF65-F5344CB8AC3E}">
        <p14:creationId xmlns:p14="http://schemas.microsoft.com/office/powerpoint/2010/main" xmlns="" val="2617483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705" y="0"/>
            <a:ext cx="10364451" cy="793424"/>
          </a:xfrm>
        </p:spPr>
        <p:txBody>
          <a:bodyPr/>
          <a:lstStyle/>
          <a:p>
            <a:r>
              <a:rPr lang="en-US" b="1" dirty="0"/>
              <a:t>CHEMICAL COLORIMETRIC ANALYSIS</a:t>
            </a:r>
            <a:endParaRPr lang="en-US" dirty="0"/>
          </a:p>
        </p:txBody>
      </p:sp>
      <p:sp>
        <p:nvSpPr>
          <p:cNvPr id="3" name="Content Placeholder 2"/>
          <p:cNvSpPr>
            <a:spLocks noGrp="1"/>
          </p:cNvSpPr>
          <p:nvPr>
            <p:ph sz="quarter" idx="13"/>
          </p:nvPr>
        </p:nvSpPr>
        <p:spPr>
          <a:xfrm>
            <a:off x="686427" y="793424"/>
            <a:ext cx="11371729" cy="5118846"/>
          </a:xfrm>
        </p:spPr>
        <p:txBody>
          <a:bodyPr>
            <a:normAutofit/>
          </a:bodyPr>
          <a:lstStyle/>
          <a:p>
            <a:r>
              <a:rPr lang="en-US" sz="2200" cap="none" dirty="0" smtClean="0">
                <a:latin typeface="Arial MT Black"/>
              </a:rPr>
              <a:t>Chemical colorimetric analysis uses a pH-sensitive chemical indicator inside a device that is placed between an endotracheal tube and a breathing circuit.</a:t>
            </a:r>
          </a:p>
          <a:p>
            <a:r>
              <a:rPr lang="en-US" sz="2200" cap="none" dirty="0" smtClean="0">
                <a:latin typeface="Arial MT Black"/>
              </a:rPr>
              <a:t> This indicator changes color breath by breath. </a:t>
            </a:r>
          </a:p>
          <a:p>
            <a:r>
              <a:rPr lang="en-US" sz="2200" cap="none" dirty="0" smtClean="0">
                <a:latin typeface="Arial MT Black"/>
              </a:rPr>
              <a:t>It turns yellow when it’s exposed to a carbon dioxide concentration of 4% or greater, and purple when it’s exposed to room air that contains almost no carbon dioxide.</a:t>
            </a:r>
          </a:p>
          <a:p>
            <a:r>
              <a:rPr lang="en-US" sz="2200" cap="none" dirty="0" smtClean="0">
                <a:latin typeface="Arial MT Black"/>
              </a:rPr>
              <a:t> These devices are good for quick determination of the presence of CO</a:t>
            </a:r>
            <a:r>
              <a:rPr lang="en-US" sz="1800" cap="none" dirty="0" smtClean="0">
                <a:latin typeface="Arial MT Black"/>
              </a:rPr>
              <a:t>2</a:t>
            </a:r>
            <a:r>
              <a:rPr lang="en-US" sz="2200" cap="none" dirty="0" smtClean="0">
                <a:latin typeface="Arial MT Black"/>
              </a:rPr>
              <a:t> but are not sensitive to low concentrations of CO</a:t>
            </a:r>
            <a:r>
              <a:rPr lang="en-US" sz="1800" cap="none" dirty="0" smtClean="0">
                <a:latin typeface="Arial MT Black"/>
              </a:rPr>
              <a:t>2</a:t>
            </a:r>
            <a:r>
              <a:rPr lang="en-US" sz="2200" cap="none" dirty="0" smtClean="0">
                <a:latin typeface="Arial MT Black"/>
              </a:rPr>
              <a:t>, as is the case during CPR or other low cardiac output situations .</a:t>
            </a:r>
            <a:endParaRPr lang="en-US" sz="2200" cap="none" dirty="0">
              <a:latin typeface="Arial MT Black"/>
            </a:endParaRPr>
          </a:p>
        </p:txBody>
      </p:sp>
      <p:pic>
        <p:nvPicPr>
          <p:cNvPr id="4" name="Picture 3"/>
          <p:cNvPicPr>
            <a:picLocks noChangeAspect="1"/>
          </p:cNvPicPr>
          <p:nvPr/>
        </p:nvPicPr>
        <p:blipFill>
          <a:blip r:embed="rId2"/>
          <a:stretch>
            <a:fillRect/>
          </a:stretch>
        </p:blipFill>
        <p:spPr>
          <a:xfrm>
            <a:off x="2384612" y="4478568"/>
            <a:ext cx="2238539" cy="2227126"/>
          </a:xfrm>
          <a:prstGeom prst="rect">
            <a:avLst/>
          </a:prstGeom>
        </p:spPr>
      </p:pic>
      <p:sp>
        <p:nvSpPr>
          <p:cNvPr id="5" name="Rectangle 4"/>
          <p:cNvSpPr/>
          <p:nvPr/>
        </p:nvSpPr>
        <p:spPr>
          <a:xfrm>
            <a:off x="323034" y="5129938"/>
            <a:ext cx="1861407" cy="369332"/>
          </a:xfrm>
          <a:prstGeom prst="rect">
            <a:avLst/>
          </a:prstGeom>
        </p:spPr>
        <p:txBody>
          <a:bodyPr wrap="none">
            <a:spAutoFit/>
          </a:bodyPr>
          <a:lstStyle/>
          <a:p>
            <a:r>
              <a:rPr lang="en-US" dirty="0">
                <a:solidFill>
                  <a:srgbClr val="FF0000"/>
                </a:solidFill>
                <a:latin typeface="Arial" panose="020B0604020202020204" pitchFamily="34" charset="0"/>
              </a:rPr>
              <a:t>CO</a:t>
            </a:r>
            <a:r>
              <a:rPr lang="en-US" sz="1050" dirty="0">
                <a:solidFill>
                  <a:srgbClr val="FF0000"/>
                </a:solidFill>
                <a:latin typeface="Arial" panose="020B0604020202020204" pitchFamily="34" charset="0"/>
              </a:rPr>
              <a:t>2 </a:t>
            </a:r>
            <a:r>
              <a:rPr lang="en-US" dirty="0">
                <a:solidFill>
                  <a:srgbClr val="FF0000"/>
                </a:solidFill>
                <a:latin typeface="Arial" panose="020B0604020202020204" pitchFamily="34" charset="0"/>
              </a:rPr>
              <a:t>Not Present</a:t>
            </a:r>
            <a:endParaRPr lang="en-US" dirty="0"/>
          </a:p>
        </p:txBody>
      </p:sp>
      <p:pic>
        <p:nvPicPr>
          <p:cNvPr id="6" name="Picture 5"/>
          <p:cNvPicPr>
            <a:picLocks noChangeAspect="1"/>
          </p:cNvPicPr>
          <p:nvPr/>
        </p:nvPicPr>
        <p:blipFill>
          <a:blip r:embed="rId3"/>
          <a:stretch>
            <a:fillRect/>
          </a:stretch>
        </p:blipFill>
        <p:spPr>
          <a:xfrm>
            <a:off x="7403307" y="4417497"/>
            <a:ext cx="2171469" cy="2163546"/>
          </a:xfrm>
          <a:prstGeom prst="rect">
            <a:avLst/>
          </a:prstGeom>
        </p:spPr>
      </p:pic>
      <p:sp>
        <p:nvSpPr>
          <p:cNvPr id="7" name="Rectangle 6"/>
          <p:cNvSpPr/>
          <p:nvPr/>
        </p:nvSpPr>
        <p:spPr>
          <a:xfrm>
            <a:off x="5653184" y="4904458"/>
            <a:ext cx="1438214" cy="369332"/>
          </a:xfrm>
          <a:prstGeom prst="rect">
            <a:avLst/>
          </a:prstGeom>
        </p:spPr>
        <p:txBody>
          <a:bodyPr wrap="none">
            <a:spAutoFit/>
          </a:bodyPr>
          <a:lstStyle/>
          <a:p>
            <a:r>
              <a:rPr lang="en-US" dirty="0">
                <a:solidFill>
                  <a:srgbClr val="FF0000"/>
                </a:solidFill>
                <a:latin typeface="Arial" panose="020B0604020202020204" pitchFamily="34" charset="0"/>
              </a:rPr>
              <a:t>CO</a:t>
            </a:r>
            <a:r>
              <a:rPr lang="en-US" sz="1050" dirty="0">
                <a:solidFill>
                  <a:srgbClr val="FF0000"/>
                </a:solidFill>
                <a:latin typeface="Arial" panose="020B0604020202020204" pitchFamily="34" charset="0"/>
              </a:rPr>
              <a:t>2 </a:t>
            </a:r>
            <a:r>
              <a:rPr lang="en-US" dirty="0">
                <a:solidFill>
                  <a:srgbClr val="FF0000"/>
                </a:solidFill>
                <a:latin typeface="Arial" panose="020B0604020202020204" pitchFamily="34" charset="0"/>
              </a:rPr>
              <a:t>Present</a:t>
            </a:r>
            <a:endParaRPr lang="en-US" dirty="0"/>
          </a:p>
        </p:txBody>
      </p:sp>
    </p:spTree>
    <p:extLst>
      <p:ext uri="{BB962C8B-B14F-4D97-AF65-F5344CB8AC3E}">
        <p14:creationId xmlns:p14="http://schemas.microsoft.com/office/powerpoint/2010/main" xmlns="" val="818619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94129" y="618517"/>
            <a:ext cx="11927542" cy="6060189"/>
          </a:xfrm>
        </p:spPr>
        <p:txBody>
          <a:bodyPr>
            <a:noAutofit/>
          </a:bodyPr>
          <a:lstStyle/>
          <a:p>
            <a:r>
              <a:rPr lang="en-US" sz="2200" b="1" cap="none" dirty="0" smtClean="0">
                <a:latin typeface="Arial MT Black"/>
              </a:rPr>
              <a:t>Technologies</a:t>
            </a:r>
          </a:p>
          <a:p>
            <a:pPr marL="0" indent="0">
              <a:buNone/>
            </a:pPr>
            <a:r>
              <a:rPr lang="en-US" sz="2200" b="1" i="1" cap="none" dirty="0" smtClean="0">
                <a:latin typeface="Arial MT Black"/>
              </a:rPr>
              <a:t>1.Hygroscopic</a:t>
            </a:r>
          </a:p>
          <a:p>
            <a:r>
              <a:rPr lang="en-US" sz="2200" cap="none" dirty="0" smtClean="0">
                <a:latin typeface="Arial MT Black"/>
              </a:rPr>
              <a:t> Can detect CO</a:t>
            </a:r>
            <a:r>
              <a:rPr lang="en-US" sz="1800" cap="none" dirty="0" smtClean="0">
                <a:latin typeface="Arial MT Black"/>
              </a:rPr>
              <a:t>2</a:t>
            </a:r>
            <a:r>
              <a:rPr lang="en-US" sz="2200" cap="none" dirty="0" smtClean="0">
                <a:latin typeface="Arial MT Black"/>
              </a:rPr>
              <a:t> concentration in range 0.25–0.6% </a:t>
            </a:r>
          </a:p>
          <a:p>
            <a:r>
              <a:rPr lang="en-US" sz="2200" cap="none" dirty="0" smtClean="0">
                <a:latin typeface="Arial MT Black"/>
              </a:rPr>
              <a:t> minimum CO</a:t>
            </a:r>
            <a:r>
              <a:rPr lang="en-US" sz="1800" cap="none" dirty="0" smtClean="0">
                <a:latin typeface="Arial MT Black"/>
              </a:rPr>
              <a:t>2</a:t>
            </a:r>
            <a:r>
              <a:rPr lang="en-US" sz="2200" cap="none" dirty="0" smtClean="0">
                <a:latin typeface="Arial MT Black"/>
              </a:rPr>
              <a:t> concentration to produce color change is 0.54%  </a:t>
            </a:r>
          </a:p>
          <a:p>
            <a:r>
              <a:rPr lang="en-US" sz="2200" cap="none" dirty="0">
                <a:latin typeface="Arial MT Black"/>
              </a:rPr>
              <a:t>L</a:t>
            </a:r>
            <a:r>
              <a:rPr lang="en-US" sz="2200" cap="none" dirty="0" smtClean="0">
                <a:latin typeface="Arial MT Black"/>
              </a:rPr>
              <a:t>ife span of detector depends on humidity of expired gas</a:t>
            </a:r>
          </a:p>
          <a:p>
            <a:r>
              <a:rPr lang="en-US" sz="2200" cap="none" dirty="0" smtClean="0">
                <a:latin typeface="Arial MT Black"/>
              </a:rPr>
              <a:t> Reduced humidity prolongs detectors life</a:t>
            </a:r>
          </a:p>
          <a:p>
            <a:r>
              <a:rPr lang="en-US" sz="2200" cap="none" dirty="0" smtClean="0">
                <a:latin typeface="Arial MT Black"/>
              </a:rPr>
              <a:t> Color changes are:</a:t>
            </a:r>
          </a:p>
          <a:p>
            <a:pPr marL="0" indent="0">
              <a:buNone/>
            </a:pPr>
            <a:r>
              <a:rPr lang="en-US" sz="2200" cap="none" dirty="0" smtClean="0">
                <a:latin typeface="Arial MT Black"/>
              </a:rPr>
              <a:t>–– </a:t>
            </a:r>
            <a:r>
              <a:rPr lang="en-US" sz="2200" i="1" cap="none" dirty="0" smtClean="0">
                <a:latin typeface="Arial MT Black"/>
              </a:rPr>
              <a:t>Purple: </a:t>
            </a:r>
            <a:r>
              <a:rPr lang="en-US" sz="2200" cap="none" dirty="0" smtClean="0">
                <a:latin typeface="Arial MT Black"/>
              </a:rPr>
              <a:t>low CO</a:t>
            </a:r>
            <a:r>
              <a:rPr lang="en-US" sz="1800" cap="none" dirty="0" smtClean="0">
                <a:latin typeface="Arial MT Black"/>
              </a:rPr>
              <a:t>2</a:t>
            </a:r>
            <a:r>
              <a:rPr lang="en-US" sz="2200" cap="none" dirty="0" smtClean="0">
                <a:latin typeface="Arial MT Black"/>
              </a:rPr>
              <a:t> ( &lt; 0.5% or &lt; 2.3 mm Hg)</a:t>
            </a:r>
          </a:p>
          <a:p>
            <a:pPr marL="0" indent="0">
              <a:buNone/>
            </a:pPr>
            <a:r>
              <a:rPr lang="en-US" sz="2200" cap="none" dirty="0" smtClean="0">
                <a:latin typeface="Arial MT Black"/>
              </a:rPr>
              <a:t>–– </a:t>
            </a:r>
            <a:r>
              <a:rPr lang="en-US" sz="2200" i="1" cap="none" dirty="0" err="1" smtClean="0">
                <a:latin typeface="Arial MT Black"/>
              </a:rPr>
              <a:t>Biege</a:t>
            </a:r>
            <a:r>
              <a:rPr lang="en-US" sz="2200" i="1" cap="none" dirty="0" smtClean="0">
                <a:latin typeface="Arial MT Black"/>
              </a:rPr>
              <a:t>: </a:t>
            </a:r>
            <a:r>
              <a:rPr lang="en-US" sz="2200" cap="none" dirty="0" smtClean="0">
                <a:latin typeface="Arial MT Black"/>
              </a:rPr>
              <a:t>moderate CO</a:t>
            </a:r>
            <a:r>
              <a:rPr lang="en-US" sz="1800" cap="none" dirty="0" smtClean="0">
                <a:latin typeface="Arial MT Black"/>
              </a:rPr>
              <a:t>2</a:t>
            </a:r>
            <a:r>
              <a:rPr lang="en-US" sz="2200" cap="none" dirty="0" smtClean="0">
                <a:latin typeface="Arial MT Black"/>
              </a:rPr>
              <a:t> (0.5–2% or 3.7–7.6 mm Hg)</a:t>
            </a:r>
          </a:p>
          <a:p>
            <a:pPr marL="0" indent="0">
              <a:buNone/>
            </a:pPr>
            <a:r>
              <a:rPr lang="en-US" sz="2200" cap="none" dirty="0" smtClean="0">
                <a:latin typeface="Arial MT Black"/>
              </a:rPr>
              <a:t>–– </a:t>
            </a:r>
            <a:r>
              <a:rPr lang="en-US" sz="2200" i="1" cap="none" dirty="0" smtClean="0">
                <a:latin typeface="Arial MT Black"/>
              </a:rPr>
              <a:t>Yellow: </a:t>
            </a:r>
            <a:r>
              <a:rPr lang="en-US" sz="2200" cap="none" dirty="0" smtClean="0">
                <a:latin typeface="Arial MT Black"/>
              </a:rPr>
              <a:t>high CO</a:t>
            </a:r>
            <a:r>
              <a:rPr lang="en-US" sz="1800" cap="none" dirty="0" smtClean="0">
                <a:latin typeface="Arial MT Black"/>
              </a:rPr>
              <a:t>2</a:t>
            </a:r>
            <a:r>
              <a:rPr lang="en-US" sz="2200" cap="none" dirty="0" smtClean="0">
                <a:latin typeface="Arial MT Black"/>
              </a:rPr>
              <a:t> (&gt; 2% or &gt; 15.2 mm hg)</a:t>
            </a:r>
          </a:p>
          <a:p>
            <a:pPr marL="0" indent="0">
              <a:buNone/>
            </a:pPr>
            <a:r>
              <a:rPr lang="en-US" sz="2200" cap="none" dirty="0" smtClean="0">
                <a:latin typeface="Arial MT Black"/>
              </a:rPr>
              <a:t>–– Changes color back to purple after removal of CO</a:t>
            </a:r>
            <a:r>
              <a:rPr lang="en-US" sz="1800" cap="none" dirty="0" smtClean="0">
                <a:latin typeface="Arial MT Black"/>
              </a:rPr>
              <a:t>2</a:t>
            </a:r>
            <a:r>
              <a:rPr lang="en-US" sz="2200" cap="none" dirty="0" smtClean="0">
                <a:latin typeface="Arial MT Black"/>
              </a:rPr>
              <a:t>.</a:t>
            </a:r>
            <a:endParaRPr lang="en-US" sz="2200" cap="none" dirty="0">
              <a:latin typeface="Arial MT Black"/>
            </a:endParaRPr>
          </a:p>
        </p:txBody>
      </p:sp>
    </p:spTree>
    <p:extLst>
      <p:ext uri="{BB962C8B-B14F-4D97-AF65-F5344CB8AC3E}">
        <p14:creationId xmlns:p14="http://schemas.microsoft.com/office/powerpoint/2010/main" xmlns="" val="2069859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p:txBody>
          <a:bodyPr>
            <a:normAutofit/>
          </a:bodyPr>
          <a:lstStyle/>
          <a:p>
            <a:pPr marL="0" indent="0">
              <a:buNone/>
            </a:pPr>
            <a:r>
              <a:rPr lang="en-US" sz="2200" i="1" cap="none" dirty="0" smtClean="0">
                <a:latin typeface="Arial MT Black"/>
              </a:rPr>
              <a:t>2. </a:t>
            </a:r>
            <a:r>
              <a:rPr lang="en-US" sz="2200" b="1" i="1" cap="none" dirty="0" smtClean="0">
                <a:latin typeface="Arial MT Black"/>
              </a:rPr>
              <a:t>Hydrophobic</a:t>
            </a:r>
          </a:p>
          <a:p>
            <a:r>
              <a:rPr lang="en-US" sz="2200" cap="none" dirty="0" smtClean="0">
                <a:latin typeface="Arial MT Black"/>
              </a:rPr>
              <a:t>Color changes from blue to green to yellow as CO</a:t>
            </a:r>
            <a:r>
              <a:rPr lang="en-US" sz="1800" cap="none" dirty="0" smtClean="0">
                <a:latin typeface="Arial MT Black"/>
              </a:rPr>
              <a:t>2</a:t>
            </a:r>
            <a:r>
              <a:rPr lang="en-US" sz="2200" cap="none" dirty="0" smtClean="0">
                <a:latin typeface="Arial MT Black"/>
              </a:rPr>
              <a:t> concentration increases</a:t>
            </a:r>
          </a:p>
          <a:p>
            <a:r>
              <a:rPr lang="en-US" sz="2200" cap="none" dirty="0" smtClean="0">
                <a:latin typeface="Arial MT Black"/>
              </a:rPr>
              <a:t> Faster response time</a:t>
            </a:r>
          </a:p>
          <a:p>
            <a:r>
              <a:rPr lang="en-US" sz="2200" cap="none" dirty="0" smtClean="0">
                <a:latin typeface="Arial MT Black"/>
              </a:rPr>
              <a:t> Less affected by humidity</a:t>
            </a:r>
          </a:p>
          <a:p>
            <a:r>
              <a:rPr lang="en-US" sz="2200" cap="none" dirty="0" smtClean="0">
                <a:latin typeface="Arial MT Black"/>
              </a:rPr>
              <a:t> Performs better at higher respiratory rate.</a:t>
            </a:r>
          </a:p>
          <a:p>
            <a:endParaRPr lang="en-US" sz="2200" cap="none" dirty="0">
              <a:latin typeface="Arial MT Black"/>
            </a:endParaRPr>
          </a:p>
        </p:txBody>
      </p:sp>
    </p:spTree>
    <p:extLst>
      <p:ext uri="{BB962C8B-B14F-4D97-AF65-F5344CB8AC3E}">
        <p14:creationId xmlns:p14="http://schemas.microsoft.com/office/powerpoint/2010/main" xmlns="" val="3130122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913775" y="1192902"/>
            <a:ext cx="10753790" cy="5804647"/>
          </a:xfrm>
        </p:spPr>
        <p:txBody>
          <a:bodyPr>
            <a:normAutofit/>
          </a:bodyPr>
          <a:lstStyle/>
          <a:p>
            <a:r>
              <a:rPr lang="en-US" sz="2200" b="1" cap="none" dirty="0" smtClean="0">
                <a:latin typeface="Arial MT Black"/>
              </a:rPr>
              <a:t>Advantages of chemical colorimeter analysis</a:t>
            </a:r>
          </a:p>
          <a:p>
            <a:r>
              <a:rPr lang="en-US" sz="2200" cap="none" dirty="0" smtClean="0">
                <a:latin typeface="Arial MT Black"/>
              </a:rPr>
              <a:t> Cheaper,</a:t>
            </a:r>
          </a:p>
          <a:p>
            <a:r>
              <a:rPr lang="en-US" sz="2200" cap="none" dirty="0" smtClean="0">
                <a:latin typeface="Arial MT Black"/>
              </a:rPr>
              <a:t> Easy to use,</a:t>
            </a:r>
          </a:p>
          <a:p>
            <a:r>
              <a:rPr lang="en-US" sz="2200" cap="none" dirty="0" smtClean="0">
                <a:latin typeface="Arial MT Black"/>
              </a:rPr>
              <a:t> Disposable</a:t>
            </a:r>
          </a:p>
          <a:p>
            <a:r>
              <a:rPr lang="en-US" sz="2200" cap="none" dirty="0" smtClean="0">
                <a:latin typeface="Arial MT Black"/>
              </a:rPr>
              <a:t> Small in size, </a:t>
            </a:r>
          </a:p>
          <a:p>
            <a:r>
              <a:rPr lang="en-US" sz="2200" cap="none" dirty="0" smtClean="0">
                <a:latin typeface="Arial MT Black"/>
              </a:rPr>
              <a:t>Portable</a:t>
            </a:r>
          </a:p>
          <a:p>
            <a:r>
              <a:rPr lang="en-US" sz="2200" cap="none" dirty="0" smtClean="0">
                <a:latin typeface="Arial MT Black"/>
              </a:rPr>
              <a:t> Useful in remote site resuscitative evaluation</a:t>
            </a:r>
          </a:p>
          <a:p>
            <a:r>
              <a:rPr lang="en-US" sz="2200" cap="none" dirty="0" smtClean="0">
                <a:latin typeface="Arial MT Black"/>
              </a:rPr>
              <a:t> Not affected by N</a:t>
            </a:r>
            <a:r>
              <a:rPr lang="en-US" sz="1800" cap="none" dirty="0" smtClean="0">
                <a:latin typeface="Arial MT Black"/>
              </a:rPr>
              <a:t>2</a:t>
            </a:r>
            <a:r>
              <a:rPr lang="en-US" sz="2200" cap="none" dirty="0" smtClean="0">
                <a:latin typeface="Arial MT Black"/>
              </a:rPr>
              <a:t>O or anesthetic vapor</a:t>
            </a:r>
          </a:p>
          <a:p>
            <a:r>
              <a:rPr lang="en-US" sz="2200" cap="none" dirty="0" smtClean="0">
                <a:latin typeface="Arial MT Black"/>
              </a:rPr>
              <a:t> Require no other equipment.</a:t>
            </a:r>
          </a:p>
          <a:p>
            <a:pPr marL="0" indent="0">
              <a:buNone/>
            </a:pPr>
            <a:endParaRPr lang="en-US" sz="2200" cap="none" dirty="0">
              <a:latin typeface="Arial MT Black"/>
            </a:endParaRPr>
          </a:p>
        </p:txBody>
      </p:sp>
    </p:spTree>
    <p:extLst>
      <p:ext uri="{BB962C8B-B14F-4D97-AF65-F5344CB8AC3E}">
        <p14:creationId xmlns:p14="http://schemas.microsoft.com/office/powerpoint/2010/main" xmlns="" val="1914303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913775" y="959839"/>
            <a:ext cx="10258269" cy="4517035"/>
          </a:xfrm>
        </p:spPr>
        <p:txBody>
          <a:bodyPr>
            <a:noAutofit/>
          </a:bodyPr>
          <a:lstStyle/>
          <a:p>
            <a:r>
              <a:rPr lang="en-US" sz="2200" b="1" cap="none" dirty="0" smtClean="0">
                <a:latin typeface="Arial MT Black"/>
              </a:rPr>
              <a:t>Disadvantages</a:t>
            </a:r>
          </a:p>
          <a:p>
            <a:r>
              <a:rPr lang="en-US" sz="2200" cap="none" dirty="0" smtClean="0">
                <a:latin typeface="Arial MT Black"/>
              </a:rPr>
              <a:t>May require several breaths before conclusion is drawn</a:t>
            </a:r>
          </a:p>
          <a:p>
            <a:r>
              <a:rPr lang="en-US" sz="2200" cap="none" dirty="0" smtClean="0">
                <a:latin typeface="Arial MT Black"/>
              </a:rPr>
              <a:t> Wait for six breaths with colorimetric methods</a:t>
            </a:r>
          </a:p>
          <a:p>
            <a:r>
              <a:rPr lang="en-US" sz="2200" cap="none" dirty="0" smtClean="0">
                <a:latin typeface="Arial MT Black"/>
              </a:rPr>
              <a:t> False positive results in:</a:t>
            </a:r>
          </a:p>
          <a:p>
            <a:pPr marL="0" indent="0">
              <a:buNone/>
            </a:pPr>
            <a:r>
              <a:rPr lang="en-US" sz="2200" cap="none" dirty="0" smtClean="0">
                <a:latin typeface="Arial MT Black"/>
              </a:rPr>
              <a:t>–– Ingested carbonated drinks/antacids</a:t>
            </a:r>
          </a:p>
          <a:p>
            <a:pPr marL="0" indent="0">
              <a:buNone/>
            </a:pPr>
            <a:r>
              <a:rPr lang="en-US" sz="2200" cap="none" dirty="0" smtClean="0">
                <a:latin typeface="Arial MT Black"/>
              </a:rPr>
              <a:t>–– Mask ventilation.</a:t>
            </a:r>
          </a:p>
          <a:p>
            <a:r>
              <a:rPr lang="en-US" sz="2200" cap="none" dirty="0" smtClean="0">
                <a:latin typeface="Arial MT Black"/>
              </a:rPr>
              <a:t> False negative results in:</a:t>
            </a:r>
          </a:p>
          <a:p>
            <a:pPr marL="0" indent="0">
              <a:buNone/>
            </a:pPr>
            <a:r>
              <a:rPr lang="en-US" sz="2200" cap="none" dirty="0" smtClean="0">
                <a:latin typeface="Arial MT Black"/>
              </a:rPr>
              <a:t>–– Low tidal volume</a:t>
            </a:r>
          </a:p>
          <a:p>
            <a:pPr marL="0" indent="0">
              <a:buNone/>
            </a:pPr>
            <a:r>
              <a:rPr lang="en-US" sz="2200" cap="none" dirty="0" smtClean="0">
                <a:latin typeface="Arial MT Black"/>
              </a:rPr>
              <a:t>–– Low ETCO</a:t>
            </a:r>
            <a:r>
              <a:rPr lang="en-US" sz="1800" cap="none" dirty="0" smtClean="0">
                <a:latin typeface="Arial MT Black"/>
              </a:rPr>
              <a:t>2</a:t>
            </a:r>
            <a:r>
              <a:rPr lang="en-US" sz="2200" cap="none" dirty="0" smtClean="0">
                <a:latin typeface="Arial MT Black"/>
              </a:rPr>
              <a:t> concentration</a:t>
            </a:r>
          </a:p>
          <a:p>
            <a:pPr marL="0" indent="0">
              <a:buNone/>
            </a:pPr>
            <a:r>
              <a:rPr lang="en-US" sz="2200" cap="none" dirty="0" smtClean="0">
                <a:latin typeface="Arial MT Black"/>
              </a:rPr>
              <a:t>–– </a:t>
            </a:r>
            <a:r>
              <a:rPr lang="en-US" sz="2200" cap="none" dirty="0" err="1" smtClean="0">
                <a:latin typeface="Arial MT Black"/>
              </a:rPr>
              <a:t>Compromized</a:t>
            </a:r>
            <a:r>
              <a:rPr lang="en-US" sz="2200" cap="none" dirty="0" smtClean="0">
                <a:latin typeface="Arial MT Black"/>
              </a:rPr>
              <a:t> lung perfusion.</a:t>
            </a:r>
          </a:p>
          <a:p>
            <a:endParaRPr lang="en-US" sz="2200" cap="none" dirty="0">
              <a:latin typeface="Arial MT Black"/>
            </a:endParaRPr>
          </a:p>
        </p:txBody>
      </p:sp>
    </p:spTree>
    <p:extLst>
      <p:ext uri="{BB962C8B-B14F-4D97-AF65-F5344CB8AC3E}">
        <p14:creationId xmlns:p14="http://schemas.microsoft.com/office/powerpoint/2010/main" xmlns="" val="783406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72" y="0"/>
            <a:ext cx="10364451" cy="874107"/>
          </a:xfrm>
        </p:spPr>
        <p:txBody>
          <a:bodyPr/>
          <a:lstStyle/>
          <a:p>
            <a:r>
              <a:rPr lang="en-US" b="1" dirty="0"/>
              <a:t>MASS SPECTROMETRY</a:t>
            </a:r>
            <a:endParaRPr lang="en-US" dirty="0"/>
          </a:p>
        </p:txBody>
      </p:sp>
      <p:sp>
        <p:nvSpPr>
          <p:cNvPr id="3" name="Content Placeholder 2"/>
          <p:cNvSpPr>
            <a:spLocks noGrp="1"/>
          </p:cNvSpPr>
          <p:nvPr>
            <p:ph sz="quarter" idx="13"/>
          </p:nvPr>
        </p:nvSpPr>
        <p:spPr>
          <a:xfrm>
            <a:off x="119922" y="1745001"/>
            <a:ext cx="6441141" cy="5728037"/>
          </a:xfrm>
        </p:spPr>
        <p:txBody>
          <a:bodyPr>
            <a:normAutofit/>
          </a:bodyPr>
          <a:lstStyle/>
          <a:p>
            <a:r>
              <a:rPr lang="en-US" sz="2200" cap="none" dirty="0" smtClean="0">
                <a:latin typeface="Arial MT Black"/>
              </a:rPr>
              <a:t>Gas withdrawn continuously through capillary lines</a:t>
            </a:r>
          </a:p>
          <a:p>
            <a:r>
              <a:rPr lang="en-US" sz="2200" cap="none" dirty="0" smtClean="0">
                <a:latin typeface="Arial MT Black"/>
              </a:rPr>
              <a:t> Sample directed into mass spectrometer</a:t>
            </a:r>
          </a:p>
          <a:p>
            <a:r>
              <a:rPr lang="en-US" sz="2200" cap="none" dirty="0" smtClean="0">
                <a:latin typeface="Arial MT Black"/>
              </a:rPr>
              <a:t> Sample is ionized and then exposed to magnetic field in a vacuum chamber</a:t>
            </a:r>
          </a:p>
          <a:p>
            <a:r>
              <a:rPr lang="en-US" sz="2200" cap="none" dirty="0" smtClean="0">
                <a:latin typeface="Arial MT Black"/>
              </a:rPr>
              <a:t> Ionized molecules separated by mass–charge ratio </a:t>
            </a:r>
          </a:p>
          <a:p>
            <a:r>
              <a:rPr lang="en-US" sz="2200" cap="none" dirty="0" smtClean="0">
                <a:latin typeface="Arial MT Black"/>
              </a:rPr>
              <a:t>Collectors in vacuum chamber determine concentration of each gas component.</a:t>
            </a:r>
            <a:endParaRPr lang="en-US" sz="2200" cap="none" dirty="0">
              <a:latin typeface="Arial MT Black"/>
            </a:endParaRPr>
          </a:p>
        </p:txBody>
      </p:sp>
      <p:pic>
        <p:nvPicPr>
          <p:cNvPr id="4" name="Picture 3"/>
          <p:cNvPicPr>
            <a:picLocks noChangeAspect="1"/>
          </p:cNvPicPr>
          <p:nvPr/>
        </p:nvPicPr>
        <p:blipFill>
          <a:blip r:embed="rId2"/>
          <a:stretch>
            <a:fillRect/>
          </a:stretch>
        </p:blipFill>
        <p:spPr>
          <a:xfrm>
            <a:off x="6749752" y="1129552"/>
            <a:ext cx="4415088" cy="4693023"/>
          </a:xfrm>
          <a:prstGeom prst="rect">
            <a:avLst/>
          </a:prstGeom>
        </p:spPr>
      </p:pic>
    </p:spTree>
    <p:extLst>
      <p:ext uri="{BB962C8B-B14F-4D97-AF65-F5344CB8AC3E}">
        <p14:creationId xmlns:p14="http://schemas.microsoft.com/office/powerpoint/2010/main" xmlns="" val="2759641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t>
            </a:r>
            <a:r>
              <a:rPr lang="en-US" b="1" dirty="0" err="1"/>
              <a:t>Capnographs</a:t>
            </a:r>
            <a:endParaRPr lang="en-US" b="1" dirty="0"/>
          </a:p>
        </p:txBody>
      </p:sp>
      <p:sp>
        <p:nvSpPr>
          <p:cNvPr id="3" name="Content Placeholder 2"/>
          <p:cNvSpPr>
            <a:spLocks noGrp="1"/>
          </p:cNvSpPr>
          <p:nvPr>
            <p:ph sz="quarter" idx="13"/>
          </p:nvPr>
        </p:nvSpPr>
        <p:spPr/>
        <p:txBody>
          <a:bodyPr/>
          <a:lstStyle/>
          <a:p>
            <a:r>
              <a:rPr lang="en-US" dirty="0" smtClean="0"/>
              <a:t> </a:t>
            </a:r>
            <a:r>
              <a:rPr lang="en-US" dirty="0"/>
              <a:t>Time volume </a:t>
            </a:r>
            <a:r>
              <a:rPr lang="en-US" dirty="0" err="1"/>
              <a:t>capnograph</a:t>
            </a:r>
            <a:endParaRPr lang="en-US" dirty="0"/>
          </a:p>
          <a:p>
            <a:r>
              <a:rPr lang="en-US" dirty="0" smtClean="0"/>
              <a:t> </a:t>
            </a:r>
            <a:r>
              <a:rPr lang="en-US" dirty="0"/>
              <a:t>Volume </a:t>
            </a:r>
            <a:r>
              <a:rPr lang="en-US" dirty="0" err="1"/>
              <a:t>capnograph</a:t>
            </a:r>
            <a:r>
              <a:rPr lang="en-US" dirty="0"/>
              <a:t>.</a:t>
            </a:r>
          </a:p>
        </p:txBody>
      </p:sp>
      <p:pic>
        <p:nvPicPr>
          <p:cNvPr id="4" name="Picture 3"/>
          <p:cNvPicPr>
            <a:picLocks noChangeAspect="1"/>
          </p:cNvPicPr>
          <p:nvPr/>
        </p:nvPicPr>
        <p:blipFill>
          <a:blip r:embed="rId3"/>
          <a:stretch>
            <a:fillRect/>
          </a:stretch>
        </p:blipFill>
        <p:spPr>
          <a:xfrm>
            <a:off x="6943778" y="2783541"/>
            <a:ext cx="5002131" cy="3688982"/>
          </a:xfrm>
          <a:prstGeom prst="rect">
            <a:avLst/>
          </a:prstGeom>
        </p:spPr>
      </p:pic>
      <p:pic>
        <p:nvPicPr>
          <p:cNvPr id="5" name="Picture 4"/>
          <p:cNvPicPr>
            <a:picLocks noChangeAspect="1"/>
          </p:cNvPicPr>
          <p:nvPr/>
        </p:nvPicPr>
        <p:blipFill>
          <a:blip r:embed="rId4"/>
          <a:stretch>
            <a:fillRect/>
          </a:stretch>
        </p:blipFill>
        <p:spPr>
          <a:xfrm>
            <a:off x="913774" y="3397617"/>
            <a:ext cx="4962591" cy="3074906"/>
          </a:xfrm>
          <a:prstGeom prst="rect">
            <a:avLst/>
          </a:prstGeom>
        </p:spPr>
      </p:pic>
    </p:spTree>
    <p:extLst>
      <p:ext uri="{BB962C8B-B14F-4D97-AF65-F5344CB8AC3E}">
        <p14:creationId xmlns:p14="http://schemas.microsoft.com/office/powerpoint/2010/main" xmlns="" val="875019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sz="quarter" idx="13"/>
          </p:nvPr>
        </p:nvPicPr>
        <p:blipFill>
          <a:blip r:embed="rId3">
            <a:extLst>
              <a:ext uri="{28A0092B-C50C-407E-A947-70E740481C1C}">
                <a14:useLocalDpi xmlns:a14="http://schemas.microsoft.com/office/drawing/2010/main" xmlns="" val="0"/>
              </a:ext>
            </a:extLst>
          </a:blip>
          <a:stretch>
            <a:fillRect/>
          </a:stretch>
        </p:blipFill>
        <p:spPr>
          <a:xfrm>
            <a:off x="913775" y="764498"/>
            <a:ext cx="9969811" cy="5089087"/>
          </a:xfrm>
          <a:prstGeom prst="rect">
            <a:avLst/>
          </a:prstGeom>
        </p:spPr>
      </p:pic>
    </p:spTree>
    <p:extLst>
      <p:ext uri="{BB962C8B-B14F-4D97-AF65-F5344CB8AC3E}">
        <p14:creationId xmlns:p14="http://schemas.microsoft.com/office/powerpoint/2010/main" xmlns="" val="3469041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10" y="-219157"/>
            <a:ext cx="10364451" cy="1596177"/>
          </a:xfrm>
        </p:spPr>
        <p:txBody>
          <a:bodyPr/>
          <a:lstStyle/>
          <a:p>
            <a:r>
              <a:rPr lang="en-US" dirty="0" smtClean="0"/>
              <a:t> components</a:t>
            </a:r>
            <a:endParaRPr lang="en-US" dirty="0"/>
          </a:p>
        </p:txBody>
      </p:sp>
      <p:sp>
        <p:nvSpPr>
          <p:cNvPr id="5" name="Rectangle 4"/>
          <p:cNvSpPr/>
          <p:nvPr/>
        </p:nvSpPr>
        <p:spPr>
          <a:xfrm>
            <a:off x="0" y="1632882"/>
            <a:ext cx="6096000" cy="1200329"/>
          </a:xfrm>
          <a:prstGeom prst="rect">
            <a:avLst/>
          </a:prstGeom>
        </p:spPr>
        <p:txBody>
          <a:bodyPr>
            <a:spAutoFit/>
          </a:bodyPr>
          <a:lstStyle/>
          <a:p>
            <a:r>
              <a:rPr lang="en-US" i="1" dirty="0" smtClean="0">
                <a:latin typeface="Palatino-Italic"/>
              </a:rPr>
              <a:t>PHASE I:-</a:t>
            </a:r>
          </a:p>
          <a:p>
            <a:r>
              <a:rPr lang="en-US" i="1" dirty="0" smtClean="0">
                <a:latin typeface="Palatino-Italic"/>
              </a:rPr>
              <a:t>Inspiratory </a:t>
            </a:r>
            <a:r>
              <a:rPr lang="en-US" i="1" dirty="0">
                <a:latin typeface="Palatino-Italic"/>
              </a:rPr>
              <a:t>Baseline</a:t>
            </a:r>
          </a:p>
          <a:p>
            <a:r>
              <a:rPr lang="en-US" dirty="0">
                <a:latin typeface="Palatino"/>
              </a:rPr>
              <a:t>• Usually is zero</a:t>
            </a:r>
          </a:p>
          <a:p>
            <a:r>
              <a:rPr lang="en-US" dirty="0">
                <a:latin typeface="Palatino"/>
              </a:rPr>
              <a:t>• Reflects inspired gas devoid of CO</a:t>
            </a:r>
            <a:r>
              <a:rPr lang="en-US" sz="800" dirty="0">
                <a:latin typeface="Palatino"/>
              </a:rPr>
              <a:t>2</a:t>
            </a:r>
            <a:endParaRPr lang="en-US" dirty="0"/>
          </a:p>
        </p:txBody>
      </p:sp>
      <p:sp>
        <p:nvSpPr>
          <p:cNvPr id="6" name="Rectangle 5"/>
          <p:cNvSpPr/>
          <p:nvPr/>
        </p:nvSpPr>
        <p:spPr>
          <a:xfrm>
            <a:off x="143436" y="3543409"/>
            <a:ext cx="6096000" cy="2585323"/>
          </a:xfrm>
          <a:prstGeom prst="rect">
            <a:avLst/>
          </a:prstGeom>
        </p:spPr>
        <p:txBody>
          <a:bodyPr>
            <a:spAutoFit/>
          </a:bodyPr>
          <a:lstStyle/>
          <a:p>
            <a:r>
              <a:rPr lang="en-US" i="1" dirty="0" smtClean="0">
                <a:latin typeface="Palatino-Italic"/>
              </a:rPr>
              <a:t>PHASE II:-</a:t>
            </a:r>
          </a:p>
          <a:p>
            <a:r>
              <a:rPr lang="en-US" i="1" dirty="0" smtClean="0">
                <a:latin typeface="Palatino-Italic"/>
              </a:rPr>
              <a:t>Expiratory </a:t>
            </a:r>
            <a:r>
              <a:rPr lang="en-US" i="1" dirty="0">
                <a:latin typeface="Palatino-Italic"/>
              </a:rPr>
              <a:t>upstroke</a:t>
            </a:r>
          </a:p>
          <a:p>
            <a:r>
              <a:rPr lang="en-US" dirty="0">
                <a:latin typeface="Palatino"/>
              </a:rPr>
              <a:t>• Rapid S-shaped upswing</a:t>
            </a:r>
          </a:p>
          <a:p>
            <a:r>
              <a:rPr lang="en-US" dirty="0">
                <a:latin typeface="Palatino"/>
              </a:rPr>
              <a:t>• Represents transition gas from anatomical dead</a:t>
            </a:r>
          </a:p>
          <a:p>
            <a:r>
              <a:rPr lang="en-US" dirty="0">
                <a:latin typeface="Palatino"/>
              </a:rPr>
              <a:t>space</a:t>
            </a:r>
          </a:p>
          <a:p>
            <a:r>
              <a:rPr lang="en-US" dirty="0">
                <a:latin typeface="Palatino"/>
              </a:rPr>
              <a:t>• Prolonged in:</a:t>
            </a:r>
          </a:p>
          <a:p>
            <a:r>
              <a:rPr lang="en-US" dirty="0">
                <a:latin typeface="Palatino"/>
              </a:rPr>
              <a:t>–– Partial endotracheal tube obstruction</a:t>
            </a:r>
          </a:p>
          <a:p>
            <a:r>
              <a:rPr lang="en-US" dirty="0">
                <a:latin typeface="Palatino"/>
              </a:rPr>
              <a:t>–– COPD, bronchospasm</a:t>
            </a:r>
          </a:p>
          <a:p>
            <a:r>
              <a:rPr lang="en-US" dirty="0">
                <a:latin typeface="Palatino"/>
              </a:rPr>
              <a:t>–– Upper airway obstruction.</a:t>
            </a:r>
            <a:endParaRPr lang="en-US" dirty="0"/>
          </a:p>
        </p:txBody>
      </p:sp>
      <p:sp>
        <p:nvSpPr>
          <p:cNvPr id="7" name="Content Placeholder 6"/>
          <p:cNvSpPr>
            <a:spLocks noGrp="1"/>
          </p:cNvSpPr>
          <p:nvPr>
            <p:ph sz="quarter" idx="13"/>
          </p:nvPr>
        </p:nvSpPr>
        <p:spPr>
          <a:xfrm>
            <a:off x="169704" y="3124016"/>
            <a:ext cx="10363826" cy="3424107"/>
          </a:xfrm>
        </p:spPr>
        <p:txBody>
          <a:bodyPr/>
          <a:lstStyle/>
          <a:p>
            <a:pPr marL="0" indent="0">
              <a:buNone/>
            </a:pPr>
            <a:r>
              <a:rPr lang="en-US" dirty="0" smtClean="0"/>
              <a:t> </a:t>
            </a:r>
            <a:endParaRPr lang="en-US" dirty="0"/>
          </a:p>
        </p:txBody>
      </p:sp>
      <p:sp>
        <p:nvSpPr>
          <p:cNvPr id="8" name="Rectangle 7"/>
          <p:cNvSpPr/>
          <p:nvPr/>
        </p:nvSpPr>
        <p:spPr>
          <a:xfrm>
            <a:off x="7009775" y="1632882"/>
            <a:ext cx="6096000" cy="1446550"/>
          </a:xfrm>
          <a:prstGeom prst="rect">
            <a:avLst/>
          </a:prstGeom>
        </p:spPr>
        <p:txBody>
          <a:bodyPr>
            <a:spAutoFit/>
          </a:bodyPr>
          <a:lstStyle/>
          <a:p>
            <a:r>
              <a:rPr lang="en-US" sz="2200" i="1" dirty="0" smtClean="0"/>
              <a:t>PHASE III:_</a:t>
            </a:r>
          </a:p>
          <a:p>
            <a:r>
              <a:rPr lang="en-US" sz="2200" i="1" dirty="0" smtClean="0"/>
              <a:t>Plateau </a:t>
            </a:r>
            <a:r>
              <a:rPr lang="en-US" sz="2200" i="1" dirty="0"/>
              <a:t>phase</a:t>
            </a:r>
          </a:p>
          <a:p>
            <a:r>
              <a:rPr lang="en-US" sz="2200" dirty="0"/>
              <a:t>• Represents gas coming from alveoli</a:t>
            </a:r>
          </a:p>
          <a:p>
            <a:r>
              <a:rPr lang="en-US" sz="2200" dirty="0"/>
              <a:t>• End of phase III at point D is </a:t>
            </a:r>
            <a:r>
              <a:rPr lang="en-US" sz="2200" i="1" dirty="0"/>
              <a:t>End tidal point</a:t>
            </a:r>
            <a:endParaRPr lang="en-US" sz="2200" dirty="0"/>
          </a:p>
        </p:txBody>
      </p:sp>
      <p:sp>
        <p:nvSpPr>
          <p:cNvPr id="9" name="Rectangle 8"/>
          <p:cNvSpPr/>
          <p:nvPr/>
        </p:nvSpPr>
        <p:spPr>
          <a:xfrm>
            <a:off x="7009775" y="3635740"/>
            <a:ext cx="6096000" cy="1200329"/>
          </a:xfrm>
          <a:prstGeom prst="rect">
            <a:avLst/>
          </a:prstGeom>
        </p:spPr>
        <p:txBody>
          <a:bodyPr>
            <a:spAutoFit/>
          </a:bodyPr>
          <a:lstStyle/>
          <a:p>
            <a:r>
              <a:rPr lang="en-US" dirty="0" smtClean="0">
                <a:latin typeface="Palatino"/>
              </a:rPr>
              <a:t>PHASE IV</a:t>
            </a:r>
          </a:p>
          <a:p>
            <a:r>
              <a:rPr lang="en-US" dirty="0" smtClean="0">
                <a:latin typeface="Palatino"/>
              </a:rPr>
              <a:t>• </a:t>
            </a:r>
            <a:r>
              <a:rPr lang="en-US" i="1" dirty="0">
                <a:latin typeface="Palatino-Italic"/>
              </a:rPr>
              <a:t>Inspiratory </a:t>
            </a:r>
            <a:r>
              <a:rPr lang="en-US" i="1" dirty="0" err="1">
                <a:latin typeface="Palatino-Italic"/>
              </a:rPr>
              <a:t>downstroke</a:t>
            </a:r>
            <a:endParaRPr lang="en-US" i="1" dirty="0">
              <a:latin typeface="Palatino-Italic"/>
            </a:endParaRPr>
          </a:p>
          <a:p>
            <a:r>
              <a:rPr lang="en-US" dirty="0">
                <a:latin typeface="Palatino"/>
              </a:rPr>
              <a:t>• Represents patient inhalation</a:t>
            </a:r>
          </a:p>
          <a:p>
            <a:r>
              <a:rPr lang="en-US" dirty="0">
                <a:latin typeface="Palatino"/>
              </a:rPr>
              <a:t>• CO</a:t>
            </a:r>
            <a:r>
              <a:rPr lang="en-US" sz="800" dirty="0">
                <a:latin typeface="Palatino"/>
              </a:rPr>
              <a:t>2 </a:t>
            </a:r>
            <a:r>
              <a:rPr lang="en-US" dirty="0">
                <a:latin typeface="Palatino"/>
              </a:rPr>
              <a:t>levels abruptly falls to zero.</a:t>
            </a:r>
            <a:endParaRPr lang="en-US" dirty="0"/>
          </a:p>
        </p:txBody>
      </p:sp>
      <p:pic>
        <p:nvPicPr>
          <p:cNvPr id="3" name="Picture 2"/>
          <p:cNvPicPr>
            <a:picLocks noChangeAspect="1"/>
          </p:cNvPicPr>
          <p:nvPr/>
        </p:nvPicPr>
        <p:blipFill>
          <a:blip r:embed="rId2"/>
          <a:stretch>
            <a:fillRect/>
          </a:stretch>
        </p:blipFill>
        <p:spPr>
          <a:xfrm>
            <a:off x="5679156" y="978212"/>
            <a:ext cx="6504933" cy="5150520"/>
          </a:xfrm>
          <a:prstGeom prst="rect">
            <a:avLst/>
          </a:prstGeom>
        </p:spPr>
      </p:pic>
      <p:pic>
        <p:nvPicPr>
          <p:cNvPr id="4" name="Picture 3"/>
          <p:cNvPicPr>
            <a:picLocks noChangeAspect="1"/>
          </p:cNvPicPr>
          <p:nvPr/>
        </p:nvPicPr>
        <p:blipFill>
          <a:blip r:embed="rId3"/>
          <a:stretch>
            <a:fillRect/>
          </a:stretch>
        </p:blipFill>
        <p:spPr>
          <a:xfrm>
            <a:off x="47892" y="1059434"/>
            <a:ext cx="6504996" cy="5151566"/>
          </a:xfrm>
          <a:prstGeom prst="rect">
            <a:avLst/>
          </a:prstGeom>
        </p:spPr>
      </p:pic>
    </p:spTree>
    <p:extLst>
      <p:ext uri="{BB962C8B-B14F-4D97-AF65-F5344CB8AC3E}">
        <p14:creationId xmlns:p14="http://schemas.microsoft.com/office/powerpoint/2010/main" xmlns="" val="8373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0"/>
            <a:ext cx="8602261" cy="1035424"/>
          </a:xfrm>
        </p:spPr>
        <p:txBody>
          <a:bodyPr>
            <a:normAutofit/>
          </a:bodyPr>
          <a:lstStyle/>
          <a:p>
            <a:r>
              <a:rPr lang="en-US" dirty="0" smtClean="0"/>
              <a:t>definitions</a:t>
            </a:r>
            <a:endParaRPr lang="en-US" dirty="0"/>
          </a:p>
        </p:txBody>
      </p:sp>
      <p:sp>
        <p:nvSpPr>
          <p:cNvPr id="3" name="Content Placeholder 2"/>
          <p:cNvSpPr>
            <a:spLocks noGrp="1"/>
          </p:cNvSpPr>
          <p:nvPr>
            <p:ph sz="quarter" idx="13"/>
          </p:nvPr>
        </p:nvSpPr>
        <p:spPr>
          <a:xfrm>
            <a:off x="0" y="1035424"/>
            <a:ext cx="10363826" cy="5728446"/>
          </a:xfrm>
        </p:spPr>
        <p:txBody>
          <a:bodyPr>
            <a:noAutofit/>
          </a:bodyPr>
          <a:lstStyle/>
          <a:p>
            <a:r>
              <a:rPr lang="en-US" sz="2200" dirty="0" smtClean="0">
                <a:solidFill>
                  <a:srgbClr val="FF0000"/>
                </a:solidFill>
                <a:latin typeface="Arial MT Black"/>
              </a:rPr>
              <a:t>Capnography </a:t>
            </a:r>
            <a:r>
              <a:rPr lang="en-US" sz="2200" dirty="0" smtClean="0">
                <a:latin typeface="Arial MT Black"/>
              </a:rPr>
              <a:t>–</a:t>
            </a:r>
            <a:r>
              <a:rPr lang="en-US" sz="2200" cap="none" dirty="0" smtClean="0">
                <a:latin typeface="Arial MT Black"/>
              </a:rPr>
              <a:t>Technique by which the fluctuations of CO</a:t>
            </a:r>
            <a:r>
              <a:rPr lang="en-US" sz="1800" cap="none" dirty="0" smtClean="0">
                <a:latin typeface="Arial MT Black"/>
              </a:rPr>
              <a:t>2</a:t>
            </a:r>
            <a:r>
              <a:rPr lang="en-US" sz="2200" cap="none" dirty="0" smtClean="0">
                <a:latin typeface="Arial MT Black"/>
              </a:rPr>
              <a:t> in the end tidal gas drawn from the alveoli is measured &amp; monitored.</a:t>
            </a:r>
          </a:p>
          <a:p>
            <a:pPr marL="0" indent="0">
              <a:buNone/>
            </a:pPr>
            <a:endParaRPr lang="en-US" sz="2200" dirty="0" smtClean="0">
              <a:latin typeface="Arial MT Black"/>
            </a:endParaRPr>
          </a:p>
          <a:p>
            <a:r>
              <a:rPr lang="en-US" sz="2200" cap="none" dirty="0">
                <a:solidFill>
                  <a:srgbClr val="FF0000"/>
                </a:solidFill>
                <a:latin typeface="Arial MT Black"/>
              </a:rPr>
              <a:t>CAPNOGRAM</a:t>
            </a:r>
            <a:r>
              <a:rPr lang="en-US" sz="2200" cap="none" dirty="0">
                <a:latin typeface="Arial MT Black"/>
              </a:rPr>
              <a:t> – </a:t>
            </a:r>
            <a:r>
              <a:rPr lang="en-US" sz="2200" cap="none" dirty="0" smtClean="0">
                <a:latin typeface="Arial MT Black"/>
              </a:rPr>
              <a:t>Tracing </a:t>
            </a:r>
            <a:r>
              <a:rPr lang="en-US" sz="2200" cap="none" dirty="0">
                <a:latin typeface="Arial MT Black"/>
              </a:rPr>
              <a:t>of the trend of </a:t>
            </a:r>
            <a:r>
              <a:rPr lang="en-US" sz="2200" cap="none" dirty="0" smtClean="0">
                <a:latin typeface="Arial MT Black"/>
              </a:rPr>
              <a:t>CO</a:t>
            </a:r>
            <a:r>
              <a:rPr lang="en-US" sz="1800" cap="none" dirty="0" smtClean="0">
                <a:latin typeface="Arial MT Black"/>
              </a:rPr>
              <a:t>2</a:t>
            </a:r>
            <a:r>
              <a:rPr lang="en-US" sz="2200" cap="none" dirty="0" smtClean="0">
                <a:latin typeface="Arial MT Black"/>
              </a:rPr>
              <a:t> </a:t>
            </a:r>
            <a:r>
              <a:rPr lang="en-US" sz="2200" cap="none" dirty="0">
                <a:latin typeface="Arial MT Black"/>
              </a:rPr>
              <a:t>fluctuation on recording paper/ monitor</a:t>
            </a:r>
            <a:r>
              <a:rPr lang="en-US" sz="2200" cap="none" dirty="0" smtClean="0">
                <a:latin typeface="Arial MT Black"/>
              </a:rPr>
              <a:t>.</a:t>
            </a:r>
          </a:p>
          <a:p>
            <a:pPr marL="0" indent="0">
              <a:buNone/>
            </a:pPr>
            <a:endParaRPr lang="en-US" sz="2200" dirty="0" smtClean="0">
              <a:latin typeface="Arial MT Black"/>
            </a:endParaRPr>
          </a:p>
          <a:p>
            <a:r>
              <a:rPr lang="en-US" sz="2200" cap="none" dirty="0" smtClean="0">
                <a:solidFill>
                  <a:srgbClr val="FF0000"/>
                </a:solidFill>
                <a:latin typeface="Arial MT Black"/>
              </a:rPr>
              <a:t>CAPNOGRAPH</a:t>
            </a:r>
            <a:r>
              <a:rPr lang="en-US" sz="2200" cap="none" dirty="0" smtClean="0">
                <a:latin typeface="Arial MT Black"/>
              </a:rPr>
              <a:t>- machine or device which records CO</a:t>
            </a:r>
            <a:r>
              <a:rPr lang="en-US" sz="1800" cap="none" dirty="0" smtClean="0">
                <a:latin typeface="Arial MT Black"/>
              </a:rPr>
              <a:t>2</a:t>
            </a:r>
            <a:r>
              <a:rPr lang="en-US" sz="2200" cap="none" dirty="0" smtClean="0">
                <a:latin typeface="Arial MT Black"/>
              </a:rPr>
              <a:t> fluctuations </a:t>
            </a:r>
          </a:p>
          <a:p>
            <a:pPr marL="0" indent="0">
              <a:buNone/>
            </a:pPr>
            <a:r>
              <a:rPr lang="en-US" sz="2200" b="1" cap="none" dirty="0" smtClean="0">
                <a:solidFill>
                  <a:schemeClr val="accent6">
                    <a:lumMod val="50000"/>
                  </a:schemeClr>
                </a:solidFill>
                <a:latin typeface="Arial MT Black"/>
              </a:rPr>
              <a:t>     CAPNOGRAM WAVEFORM + NUMERICAL VALUE</a:t>
            </a:r>
          </a:p>
          <a:p>
            <a:pPr marL="0" indent="0">
              <a:buNone/>
            </a:pPr>
            <a:endParaRPr lang="en-US" sz="2200" b="1" cap="none" dirty="0" smtClean="0">
              <a:solidFill>
                <a:schemeClr val="accent6">
                  <a:lumMod val="50000"/>
                </a:schemeClr>
              </a:solidFill>
              <a:latin typeface="Arial MT Black"/>
            </a:endParaRPr>
          </a:p>
          <a:p>
            <a:r>
              <a:rPr lang="en-US" sz="2200" cap="none" dirty="0" smtClean="0">
                <a:solidFill>
                  <a:srgbClr val="FF0000"/>
                </a:solidFill>
                <a:latin typeface="Arial MT Black"/>
              </a:rPr>
              <a:t>CAPNOMETER</a:t>
            </a:r>
            <a:r>
              <a:rPr lang="en-US" sz="2200" cap="none" dirty="0" smtClean="0">
                <a:latin typeface="Arial MT Black"/>
              </a:rPr>
              <a:t>- device that performs the measurement &amp; displays the readings in numerical forms</a:t>
            </a:r>
          </a:p>
          <a:p>
            <a:endParaRPr lang="en-US" sz="2200" cap="none" dirty="0" smtClean="0">
              <a:latin typeface="Arial MT Black"/>
            </a:endParaRPr>
          </a:p>
          <a:p>
            <a:endParaRPr lang="en-US" sz="2200" cap="none" dirty="0" smtClean="0">
              <a:latin typeface="Arial MT Black"/>
            </a:endParaRPr>
          </a:p>
        </p:txBody>
      </p:sp>
      <p:pic>
        <p:nvPicPr>
          <p:cNvPr id="4" name="Picture 6" descr="nor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09812" y="4394536"/>
            <a:ext cx="3487980" cy="828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apnometr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26316" y="5941386"/>
            <a:ext cx="2414401" cy="822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5304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Angles of </a:t>
            </a:r>
            <a:r>
              <a:rPr lang="en-US" b="1" dirty="0" err="1"/>
              <a:t>Capnograph</a:t>
            </a:r>
            <a:r>
              <a:rPr lang="en-US" b="1" dirty="0"/>
              <a:t/>
            </a:r>
            <a:br>
              <a:rPr lang="en-US" b="1" dirty="0"/>
            </a:br>
            <a:r>
              <a:rPr lang="en-US" i="1" dirty="0"/>
              <a:t/>
            </a:r>
            <a:br>
              <a:rPr lang="en-US" i="1" dirty="0"/>
            </a:br>
            <a:endParaRPr lang="en-US" dirty="0"/>
          </a:p>
        </p:txBody>
      </p:sp>
      <p:sp>
        <p:nvSpPr>
          <p:cNvPr id="3" name="Content Placeholder 2"/>
          <p:cNvSpPr>
            <a:spLocks noGrp="1"/>
          </p:cNvSpPr>
          <p:nvPr>
            <p:ph sz="quarter" idx="13"/>
          </p:nvPr>
        </p:nvSpPr>
        <p:spPr>
          <a:xfrm>
            <a:off x="227974" y="2367091"/>
            <a:ext cx="10363826" cy="3424107"/>
          </a:xfrm>
        </p:spPr>
        <p:txBody>
          <a:bodyPr>
            <a:normAutofit/>
          </a:bodyPr>
          <a:lstStyle/>
          <a:p>
            <a:r>
              <a:rPr lang="en-US" sz="2200" i="1" cap="none" dirty="0" smtClean="0">
                <a:latin typeface="Arial MT Black"/>
              </a:rPr>
              <a:t>Take off/elevation angle</a:t>
            </a:r>
          </a:p>
          <a:p>
            <a:r>
              <a:rPr lang="en-US" sz="2200" cap="none" dirty="0" smtClean="0">
                <a:latin typeface="Arial MT Black"/>
              </a:rPr>
              <a:t> Angle between phase II and phase III</a:t>
            </a:r>
          </a:p>
          <a:p>
            <a:r>
              <a:rPr lang="en-US" sz="2200" cap="none" dirty="0" smtClean="0">
                <a:latin typeface="Arial MT Black"/>
              </a:rPr>
              <a:t> Normally between 100–110</a:t>
            </a:r>
            <a:r>
              <a:rPr lang="en-US" sz="2200" dirty="0" smtClean="0">
                <a:latin typeface="Arial MT Black"/>
              </a:rPr>
              <a:t>°</a:t>
            </a:r>
            <a:r>
              <a:rPr lang="en-US" sz="2200" cap="none" dirty="0" smtClean="0">
                <a:latin typeface="Arial MT Black"/>
              </a:rPr>
              <a:t> </a:t>
            </a:r>
          </a:p>
          <a:p>
            <a:r>
              <a:rPr lang="en-US" sz="2200" cap="none" dirty="0" smtClean="0">
                <a:latin typeface="Arial MT Black"/>
              </a:rPr>
              <a:t>Decreased in obstructive lung diseases</a:t>
            </a:r>
          </a:p>
          <a:p>
            <a:r>
              <a:rPr lang="en-US" sz="2200" cap="none" dirty="0" smtClean="0">
                <a:latin typeface="Arial MT Black"/>
              </a:rPr>
              <a:t>Increased in:</a:t>
            </a:r>
          </a:p>
          <a:p>
            <a:pPr marL="0" indent="0">
              <a:buNone/>
            </a:pPr>
            <a:r>
              <a:rPr lang="en-US" sz="2200" cap="none" dirty="0" smtClean="0">
                <a:latin typeface="Arial MT Black"/>
              </a:rPr>
              <a:t>–– Airway obstruction</a:t>
            </a:r>
            <a:endParaRPr lang="en-US" sz="2200" cap="none" dirty="0">
              <a:latin typeface="Arial MT Black"/>
            </a:endParaRPr>
          </a:p>
        </p:txBody>
      </p:sp>
      <p:sp>
        <p:nvSpPr>
          <p:cNvPr id="4" name="Rectangle 3"/>
          <p:cNvSpPr/>
          <p:nvPr/>
        </p:nvSpPr>
        <p:spPr>
          <a:xfrm>
            <a:off x="6899378" y="1927450"/>
            <a:ext cx="4819558" cy="2492990"/>
          </a:xfrm>
          <a:prstGeom prst="rect">
            <a:avLst/>
          </a:prstGeom>
        </p:spPr>
        <p:txBody>
          <a:bodyPr wrap="square">
            <a:spAutoFit/>
          </a:bodyPr>
          <a:lstStyle/>
          <a:p>
            <a:r>
              <a:rPr lang="el-GR" sz="2400" b="1" dirty="0">
                <a:latin typeface="Arial MT Black"/>
              </a:rPr>
              <a:t>β </a:t>
            </a:r>
            <a:r>
              <a:rPr lang="en-US" sz="2400" b="1" i="1" dirty="0">
                <a:latin typeface="Arial MT Black"/>
              </a:rPr>
              <a:t>Angle</a:t>
            </a:r>
          </a:p>
          <a:p>
            <a:r>
              <a:rPr lang="en-US" sz="2200" dirty="0">
                <a:latin typeface="Arial MT Black"/>
              </a:rPr>
              <a:t>• Angle between phase III </a:t>
            </a:r>
            <a:r>
              <a:rPr lang="en-US" sz="2200" dirty="0" smtClean="0">
                <a:latin typeface="Arial MT Black"/>
              </a:rPr>
              <a:t>and  descending </a:t>
            </a:r>
            <a:r>
              <a:rPr lang="en-US" sz="2200" dirty="0">
                <a:latin typeface="Arial MT Black"/>
              </a:rPr>
              <a:t>limb </a:t>
            </a:r>
            <a:r>
              <a:rPr lang="en-US" sz="2200" dirty="0" smtClean="0">
                <a:latin typeface="Arial MT Black"/>
              </a:rPr>
              <a:t>of </a:t>
            </a:r>
            <a:r>
              <a:rPr lang="en-US" sz="2200" dirty="0" err="1" smtClean="0">
                <a:latin typeface="Arial MT Black"/>
              </a:rPr>
              <a:t>capnogram</a:t>
            </a:r>
            <a:endParaRPr lang="en-US" sz="2200" dirty="0">
              <a:latin typeface="Arial MT Black"/>
            </a:endParaRPr>
          </a:p>
          <a:p>
            <a:r>
              <a:rPr lang="en-US" sz="2200" dirty="0">
                <a:latin typeface="Arial MT Black"/>
              </a:rPr>
              <a:t>• Normally around </a:t>
            </a:r>
            <a:r>
              <a:rPr lang="en-US" sz="2200" dirty="0" smtClean="0">
                <a:latin typeface="Arial MT Black"/>
              </a:rPr>
              <a:t>90°</a:t>
            </a:r>
            <a:endParaRPr lang="en-US" sz="2200" dirty="0">
              <a:latin typeface="Arial MT Black"/>
            </a:endParaRPr>
          </a:p>
          <a:p>
            <a:r>
              <a:rPr lang="en-US" sz="2200" dirty="0">
                <a:latin typeface="Arial MT Black"/>
              </a:rPr>
              <a:t>• Decreased in airway obstruction </a:t>
            </a:r>
            <a:r>
              <a:rPr lang="en-US" sz="2200" dirty="0" smtClean="0">
                <a:latin typeface="Arial MT Black"/>
              </a:rPr>
              <a:t>   and </a:t>
            </a:r>
            <a:r>
              <a:rPr lang="en-US" sz="2200" dirty="0">
                <a:latin typeface="Arial MT Black"/>
              </a:rPr>
              <a:t>PEEP</a:t>
            </a:r>
          </a:p>
          <a:p>
            <a:r>
              <a:rPr lang="en-US" sz="2200" dirty="0">
                <a:latin typeface="Arial MT Black"/>
              </a:rPr>
              <a:t>• Increased in rebreathing.–– PEEP.</a:t>
            </a:r>
          </a:p>
        </p:txBody>
      </p:sp>
      <p:sp>
        <p:nvSpPr>
          <p:cNvPr id="5" name="Rectangle 4"/>
          <p:cNvSpPr/>
          <p:nvPr/>
        </p:nvSpPr>
        <p:spPr>
          <a:xfrm>
            <a:off x="1194610" y="1849352"/>
            <a:ext cx="1303370" cy="461665"/>
          </a:xfrm>
          <a:prstGeom prst="rect">
            <a:avLst/>
          </a:prstGeom>
        </p:spPr>
        <p:txBody>
          <a:bodyPr wrap="none">
            <a:spAutoFit/>
          </a:bodyPr>
          <a:lstStyle/>
          <a:p>
            <a:r>
              <a:rPr lang="el-GR" sz="2400" b="1" i="1" dirty="0">
                <a:latin typeface="Arial MT Black"/>
              </a:rPr>
              <a:t>α </a:t>
            </a:r>
            <a:r>
              <a:rPr lang="en-US" sz="2400" b="1" i="1" dirty="0">
                <a:latin typeface="Arial MT Black"/>
              </a:rPr>
              <a:t>Angle</a:t>
            </a:r>
            <a:endParaRPr lang="en-US" sz="2400" b="1" dirty="0">
              <a:latin typeface="Arial MT Black"/>
            </a:endParaRPr>
          </a:p>
        </p:txBody>
      </p:sp>
      <p:sp>
        <p:nvSpPr>
          <p:cNvPr id="6" name="Rectangle 5"/>
          <p:cNvSpPr/>
          <p:nvPr/>
        </p:nvSpPr>
        <p:spPr>
          <a:xfrm>
            <a:off x="4403653" y="4079145"/>
            <a:ext cx="277640" cy="369332"/>
          </a:xfrm>
          <a:prstGeom prst="rect">
            <a:avLst/>
          </a:prstGeom>
        </p:spPr>
        <p:txBody>
          <a:bodyPr wrap="none">
            <a:spAutoFit/>
          </a:bodyPr>
          <a:lstStyle/>
          <a:p>
            <a:r>
              <a:rPr lang="en-US" dirty="0" smtClean="0">
                <a:latin typeface="Palatino"/>
              </a:rPr>
              <a:t>°</a:t>
            </a:r>
            <a:endParaRPr lang="en-US" dirty="0"/>
          </a:p>
        </p:txBody>
      </p:sp>
      <p:pic>
        <p:nvPicPr>
          <p:cNvPr id="7" name="Picture 6"/>
          <p:cNvPicPr>
            <a:picLocks noChangeAspect="1"/>
          </p:cNvPicPr>
          <p:nvPr/>
        </p:nvPicPr>
        <p:blipFill>
          <a:blip r:embed="rId2"/>
          <a:stretch>
            <a:fillRect/>
          </a:stretch>
        </p:blipFill>
        <p:spPr>
          <a:xfrm>
            <a:off x="4403653" y="4409837"/>
            <a:ext cx="4991451" cy="2464529"/>
          </a:xfrm>
          <a:prstGeom prst="rect">
            <a:avLst/>
          </a:prstGeom>
        </p:spPr>
      </p:pic>
    </p:spTree>
    <p:extLst>
      <p:ext uri="{BB962C8B-B14F-4D97-AF65-F5344CB8AC3E}">
        <p14:creationId xmlns:p14="http://schemas.microsoft.com/office/powerpoint/2010/main" xmlns="" val="3841193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Five characteristics of </a:t>
            </a:r>
            <a:r>
              <a:rPr lang="en-US" b="1" dirty="0" err="1"/>
              <a:t>capnogram</a:t>
            </a:r>
            <a:r>
              <a:rPr lang="en-US" b="1" dirty="0"/>
              <a:t/>
            </a:r>
            <a:br>
              <a:rPr lang="en-US" b="1" dirty="0"/>
            </a:br>
            <a:r>
              <a:rPr lang="en-US" b="1" dirty="0"/>
              <a:t>should be evaluated</a:t>
            </a:r>
            <a:endParaRPr lang="en-US" dirty="0"/>
          </a:p>
        </p:txBody>
      </p:sp>
      <p:sp>
        <p:nvSpPr>
          <p:cNvPr id="3" name="Content Placeholder 2"/>
          <p:cNvSpPr>
            <a:spLocks noGrp="1"/>
          </p:cNvSpPr>
          <p:nvPr>
            <p:ph sz="quarter" idx="13"/>
          </p:nvPr>
        </p:nvSpPr>
        <p:spPr/>
        <p:txBody>
          <a:bodyPr/>
          <a:lstStyle/>
          <a:p>
            <a:pPr marL="0" indent="0">
              <a:buNone/>
            </a:pPr>
            <a:endParaRPr lang="en-US" b="1" dirty="0"/>
          </a:p>
          <a:p>
            <a:r>
              <a:rPr lang="en-US" sz="2200" cap="none" dirty="0" smtClean="0">
                <a:latin typeface="Arial MT Black"/>
              </a:rPr>
              <a:t>Height depends on ETCO2 concentration</a:t>
            </a:r>
          </a:p>
          <a:p>
            <a:r>
              <a:rPr lang="en-US" sz="2200" cap="none" dirty="0" smtClean="0">
                <a:latin typeface="Arial MT Black"/>
              </a:rPr>
              <a:t>Frequency depends on respiratory rate</a:t>
            </a:r>
          </a:p>
          <a:p>
            <a:r>
              <a:rPr lang="en-US" sz="2200" cap="none" dirty="0" smtClean="0">
                <a:latin typeface="Arial MT Black"/>
              </a:rPr>
              <a:t>Rhythm shows regularity of breathing</a:t>
            </a:r>
          </a:p>
          <a:p>
            <a:r>
              <a:rPr lang="en-US" sz="2200" cap="none" dirty="0" smtClean="0">
                <a:latin typeface="Arial MT Black"/>
              </a:rPr>
              <a:t>Normal shape is </a:t>
            </a:r>
            <a:r>
              <a:rPr lang="en-US" sz="2200" b="1" i="1" cap="none" dirty="0" smtClean="0">
                <a:latin typeface="Arial MT Black"/>
              </a:rPr>
              <a:t>top hat/sine wave</a:t>
            </a:r>
          </a:p>
          <a:p>
            <a:r>
              <a:rPr lang="en-US" sz="2200" cap="none" dirty="0" smtClean="0">
                <a:latin typeface="Arial MT Black"/>
              </a:rPr>
              <a:t>Baseline is normally zero (EA).</a:t>
            </a:r>
            <a:endParaRPr lang="en-US" sz="2200" cap="none" dirty="0">
              <a:latin typeface="Arial MT Black"/>
            </a:endParaRPr>
          </a:p>
        </p:txBody>
      </p:sp>
    </p:spTree>
    <p:extLst>
      <p:ext uri="{BB962C8B-B14F-4D97-AF65-F5344CB8AC3E}">
        <p14:creationId xmlns:p14="http://schemas.microsoft.com/office/powerpoint/2010/main" xmlns="" val="2539362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of waveform</a:t>
            </a:r>
            <a:endParaRPr lang="en-US" dirty="0"/>
          </a:p>
        </p:txBody>
      </p:sp>
      <p:pic>
        <p:nvPicPr>
          <p:cNvPr id="4" name="Content Placeholder 3"/>
          <p:cNvPicPr>
            <a:picLocks noGrp="1" noChangeAspect="1"/>
          </p:cNvPicPr>
          <p:nvPr>
            <p:ph sz="quarter" idx="13"/>
          </p:nvPr>
        </p:nvPicPr>
        <p:blipFill>
          <a:blip r:embed="rId2"/>
          <a:stretch>
            <a:fillRect/>
          </a:stretch>
        </p:blipFill>
        <p:spPr>
          <a:xfrm>
            <a:off x="1742795" y="2426619"/>
            <a:ext cx="4169465" cy="2732344"/>
          </a:xfrm>
          <a:prstGeom prst="rect">
            <a:avLst/>
          </a:prstGeom>
        </p:spPr>
      </p:pic>
      <p:sp>
        <p:nvSpPr>
          <p:cNvPr id="5" name="Rectangle 4"/>
          <p:cNvSpPr/>
          <p:nvPr/>
        </p:nvSpPr>
        <p:spPr>
          <a:xfrm>
            <a:off x="6772836" y="2611369"/>
            <a:ext cx="6096000" cy="646331"/>
          </a:xfrm>
          <a:prstGeom prst="rect">
            <a:avLst/>
          </a:prstGeom>
        </p:spPr>
        <p:txBody>
          <a:bodyPr>
            <a:spAutoFit/>
          </a:bodyPr>
          <a:lstStyle/>
          <a:p>
            <a:r>
              <a:rPr lang="en-US" i="1" dirty="0">
                <a:latin typeface="Palatino-Italic"/>
              </a:rPr>
              <a:t>Cardiogenic oscillations</a:t>
            </a:r>
          </a:p>
          <a:p>
            <a:r>
              <a:rPr lang="en-US" dirty="0">
                <a:latin typeface="Palatino"/>
              </a:rPr>
              <a:t>• Due to heart beating against lungs.</a:t>
            </a:r>
            <a:endParaRPr lang="en-US" dirty="0"/>
          </a:p>
        </p:txBody>
      </p:sp>
      <p:sp>
        <p:nvSpPr>
          <p:cNvPr id="6" name="Rectangle 5"/>
          <p:cNvSpPr/>
          <p:nvPr/>
        </p:nvSpPr>
        <p:spPr>
          <a:xfrm>
            <a:off x="1784977" y="5422758"/>
            <a:ext cx="4211409" cy="369332"/>
          </a:xfrm>
          <a:prstGeom prst="rect">
            <a:avLst/>
          </a:prstGeom>
        </p:spPr>
        <p:txBody>
          <a:bodyPr wrap="none">
            <a:spAutoFit/>
          </a:bodyPr>
          <a:lstStyle/>
          <a:p>
            <a:r>
              <a:rPr lang="en-US" dirty="0">
                <a:latin typeface="Arial" panose="020B0604020202020204" pitchFamily="34" charset="0"/>
              </a:rPr>
              <a:t>Cardiogenic oscillations on </a:t>
            </a:r>
            <a:r>
              <a:rPr lang="en-US" dirty="0" err="1">
                <a:latin typeface="Arial" panose="020B0604020202020204" pitchFamily="34" charset="0"/>
              </a:rPr>
              <a:t>capnograph</a:t>
            </a:r>
            <a:endParaRPr lang="en-US" dirty="0"/>
          </a:p>
        </p:txBody>
      </p:sp>
      <p:sp>
        <p:nvSpPr>
          <p:cNvPr id="7" name="Rectangle 6"/>
          <p:cNvSpPr/>
          <p:nvPr/>
        </p:nvSpPr>
        <p:spPr>
          <a:xfrm>
            <a:off x="6772836" y="3257700"/>
            <a:ext cx="5863872" cy="646331"/>
          </a:xfrm>
          <a:prstGeom prst="rect">
            <a:avLst/>
          </a:prstGeom>
        </p:spPr>
        <p:txBody>
          <a:bodyPr wrap="square">
            <a:spAutoFit/>
          </a:bodyPr>
          <a:lstStyle/>
          <a:p>
            <a:endParaRPr lang="en-US" dirty="0">
              <a:solidFill>
                <a:srgbClr val="363636"/>
              </a:solidFill>
              <a:latin typeface="Helvetica" panose="020B0604020202020204" pitchFamily="34" charset="0"/>
            </a:endParaRPr>
          </a:p>
          <a:p>
            <a:r>
              <a:rPr lang="en-US" dirty="0" smtClean="0">
                <a:solidFill>
                  <a:srgbClr val="363636"/>
                </a:solidFill>
                <a:latin typeface="Helvetica" panose="020B0604020202020204" pitchFamily="34" charset="0"/>
              </a:rPr>
              <a:t> Also Seen </a:t>
            </a:r>
            <a:r>
              <a:rPr lang="en-US" dirty="0">
                <a:solidFill>
                  <a:srgbClr val="363636"/>
                </a:solidFill>
                <a:latin typeface="Helvetica" panose="020B0604020202020204" pitchFamily="34" charset="0"/>
              </a:rPr>
              <a:t>during low frequency ventilation</a:t>
            </a:r>
            <a:endParaRPr lang="en-US" dirty="0"/>
          </a:p>
        </p:txBody>
      </p:sp>
      <p:sp>
        <p:nvSpPr>
          <p:cNvPr id="8" name="Rectangle 7"/>
          <p:cNvSpPr/>
          <p:nvPr/>
        </p:nvSpPr>
        <p:spPr>
          <a:xfrm>
            <a:off x="3890681" y="2551531"/>
            <a:ext cx="1668085" cy="369332"/>
          </a:xfrm>
          <a:prstGeom prst="rect">
            <a:avLst/>
          </a:prstGeom>
        </p:spPr>
        <p:txBody>
          <a:bodyPr wrap="none">
            <a:spAutoFit/>
          </a:bodyPr>
          <a:lstStyle/>
          <a:p>
            <a:r>
              <a:rPr lang="en-US" dirty="0">
                <a:solidFill>
                  <a:srgbClr val="363636"/>
                </a:solidFill>
                <a:latin typeface="Helvetica" panose="020B0604020202020204" pitchFamily="34" charset="0"/>
              </a:rPr>
              <a:t>- Ripple effect </a:t>
            </a:r>
            <a:endParaRPr lang="en-US" dirty="0"/>
          </a:p>
        </p:txBody>
      </p:sp>
      <p:cxnSp>
        <p:nvCxnSpPr>
          <p:cNvPr id="10" name="Straight Arrow Connector 9"/>
          <p:cNvCxnSpPr/>
          <p:nvPr/>
        </p:nvCxnSpPr>
        <p:spPr>
          <a:xfrm flipH="1">
            <a:off x="4856813" y="2934534"/>
            <a:ext cx="194872" cy="646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6248400" y="4143695"/>
            <a:ext cx="5808133" cy="2558125"/>
          </a:xfrm>
          <a:prstGeom prst="rect">
            <a:avLst/>
          </a:prstGeom>
        </p:spPr>
      </p:pic>
    </p:spTree>
    <p:extLst>
      <p:ext uri="{BB962C8B-B14F-4D97-AF65-F5344CB8AC3E}">
        <p14:creationId xmlns:p14="http://schemas.microsoft.com/office/powerpoint/2010/main" xmlns="" val="2480468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0" y="3604197"/>
            <a:ext cx="12951816" cy="3424107"/>
          </a:xfrm>
        </p:spPr>
        <p:txBody>
          <a:bodyPr/>
          <a:lstStyle/>
          <a:p>
            <a:r>
              <a:rPr lang="en-US" dirty="0"/>
              <a:t>Incompetent inspiratory unidirectional valve</a:t>
            </a:r>
          </a:p>
          <a:p>
            <a:r>
              <a:rPr lang="en-US" dirty="0" smtClean="0"/>
              <a:t> Prolonged </a:t>
            </a:r>
            <a:r>
              <a:rPr lang="en-US" dirty="0"/>
              <a:t>plateau with slanting inspiratory </a:t>
            </a:r>
            <a:r>
              <a:rPr lang="en-US" dirty="0" err="1"/>
              <a:t>downstroke</a:t>
            </a:r>
            <a:r>
              <a:rPr lang="en-US" dirty="0"/>
              <a:t>.</a:t>
            </a:r>
          </a:p>
          <a:p>
            <a:pPr marL="0" indent="0">
              <a:buNone/>
            </a:pPr>
            <a:endParaRPr lang="en-US" dirty="0"/>
          </a:p>
        </p:txBody>
      </p:sp>
      <p:sp>
        <p:nvSpPr>
          <p:cNvPr id="6" name="Rectangle 5"/>
          <p:cNvSpPr/>
          <p:nvPr/>
        </p:nvSpPr>
        <p:spPr>
          <a:xfrm>
            <a:off x="913774" y="4775200"/>
            <a:ext cx="10160625" cy="923330"/>
          </a:xfrm>
          <a:prstGeom prst="rect">
            <a:avLst/>
          </a:prstGeom>
        </p:spPr>
        <p:txBody>
          <a:bodyPr wrap="square">
            <a:spAutoFit/>
          </a:bodyPr>
          <a:lstStyle/>
          <a:p>
            <a:r>
              <a:rPr lang="en-US" dirty="0">
                <a:solidFill>
                  <a:srgbClr val="231F20"/>
                </a:solidFill>
                <a:latin typeface="TimesNewRomanPSMT"/>
              </a:rPr>
              <a:t>The inspiratory phase </a:t>
            </a:r>
            <a:r>
              <a:rPr lang="en-US" dirty="0" smtClean="0">
                <a:solidFill>
                  <a:srgbClr val="231F20"/>
                </a:solidFill>
                <a:latin typeface="TimesNewRomanPSMT"/>
              </a:rPr>
              <a:t>is shortened, and the baseline may or may not reach zero,</a:t>
            </a:r>
          </a:p>
          <a:p>
            <a:r>
              <a:rPr lang="en-US" dirty="0" smtClean="0">
                <a:solidFill>
                  <a:srgbClr val="231F20"/>
                </a:solidFill>
                <a:latin typeface="TimesNewRomanPSMT"/>
              </a:rPr>
              <a:t>depending on the fresh gas flow. </a:t>
            </a:r>
          </a:p>
          <a:p>
            <a:r>
              <a:rPr lang="en-US" dirty="0" smtClean="0">
                <a:solidFill>
                  <a:srgbClr val="231F20"/>
                </a:solidFill>
                <a:latin typeface="TimesNewRomanPSMT"/>
              </a:rPr>
              <a:t>A similar pattern may be seen with suction applied to a chest tube.</a:t>
            </a:r>
            <a:endParaRPr lang="en-US" dirty="0"/>
          </a:p>
        </p:txBody>
      </p:sp>
      <p:pic>
        <p:nvPicPr>
          <p:cNvPr id="9" name="Picture 8"/>
          <p:cNvPicPr>
            <a:picLocks noChangeAspect="1"/>
          </p:cNvPicPr>
          <p:nvPr/>
        </p:nvPicPr>
        <p:blipFill rotWithShape="1">
          <a:blip r:embed="rId2"/>
          <a:srcRect b="52490"/>
          <a:stretch/>
        </p:blipFill>
        <p:spPr>
          <a:xfrm>
            <a:off x="0" y="140914"/>
            <a:ext cx="11698073" cy="3249172"/>
          </a:xfrm>
          <a:prstGeom prst="rect">
            <a:avLst/>
          </a:prstGeom>
        </p:spPr>
      </p:pic>
    </p:spTree>
    <p:extLst>
      <p:ext uri="{BB962C8B-B14F-4D97-AF65-F5344CB8AC3E}">
        <p14:creationId xmlns:p14="http://schemas.microsoft.com/office/powerpoint/2010/main" xmlns="" val="2660721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803372" y="2483977"/>
            <a:ext cx="4473166" cy="3467117"/>
          </a:xfrm>
          <a:prstGeom prst="rect">
            <a:avLst/>
          </a:prstGeom>
        </p:spPr>
      </p:pic>
      <p:sp>
        <p:nvSpPr>
          <p:cNvPr id="5" name="Rectangle 4"/>
          <p:cNvSpPr/>
          <p:nvPr/>
        </p:nvSpPr>
        <p:spPr>
          <a:xfrm>
            <a:off x="5866151" y="2740207"/>
            <a:ext cx="6096000" cy="1200329"/>
          </a:xfrm>
          <a:prstGeom prst="rect">
            <a:avLst/>
          </a:prstGeom>
        </p:spPr>
        <p:txBody>
          <a:bodyPr>
            <a:spAutoFit/>
          </a:bodyPr>
          <a:lstStyle/>
          <a:p>
            <a:r>
              <a:rPr lang="en-US" dirty="0">
                <a:latin typeface="Palatino"/>
              </a:rPr>
              <a:t>Irregular plateau/baseline</a:t>
            </a:r>
          </a:p>
          <a:p>
            <a:r>
              <a:rPr lang="en-US" dirty="0">
                <a:latin typeface="Palatino"/>
              </a:rPr>
              <a:t>• Displacement of ETT into upper </a:t>
            </a:r>
            <a:r>
              <a:rPr lang="en-US" dirty="0" smtClean="0">
                <a:latin typeface="Palatino"/>
              </a:rPr>
              <a:t>larynx/lower pharynx </a:t>
            </a:r>
            <a:r>
              <a:rPr lang="en-US" dirty="0">
                <a:latin typeface="Palatino"/>
              </a:rPr>
              <a:t>with intermittent ventilation of </a:t>
            </a:r>
            <a:r>
              <a:rPr lang="en-US" dirty="0" smtClean="0">
                <a:latin typeface="Palatino"/>
              </a:rPr>
              <a:t>stomach and </a:t>
            </a:r>
            <a:r>
              <a:rPr lang="en-US" dirty="0">
                <a:latin typeface="Palatino"/>
              </a:rPr>
              <a:t>lungs</a:t>
            </a:r>
          </a:p>
          <a:p>
            <a:r>
              <a:rPr lang="en-US" dirty="0">
                <a:latin typeface="Palatino"/>
              </a:rPr>
              <a:t>• Pressure on chest.</a:t>
            </a:r>
            <a:endParaRPr lang="en-US" dirty="0"/>
          </a:p>
        </p:txBody>
      </p:sp>
    </p:spTree>
    <p:extLst>
      <p:ext uri="{BB962C8B-B14F-4D97-AF65-F5344CB8AC3E}">
        <p14:creationId xmlns:p14="http://schemas.microsoft.com/office/powerpoint/2010/main" xmlns="" val="3140943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Rectangle 4"/>
          <p:cNvSpPr/>
          <p:nvPr/>
        </p:nvSpPr>
        <p:spPr>
          <a:xfrm>
            <a:off x="2903095" y="47671"/>
            <a:ext cx="6096000" cy="923330"/>
          </a:xfrm>
          <a:prstGeom prst="rect">
            <a:avLst/>
          </a:prstGeom>
        </p:spPr>
        <p:txBody>
          <a:bodyPr>
            <a:spAutoFit/>
          </a:bodyPr>
          <a:lstStyle/>
          <a:p>
            <a:endParaRPr lang="en-US" dirty="0" smtClean="0">
              <a:latin typeface="Palatino"/>
            </a:endParaRPr>
          </a:p>
          <a:p>
            <a:pPr marL="285750" indent="-285750">
              <a:buFont typeface="Arial" panose="020B0604020202020204" pitchFamily="34" charset="0"/>
              <a:buChar char="•"/>
            </a:pPr>
            <a:r>
              <a:rPr lang="en-US" dirty="0" smtClean="0">
                <a:latin typeface="Palatino"/>
              </a:rPr>
              <a:t>Leak </a:t>
            </a:r>
            <a:r>
              <a:rPr lang="en-US" dirty="0">
                <a:latin typeface="Palatino"/>
              </a:rPr>
              <a:t>in sample line during IPPV</a:t>
            </a:r>
          </a:p>
          <a:p>
            <a:r>
              <a:rPr lang="en-US" dirty="0">
                <a:latin typeface="Palatino"/>
              </a:rPr>
              <a:t>• </a:t>
            </a:r>
            <a:r>
              <a:rPr lang="en-US" dirty="0" smtClean="0">
                <a:latin typeface="Palatino"/>
              </a:rPr>
              <a:t>  Also </a:t>
            </a:r>
            <a:r>
              <a:rPr lang="en-US" dirty="0">
                <a:latin typeface="Palatino"/>
              </a:rPr>
              <a:t>in obese and pregnant patients.</a:t>
            </a:r>
            <a:endParaRPr lang="en-US" dirty="0"/>
          </a:p>
        </p:txBody>
      </p:sp>
      <p:pic>
        <p:nvPicPr>
          <p:cNvPr id="6" name="Picture 5"/>
          <p:cNvPicPr>
            <a:picLocks noChangeAspect="1"/>
          </p:cNvPicPr>
          <p:nvPr/>
        </p:nvPicPr>
        <p:blipFill>
          <a:blip r:embed="rId2"/>
          <a:stretch>
            <a:fillRect/>
          </a:stretch>
        </p:blipFill>
        <p:spPr>
          <a:xfrm>
            <a:off x="9734318" y="-83486"/>
            <a:ext cx="2508194" cy="2544750"/>
          </a:xfrm>
          <a:prstGeom prst="rect">
            <a:avLst/>
          </a:prstGeom>
        </p:spPr>
      </p:pic>
      <p:sp>
        <p:nvSpPr>
          <p:cNvPr id="7" name="Rectangle 6"/>
          <p:cNvSpPr/>
          <p:nvPr/>
        </p:nvSpPr>
        <p:spPr>
          <a:xfrm>
            <a:off x="1931118" y="2045031"/>
            <a:ext cx="6096000" cy="4585871"/>
          </a:xfrm>
          <a:prstGeom prst="rect">
            <a:avLst/>
          </a:prstGeom>
        </p:spPr>
        <p:txBody>
          <a:bodyPr>
            <a:spAutoFit/>
          </a:bodyPr>
          <a:lstStyle/>
          <a:p>
            <a:r>
              <a:rPr lang="en-US" dirty="0">
                <a:latin typeface="ArialMT"/>
              </a:rPr>
              <a:t>Rounded low rectangle</a:t>
            </a:r>
          </a:p>
          <a:p>
            <a:r>
              <a:rPr lang="en-US" dirty="0">
                <a:latin typeface="ArialMT"/>
              </a:rPr>
              <a:t>EtCO</a:t>
            </a:r>
            <a:r>
              <a:rPr lang="en-US" sz="1200" dirty="0">
                <a:latin typeface="ArialMT"/>
              </a:rPr>
              <a:t>2 </a:t>
            </a:r>
            <a:r>
              <a:rPr lang="en-US" dirty="0">
                <a:latin typeface="ArialMT"/>
              </a:rPr>
              <a:t>waveform</a:t>
            </a:r>
          </a:p>
          <a:p>
            <a:r>
              <a:rPr lang="en-US" sz="2800" dirty="0">
                <a:latin typeface="ArialMT"/>
              </a:rPr>
              <a:t>• </a:t>
            </a:r>
            <a:r>
              <a:rPr lang="en-US" dirty="0">
                <a:latin typeface="ArialMT"/>
              </a:rPr>
              <a:t>A sharp increase in the angle of</a:t>
            </a:r>
          </a:p>
          <a:p>
            <a:r>
              <a:rPr lang="en-US" dirty="0">
                <a:latin typeface="ArialMT"/>
              </a:rPr>
              <a:t>phase 3 that looks like a </a:t>
            </a:r>
            <a:r>
              <a:rPr lang="en-US" b="1" dirty="0">
                <a:latin typeface="Arial-BoldMT"/>
              </a:rPr>
              <a:t>small</a:t>
            </a:r>
          </a:p>
          <a:p>
            <a:r>
              <a:rPr lang="en-US" b="1" dirty="0">
                <a:latin typeface="Arial-BoldMT"/>
              </a:rPr>
              <a:t>uptick or "pig tail" </a:t>
            </a:r>
            <a:r>
              <a:rPr lang="en-US" dirty="0">
                <a:latin typeface="ArialMT"/>
              </a:rPr>
              <a:t>on the</a:t>
            </a:r>
          </a:p>
          <a:p>
            <a:r>
              <a:rPr lang="en-US" dirty="0" err="1">
                <a:latin typeface="ArialMT"/>
              </a:rPr>
              <a:t>righthand</a:t>
            </a:r>
            <a:r>
              <a:rPr lang="en-US" dirty="0">
                <a:latin typeface="ArialMT"/>
              </a:rPr>
              <a:t> side of the rectangle</a:t>
            </a:r>
          </a:p>
          <a:p>
            <a:r>
              <a:rPr lang="en-US" sz="2800" dirty="0">
                <a:latin typeface="ArialMT"/>
              </a:rPr>
              <a:t>• </a:t>
            </a:r>
            <a:r>
              <a:rPr lang="en-US" dirty="0">
                <a:latin typeface="ArialMT"/>
              </a:rPr>
              <a:t>CO</a:t>
            </a:r>
            <a:r>
              <a:rPr lang="en-US" sz="1200" dirty="0">
                <a:latin typeface="ArialMT"/>
              </a:rPr>
              <a:t>2 </a:t>
            </a:r>
            <a:r>
              <a:rPr lang="en-US" dirty="0">
                <a:latin typeface="ArialMT"/>
              </a:rPr>
              <a:t>being squeezed out of the</a:t>
            </a:r>
          </a:p>
          <a:p>
            <a:r>
              <a:rPr lang="en-US" dirty="0">
                <a:latin typeface="ArialMT"/>
              </a:rPr>
              <a:t>alveoli by the poorly compliant lung</a:t>
            </a:r>
          </a:p>
          <a:p>
            <a:r>
              <a:rPr lang="en-US" dirty="0">
                <a:latin typeface="ArialMT"/>
              </a:rPr>
              <a:t>tissue, obese chest wall, or</a:t>
            </a:r>
          </a:p>
          <a:p>
            <a:r>
              <a:rPr lang="en-US" dirty="0">
                <a:latin typeface="ArialMT"/>
              </a:rPr>
              <a:t>pregnant belly</a:t>
            </a:r>
          </a:p>
          <a:p>
            <a:r>
              <a:rPr lang="en-US" sz="2800" dirty="0">
                <a:latin typeface="ArialMT"/>
              </a:rPr>
              <a:t>• </a:t>
            </a:r>
            <a:r>
              <a:rPr lang="en-US" dirty="0">
                <a:latin typeface="ArialMT"/>
              </a:rPr>
              <a:t>Weight closes off the small bronchi.</a:t>
            </a:r>
          </a:p>
          <a:p>
            <a:r>
              <a:rPr lang="en-US" sz="2800" dirty="0">
                <a:latin typeface="ArialMT"/>
              </a:rPr>
              <a:t>• </a:t>
            </a:r>
            <a:r>
              <a:rPr lang="en-US" dirty="0">
                <a:latin typeface="ArialMT"/>
              </a:rPr>
              <a:t>Patients are </a:t>
            </a:r>
            <a:r>
              <a:rPr lang="en-US" dirty="0" smtClean="0">
                <a:latin typeface="ArialMT"/>
              </a:rPr>
              <a:t>progressing </a:t>
            </a:r>
            <a:r>
              <a:rPr lang="en-US" dirty="0">
                <a:latin typeface="ArialMT"/>
              </a:rPr>
              <a:t>quickly from</a:t>
            </a:r>
          </a:p>
          <a:p>
            <a:r>
              <a:rPr lang="en-US" dirty="0">
                <a:latin typeface="ArialMT"/>
              </a:rPr>
              <a:t>respiratory distress to respiratory</a:t>
            </a:r>
          </a:p>
          <a:p>
            <a:r>
              <a:rPr lang="en-US" dirty="0">
                <a:latin typeface="ArialMT"/>
              </a:rPr>
              <a:t>failure.</a:t>
            </a:r>
            <a:endParaRPr lang="en-US" dirty="0"/>
          </a:p>
        </p:txBody>
      </p:sp>
      <p:pic>
        <p:nvPicPr>
          <p:cNvPr id="8" name="Picture 7"/>
          <p:cNvPicPr>
            <a:picLocks noChangeAspect="1"/>
          </p:cNvPicPr>
          <p:nvPr/>
        </p:nvPicPr>
        <p:blipFill>
          <a:blip r:embed="rId3"/>
          <a:stretch>
            <a:fillRect/>
          </a:stretch>
        </p:blipFill>
        <p:spPr>
          <a:xfrm>
            <a:off x="7509997" y="3587187"/>
            <a:ext cx="4347617" cy="2728976"/>
          </a:xfrm>
          <a:prstGeom prst="rect">
            <a:avLst/>
          </a:prstGeom>
        </p:spPr>
      </p:pic>
      <p:sp>
        <p:nvSpPr>
          <p:cNvPr id="9" name="Content Placeholder 8"/>
          <p:cNvSpPr>
            <a:spLocks noGrp="1"/>
          </p:cNvSpPr>
          <p:nvPr>
            <p:ph sz="quarter" idx="13"/>
          </p:nvPr>
        </p:nvSpPr>
        <p:spPr>
          <a:xfrm>
            <a:off x="5126010" y="5145946"/>
            <a:ext cx="10363826" cy="3424107"/>
          </a:xfrm>
        </p:spPr>
        <p:txBody>
          <a:bodyPr/>
          <a:lstStyle/>
          <a:p>
            <a:r>
              <a:rPr lang="en-US" dirty="0" smtClean="0"/>
              <a:t>   </a:t>
            </a:r>
            <a:endParaRPr lang="en-US" dirty="0"/>
          </a:p>
        </p:txBody>
      </p:sp>
      <p:pic>
        <p:nvPicPr>
          <p:cNvPr id="3" name="Picture 2"/>
          <p:cNvPicPr>
            <a:picLocks noChangeAspect="1"/>
          </p:cNvPicPr>
          <p:nvPr/>
        </p:nvPicPr>
        <p:blipFill rotWithShape="1">
          <a:blip r:embed="rId4"/>
          <a:srcRect l="-344" t="21559" r="689" b="-2294"/>
          <a:stretch/>
        </p:blipFill>
        <p:spPr>
          <a:xfrm>
            <a:off x="7284778" y="3461410"/>
            <a:ext cx="4899080" cy="2980530"/>
          </a:xfrm>
          <a:prstGeom prst="rect">
            <a:avLst/>
          </a:prstGeom>
        </p:spPr>
      </p:pic>
    </p:spTree>
    <p:extLst>
      <p:ext uri="{BB962C8B-B14F-4D97-AF65-F5344CB8AC3E}">
        <p14:creationId xmlns:p14="http://schemas.microsoft.com/office/powerpoint/2010/main" xmlns="" val="1452230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428618" y="2541692"/>
            <a:ext cx="4169465" cy="3074906"/>
          </a:xfrm>
          <a:prstGeom prst="rect">
            <a:avLst/>
          </a:prstGeom>
        </p:spPr>
      </p:pic>
      <p:sp>
        <p:nvSpPr>
          <p:cNvPr id="5" name="Rectangle 4"/>
          <p:cNvSpPr/>
          <p:nvPr/>
        </p:nvSpPr>
        <p:spPr>
          <a:xfrm>
            <a:off x="5570057" y="4139270"/>
            <a:ext cx="6096000" cy="1477328"/>
          </a:xfrm>
          <a:prstGeom prst="rect">
            <a:avLst/>
          </a:prstGeom>
        </p:spPr>
        <p:txBody>
          <a:bodyPr>
            <a:spAutoFit/>
          </a:bodyPr>
          <a:lstStyle/>
          <a:p>
            <a:r>
              <a:rPr lang="en-US" dirty="0">
                <a:latin typeface="Palatino"/>
              </a:rPr>
              <a:t>• Biphasic expiratory plateau</a:t>
            </a:r>
          </a:p>
          <a:p>
            <a:r>
              <a:rPr lang="en-US" dirty="0">
                <a:latin typeface="Palatino"/>
              </a:rPr>
              <a:t>• Severe </a:t>
            </a:r>
            <a:r>
              <a:rPr lang="en-US" dirty="0" err="1">
                <a:latin typeface="Palatino"/>
              </a:rPr>
              <a:t>kyphoscoliosis</a:t>
            </a:r>
            <a:endParaRPr lang="en-US" dirty="0">
              <a:latin typeface="Palatino"/>
            </a:endParaRPr>
          </a:p>
          <a:p>
            <a:r>
              <a:rPr lang="en-US" dirty="0">
                <a:latin typeface="Palatino"/>
              </a:rPr>
              <a:t>• One lung ventilation</a:t>
            </a:r>
          </a:p>
          <a:p>
            <a:r>
              <a:rPr lang="en-US" dirty="0">
                <a:latin typeface="Palatino"/>
              </a:rPr>
              <a:t>• Single lung transplantation</a:t>
            </a:r>
          </a:p>
          <a:p>
            <a:r>
              <a:rPr lang="en-US" dirty="0">
                <a:latin typeface="Palatino"/>
              </a:rPr>
              <a:t>• Very high airway resistance.</a:t>
            </a:r>
            <a:endParaRPr lang="en-US" dirty="0"/>
          </a:p>
        </p:txBody>
      </p:sp>
      <p:sp>
        <p:nvSpPr>
          <p:cNvPr id="6" name="Rectangle 5"/>
          <p:cNvSpPr/>
          <p:nvPr/>
        </p:nvSpPr>
        <p:spPr>
          <a:xfrm>
            <a:off x="5083239" y="2576817"/>
            <a:ext cx="6872915" cy="1200329"/>
          </a:xfrm>
          <a:prstGeom prst="rect">
            <a:avLst/>
          </a:prstGeom>
        </p:spPr>
        <p:txBody>
          <a:bodyPr wrap="square">
            <a:spAutoFit/>
          </a:bodyPr>
          <a:lstStyle/>
          <a:p>
            <a:r>
              <a:rPr lang="en-US" dirty="0">
                <a:solidFill>
                  <a:srgbClr val="231F20"/>
                </a:solidFill>
                <a:latin typeface="TimesNewRomanPSMT"/>
              </a:rPr>
              <a:t>If the compliance, airway resistance, or</a:t>
            </a:r>
          </a:p>
          <a:p>
            <a:r>
              <a:rPr lang="en-US" dirty="0">
                <a:solidFill>
                  <a:srgbClr val="231F20"/>
                </a:solidFill>
                <a:latin typeface="TimesNewRomanPSMT"/>
              </a:rPr>
              <a:t>ventilation-perfusion ratios in one lung differ substantially</a:t>
            </a:r>
          </a:p>
          <a:p>
            <a:r>
              <a:rPr lang="en-US" dirty="0">
                <a:solidFill>
                  <a:srgbClr val="231F20"/>
                </a:solidFill>
                <a:latin typeface="TimesNewRomanPSMT"/>
              </a:rPr>
              <a:t>from the other lung, a biphasic </a:t>
            </a:r>
            <a:r>
              <a:rPr lang="en-US" dirty="0" smtClean="0">
                <a:solidFill>
                  <a:srgbClr val="231F20"/>
                </a:solidFill>
                <a:latin typeface="TimesNewRomanPSMT"/>
              </a:rPr>
              <a:t>expiratory </a:t>
            </a:r>
            <a:r>
              <a:rPr lang="en-US" dirty="0">
                <a:solidFill>
                  <a:srgbClr val="231F20"/>
                </a:solidFill>
                <a:latin typeface="TimesNewRomanPSMT"/>
              </a:rPr>
              <a:t>plateaus may be</a:t>
            </a:r>
          </a:p>
          <a:p>
            <a:r>
              <a:rPr lang="en-US" dirty="0">
                <a:solidFill>
                  <a:srgbClr val="231F20"/>
                </a:solidFill>
                <a:latin typeface="TimesNewRomanPSMT"/>
              </a:rPr>
              <a:t>seen </a:t>
            </a:r>
            <a:endParaRPr lang="en-US" dirty="0"/>
          </a:p>
        </p:txBody>
      </p:sp>
    </p:spTree>
    <p:extLst>
      <p:ext uri="{BB962C8B-B14F-4D97-AF65-F5344CB8AC3E}">
        <p14:creationId xmlns:p14="http://schemas.microsoft.com/office/powerpoint/2010/main" xmlns="" val="4083594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95" y="30291"/>
            <a:ext cx="10364451" cy="1596177"/>
          </a:xfrm>
        </p:spPr>
        <p:txBody>
          <a:bodyPr/>
          <a:lstStyle/>
          <a:p>
            <a:r>
              <a:rPr lang="en-US" dirty="0" smtClean="0"/>
              <a:t>Obstruction</a:t>
            </a:r>
            <a:br>
              <a:rPr lang="en-US" dirty="0" smtClean="0"/>
            </a:br>
            <a:endParaRPr lang="en-US" dirty="0"/>
          </a:p>
        </p:txBody>
      </p:sp>
      <p:pic>
        <p:nvPicPr>
          <p:cNvPr id="4" name="Content Placeholder 3"/>
          <p:cNvPicPr>
            <a:picLocks noGrp="1" noChangeAspect="1"/>
          </p:cNvPicPr>
          <p:nvPr>
            <p:ph sz="quarter" idx="13"/>
          </p:nvPr>
        </p:nvPicPr>
        <p:blipFill>
          <a:blip r:embed="rId2"/>
          <a:stretch>
            <a:fillRect/>
          </a:stretch>
        </p:blipFill>
        <p:spPr>
          <a:xfrm>
            <a:off x="3266524" y="1296684"/>
            <a:ext cx="6034575" cy="5036695"/>
          </a:xfrm>
          <a:prstGeom prst="rect">
            <a:avLst/>
          </a:prstGeom>
        </p:spPr>
      </p:pic>
      <p:sp>
        <p:nvSpPr>
          <p:cNvPr id="3" name="Rectangle 2"/>
          <p:cNvSpPr/>
          <p:nvPr/>
        </p:nvSpPr>
        <p:spPr>
          <a:xfrm>
            <a:off x="419100" y="2761774"/>
            <a:ext cx="6096000" cy="1477328"/>
          </a:xfrm>
          <a:prstGeom prst="rect">
            <a:avLst/>
          </a:prstGeom>
        </p:spPr>
        <p:txBody>
          <a:bodyPr>
            <a:spAutoFit/>
          </a:bodyPr>
          <a:lstStyle/>
          <a:p>
            <a:r>
              <a:rPr lang="en-US" dirty="0">
                <a:latin typeface="ArialMT"/>
              </a:rPr>
              <a:t>The EtCO2 in patients</a:t>
            </a:r>
          </a:p>
          <a:p>
            <a:r>
              <a:rPr lang="en-US" dirty="0">
                <a:latin typeface="ArialMT"/>
              </a:rPr>
              <a:t>with lung disease is only</a:t>
            </a:r>
          </a:p>
          <a:p>
            <a:r>
              <a:rPr lang="en-US" dirty="0">
                <a:latin typeface="ArialMT"/>
              </a:rPr>
              <a:t>useful for assessing</a:t>
            </a:r>
          </a:p>
          <a:p>
            <a:r>
              <a:rPr lang="en-US" dirty="0">
                <a:latin typeface="ArialMT"/>
              </a:rPr>
              <a:t>trends in </a:t>
            </a:r>
            <a:r>
              <a:rPr lang="en-US" dirty="0" err="1">
                <a:latin typeface="ArialMT"/>
              </a:rPr>
              <a:t>ventilatory</a:t>
            </a:r>
            <a:endParaRPr lang="en-US" dirty="0">
              <a:latin typeface="ArialMT"/>
            </a:endParaRPr>
          </a:p>
          <a:p>
            <a:r>
              <a:rPr lang="en-US" dirty="0">
                <a:latin typeface="ArialMT"/>
              </a:rPr>
              <a:t>status over time</a:t>
            </a:r>
            <a:endParaRPr lang="en-US" dirty="0"/>
          </a:p>
        </p:txBody>
      </p:sp>
    </p:spTree>
    <p:extLst>
      <p:ext uri="{BB962C8B-B14F-4D97-AF65-F5344CB8AC3E}">
        <p14:creationId xmlns:p14="http://schemas.microsoft.com/office/powerpoint/2010/main" xmlns="" val="3596504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sz="quarter" idx="13"/>
          </p:nvPr>
        </p:nvPicPr>
        <p:blipFill>
          <a:blip r:embed="rId2"/>
          <a:stretch>
            <a:fillRect/>
          </a:stretch>
        </p:blipFill>
        <p:spPr>
          <a:xfrm>
            <a:off x="8022534" y="989350"/>
            <a:ext cx="4169465" cy="3074906"/>
          </a:xfrm>
          <a:prstGeom prst="rect">
            <a:avLst/>
          </a:prstGeom>
        </p:spPr>
      </p:pic>
      <p:sp>
        <p:nvSpPr>
          <p:cNvPr id="5" name="Rectangle 4"/>
          <p:cNvSpPr/>
          <p:nvPr/>
        </p:nvSpPr>
        <p:spPr>
          <a:xfrm>
            <a:off x="8404855" y="4287911"/>
            <a:ext cx="5586334" cy="1200329"/>
          </a:xfrm>
          <a:prstGeom prst="rect">
            <a:avLst/>
          </a:prstGeom>
        </p:spPr>
        <p:txBody>
          <a:bodyPr wrap="square">
            <a:spAutoFit/>
          </a:bodyPr>
          <a:lstStyle/>
          <a:p>
            <a:r>
              <a:rPr lang="en-US" dirty="0">
                <a:latin typeface="Palatino"/>
              </a:rPr>
              <a:t>• Prolonged expiratory upstroke</a:t>
            </a:r>
          </a:p>
          <a:p>
            <a:r>
              <a:rPr lang="en-US" dirty="0">
                <a:latin typeface="Palatino"/>
              </a:rPr>
              <a:t>• COPD</a:t>
            </a:r>
          </a:p>
          <a:p>
            <a:r>
              <a:rPr lang="en-US" dirty="0">
                <a:latin typeface="Palatino"/>
              </a:rPr>
              <a:t>• Bronchospasm</a:t>
            </a:r>
          </a:p>
          <a:p>
            <a:r>
              <a:rPr lang="en-US" dirty="0">
                <a:latin typeface="Palatino"/>
              </a:rPr>
              <a:t>• Upper airway obstruction.</a:t>
            </a:r>
            <a:endParaRPr lang="en-US" dirty="0"/>
          </a:p>
        </p:txBody>
      </p:sp>
      <p:pic>
        <p:nvPicPr>
          <p:cNvPr id="6" name="Content Placeholder 3"/>
          <p:cNvPicPr>
            <a:picLocks noGrp="1" noChangeAspect="1"/>
          </p:cNvPicPr>
          <p:nvPr>
            <p:ph sz="quarter" idx="13"/>
          </p:nvPr>
        </p:nvPicPr>
        <p:blipFill>
          <a:blip r:embed="rId3"/>
          <a:stretch>
            <a:fillRect/>
          </a:stretch>
        </p:blipFill>
        <p:spPr>
          <a:xfrm>
            <a:off x="9203961" y="51195"/>
            <a:ext cx="2988039" cy="938155"/>
          </a:xfrm>
          <a:prstGeom prst="rect">
            <a:avLst/>
          </a:prstGeom>
        </p:spPr>
      </p:pic>
      <p:pic>
        <p:nvPicPr>
          <p:cNvPr id="7" name="Picture 6"/>
          <p:cNvPicPr>
            <a:picLocks noChangeAspect="1"/>
          </p:cNvPicPr>
          <p:nvPr/>
        </p:nvPicPr>
        <p:blipFill>
          <a:blip r:embed="rId4"/>
          <a:stretch>
            <a:fillRect/>
          </a:stretch>
        </p:blipFill>
        <p:spPr>
          <a:xfrm>
            <a:off x="221560" y="66008"/>
            <a:ext cx="7800975" cy="5095875"/>
          </a:xfrm>
          <a:prstGeom prst="rect">
            <a:avLst/>
          </a:prstGeom>
        </p:spPr>
      </p:pic>
      <p:sp>
        <p:nvSpPr>
          <p:cNvPr id="8" name="Rectangle 7"/>
          <p:cNvSpPr/>
          <p:nvPr/>
        </p:nvSpPr>
        <p:spPr>
          <a:xfrm>
            <a:off x="221559" y="5323488"/>
            <a:ext cx="7800975" cy="1200329"/>
          </a:xfrm>
          <a:prstGeom prst="rect">
            <a:avLst/>
          </a:prstGeom>
        </p:spPr>
        <p:txBody>
          <a:bodyPr wrap="square">
            <a:spAutoFit/>
          </a:bodyPr>
          <a:lstStyle/>
          <a:p>
            <a:r>
              <a:rPr lang="en-US" dirty="0">
                <a:solidFill>
                  <a:srgbClr val="231F20"/>
                </a:solidFill>
                <a:latin typeface="TimesNewRomanPSMT"/>
              </a:rPr>
              <a:t>curves show progressive slanting and prolongation of the expiratory</a:t>
            </a:r>
          </a:p>
          <a:p>
            <a:r>
              <a:rPr lang="en-US" dirty="0">
                <a:solidFill>
                  <a:srgbClr val="231F20"/>
                </a:solidFill>
                <a:latin typeface="TimesNewRomanPSMT"/>
              </a:rPr>
              <a:t>upstroke. </a:t>
            </a:r>
            <a:endParaRPr lang="en-US" dirty="0" smtClean="0">
              <a:solidFill>
                <a:srgbClr val="231F20"/>
              </a:solidFill>
              <a:latin typeface="TimesNewRomanPSMT"/>
            </a:endParaRPr>
          </a:p>
          <a:p>
            <a:r>
              <a:rPr lang="en-US" dirty="0" smtClean="0">
                <a:solidFill>
                  <a:srgbClr val="231F20"/>
                </a:solidFill>
                <a:latin typeface="TimesNewRomanPSMT"/>
              </a:rPr>
              <a:t>As </a:t>
            </a:r>
            <a:r>
              <a:rPr lang="en-US" dirty="0">
                <a:solidFill>
                  <a:srgbClr val="231F20"/>
                </a:solidFill>
                <a:latin typeface="TimesNewRomanPSMT"/>
              </a:rPr>
              <a:t>expiration is progressively prolonged, inspiration may start before </a:t>
            </a:r>
            <a:r>
              <a:rPr lang="en-US" dirty="0" smtClean="0">
                <a:solidFill>
                  <a:srgbClr val="231F20"/>
                </a:solidFill>
                <a:latin typeface="TimesNewRomanPSMT"/>
              </a:rPr>
              <a:t>expiration is complete </a:t>
            </a:r>
            <a:r>
              <a:rPr lang="en-US" dirty="0">
                <a:solidFill>
                  <a:srgbClr val="231F20"/>
                </a:solidFill>
                <a:latin typeface="TimesNewRomanPSMT"/>
              </a:rPr>
              <a:t>so that the end-tidal PCO</a:t>
            </a:r>
            <a:r>
              <a:rPr lang="en-US" sz="1200" dirty="0">
                <a:solidFill>
                  <a:srgbClr val="231F20"/>
                </a:solidFill>
                <a:latin typeface="TimesNewRomanPSMT"/>
              </a:rPr>
              <a:t>2 </a:t>
            </a:r>
            <a:r>
              <a:rPr lang="en-US" dirty="0">
                <a:solidFill>
                  <a:srgbClr val="231F20"/>
                </a:solidFill>
                <a:latin typeface="TimesNewRomanPSMT"/>
              </a:rPr>
              <a:t>reading is decreased.</a:t>
            </a:r>
            <a:endParaRPr lang="en-US" dirty="0"/>
          </a:p>
        </p:txBody>
      </p:sp>
    </p:spTree>
    <p:extLst>
      <p:ext uri="{BB962C8B-B14F-4D97-AF65-F5344CB8AC3E}">
        <p14:creationId xmlns:p14="http://schemas.microsoft.com/office/powerpoint/2010/main" xmlns="" val="1809008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sz="quarter" idx="13"/>
          </p:nvPr>
        </p:nvPicPr>
        <p:blipFill>
          <a:blip r:embed="rId2"/>
          <a:stretch>
            <a:fillRect/>
          </a:stretch>
        </p:blipFill>
        <p:spPr>
          <a:xfrm>
            <a:off x="7873791" y="845766"/>
            <a:ext cx="4169465" cy="2707875"/>
          </a:xfrm>
          <a:prstGeom prst="rect">
            <a:avLst/>
          </a:prstGeom>
        </p:spPr>
      </p:pic>
      <p:sp>
        <p:nvSpPr>
          <p:cNvPr id="5" name="Rectangle 4"/>
          <p:cNvSpPr/>
          <p:nvPr/>
        </p:nvSpPr>
        <p:spPr>
          <a:xfrm>
            <a:off x="1012761" y="1457090"/>
            <a:ext cx="6096000" cy="646331"/>
          </a:xfrm>
          <a:prstGeom prst="rect">
            <a:avLst/>
          </a:prstGeom>
        </p:spPr>
        <p:txBody>
          <a:bodyPr>
            <a:spAutoFit/>
          </a:bodyPr>
          <a:lstStyle/>
          <a:p>
            <a:r>
              <a:rPr lang="en-US" dirty="0">
                <a:solidFill>
                  <a:srgbClr val="000000"/>
                </a:solidFill>
                <a:latin typeface="ArialMT"/>
              </a:rPr>
              <a:t>The classic </a:t>
            </a:r>
            <a:r>
              <a:rPr lang="en-US" b="1" dirty="0">
                <a:solidFill>
                  <a:srgbClr val="0433FF"/>
                </a:solidFill>
                <a:latin typeface="Arial-BoldMT"/>
              </a:rPr>
              <a:t>"shark's fin" </a:t>
            </a:r>
            <a:r>
              <a:rPr lang="en-US" dirty="0" smtClean="0">
                <a:solidFill>
                  <a:srgbClr val="000000"/>
                </a:solidFill>
                <a:latin typeface="ArialMT"/>
              </a:rPr>
              <a:t>shape is </a:t>
            </a:r>
            <a:r>
              <a:rPr lang="en-US" dirty="0">
                <a:solidFill>
                  <a:srgbClr val="000000"/>
                </a:solidFill>
                <a:latin typeface="ArialMT"/>
              </a:rPr>
              <a:t>indicative of obstructive</a:t>
            </a:r>
          </a:p>
          <a:p>
            <a:r>
              <a:rPr lang="en-US" dirty="0">
                <a:solidFill>
                  <a:srgbClr val="000000"/>
                </a:solidFill>
                <a:latin typeface="ArialMT"/>
              </a:rPr>
              <a:t>diseases like asthma</a:t>
            </a:r>
            <a:endParaRPr lang="en-US" dirty="0"/>
          </a:p>
        </p:txBody>
      </p:sp>
      <p:sp>
        <p:nvSpPr>
          <p:cNvPr id="6" name="Rectangle 5"/>
          <p:cNvSpPr/>
          <p:nvPr/>
        </p:nvSpPr>
        <p:spPr>
          <a:xfrm>
            <a:off x="1012761" y="2730058"/>
            <a:ext cx="6096000" cy="923330"/>
          </a:xfrm>
          <a:prstGeom prst="rect">
            <a:avLst/>
          </a:prstGeom>
        </p:spPr>
        <p:txBody>
          <a:bodyPr>
            <a:spAutoFit/>
          </a:bodyPr>
          <a:lstStyle/>
          <a:p>
            <a:r>
              <a:rPr lang="en-US" b="1" dirty="0">
                <a:latin typeface="Arial-BoldMT"/>
              </a:rPr>
              <a:t>Slow and uneven emptying </a:t>
            </a:r>
            <a:r>
              <a:rPr lang="en-US" b="1" dirty="0" smtClean="0">
                <a:latin typeface="Arial-BoldMT"/>
              </a:rPr>
              <a:t>of alveoli </a:t>
            </a:r>
            <a:r>
              <a:rPr lang="en-US" dirty="0">
                <a:latin typeface="ArialMT"/>
              </a:rPr>
              <a:t>will cause the shape </a:t>
            </a:r>
            <a:r>
              <a:rPr lang="en-US" dirty="0" smtClean="0">
                <a:latin typeface="ArialMT"/>
              </a:rPr>
              <a:t>to slowly </a:t>
            </a:r>
            <a:r>
              <a:rPr lang="en-US" dirty="0">
                <a:latin typeface="ArialMT"/>
              </a:rPr>
              <a:t>curve up resembling </a:t>
            </a:r>
            <a:r>
              <a:rPr lang="en-US" dirty="0" smtClean="0">
                <a:latin typeface="ArialMT"/>
              </a:rPr>
              <a:t>a </a:t>
            </a:r>
            <a:r>
              <a:rPr lang="en-US" b="1" dirty="0" smtClean="0">
                <a:latin typeface="Arial-BoldMT"/>
              </a:rPr>
              <a:t>shark's </a:t>
            </a:r>
            <a:r>
              <a:rPr lang="en-US" b="1" dirty="0">
                <a:latin typeface="Arial-BoldMT"/>
              </a:rPr>
              <a:t>fin </a:t>
            </a:r>
            <a:r>
              <a:rPr lang="en-US" dirty="0">
                <a:latin typeface="ArialMT"/>
              </a:rPr>
              <a:t>instead of the </a:t>
            </a:r>
            <a:r>
              <a:rPr lang="en-US" dirty="0" smtClean="0">
                <a:latin typeface="ArialMT"/>
              </a:rPr>
              <a:t>normal rectangle</a:t>
            </a:r>
            <a:r>
              <a:rPr lang="en-US" dirty="0">
                <a:latin typeface="ArialMT"/>
              </a:rPr>
              <a:t>.</a:t>
            </a:r>
            <a:endParaRPr lang="en-US" dirty="0"/>
          </a:p>
        </p:txBody>
      </p:sp>
      <p:sp>
        <p:nvSpPr>
          <p:cNvPr id="7" name="Rectangle 6"/>
          <p:cNvSpPr/>
          <p:nvPr/>
        </p:nvSpPr>
        <p:spPr>
          <a:xfrm>
            <a:off x="913775" y="4555232"/>
            <a:ext cx="6096000" cy="1631216"/>
          </a:xfrm>
          <a:prstGeom prst="rect">
            <a:avLst/>
          </a:prstGeom>
        </p:spPr>
        <p:txBody>
          <a:bodyPr>
            <a:spAutoFit/>
          </a:bodyPr>
          <a:lstStyle/>
          <a:p>
            <a:r>
              <a:rPr lang="en-US" dirty="0">
                <a:latin typeface="ArialMT"/>
              </a:rPr>
              <a:t>Early on the trend is likely to be </a:t>
            </a:r>
            <a:r>
              <a:rPr lang="en-US" dirty="0" smtClean="0">
                <a:latin typeface="ArialMT"/>
              </a:rPr>
              <a:t>a shark's </a:t>
            </a:r>
            <a:r>
              <a:rPr lang="en-US" dirty="0">
                <a:latin typeface="ArialMT"/>
              </a:rPr>
              <a:t>fin shape with </a:t>
            </a:r>
            <a:r>
              <a:rPr lang="en-US" dirty="0" smtClean="0">
                <a:latin typeface="ArialMT"/>
              </a:rPr>
              <a:t>an increasing </a:t>
            </a:r>
            <a:r>
              <a:rPr lang="en-US" dirty="0">
                <a:latin typeface="ArialMT"/>
              </a:rPr>
              <a:t>rate and </a:t>
            </a:r>
            <a:r>
              <a:rPr lang="en-US" dirty="0" smtClean="0">
                <a:latin typeface="ArialMT"/>
              </a:rPr>
              <a:t>lowering quantity</a:t>
            </a:r>
            <a:r>
              <a:rPr lang="en-US" dirty="0">
                <a:latin typeface="ArialMT"/>
              </a:rPr>
              <a:t>.</a:t>
            </a:r>
          </a:p>
          <a:p>
            <a:r>
              <a:rPr lang="en-US" sz="2800" dirty="0">
                <a:latin typeface="ArialMT"/>
              </a:rPr>
              <a:t>• </a:t>
            </a:r>
            <a:r>
              <a:rPr lang="en-US" dirty="0">
                <a:latin typeface="ArialMT"/>
              </a:rPr>
              <a:t>As hypoxia becomes severe </a:t>
            </a:r>
            <a:r>
              <a:rPr lang="en-US" dirty="0" smtClean="0">
                <a:latin typeface="ArialMT"/>
              </a:rPr>
              <a:t>and the </a:t>
            </a:r>
            <a:r>
              <a:rPr lang="en-US" dirty="0">
                <a:latin typeface="ArialMT"/>
              </a:rPr>
              <a:t>patient begins to </a:t>
            </a:r>
            <a:r>
              <a:rPr lang="en-US" dirty="0" smtClean="0">
                <a:latin typeface="ArialMT"/>
              </a:rPr>
              <a:t>get exhausted</a:t>
            </a:r>
            <a:r>
              <a:rPr lang="en-US" dirty="0">
                <a:latin typeface="ArialMT"/>
              </a:rPr>
              <a:t>, the shark's fin </a:t>
            </a:r>
            <a:r>
              <a:rPr lang="en-US" dirty="0" smtClean="0">
                <a:latin typeface="ArialMT"/>
              </a:rPr>
              <a:t>shape will </a:t>
            </a:r>
            <a:r>
              <a:rPr lang="en-US" dirty="0">
                <a:latin typeface="ArialMT"/>
              </a:rPr>
              <a:t>continue, but the rate </a:t>
            </a:r>
            <a:r>
              <a:rPr lang="en-US" dirty="0" smtClean="0">
                <a:latin typeface="ArialMT"/>
              </a:rPr>
              <a:t>will slow </a:t>
            </a:r>
            <a:r>
              <a:rPr lang="en-US" dirty="0">
                <a:latin typeface="ArialMT"/>
              </a:rPr>
              <a:t>and the </a:t>
            </a:r>
            <a:r>
              <a:rPr lang="en-US" b="1" dirty="0">
                <a:latin typeface="Arial-BoldMT"/>
              </a:rPr>
              <a:t>quantity will </a:t>
            </a:r>
            <a:r>
              <a:rPr lang="en-US" b="1" dirty="0" smtClean="0">
                <a:latin typeface="Arial-BoldMT"/>
              </a:rPr>
              <a:t>rise as </a:t>
            </a:r>
            <a:r>
              <a:rPr lang="en-US" b="1" dirty="0">
                <a:latin typeface="Arial-BoldMT"/>
              </a:rPr>
              <a:t>CO</a:t>
            </a:r>
            <a:r>
              <a:rPr lang="en-US" sz="1200" b="1" dirty="0">
                <a:latin typeface="Arial-BoldMT"/>
              </a:rPr>
              <a:t>2 </a:t>
            </a:r>
            <a:r>
              <a:rPr lang="en-US" b="1" dirty="0">
                <a:latin typeface="Arial-BoldMT"/>
              </a:rPr>
              <a:t>builds up.</a:t>
            </a:r>
            <a:endParaRPr lang="en-US" dirty="0"/>
          </a:p>
        </p:txBody>
      </p:sp>
      <p:pic>
        <p:nvPicPr>
          <p:cNvPr id="8" name="Picture 7"/>
          <p:cNvPicPr>
            <a:picLocks noChangeAspect="1"/>
          </p:cNvPicPr>
          <p:nvPr/>
        </p:nvPicPr>
        <p:blipFill>
          <a:blip r:embed="rId3"/>
          <a:stretch>
            <a:fillRect/>
          </a:stretch>
        </p:blipFill>
        <p:spPr>
          <a:xfrm>
            <a:off x="8838364" y="4782022"/>
            <a:ext cx="3108796" cy="2023885"/>
          </a:xfrm>
          <a:prstGeom prst="rect">
            <a:avLst/>
          </a:prstGeom>
        </p:spPr>
      </p:pic>
      <p:pic>
        <p:nvPicPr>
          <p:cNvPr id="9" name="Picture 8"/>
          <p:cNvPicPr>
            <a:picLocks noChangeAspect="1"/>
          </p:cNvPicPr>
          <p:nvPr/>
        </p:nvPicPr>
        <p:blipFill>
          <a:blip r:embed="rId4"/>
          <a:stretch>
            <a:fillRect/>
          </a:stretch>
        </p:blipFill>
        <p:spPr>
          <a:xfrm>
            <a:off x="7873791" y="3705717"/>
            <a:ext cx="4073369" cy="959942"/>
          </a:xfrm>
          <a:prstGeom prst="rect">
            <a:avLst/>
          </a:prstGeom>
        </p:spPr>
      </p:pic>
      <p:sp>
        <p:nvSpPr>
          <p:cNvPr id="10" name="TextBox 9"/>
          <p:cNvSpPr txBox="1"/>
          <p:nvPr/>
        </p:nvSpPr>
        <p:spPr>
          <a:xfrm>
            <a:off x="4392118" y="-5933"/>
            <a:ext cx="2462534" cy="707886"/>
          </a:xfrm>
          <a:prstGeom prst="rect">
            <a:avLst/>
          </a:prstGeom>
          <a:noFill/>
        </p:spPr>
        <p:txBody>
          <a:bodyPr wrap="none" rtlCol="0">
            <a:spAutoFit/>
          </a:bodyPr>
          <a:lstStyle/>
          <a:p>
            <a:r>
              <a:rPr lang="en-US" sz="4000" b="1" dirty="0" smtClean="0"/>
              <a:t>ASTHAMA</a:t>
            </a:r>
            <a:endParaRPr lang="en-US" sz="4000" b="1" dirty="0"/>
          </a:p>
        </p:txBody>
      </p:sp>
    </p:spTree>
    <p:extLst>
      <p:ext uri="{BB962C8B-B14F-4D97-AF65-F5344CB8AC3E}">
        <p14:creationId xmlns:p14="http://schemas.microsoft.com/office/powerpoint/2010/main" xmlns="" val="3442050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436"/>
            <a:ext cx="10364451" cy="1596177"/>
          </a:xfrm>
        </p:spPr>
        <p:txBody>
          <a:bodyPr/>
          <a:lstStyle/>
          <a:p>
            <a:r>
              <a:rPr lang="en-US" dirty="0" smtClean="0"/>
              <a:t>DEFINITIONS</a:t>
            </a:r>
            <a:endParaRPr lang="en-US" dirty="0"/>
          </a:p>
        </p:txBody>
      </p:sp>
      <p:sp>
        <p:nvSpPr>
          <p:cNvPr id="3" name="Content Placeholder 2"/>
          <p:cNvSpPr>
            <a:spLocks noGrp="1"/>
          </p:cNvSpPr>
          <p:nvPr>
            <p:ph sz="quarter" idx="13"/>
          </p:nvPr>
        </p:nvSpPr>
        <p:spPr>
          <a:xfrm>
            <a:off x="253187" y="2650753"/>
            <a:ext cx="10677591" cy="5217458"/>
          </a:xfrm>
        </p:spPr>
        <p:txBody>
          <a:bodyPr>
            <a:normAutofit/>
          </a:bodyPr>
          <a:lstStyle/>
          <a:p>
            <a:r>
              <a:rPr lang="en-US" sz="2200" cap="none" dirty="0" smtClean="0">
                <a:solidFill>
                  <a:srgbClr val="FF0000"/>
                </a:solidFill>
                <a:latin typeface="Arial MT Black"/>
              </a:rPr>
              <a:t>PaCO</a:t>
            </a:r>
            <a:r>
              <a:rPr lang="en-US" sz="1800" cap="none" dirty="0" smtClean="0">
                <a:solidFill>
                  <a:srgbClr val="FF0000"/>
                </a:solidFill>
                <a:latin typeface="Arial MT Black"/>
              </a:rPr>
              <a:t>2</a:t>
            </a:r>
            <a:r>
              <a:rPr lang="en-US" sz="2200" cap="none" dirty="0" smtClean="0">
                <a:latin typeface="Arial MT Black"/>
              </a:rPr>
              <a:t>    </a:t>
            </a:r>
            <a:r>
              <a:rPr lang="en-US" sz="2200" dirty="0" smtClean="0">
                <a:latin typeface="Arial MT Black"/>
              </a:rPr>
              <a:t>–  </a:t>
            </a:r>
            <a:r>
              <a:rPr lang="en-US" sz="2200" cap="none" dirty="0" smtClean="0">
                <a:latin typeface="Arial MT Black"/>
              </a:rPr>
              <a:t>Partial pressure of carbon dioxide in the alveoli.</a:t>
            </a:r>
          </a:p>
          <a:p>
            <a:r>
              <a:rPr lang="en-US" sz="2200" dirty="0" smtClean="0">
                <a:latin typeface="Arial MT Black"/>
              </a:rPr>
              <a:t> </a:t>
            </a:r>
            <a:r>
              <a:rPr lang="en-US" sz="2200" dirty="0" smtClean="0">
                <a:solidFill>
                  <a:srgbClr val="FF0000"/>
                </a:solidFill>
                <a:latin typeface="Arial MT Black"/>
              </a:rPr>
              <a:t>PACO</a:t>
            </a:r>
            <a:r>
              <a:rPr lang="en-US" sz="1800" dirty="0" smtClean="0">
                <a:solidFill>
                  <a:srgbClr val="FF0000"/>
                </a:solidFill>
                <a:latin typeface="Arial MT Black"/>
              </a:rPr>
              <a:t>2</a:t>
            </a:r>
            <a:r>
              <a:rPr lang="en-US" sz="2200" dirty="0" smtClean="0">
                <a:latin typeface="Arial MT Black"/>
              </a:rPr>
              <a:t>   –  </a:t>
            </a:r>
            <a:r>
              <a:rPr lang="en-US" sz="2200" cap="none" dirty="0" smtClean="0">
                <a:latin typeface="Arial MT Black"/>
              </a:rPr>
              <a:t>Partial pressure of carbon dioxide in arterial blood.</a:t>
            </a:r>
          </a:p>
          <a:p>
            <a:r>
              <a:rPr lang="en-US" sz="2200" dirty="0" smtClean="0">
                <a:latin typeface="Arial MT Black"/>
              </a:rPr>
              <a:t> </a:t>
            </a:r>
            <a:r>
              <a:rPr lang="en-US" sz="2200" dirty="0">
                <a:solidFill>
                  <a:srgbClr val="FF0000"/>
                </a:solidFill>
                <a:latin typeface="Arial MT Black"/>
              </a:rPr>
              <a:t>PETCO</a:t>
            </a:r>
            <a:r>
              <a:rPr lang="en-US" sz="1800" dirty="0">
                <a:solidFill>
                  <a:srgbClr val="FF0000"/>
                </a:solidFill>
                <a:latin typeface="Arial MT Black"/>
              </a:rPr>
              <a:t>2</a:t>
            </a:r>
            <a:r>
              <a:rPr lang="en-US" sz="2200" dirty="0">
                <a:latin typeface="Arial MT Black"/>
              </a:rPr>
              <a:t> – </a:t>
            </a:r>
            <a:r>
              <a:rPr lang="en-US" sz="2200" dirty="0" smtClean="0">
                <a:latin typeface="Arial MT Black"/>
              </a:rPr>
              <a:t> </a:t>
            </a:r>
            <a:r>
              <a:rPr lang="en-US" sz="2200" cap="none" dirty="0" smtClean="0">
                <a:latin typeface="Arial MT Black"/>
              </a:rPr>
              <a:t>Partial pressure of carbon dioxide at the end of expiration.</a:t>
            </a:r>
            <a:endParaRPr lang="en-US" sz="2200" dirty="0">
              <a:latin typeface="Arial MT Black"/>
            </a:endParaRPr>
          </a:p>
          <a:p>
            <a:r>
              <a:rPr lang="en-US" sz="2200" dirty="0" smtClean="0">
                <a:latin typeface="Arial MT Black"/>
              </a:rPr>
              <a:t> </a:t>
            </a:r>
            <a:r>
              <a:rPr lang="en-US" sz="2200" dirty="0" smtClean="0">
                <a:solidFill>
                  <a:srgbClr val="FF0000"/>
                </a:solidFill>
                <a:latin typeface="Arial MT Black"/>
              </a:rPr>
              <a:t>P</a:t>
            </a:r>
            <a:r>
              <a:rPr lang="en-US" sz="2200" cap="none" dirty="0" smtClean="0">
                <a:solidFill>
                  <a:srgbClr val="FF0000"/>
                </a:solidFill>
                <a:latin typeface="Arial MT Black"/>
              </a:rPr>
              <a:t>(a-</a:t>
            </a:r>
            <a:r>
              <a:rPr lang="en-US" sz="2200" dirty="0" smtClean="0">
                <a:solidFill>
                  <a:srgbClr val="FF0000"/>
                </a:solidFill>
                <a:latin typeface="Arial MT Black"/>
              </a:rPr>
              <a:t>ET)CO</a:t>
            </a:r>
            <a:r>
              <a:rPr lang="en-US" sz="1800" dirty="0" smtClean="0">
                <a:solidFill>
                  <a:srgbClr val="FF0000"/>
                </a:solidFill>
                <a:latin typeface="Arial MT Black"/>
              </a:rPr>
              <a:t>2</a:t>
            </a:r>
            <a:r>
              <a:rPr lang="en-US" sz="2200" dirty="0" smtClean="0">
                <a:latin typeface="Arial MT Black"/>
              </a:rPr>
              <a:t> </a:t>
            </a:r>
            <a:r>
              <a:rPr lang="en-US" sz="2200" dirty="0">
                <a:latin typeface="Arial MT Black"/>
              </a:rPr>
              <a:t>– </a:t>
            </a:r>
            <a:r>
              <a:rPr lang="en-US" sz="2200" cap="none" dirty="0" smtClean="0">
                <a:latin typeface="Arial MT Black"/>
              </a:rPr>
              <a:t>The difference between PaCO</a:t>
            </a:r>
            <a:r>
              <a:rPr lang="en-US" sz="1800" cap="none" dirty="0" smtClean="0">
                <a:latin typeface="Arial MT Black"/>
              </a:rPr>
              <a:t>2 </a:t>
            </a:r>
            <a:r>
              <a:rPr lang="en-US" sz="2200" cap="none" dirty="0" smtClean="0">
                <a:latin typeface="Arial MT Black"/>
              </a:rPr>
              <a:t>and PETCO</a:t>
            </a:r>
            <a:r>
              <a:rPr lang="en-US" sz="1800" cap="none" dirty="0" smtClean="0">
                <a:latin typeface="Arial MT Black"/>
              </a:rPr>
              <a:t>2</a:t>
            </a:r>
            <a:r>
              <a:rPr lang="en-US" sz="2200" cap="none" dirty="0" smtClean="0">
                <a:latin typeface="Arial MT Black"/>
              </a:rPr>
              <a:t> .</a:t>
            </a:r>
          </a:p>
          <a:p>
            <a:pPr marL="0" indent="0">
              <a:buNone/>
            </a:pPr>
            <a:r>
              <a:rPr lang="en-US" sz="2200" cap="none" dirty="0" smtClean="0">
                <a:latin typeface="Arial MT Black"/>
              </a:rPr>
              <a:t>             Sometimes called the “</a:t>
            </a:r>
            <a:r>
              <a:rPr lang="en-US" sz="2200" cap="none" dirty="0" smtClean="0">
                <a:solidFill>
                  <a:srgbClr val="FF0000"/>
                </a:solidFill>
                <a:latin typeface="Arial MT Black"/>
              </a:rPr>
              <a:t>CO</a:t>
            </a:r>
            <a:r>
              <a:rPr lang="en-US" sz="1600" cap="none" dirty="0" smtClean="0">
                <a:solidFill>
                  <a:srgbClr val="FF0000"/>
                </a:solidFill>
                <a:latin typeface="Arial MT Black"/>
              </a:rPr>
              <a:t>2</a:t>
            </a:r>
            <a:r>
              <a:rPr lang="en-US" sz="2200" cap="none" dirty="0" smtClean="0">
                <a:solidFill>
                  <a:srgbClr val="FF0000"/>
                </a:solidFill>
                <a:latin typeface="Arial MT Black"/>
              </a:rPr>
              <a:t> -diff”, </a:t>
            </a:r>
            <a:r>
              <a:rPr lang="en-US" sz="2200" cap="none" dirty="0" smtClean="0">
                <a:latin typeface="Arial MT Black"/>
              </a:rPr>
              <a:t>or “</a:t>
            </a:r>
            <a:r>
              <a:rPr lang="en-US" sz="2200" cap="none" dirty="0" smtClean="0">
                <a:solidFill>
                  <a:srgbClr val="FF0000"/>
                </a:solidFill>
                <a:latin typeface="Arial MT Black"/>
              </a:rPr>
              <a:t>CO</a:t>
            </a:r>
            <a:r>
              <a:rPr lang="en-US" sz="1800" cap="none" dirty="0" smtClean="0">
                <a:solidFill>
                  <a:srgbClr val="FF0000"/>
                </a:solidFill>
                <a:latin typeface="Arial MT Black"/>
              </a:rPr>
              <a:t>2</a:t>
            </a:r>
            <a:r>
              <a:rPr lang="en-US" sz="2200" cap="none" dirty="0" smtClean="0">
                <a:solidFill>
                  <a:srgbClr val="FF0000"/>
                </a:solidFill>
                <a:latin typeface="Arial MT Black"/>
              </a:rPr>
              <a:t> gradient</a:t>
            </a:r>
            <a:r>
              <a:rPr lang="en-US" sz="2200" cap="none" dirty="0" smtClean="0">
                <a:latin typeface="Arial MT Black"/>
              </a:rPr>
              <a:t>”.</a:t>
            </a:r>
          </a:p>
          <a:p>
            <a:pPr marL="0" indent="0">
              <a:buNone/>
            </a:pPr>
            <a:r>
              <a:rPr lang="en-US" altLang="en-US" sz="2200" b="1" dirty="0" smtClean="0">
                <a:solidFill>
                  <a:srgbClr val="000000"/>
                </a:solidFill>
                <a:latin typeface="Arial MT Black"/>
              </a:rPr>
              <a:t> </a:t>
            </a:r>
            <a:r>
              <a:rPr lang="en-US" altLang="en-US" sz="2200" b="1" dirty="0">
                <a:solidFill>
                  <a:srgbClr val="000000"/>
                </a:solidFill>
                <a:latin typeface="Arial MT Black"/>
              </a:rPr>
              <a:t>In healthy lungs the normal </a:t>
            </a:r>
            <a:r>
              <a:rPr lang="en-US" altLang="en-US" sz="2200" b="1" cap="none" dirty="0">
                <a:solidFill>
                  <a:srgbClr val="000000"/>
                </a:solidFill>
                <a:latin typeface="Arial MT Black"/>
              </a:rPr>
              <a:t>a</a:t>
            </a:r>
            <a:r>
              <a:rPr lang="en-US" altLang="en-US" sz="2200" b="1" dirty="0" smtClean="0">
                <a:solidFill>
                  <a:srgbClr val="000000"/>
                </a:solidFill>
                <a:latin typeface="Arial MT Black"/>
              </a:rPr>
              <a:t>-ETCO</a:t>
            </a:r>
            <a:r>
              <a:rPr lang="en-US" altLang="en-US" sz="2200" b="1" baseline="-25000" dirty="0" smtClean="0">
                <a:solidFill>
                  <a:srgbClr val="000000"/>
                </a:solidFill>
                <a:latin typeface="Arial MT Black"/>
              </a:rPr>
              <a:t>2</a:t>
            </a:r>
            <a:r>
              <a:rPr lang="en-US" altLang="en-US" sz="2200" b="1" dirty="0" smtClean="0">
                <a:solidFill>
                  <a:srgbClr val="000000"/>
                </a:solidFill>
                <a:latin typeface="Arial MT Black"/>
              </a:rPr>
              <a:t> gradient </a:t>
            </a:r>
            <a:r>
              <a:rPr lang="en-US" altLang="en-US" sz="2200" b="1" dirty="0">
                <a:solidFill>
                  <a:srgbClr val="000000"/>
                </a:solidFill>
                <a:latin typeface="Arial MT Black"/>
              </a:rPr>
              <a:t>is 2-5 </a:t>
            </a:r>
            <a:r>
              <a:rPr lang="en-US" altLang="en-US" sz="2200" b="1" dirty="0" smtClean="0">
                <a:solidFill>
                  <a:srgbClr val="000000"/>
                </a:solidFill>
                <a:latin typeface="Arial MT Black"/>
              </a:rPr>
              <a:t>mmHg</a:t>
            </a:r>
            <a:endParaRPr lang="en-US" sz="2200" dirty="0">
              <a:latin typeface="Arial MT Black"/>
            </a:endParaRPr>
          </a:p>
          <a:p>
            <a:r>
              <a:rPr lang="en-US" sz="2200" dirty="0" smtClean="0">
                <a:latin typeface="Arial MT Black"/>
              </a:rPr>
              <a:t> </a:t>
            </a:r>
            <a:r>
              <a:rPr lang="en-US" sz="2200" dirty="0">
                <a:solidFill>
                  <a:srgbClr val="FF0000"/>
                </a:solidFill>
                <a:latin typeface="Arial MT Black"/>
              </a:rPr>
              <a:t>PVCO</a:t>
            </a:r>
            <a:r>
              <a:rPr lang="en-US" sz="1600" dirty="0">
                <a:solidFill>
                  <a:srgbClr val="FF0000"/>
                </a:solidFill>
                <a:latin typeface="Arial MT Black"/>
              </a:rPr>
              <a:t>2</a:t>
            </a:r>
            <a:r>
              <a:rPr lang="en-US" sz="2200" dirty="0">
                <a:latin typeface="Arial MT Black"/>
              </a:rPr>
              <a:t> – </a:t>
            </a:r>
            <a:r>
              <a:rPr lang="en-US" sz="2200" cap="none" dirty="0" smtClean="0">
                <a:latin typeface="Arial MT Black"/>
              </a:rPr>
              <a:t>Partial pressure of carbon dioxide in venous blood</a:t>
            </a:r>
            <a:r>
              <a:rPr lang="en-US" sz="2200" dirty="0" smtClean="0">
                <a:latin typeface="Arial MT Black"/>
              </a:rPr>
              <a:t>.</a:t>
            </a:r>
            <a:endParaRPr lang="en-US" sz="2200" dirty="0">
              <a:latin typeface="Arial MT Black"/>
            </a:endParaRPr>
          </a:p>
        </p:txBody>
      </p:sp>
      <p:sp>
        <p:nvSpPr>
          <p:cNvPr id="4" name="Rectangle 3"/>
          <p:cNvSpPr/>
          <p:nvPr/>
        </p:nvSpPr>
        <p:spPr>
          <a:xfrm>
            <a:off x="291353" y="1566748"/>
            <a:ext cx="10639425" cy="830997"/>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FF0000"/>
                </a:solidFill>
                <a:latin typeface="Arial MT Black"/>
              </a:rPr>
              <a:t>ETCO</a:t>
            </a:r>
            <a:r>
              <a:rPr lang="en-US" b="1" dirty="0" smtClean="0">
                <a:solidFill>
                  <a:srgbClr val="FF0000"/>
                </a:solidFill>
                <a:latin typeface="Arial MT Black"/>
              </a:rPr>
              <a:t>2</a:t>
            </a:r>
            <a:r>
              <a:rPr lang="en-US" sz="2400" dirty="0" smtClean="0">
                <a:latin typeface="Arial MT Black"/>
              </a:rPr>
              <a:t> </a:t>
            </a:r>
            <a:r>
              <a:rPr lang="en-US" sz="2400" dirty="0">
                <a:latin typeface="Arial MT Black"/>
              </a:rPr>
              <a:t>– End Tidal CO</a:t>
            </a:r>
            <a:r>
              <a:rPr lang="en-US" dirty="0">
                <a:latin typeface="Arial MT Black"/>
              </a:rPr>
              <a:t>2</a:t>
            </a:r>
            <a:r>
              <a:rPr lang="en-US" sz="2400" dirty="0">
                <a:latin typeface="Arial MT Black"/>
              </a:rPr>
              <a:t>- The measurement of </a:t>
            </a:r>
            <a:r>
              <a:rPr lang="en-US" sz="2400" dirty="0" smtClean="0">
                <a:latin typeface="Arial MT Black"/>
              </a:rPr>
              <a:t>exhaled CO</a:t>
            </a:r>
            <a:r>
              <a:rPr lang="en-US" dirty="0" smtClean="0">
                <a:latin typeface="Arial MT Black"/>
              </a:rPr>
              <a:t>2</a:t>
            </a:r>
            <a:r>
              <a:rPr lang="en-US" sz="2400" dirty="0" smtClean="0">
                <a:latin typeface="Arial MT Black"/>
              </a:rPr>
              <a:t> </a:t>
            </a:r>
            <a:r>
              <a:rPr lang="en-US" sz="2400" dirty="0">
                <a:latin typeface="Arial MT Black"/>
              </a:rPr>
              <a:t>in the breath</a:t>
            </a:r>
          </a:p>
          <a:p>
            <a:r>
              <a:rPr lang="en-US" sz="2400" dirty="0">
                <a:latin typeface="Arial MT Black"/>
              </a:rPr>
              <a:t>     </a:t>
            </a:r>
            <a:r>
              <a:rPr lang="en-US" sz="2400" dirty="0" smtClean="0">
                <a:latin typeface="Arial MT Black"/>
              </a:rPr>
              <a:t>               Normal </a:t>
            </a:r>
            <a:r>
              <a:rPr lang="en-US" sz="2400" dirty="0">
                <a:latin typeface="Arial MT Black"/>
              </a:rPr>
              <a:t>Range </a:t>
            </a:r>
            <a:r>
              <a:rPr lang="en-US" sz="2400" dirty="0">
                <a:solidFill>
                  <a:srgbClr val="FF0000"/>
                </a:solidFill>
                <a:latin typeface="Arial MT Black"/>
              </a:rPr>
              <a:t>35-45 mmHg</a:t>
            </a:r>
          </a:p>
        </p:txBody>
      </p:sp>
    </p:spTree>
    <p:extLst>
      <p:ext uri="{BB962C8B-B14F-4D97-AF65-F5344CB8AC3E}">
        <p14:creationId xmlns:p14="http://schemas.microsoft.com/office/powerpoint/2010/main" xmlns="" val="862368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a:t>
            </a:r>
            <a:endParaRPr lang="en-US" dirty="0"/>
          </a:p>
        </p:txBody>
      </p:sp>
      <p:pic>
        <p:nvPicPr>
          <p:cNvPr id="1026" name="Picture 2" descr="5 medical conditions where capnography can affect BLS care ..."/>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2286000" y="2869406"/>
            <a:ext cx="7620000" cy="2419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34307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628650" y="1118581"/>
            <a:ext cx="10934700" cy="5172682"/>
          </a:xfrm>
        </p:spPr>
        <p:txBody>
          <a:bodyPr>
            <a:normAutofit/>
          </a:bodyPr>
          <a:lstStyle/>
          <a:p>
            <a:r>
              <a:rPr lang="en-US" b="1" dirty="0"/>
              <a:t>Emphysema </a:t>
            </a:r>
            <a:r>
              <a:rPr lang="en-US" dirty="0"/>
              <a:t>may have </a:t>
            </a:r>
            <a:r>
              <a:rPr lang="en-US" dirty="0" smtClean="0"/>
              <a:t>so much </a:t>
            </a:r>
            <a:r>
              <a:rPr lang="en-US" dirty="0"/>
              <a:t>damage to their </a:t>
            </a:r>
            <a:r>
              <a:rPr lang="en-US" dirty="0" smtClean="0"/>
              <a:t>lung tissue </a:t>
            </a:r>
            <a:r>
              <a:rPr lang="en-US" dirty="0"/>
              <a:t>that the shape of </a:t>
            </a:r>
            <a:r>
              <a:rPr lang="en-US" dirty="0" smtClean="0"/>
              <a:t>their waveform </a:t>
            </a:r>
            <a:r>
              <a:rPr lang="en-US" dirty="0"/>
              <a:t>may </a:t>
            </a:r>
            <a:r>
              <a:rPr lang="en-US" b="1" dirty="0"/>
              <a:t>"lean in </a:t>
            </a:r>
            <a:r>
              <a:rPr lang="en-US" b="1" dirty="0" smtClean="0"/>
              <a:t>the wrong </a:t>
            </a:r>
            <a:r>
              <a:rPr lang="en-US" b="1" dirty="0"/>
              <a:t>direction."</a:t>
            </a:r>
          </a:p>
          <a:p>
            <a:r>
              <a:rPr lang="en-US" b="1" dirty="0"/>
              <a:t>Pneumothorax </a:t>
            </a:r>
            <a:r>
              <a:rPr lang="en-US" dirty="0"/>
              <a:t>won't be </a:t>
            </a:r>
            <a:r>
              <a:rPr lang="en-US" dirty="0" smtClean="0"/>
              <a:t>able to </a:t>
            </a:r>
            <a:r>
              <a:rPr lang="en-US" dirty="0"/>
              <a:t>maintain the plateau </a:t>
            </a:r>
            <a:r>
              <a:rPr lang="en-US" dirty="0" smtClean="0"/>
              <a:t>of phase </a:t>
            </a:r>
            <a:r>
              <a:rPr lang="en-US" dirty="0"/>
              <a:t>3 of the EtCO2 </a:t>
            </a:r>
            <a:r>
              <a:rPr lang="en-US" dirty="0" smtClean="0"/>
              <a:t>wave. The </a:t>
            </a:r>
            <a:r>
              <a:rPr lang="en-US" dirty="0"/>
              <a:t>shape will start high </a:t>
            </a:r>
            <a:r>
              <a:rPr lang="en-US" dirty="0" smtClean="0"/>
              <a:t>and then </a:t>
            </a:r>
            <a:r>
              <a:rPr lang="en-US" dirty="0"/>
              <a:t>trail off as air leaks </a:t>
            </a:r>
            <a:r>
              <a:rPr lang="en-US" dirty="0" smtClean="0"/>
              <a:t>from the lung.</a:t>
            </a:r>
          </a:p>
          <a:p>
            <a:r>
              <a:rPr lang="en-US" b="1" dirty="0" smtClean="0"/>
              <a:t>High </a:t>
            </a:r>
            <a:r>
              <a:rPr lang="en-US" b="1" dirty="0"/>
              <a:t>on the left, lower </a:t>
            </a:r>
            <a:r>
              <a:rPr lang="en-US" b="1" dirty="0" smtClean="0"/>
              <a:t>on the </a:t>
            </a:r>
            <a:r>
              <a:rPr lang="en-US" b="1" dirty="0"/>
              <a:t>right shape</a:t>
            </a:r>
            <a:r>
              <a:rPr lang="en-US" dirty="0"/>
              <a:t>.</a:t>
            </a:r>
          </a:p>
        </p:txBody>
      </p:sp>
      <p:pic>
        <p:nvPicPr>
          <p:cNvPr id="4" name="Picture 3"/>
          <p:cNvPicPr>
            <a:picLocks noChangeAspect="1"/>
          </p:cNvPicPr>
          <p:nvPr/>
        </p:nvPicPr>
        <p:blipFill rotWithShape="1">
          <a:blip r:embed="rId2"/>
          <a:srcRect l="49111" t="-1420" r="-333" b="60884"/>
          <a:stretch/>
        </p:blipFill>
        <p:spPr>
          <a:xfrm>
            <a:off x="3286124" y="3462034"/>
            <a:ext cx="4686301" cy="2206320"/>
          </a:xfrm>
          <a:prstGeom prst="rect">
            <a:avLst/>
          </a:prstGeom>
        </p:spPr>
      </p:pic>
    </p:spTree>
    <p:extLst>
      <p:ext uri="{BB962C8B-B14F-4D97-AF65-F5344CB8AC3E}">
        <p14:creationId xmlns:p14="http://schemas.microsoft.com/office/powerpoint/2010/main" xmlns="" val="2416833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apnography and 12 Common Waves - Credit: Charlie Alvarenga&#10;&#10;#Diagnosis #CriticalCare #Capnography #Waveforms #Interpretation #ETCO2 #EndTidalCO2 #pulmonary"/>
          <p:cNvPicPr>
            <a:picLocks noGrp="1" noChangeAspect="1" noChangeArrowheads="1"/>
          </p:cNvPicPr>
          <p:nvPr>
            <p:ph sz="quarter" idx="13"/>
          </p:nvPr>
        </p:nvPicPr>
        <p:blipFill rotWithShape="1">
          <a:blip r:embed="rId2">
            <a:extLst>
              <a:ext uri="{28A0092B-C50C-407E-A947-70E740481C1C}">
                <a14:useLocalDpi xmlns:a14="http://schemas.microsoft.com/office/drawing/2010/main" xmlns="" val="0"/>
              </a:ext>
            </a:extLst>
          </a:blip>
          <a:srcRect t="34770" b="50209"/>
          <a:stretch/>
        </p:blipFill>
        <p:spPr bwMode="auto">
          <a:xfrm>
            <a:off x="439443" y="2871787"/>
            <a:ext cx="11559362" cy="2343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8315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Picture 5"/>
          <p:cNvPicPr>
            <a:picLocks noChangeAspect="1"/>
          </p:cNvPicPr>
          <p:nvPr/>
        </p:nvPicPr>
        <p:blipFill>
          <a:blip r:embed="rId2"/>
          <a:stretch>
            <a:fillRect/>
          </a:stretch>
        </p:blipFill>
        <p:spPr>
          <a:xfrm>
            <a:off x="317905" y="1907741"/>
            <a:ext cx="4169465" cy="2724188"/>
          </a:xfrm>
          <a:prstGeom prst="rect">
            <a:avLst/>
          </a:prstGeom>
        </p:spPr>
      </p:pic>
      <p:sp>
        <p:nvSpPr>
          <p:cNvPr id="7" name="Rectangle 6"/>
          <p:cNvSpPr/>
          <p:nvPr/>
        </p:nvSpPr>
        <p:spPr>
          <a:xfrm>
            <a:off x="3167920" y="4892072"/>
            <a:ext cx="7055372" cy="923330"/>
          </a:xfrm>
          <a:prstGeom prst="rect">
            <a:avLst/>
          </a:prstGeom>
        </p:spPr>
        <p:txBody>
          <a:bodyPr wrap="square">
            <a:spAutoFit/>
          </a:bodyPr>
          <a:lstStyle/>
          <a:p>
            <a:r>
              <a:rPr lang="en-US" dirty="0">
                <a:latin typeface="Palatino"/>
              </a:rPr>
              <a:t>Contamination of sample with fresh gas or </a:t>
            </a:r>
            <a:r>
              <a:rPr lang="en-US" dirty="0" smtClean="0">
                <a:latin typeface="Palatino"/>
              </a:rPr>
              <a:t>ambient air</a:t>
            </a:r>
            <a:endParaRPr lang="en-US" dirty="0">
              <a:latin typeface="Palatino"/>
            </a:endParaRPr>
          </a:p>
          <a:p>
            <a:r>
              <a:rPr lang="en-US" dirty="0">
                <a:latin typeface="Palatino"/>
              </a:rPr>
              <a:t>• Occurs due to sampling site being too close to </a:t>
            </a:r>
            <a:r>
              <a:rPr lang="en-US" dirty="0" smtClean="0">
                <a:latin typeface="Palatino"/>
              </a:rPr>
              <a:t>fresh gas flow </a:t>
            </a:r>
            <a:r>
              <a:rPr lang="en-US" dirty="0">
                <a:latin typeface="Palatino"/>
              </a:rPr>
              <a:t>inlet</a:t>
            </a:r>
          </a:p>
          <a:p>
            <a:r>
              <a:rPr lang="en-US" dirty="0">
                <a:latin typeface="Palatino"/>
              </a:rPr>
              <a:t>• Leak in sample tube.</a:t>
            </a:r>
            <a:endParaRPr lang="en-US" dirty="0"/>
          </a:p>
        </p:txBody>
      </p:sp>
      <p:sp>
        <p:nvSpPr>
          <p:cNvPr id="8" name="Content Placeholder 7"/>
          <p:cNvSpPr>
            <a:spLocks noGrp="1"/>
          </p:cNvSpPr>
          <p:nvPr>
            <p:ph sz="quarter" idx="13"/>
          </p:nvPr>
        </p:nvSpPr>
        <p:spPr>
          <a:xfrm>
            <a:off x="458600" y="0"/>
            <a:ext cx="10363826" cy="3424107"/>
          </a:xfrm>
        </p:spPr>
        <p:txBody>
          <a:bodyPr/>
          <a:lstStyle/>
          <a:p>
            <a:r>
              <a:rPr lang="en-US" dirty="0" smtClean="0"/>
              <a:t>   </a:t>
            </a:r>
            <a:endParaRPr lang="en-US" dirty="0"/>
          </a:p>
        </p:txBody>
      </p:sp>
      <p:pic>
        <p:nvPicPr>
          <p:cNvPr id="9" name="Picture 8"/>
          <p:cNvPicPr>
            <a:picLocks noChangeAspect="1"/>
          </p:cNvPicPr>
          <p:nvPr/>
        </p:nvPicPr>
        <p:blipFill>
          <a:blip r:embed="rId3"/>
          <a:stretch>
            <a:fillRect/>
          </a:stretch>
        </p:blipFill>
        <p:spPr>
          <a:xfrm>
            <a:off x="4942545" y="2086482"/>
            <a:ext cx="6612511" cy="2215695"/>
          </a:xfrm>
          <a:prstGeom prst="rect">
            <a:avLst/>
          </a:prstGeom>
        </p:spPr>
      </p:pic>
      <p:pic>
        <p:nvPicPr>
          <p:cNvPr id="10" name="Content Placeholder 3"/>
          <p:cNvPicPr>
            <a:picLocks noChangeAspect="1"/>
          </p:cNvPicPr>
          <p:nvPr/>
        </p:nvPicPr>
        <p:blipFill>
          <a:blip r:embed="rId4"/>
          <a:stretch>
            <a:fillRect/>
          </a:stretch>
        </p:blipFill>
        <p:spPr>
          <a:xfrm>
            <a:off x="9203961" y="-8765"/>
            <a:ext cx="2988039" cy="938155"/>
          </a:xfrm>
          <a:prstGeom prst="rect">
            <a:avLst/>
          </a:prstGeom>
        </p:spPr>
      </p:pic>
    </p:spTree>
    <p:extLst>
      <p:ext uri="{BB962C8B-B14F-4D97-AF65-F5344CB8AC3E}">
        <p14:creationId xmlns:p14="http://schemas.microsoft.com/office/powerpoint/2010/main" xmlns="" val="30051763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3"/>
          </p:nvPr>
        </p:nvPicPr>
        <p:blipFill>
          <a:blip r:embed="rId2"/>
          <a:stretch>
            <a:fillRect/>
          </a:stretch>
        </p:blipFill>
        <p:spPr>
          <a:xfrm>
            <a:off x="7653243" y="3495783"/>
            <a:ext cx="4169465" cy="3074906"/>
          </a:xfrm>
          <a:prstGeom prst="rect">
            <a:avLst/>
          </a:prstGeom>
        </p:spPr>
      </p:pic>
      <p:sp>
        <p:nvSpPr>
          <p:cNvPr id="5" name="Rectangle 4"/>
          <p:cNvSpPr/>
          <p:nvPr/>
        </p:nvSpPr>
        <p:spPr>
          <a:xfrm>
            <a:off x="219509" y="3642228"/>
            <a:ext cx="6096000" cy="2862322"/>
          </a:xfrm>
          <a:prstGeom prst="rect">
            <a:avLst/>
          </a:prstGeom>
        </p:spPr>
        <p:txBody>
          <a:bodyPr>
            <a:spAutoFit/>
          </a:bodyPr>
          <a:lstStyle/>
          <a:p>
            <a:r>
              <a:rPr lang="en-US" dirty="0">
                <a:latin typeface="Palatino"/>
              </a:rPr>
              <a:t>Curare cleft/notch</a:t>
            </a:r>
          </a:p>
          <a:p>
            <a:r>
              <a:rPr lang="en-US" dirty="0">
                <a:latin typeface="Palatino"/>
              </a:rPr>
              <a:t>• Depression is last third of plateau</a:t>
            </a:r>
          </a:p>
          <a:p>
            <a:r>
              <a:rPr lang="en-US" dirty="0">
                <a:latin typeface="Palatino"/>
              </a:rPr>
              <a:t>• Occurs if patient is spontaneously breathing</a:t>
            </a:r>
          </a:p>
          <a:p>
            <a:r>
              <a:rPr lang="en-US" dirty="0">
                <a:latin typeface="Palatino"/>
              </a:rPr>
              <a:t>• Due to lack of synchronous action between intercostal</a:t>
            </a:r>
          </a:p>
          <a:p>
            <a:r>
              <a:rPr lang="en-US" dirty="0">
                <a:latin typeface="Palatino"/>
              </a:rPr>
              <a:t>muscles and diaphragm</a:t>
            </a:r>
          </a:p>
          <a:p>
            <a:r>
              <a:rPr lang="en-US" dirty="0">
                <a:latin typeface="Palatino"/>
              </a:rPr>
              <a:t>• Also seen in:</a:t>
            </a:r>
          </a:p>
          <a:p>
            <a:r>
              <a:rPr lang="en-US" dirty="0">
                <a:latin typeface="Palatino"/>
              </a:rPr>
              <a:t>–– Flail chest</a:t>
            </a:r>
          </a:p>
          <a:p>
            <a:r>
              <a:rPr lang="en-US" dirty="0">
                <a:latin typeface="Palatino"/>
              </a:rPr>
              <a:t>–– Hiccough</a:t>
            </a:r>
          </a:p>
          <a:p>
            <a:r>
              <a:rPr lang="en-US" dirty="0">
                <a:latin typeface="Palatino"/>
              </a:rPr>
              <a:t>–– Pneumothorax</a:t>
            </a:r>
          </a:p>
          <a:p>
            <a:r>
              <a:rPr lang="en-US" dirty="0">
                <a:latin typeface="Palatino"/>
              </a:rPr>
              <a:t>–– Spontaneous breaths in a patient on ventilator.</a:t>
            </a:r>
            <a:endParaRPr lang="en-US" dirty="0"/>
          </a:p>
        </p:txBody>
      </p:sp>
      <p:pic>
        <p:nvPicPr>
          <p:cNvPr id="6" name="Content Placeholder 3"/>
          <p:cNvPicPr>
            <a:picLocks noGrp="1" noChangeAspect="1"/>
          </p:cNvPicPr>
          <p:nvPr>
            <p:ph sz="quarter" idx="13"/>
          </p:nvPr>
        </p:nvPicPr>
        <p:blipFill>
          <a:blip r:embed="rId3"/>
          <a:stretch>
            <a:fillRect/>
          </a:stretch>
        </p:blipFill>
        <p:spPr>
          <a:xfrm>
            <a:off x="9203961" y="51195"/>
            <a:ext cx="2988039" cy="938155"/>
          </a:xfrm>
          <a:prstGeom prst="rect">
            <a:avLst/>
          </a:prstGeom>
        </p:spPr>
      </p:pic>
      <p:pic>
        <p:nvPicPr>
          <p:cNvPr id="3" name="Picture 2"/>
          <p:cNvPicPr>
            <a:picLocks noChangeAspect="1"/>
          </p:cNvPicPr>
          <p:nvPr/>
        </p:nvPicPr>
        <p:blipFill>
          <a:blip r:embed="rId4"/>
          <a:stretch>
            <a:fillRect/>
          </a:stretch>
        </p:blipFill>
        <p:spPr>
          <a:xfrm>
            <a:off x="561351" y="520272"/>
            <a:ext cx="7449175" cy="2714625"/>
          </a:xfrm>
          <a:prstGeom prst="rect">
            <a:avLst/>
          </a:prstGeom>
        </p:spPr>
      </p:pic>
    </p:spTree>
    <p:extLst>
      <p:ext uri="{BB962C8B-B14F-4D97-AF65-F5344CB8AC3E}">
        <p14:creationId xmlns:p14="http://schemas.microsoft.com/office/powerpoint/2010/main" xmlns="" val="21011832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a:stretch>
            <a:fillRect/>
          </a:stretch>
        </p:blipFill>
        <p:spPr>
          <a:xfrm>
            <a:off x="237067" y="113037"/>
            <a:ext cx="10905067" cy="4381500"/>
          </a:xfrm>
          <a:prstGeom prst="rect">
            <a:avLst/>
          </a:prstGeom>
        </p:spPr>
      </p:pic>
      <p:sp>
        <p:nvSpPr>
          <p:cNvPr id="7" name="Rectangle 6"/>
          <p:cNvSpPr/>
          <p:nvPr/>
        </p:nvSpPr>
        <p:spPr>
          <a:xfrm>
            <a:off x="423332" y="4757295"/>
            <a:ext cx="12073467" cy="1754326"/>
          </a:xfrm>
          <a:prstGeom prst="rect">
            <a:avLst/>
          </a:prstGeom>
        </p:spPr>
        <p:txBody>
          <a:bodyPr wrap="square">
            <a:spAutoFit/>
          </a:bodyPr>
          <a:lstStyle/>
          <a:p>
            <a:r>
              <a:rPr lang="en-US" dirty="0">
                <a:solidFill>
                  <a:srgbClr val="231F20"/>
                </a:solidFill>
                <a:latin typeface="TimesNewRomanPSMT"/>
              </a:rPr>
              <a:t>Spontaneous </a:t>
            </a:r>
            <a:r>
              <a:rPr lang="en-US" dirty="0" smtClean="0">
                <a:solidFill>
                  <a:srgbClr val="231F20"/>
                </a:solidFill>
                <a:latin typeface="TimesNewRomanPSMT"/>
              </a:rPr>
              <a:t>respiratory </a:t>
            </a:r>
            <a:r>
              <a:rPr lang="en-US" dirty="0">
                <a:solidFill>
                  <a:srgbClr val="231F20"/>
                </a:solidFill>
                <a:latin typeface="TimesNewRomanPSMT"/>
              </a:rPr>
              <a:t>efforts during mechanical ventilation</a:t>
            </a:r>
            <a:r>
              <a:rPr lang="en-US" dirty="0" smtClean="0">
                <a:solidFill>
                  <a:srgbClr val="231F20"/>
                </a:solidFill>
                <a:latin typeface="TimesNewRomanPSMT"/>
              </a:rPr>
              <a:t>.</a:t>
            </a:r>
          </a:p>
          <a:p>
            <a:r>
              <a:rPr lang="en-US" dirty="0" smtClean="0">
                <a:solidFill>
                  <a:srgbClr val="231F20"/>
                </a:solidFill>
                <a:latin typeface="TimesNewRomanPSMT"/>
              </a:rPr>
              <a:t> The </a:t>
            </a:r>
            <a:r>
              <a:rPr lang="en-US" dirty="0" err="1" smtClean="0">
                <a:solidFill>
                  <a:srgbClr val="231F20"/>
                </a:solidFill>
                <a:latin typeface="TimesNewRomanPSMT"/>
              </a:rPr>
              <a:t>capnogram</a:t>
            </a:r>
            <a:r>
              <a:rPr lang="en-US" dirty="0" smtClean="0">
                <a:solidFill>
                  <a:srgbClr val="231F20"/>
                </a:solidFill>
                <a:latin typeface="TimesNewRomanPSMT"/>
              </a:rPr>
              <a:t> </a:t>
            </a:r>
            <a:r>
              <a:rPr lang="en-US" dirty="0">
                <a:solidFill>
                  <a:srgbClr val="231F20"/>
                </a:solidFill>
                <a:latin typeface="TimesNewRomanPSMT"/>
              </a:rPr>
              <a:t>shows small breaths at various places during expiration and inspiration.</a:t>
            </a:r>
          </a:p>
          <a:p>
            <a:r>
              <a:rPr lang="en-US" dirty="0" smtClean="0">
                <a:solidFill>
                  <a:srgbClr val="231F20"/>
                </a:solidFill>
                <a:latin typeface="TimesNewRomanPSMT"/>
              </a:rPr>
              <a:t> Causes </a:t>
            </a:r>
            <a:r>
              <a:rPr lang="en-US" dirty="0">
                <a:solidFill>
                  <a:srgbClr val="231F20"/>
                </a:solidFill>
                <a:latin typeface="TimesNewRomanPSMT"/>
              </a:rPr>
              <a:t>include maladjusted ventilator (hypoventilation), inadequate muscle paralysis,</a:t>
            </a:r>
          </a:p>
          <a:p>
            <a:r>
              <a:rPr lang="en-US" dirty="0">
                <a:solidFill>
                  <a:srgbClr val="231F20"/>
                </a:solidFill>
                <a:latin typeface="TimesNewRomanPSMT"/>
              </a:rPr>
              <a:t>severe hypoxia, or the patient waking up. </a:t>
            </a:r>
            <a:endParaRPr lang="en-US" dirty="0" smtClean="0">
              <a:solidFill>
                <a:srgbClr val="231F20"/>
              </a:solidFill>
              <a:latin typeface="TimesNewRomanPSMT"/>
            </a:endParaRPr>
          </a:p>
          <a:p>
            <a:r>
              <a:rPr lang="en-US" dirty="0" smtClean="0">
                <a:solidFill>
                  <a:srgbClr val="231F20"/>
                </a:solidFill>
                <a:latin typeface="TimesNewRomanPSMT"/>
              </a:rPr>
              <a:t>The </a:t>
            </a:r>
            <a:r>
              <a:rPr lang="en-US" dirty="0">
                <a:solidFill>
                  <a:srgbClr val="231F20"/>
                </a:solidFill>
                <a:latin typeface="TimesNewRomanPSMT"/>
              </a:rPr>
              <a:t>end-tidal CO</a:t>
            </a:r>
            <a:r>
              <a:rPr lang="en-US" sz="1200" dirty="0">
                <a:solidFill>
                  <a:srgbClr val="231F20"/>
                </a:solidFill>
                <a:latin typeface="TimesNewRomanPSMT"/>
              </a:rPr>
              <a:t>2 </a:t>
            </a:r>
            <a:r>
              <a:rPr lang="en-US" dirty="0">
                <a:solidFill>
                  <a:srgbClr val="231F20"/>
                </a:solidFill>
                <a:latin typeface="TimesNewRomanPSMT"/>
              </a:rPr>
              <a:t>may rise slightly because </a:t>
            </a:r>
            <a:r>
              <a:rPr lang="en-US" dirty="0" smtClean="0">
                <a:solidFill>
                  <a:srgbClr val="231F20"/>
                </a:solidFill>
                <a:latin typeface="TimesNewRomanPSMT"/>
              </a:rPr>
              <a:t>of increasing </a:t>
            </a:r>
            <a:r>
              <a:rPr lang="en-US" dirty="0">
                <a:solidFill>
                  <a:srgbClr val="231F20"/>
                </a:solidFill>
                <a:latin typeface="TimesNewRomanPSMT"/>
              </a:rPr>
              <a:t>metabolism of the contracting respiratory muscles</a:t>
            </a:r>
            <a:r>
              <a:rPr lang="en-US" dirty="0" smtClean="0">
                <a:solidFill>
                  <a:srgbClr val="231F20"/>
                </a:solidFill>
                <a:latin typeface="TimesNewRomanPSMT"/>
              </a:rPr>
              <a:t>.</a:t>
            </a:r>
          </a:p>
          <a:p>
            <a:r>
              <a:rPr lang="en-US" dirty="0" smtClean="0">
                <a:solidFill>
                  <a:srgbClr val="231F20"/>
                </a:solidFill>
                <a:latin typeface="TimesNewRomanPSMT"/>
              </a:rPr>
              <a:t> </a:t>
            </a:r>
            <a:r>
              <a:rPr lang="en-US" dirty="0">
                <a:solidFill>
                  <a:srgbClr val="231F20"/>
                </a:solidFill>
                <a:latin typeface="TimesNewRomanPSMT"/>
              </a:rPr>
              <a:t>This pattern may also </a:t>
            </a:r>
            <a:r>
              <a:rPr lang="en-US" dirty="0" smtClean="0">
                <a:solidFill>
                  <a:srgbClr val="231F20"/>
                </a:solidFill>
                <a:latin typeface="TimesNewRomanPSMT"/>
              </a:rPr>
              <a:t>be caused </a:t>
            </a:r>
            <a:r>
              <a:rPr lang="en-US" dirty="0">
                <a:solidFill>
                  <a:srgbClr val="231F20"/>
                </a:solidFill>
                <a:latin typeface="TimesNewRomanPSMT"/>
              </a:rPr>
              <a:t>by pressure on the patient’s chest or ventilator malfunction.</a:t>
            </a:r>
            <a:endParaRPr lang="en-US" dirty="0"/>
          </a:p>
        </p:txBody>
      </p:sp>
    </p:spTree>
    <p:extLst>
      <p:ext uri="{BB962C8B-B14F-4D97-AF65-F5344CB8AC3E}">
        <p14:creationId xmlns:p14="http://schemas.microsoft.com/office/powerpoint/2010/main" xmlns="" val="17916318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sz="quarter" idx="13"/>
          </p:nvPr>
        </p:nvPicPr>
        <p:blipFill>
          <a:blip r:embed="rId3"/>
          <a:stretch>
            <a:fillRect/>
          </a:stretch>
        </p:blipFill>
        <p:spPr>
          <a:xfrm>
            <a:off x="208643" y="2600289"/>
            <a:ext cx="4169465" cy="3074906"/>
          </a:xfrm>
          <a:prstGeom prst="rect">
            <a:avLst/>
          </a:prstGeom>
        </p:spPr>
      </p:pic>
      <p:sp>
        <p:nvSpPr>
          <p:cNvPr id="5" name="Rectangle 4"/>
          <p:cNvSpPr/>
          <p:nvPr/>
        </p:nvSpPr>
        <p:spPr>
          <a:xfrm>
            <a:off x="341558" y="1675555"/>
            <a:ext cx="3903633" cy="369332"/>
          </a:xfrm>
          <a:prstGeom prst="rect">
            <a:avLst/>
          </a:prstGeom>
        </p:spPr>
        <p:txBody>
          <a:bodyPr wrap="none">
            <a:spAutoFit/>
          </a:bodyPr>
          <a:lstStyle/>
          <a:p>
            <a:r>
              <a:rPr lang="en-US" dirty="0">
                <a:latin typeface="Palatino"/>
              </a:rPr>
              <a:t>Rebreathing with elevated base line.</a:t>
            </a:r>
            <a:endParaRPr lang="en-US" dirty="0"/>
          </a:p>
        </p:txBody>
      </p:sp>
      <p:pic>
        <p:nvPicPr>
          <p:cNvPr id="6" name="Picture 5"/>
          <p:cNvPicPr>
            <a:picLocks noChangeAspect="1"/>
          </p:cNvPicPr>
          <p:nvPr/>
        </p:nvPicPr>
        <p:blipFill>
          <a:blip r:embed="rId4"/>
          <a:stretch>
            <a:fillRect/>
          </a:stretch>
        </p:blipFill>
        <p:spPr>
          <a:xfrm>
            <a:off x="4590787" y="1502070"/>
            <a:ext cx="7126740" cy="4802132"/>
          </a:xfrm>
          <a:prstGeom prst="rect">
            <a:avLst/>
          </a:prstGeom>
        </p:spPr>
      </p:pic>
      <p:pic>
        <p:nvPicPr>
          <p:cNvPr id="7" name="Content Placeholder 3"/>
          <p:cNvPicPr>
            <a:picLocks noGrp="1" noChangeAspect="1"/>
          </p:cNvPicPr>
          <p:nvPr>
            <p:ph sz="quarter" idx="13"/>
          </p:nvPr>
        </p:nvPicPr>
        <p:blipFill>
          <a:blip r:embed="rId5"/>
          <a:stretch>
            <a:fillRect/>
          </a:stretch>
        </p:blipFill>
        <p:spPr>
          <a:xfrm>
            <a:off x="8543767" y="25468"/>
            <a:ext cx="3648233" cy="883553"/>
          </a:xfrm>
          <a:prstGeom prst="rect">
            <a:avLst/>
          </a:prstGeom>
        </p:spPr>
      </p:pic>
    </p:spTree>
    <p:extLst>
      <p:ext uri="{BB962C8B-B14F-4D97-AF65-F5344CB8AC3E}">
        <p14:creationId xmlns:p14="http://schemas.microsoft.com/office/powerpoint/2010/main" xmlns="" val="37883637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www.jems.com/wp-content/uploads/content/dam/jems/print-articles/2015/11/1511JEMS_BGcapnofig3.png"/>
          <p:cNvPicPr>
            <a:picLocks noGrp="1" noChangeAspect="1" noChangeArrowheads="1"/>
          </p:cNvPicPr>
          <p:nvPr>
            <p:ph sz="quarter" idx="13"/>
          </p:nvPr>
        </p:nvPicPr>
        <p:blipFill rotWithShape="1">
          <a:blip r:embed="rId2">
            <a:extLst>
              <a:ext uri="{28A0092B-C50C-407E-A947-70E740481C1C}">
                <a14:useLocalDpi xmlns:a14="http://schemas.microsoft.com/office/drawing/2010/main" xmlns="" val="0"/>
              </a:ext>
            </a:extLst>
          </a:blip>
          <a:srcRect t="75769"/>
          <a:stretch/>
        </p:blipFill>
        <p:spPr bwMode="auto">
          <a:xfrm>
            <a:off x="2607733" y="152267"/>
            <a:ext cx="6532080" cy="36577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303866" y="4976335"/>
            <a:ext cx="9414933" cy="1200329"/>
          </a:xfrm>
          <a:prstGeom prst="rect">
            <a:avLst/>
          </a:prstGeom>
        </p:spPr>
        <p:txBody>
          <a:bodyPr wrap="square">
            <a:spAutoFit/>
          </a:bodyPr>
          <a:lstStyle/>
          <a:p>
            <a:r>
              <a:rPr lang="en-US" dirty="0">
                <a:solidFill>
                  <a:srgbClr val="231F20"/>
                </a:solidFill>
                <a:latin typeface="TimesNewRomanPSMT"/>
              </a:rPr>
              <a:t>Return to spontaneous ventilation. </a:t>
            </a:r>
            <a:endParaRPr lang="en-US" dirty="0" smtClean="0">
              <a:solidFill>
                <a:srgbClr val="231F20"/>
              </a:solidFill>
              <a:latin typeface="TimesNewRomanPSMT"/>
            </a:endParaRPr>
          </a:p>
          <a:p>
            <a:r>
              <a:rPr lang="en-US" dirty="0" smtClean="0">
                <a:solidFill>
                  <a:srgbClr val="231F20"/>
                </a:solidFill>
                <a:latin typeface="TimesNewRomanPSMT"/>
              </a:rPr>
              <a:t>The </a:t>
            </a:r>
            <a:r>
              <a:rPr lang="en-US" dirty="0">
                <a:solidFill>
                  <a:srgbClr val="231F20"/>
                </a:solidFill>
                <a:latin typeface="TimesNewRomanPSMT"/>
              </a:rPr>
              <a:t>first breath is typically of </a:t>
            </a:r>
            <a:r>
              <a:rPr lang="en-US" dirty="0" smtClean="0">
                <a:solidFill>
                  <a:srgbClr val="231F20"/>
                </a:solidFill>
                <a:latin typeface="TimesNewRomanPSMT"/>
              </a:rPr>
              <a:t>small volume</a:t>
            </a:r>
            <a:r>
              <a:rPr lang="en-US" dirty="0">
                <a:solidFill>
                  <a:srgbClr val="231F20"/>
                </a:solidFill>
                <a:latin typeface="TimesNewRomanPSMT"/>
              </a:rPr>
              <a:t>. </a:t>
            </a:r>
            <a:endParaRPr lang="en-US" dirty="0" smtClean="0">
              <a:solidFill>
                <a:srgbClr val="231F20"/>
              </a:solidFill>
              <a:latin typeface="TimesNewRomanPSMT"/>
            </a:endParaRPr>
          </a:p>
          <a:p>
            <a:r>
              <a:rPr lang="en-US" dirty="0" smtClean="0">
                <a:solidFill>
                  <a:srgbClr val="231F20"/>
                </a:solidFill>
                <a:latin typeface="TimesNewRomanPSMT"/>
              </a:rPr>
              <a:t>Subsequent </a:t>
            </a:r>
            <a:r>
              <a:rPr lang="en-US" dirty="0">
                <a:solidFill>
                  <a:srgbClr val="231F20"/>
                </a:solidFill>
                <a:latin typeface="TimesNewRomanPSMT"/>
              </a:rPr>
              <a:t>breaths show progressively higher peaks with gradual resumption of </a:t>
            </a:r>
            <a:r>
              <a:rPr lang="en-US" dirty="0" smtClean="0">
                <a:solidFill>
                  <a:srgbClr val="231F20"/>
                </a:solidFill>
                <a:latin typeface="TimesNewRomanPSMT"/>
              </a:rPr>
              <a:t>a normal </a:t>
            </a:r>
            <a:r>
              <a:rPr lang="en-US" dirty="0">
                <a:solidFill>
                  <a:srgbClr val="231F20"/>
                </a:solidFill>
                <a:latin typeface="TimesNewRomanPSMT"/>
              </a:rPr>
              <a:t>waveform.</a:t>
            </a:r>
            <a:endParaRPr lang="en-US" dirty="0"/>
          </a:p>
        </p:txBody>
      </p:sp>
    </p:spTree>
    <p:extLst>
      <p:ext uri="{BB962C8B-B14F-4D97-AF65-F5344CB8AC3E}">
        <p14:creationId xmlns:p14="http://schemas.microsoft.com/office/powerpoint/2010/main" xmlns="" val="6537323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1258548" y="687233"/>
            <a:ext cx="9113117" cy="5932812"/>
          </a:xfrm>
          <a:prstGeom prst="rect">
            <a:avLst/>
          </a:prstGeom>
        </p:spPr>
      </p:pic>
      <p:pic>
        <p:nvPicPr>
          <p:cNvPr id="5" name="Content Placeholder 3"/>
          <p:cNvPicPr>
            <a:picLocks noGrp="1" noChangeAspect="1"/>
          </p:cNvPicPr>
          <p:nvPr>
            <p:ph sz="quarter" idx="13"/>
          </p:nvPr>
        </p:nvPicPr>
        <p:blipFill>
          <a:blip r:embed="rId3"/>
          <a:stretch>
            <a:fillRect/>
          </a:stretch>
        </p:blipFill>
        <p:spPr>
          <a:xfrm>
            <a:off x="9683806" y="26577"/>
            <a:ext cx="2508194" cy="660656"/>
          </a:xfrm>
          <a:prstGeom prst="rect">
            <a:avLst/>
          </a:prstGeom>
        </p:spPr>
      </p:pic>
    </p:spTree>
    <p:extLst>
      <p:ext uri="{BB962C8B-B14F-4D97-AF65-F5344CB8AC3E}">
        <p14:creationId xmlns:p14="http://schemas.microsoft.com/office/powerpoint/2010/main" xmlns="" val="15399185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sz="quarter" idx="13"/>
          </p:nvPr>
        </p:nvPicPr>
        <p:blipFill>
          <a:blip r:embed="rId2"/>
          <a:stretch>
            <a:fillRect/>
          </a:stretch>
        </p:blipFill>
        <p:spPr>
          <a:xfrm>
            <a:off x="1559934" y="794479"/>
            <a:ext cx="9072132" cy="5546360"/>
          </a:xfrm>
          <a:prstGeom prst="rect">
            <a:avLst/>
          </a:prstGeom>
        </p:spPr>
      </p:pic>
    </p:spTree>
    <p:extLst>
      <p:ext uri="{BB962C8B-B14F-4D97-AF65-F5344CB8AC3E}">
        <p14:creationId xmlns:p14="http://schemas.microsoft.com/office/powerpoint/2010/main" xmlns="" val="102213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2702859" y="-22977"/>
            <a:ext cx="5889812" cy="6988553"/>
          </a:xfrm>
          <a:prstGeom prst="rect">
            <a:avLst/>
          </a:prstGeom>
        </p:spPr>
      </p:pic>
    </p:spTree>
    <p:extLst>
      <p:ext uri="{BB962C8B-B14F-4D97-AF65-F5344CB8AC3E}">
        <p14:creationId xmlns:p14="http://schemas.microsoft.com/office/powerpoint/2010/main" xmlns="" val="21952751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descr="Capnography (ILS/ALS)"/>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913775" y="464052"/>
            <a:ext cx="10449983" cy="350128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13775" y="4569936"/>
            <a:ext cx="11006667" cy="923330"/>
          </a:xfrm>
          <a:prstGeom prst="rect">
            <a:avLst/>
          </a:prstGeom>
        </p:spPr>
        <p:txBody>
          <a:bodyPr wrap="square">
            <a:spAutoFit/>
          </a:bodyPr>
          <a:lstStyle/>
          <a:p>
            <a:r>
              <a:rPr lang="en-US" dirty="0">
                <a:solidFill>
                  <a:srgbClr val="231F20"/>
                </a:solidFill>
                <a:latin typeface="TimesNewRomanPSMT"/>
              </a:rPr>
              <a:t>Low end-tidal CO</a:t>
            </a:r>
            <a:r>
              <a:rPr lang="en-US" sz="1200" dirty="0">
                <a:solidFill>
                  <a:srgbClr val="231F20"/>
                </a:solidFill>
                <a:latin typeface="TimesNewRomanPSMT"/>
              </a:rPr>
              <a:t>2 </a:t>
            </a:r>
            <a:r>
              <a:rPr lang="en-US" dirty="0">
                <a:solidFill>
                  <a:srgbClr val="231F20"/>
                </a:solidFill>
                <a:latin typeface="TimesNewRomanPSMT"/>
              </a:rPr>
              <a:t>with a good alveolar plateau may be the result of</a:t>
            </a:r>
          </a:p>
          <a:p>
            <a:r>
              <a:rPr lang="en-US" dirty="0">
                <a:solidFill>
                  <a:srgbClr val="231F20"/>
                </a:solidFill>
                <a:latin typeface="TimesNewRomanPSMT"/>
              </a:rPr>
              <a:t>hyperventilation or an increase in dead space ventilation. </a:t>
            </a:r>
            <a:endParaRPr lang="en-US" dirty="0" smtClean="0">
              <a:solidFill>
                <a:srgbClr val="231F20"/>
              </a:solidFill>
              <a:latin typeface="TimesNewRomanPSMT"/>
            </a:endParaRPr>
          </a:p>
          <a:p>
            <a:r>
              <a:rPr lang="en-US" dirty="0" smtClean="0">
                <a:solidFill>
                  <a:srgbClr val="231F20"/>
                </a:solidFill>
                <a:latin typeface="TimesNewRomanPSMT"/>
              </a:rPr>
              <a:t>Comparison </a:t>
            </a:r>
            <a:r>
              <a:rPr lang="en-US" dirty="0">
                <a:solidFill>
                  <a:srgbClr val="231F20"/>
                </a:solidFill>
                <a:latin typeface="TimesNewRomanPSMT"/>
              </a:rPr>
              <a:t>of PetCO</a:t>
            </a:r>
            <a:r>
              <a:rPr lang="en-US" sz="1200" dirty="0">
                <a:solidFill>
                  <a:srgbClr val="231F20"/>
                </a:solidFill>
                <a:latin typeface="TimesNewRomanPSMT"/>
              </a:rPr>
              <a:t>2 </a:t>
            </a:r>
            <a:r>
              <a:rPr lang="en-US" dirty="0" smtClean="0">
                <a:solidFill>
                  <a:srgbClr val="231F20"/>
                </a:solidFill>
                <a:latin typeface="TimesNewRomanPSMT"/>
              </a:rPr>
              <a:t>with PaCO</a:t>
            </a:r>
            <a:r>
              <a:rPr lang="en-US" sz="1200" dirty="0" smtClean="0">
                <a:solidFill>
                  <a:srgbClr val="231F20"/>
                </a:solidFill>
                <a:latin typeface="TimesNewRomanPSMT"/>
              </a:rPr>
              <a:t>2 </a:t>
            </a:r>
            <a:r>
              <a:rPr lang="en-US" dirty="0">
                <a:solidFill>
                  <a:srgbClr val="231F20"/>
                </a:solidFill>
                <a:latin typeface="TimesNewRomanPSMT"/>
              </a:rPr>
              <a:t>is necessary to distinguish these two conditions</a:t>
            </a:r>
            <a:endParaRPr lang="en-US" dirty="0"/>
          </a:p>
        </p:txBody>
      </p:sp>
    </p:spTree>
    <p:extLst>
      <p:ext uri="{BB962C8B-B14F-4D97-AF65-F5344CB8AC3E}">
        <p14:creationId xmlns:p14="http://schemas.microsoft.com/office/powerpoint/2010/main" xmlns="" val="29618870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Oesophageal</a:t>
            </a:r>
            <a:r>
              <a:rPr lang="en-US" dirty="0" smtClean="0"/>
              <a:t> tube</a:t>
            </a:r>
            <a:endParaRPr lang="en-US" dirty="0"/>
          </a:p>
        </p:txBody>
      </p:sp>
      <p:pic>
        <p:nvPicPr>
          <p:cNvPr id="4" name="Content Placeholder 3"/>
          <p:cNvPicPr>
            <a:picLocks noGrp="1" noChangeAspect="1"/>
          </p:cNvPicPr>
          <p:nvPr>
            <p:ph sz="quarter" idx="13"/>
          </p:nvPr>
        </p:nvPicPr>
        <p:blipFill>
          <a:blip r:embed="rId2"/>
          <a:stretch>
            <a:fillRect/>
          </a:stretch>
        </p:blipFill>
        <p:spPr>
          <a:xfrm>
            <a:off x="651175" y="1794934"/>
            <a:ext cx="10045828" cy="3563405"/>
          </a:xfrm>
          <a:prstGeom prst="rect">
            <a:avLst/>
          </a:prstGeom>
        </p:spPr>
      </p:pic>
      <p:sp>
        <p:nvSpPr>
          <p:cNvPr id="5" name="Rectangle 4"/>
          <p:cNvSpPr/>
          <p:nvPr/>
        </p:nvSpPr>
        <p:spPr>
          <a:xfrm>
            <a:off x="1168400" y="5358339"/>
            <a:ext cx="9804400" cy="769441"/>
          </a:xfrm>
          <a:prstGeom prst="rect">
            <a:avLst/>
          </a:prstGeom>
        </p:spPr>
        <p:txBody>
          <a:bodyPr wrap="square">
            <a:spAutoFit/>
          </a:bodyPr>
          <a:lstStyle/>
          <a:p>
            <a:r>
              <a:rPr lang="en-US" sz="2200" b="1" dirty="0"/>
              <a:t>A normal </a:t>
            </a:r>
            <a:r>
              <a:rPr lang="en-US" sz="2200" b="1" dirty="0" err="1"/>
              <a:t>capnogram</a:t>
            </a:r>
            <a:r>
              <a:rPr lang="en-US" sz="2200" b="1" dirty="0"/>
              <a:t> is the best evidence that the ETT is correctly positioned</a:t>
            </a:r>
          </a:p>
          <a:p>
            <a:r>
              <a:rPr lang="en-US" sz="2200" b="1" dirty="0"/>
              <a:t>With an esophageal tube little or no CO</a:t>
            </a:r>
            <a:r>
              <a:rPr lang="en-US" sz="2200" b="1" baseline="-25000" dirty="0"/>
              <a:t>2 </a:t>
            </a:r>
            <a:r>
              <a:rPr lang="en-US" sz="2200" b="1" dirty="0"/>
              <a:t>is present</a:t>
            </a:r>
          </a:p>
        </p:txBody>
      </p:sp>
    </p:spTree>
    <p:extLst>
      <p:ext uri="{BB962C8B-B14F-4D97-AF65-F5344CB8AC3E}">
        <p14:creationId xmlns:p14="http://schemas.microsoft.com/office/powerpoint/2010/main" xmlns="" val="40201406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stretch>
            <a:fillRect/>
          </a:stretch>
        </p:blipFill>
        <p:spPr>
          <a:xfrm>
            <a:off x="913775" y="661599"/>
            <a:ext cx="10634757" cy="6010134"/>
          </a:xfrm>
          <a:prstGeom prst="rect">
            <a:avLst/>
          </a:prstGeom>
        </p:spPr>
      </p:pic>
    </p:spTree>
    <p:extLst>
      <p:ext uri="{BB962C8B-B14F-4D97-AF65-F5344CB8AC3E}">
        <p14:creationId xmlns:p14="http://schemas.microsoft.com/office/powerpoint/2010/main" xmlns="" val="38459114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11" y="198756"/>
            <a:ext cx="10364451" cy="1596177"/>
          </a:xfrm>
        </p:spPr>
        <p:txBody>
          <a:bodyPr/>
          <a:lstStyle/>
          <a:p>
            <a:r>
              <a:rPr lang="en-US" dirty="0"/>
              <a:t>Sudden Loss of Waveform</a:t>
            </a:r>
          </a:p>
        </p:txBody>
      </p:sp>
      <p:pic>
        <p:nvPicPr>
          <p:cNvPr id="4" name="Picture 4" descr="capapnea"/>
          <p:cNvPicPr>
            <a:picLocks noGrp="1" noChangeAspect="1" noChangeArrowheads="1" noCrop="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2056341" y="1794933"/>
            <a:ext cx="6774392" cy="169359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201333" y="3996529"/>
            <a:ext cx="7501467" cy="2280624"/>
          </a:xfrm>
          <a:prstGeom prst="rect">
            <a:avLst/>
          </a:prstGeom>
        </p:spPr>
        <p:txBody>
          <a:bodyPr wrap="square">
            <a:spAutoFit/>
          </a:bodyPr>
          <a:lstStyle/>
          <a:p>
            <a:pPr>
              <a:lnSpc>
                <a:spcPct val="90000"/>
              </a:lnSpc>
              <a:spcBef>
                <a:spcPct val="50000"/>
              </a:spcBef>
              <a:buFont typeface="Wingdings" panose="05000000000000000000" pitchFamily="2" charset="2"/>
              <a:buChar char="ü"/>
            </a:pPr>
            <a:r>
              <a:rPr lang="en-US" dirty="0"/>
              <a:t>Apnea</a:t>
            </a:r>
          </a:p>
          <a:p>
            <a:pPr>
              <a:lnSpc>
                <a:spcPct val="90000"/>
              </a:lnSpc>
              <a:spcBef>
                <a:spcPct val="50000"/>
              </a:spcBef>
              <a:buFont typeface="Wingdings" panose="05000000000000000000" pitchFamily="2" charset="2"/>
              <a:buChar char="ü"/>
            </a:pPr>
            <a:r>
              <a:rPr lang="en-US" dirty="0"/>
              <a:t>Airway Obstruction</a:t>
            </a:r>
          </a:p>
          <a:p>
            <a:pPr>
              <a:lnSpc>
                <a:spcPct val="90000"/>
              </a:lnSpc>
              <a:spcBef>
                <a:spcPct val="50000"/>
              </a:spcBef>
              <a:buFont typeface="Wingdings" panose="05000000000000000000" pitchFamily="2" charset="2"/>
              <a:buChar char="ü"/>
            </a:pPr>
            <a:r>
              <a:rPr lang="en-US" dirty="0"/>
              <a:t>Dislodged airway (esophageal)</a:t>
            </a:r>
          </a:p>
          <a:p>
            <a:pPr>
              <a:lnSpc>
                <a:spcPct val="90000"/>
              </a:lnSpc>
              <a:spcBef>
                <a:spcPct val="50000"/>
              </a:spcBef>
              <a:buFont typeface="Wingdings" panose="05000000000000000000" pitchFamily="2" charset="2"/>
              <a:buChar char="ü"/>
            </a:pPr>
            <a:r>
              <a:rPr lang="en-US" dirty="0"/>
              <a:t>Airway disconnection</a:t>
            </a:r>
          </a:p>
          <a:p>
            <a:pPr>
              <a:lnSpc>
                <a:spcPct val="90000"/>
              </a:lnSpc>
              <a:spcBef>
                <a:spcPct val="50000"/>
              </a:spcBef>
              <a:buFont typeface="Wingdings" panose="05000000000000000000" pitchFamily="2" charset="2"/>
              <a:buChar char="ü"/>
            </a:pPr>
            <a:r>
              <a:rPr lang="en-US" dirty="0"/>
              <a:t>Ventilator malfunction</a:t>
            </a:r>
          </a:p>
          <a:p>
            <a:pPr>
              <a:lnSpc>
                <a:spcPct val="90000"/>
              </a:lnSpc>
              <a:spcBef>
                <a:spcPct val="50000"/>
              </a:spcBef>
              <a:buFont typeface="Wingdings" panose="05000000000000000000" pitchFamily="2" charset="2"/>
              <a:buChar char="ü"/>
            </a:pPr>
            <a:r>
              <a:rPr lang="en-US" dirty="0"/>
              <a:t>Cardiac Arrest</a:t>
            </a:r>
          </a:p>
        </p:txBody>
      </p:sp>
    </p:spTree>
    <p:extLst>
      <p:ext uri="{BB962C8B-B14F-4D97-AF65-F5344CB8AC3E}">
        <p14:creationId xmlns:p14="http://schemas.microsoft.com/office/powerpoint/2010/main" xmlns="" val="2744016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913774" y="1500188"/>
            <a:ext cx="10363826" cy="4291011"/>
          </a:xfrm>
        </p:spPr>
        <p:txBody>
          <a:bodyPr>
            <a:normAutofit/>
          </a:bodyPr>
          <a:lstStyle/>
          <a:p>
            <a:r>
              <a:rPr lang="en-US" sz="2200" cap="none" dirty="0" smtClean="0">
                <a:latin typeface="Arial MT Black"/>
              </a:rPr>
              <a:t>CAPNOGRAPHY refers to the noninvasive measurement of the partial pressure of carbon dioxide (CO</a:t>
            </a:r>
            <a:r>
              <a:rPr lang="en-US" sz="1800" cap="none" dirty="0" smtClean="0">
                <a:latin typeface="Arial MT Black"/>
              </a:rPr>
              <a:t>2</a:t>
            </a:r>
            <a:r>
              <a:rPr lang="en-US" sz="2200" cap="none" dirty="0" smtClean="0">
                <a:latin typeface="Arial MT Black"/>
              </a:rPr>
              <a:t>) in exhaled breath expressed as the CO</a:t>
            </a:r>
            <a:r>
              <a:rPr lang="en-US" sz="1800" cap="none" dirty="0" smtClean="0">
                <a:latin typeface="Arial MT Black"/>
              </a:rPr>
              <a:t>2</a:t>
            </a:r>
            <a:r>
              <a:rPr lang="en-US" sz="2200" cap="none" dirty="0" smtClean="0">
                <a:latin typeface="Arial MT Black"/>
              </a:rPr>
              <a:t> concentration over time.</a:t>
            </a:r>
          </a:p>
          <a:p>
            <a:r>
              <a:rPr lang="en-US" sz="2200" cap="none" dirty="0" smtClean="0">
                <a:latin typeface="Arial MT Black"/>
              </a:rPr>
              <a:t>Relationship of CO</a:t>
            </a:r>
            <a:r>
              <a:rPr lang="en-US" sz="1800" cap="none" dirty="0" smtClean="0">
                <a:latin typeface="Arial MT Black"/>
              </a:rPr>
              <a:t>2</a:t>
            </a:r>
            <a:r>
              <a:rPr lang="en-US" sz="2200" cap="none" dirty="0" smtClean="0">
                <a:latin typeface="Arial MT Black"/>
              </a:rPr>
              <a:t> concentration to time is graphically represented by the CO</a:t>
            </a:r>
            <a:r>
              <a:rPr lang="en-US" sz="1800" cap="none" dirty="0" smtClean="0">
                <a:latin typeface="Arial MT Black"/>
              </a:rPr>
              <a:t>2 </a:t>
            </a:r>
            <a:r>
              <a:rPr lang="en-US" sz="2200" cap="none" dirty="0" smtClean="0">
                <a:latin typeface="Arial MT Black"/>
              </a:rPr>
              <a:t>waveform, or CAPNOGRAM.</a:t>
            </a:r>
            <a:endParaRPr lang="en-US" sz="2200" cap="none" dirty="0">
              <a:latin typeface="Arial MT Black"/>
            </a:endParaRPr>
          </a:p>
        </p:txBody>
      </p:sp>
    </p:spTree>
    <p:extLst>
      <p:ext uri="{BB962C8B-B14F-4D97-AF65-F5344CB8AC3E}">
        <p14:creationId xmlns:p14="http://schemas.microsoft.com/office/powerpoint/2010/main" xmlns="" val="3422774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621" y="0"/>
            <a:ext cx="10364451" cy="1596177"/>
          </a:xfrm>
        </p:spPr>
        <p:txBody>
          <a:bodyPr/>
          <a:lstStyle/>
          <a:p>
            <a:r>
              <a:rPr lang="en-US" b="1" dirty="0">
                <a:latin typeface="Arial MT Black"/>
              </a:rPr>
              <a:t>Oxygenation and Ventilation</a:t>
            </a:r>
            <a:br>
              <a:rPr lang="en-US" b="1" dirty="0">
                <a:latin typeface="Arial MT Black"/>
              </a:rPr>
            </a:br>
            <a:endParaRPr lang="en-US" b="1" dirty="0">
              <a:latin typeface="Arial MT Black"/>
            </a:endParaRPr>
          </a:p>
        </p:txBody>
      </p:sp>
      <p:sp>
        <p:nvSpPr>
          <p:cNvPr id="3" name="Content Placeholder 2"/>
          <p:cNvSpPr>
            <a:spLocks noGrp="1"/>
          </p:cNvSpPr>
          <p:nvPr>
            <p:ph sz="quarter" idx="13"/>
          </p:nvPr>
        </p:nvSpPr>
        <p:spPr>
          <a:xfrm>
            <a:off x="416860" y="1458675"/>
            <a:ext cx="10995212" cy="5311588"/>
          </a:xfrm>
        </p:spPr>
        <p:txBody>
          <a:bodyPr>
            <a:noAutofit/>
          </a:bodyPr>
          <a:lstStyle/>
          <a:p>
            <a:r>
              <a:rPr lang="en-US" sz="2200" cap="none" dirty="0" smtClean="0">
                <a:latin typeface="Arial MT Black"/>
              </a:rPr>
              <a:t>The respiratory cycle consists of two components;</a:t>
            </a:r>
          </a:p>
          <a:p>
            <a:pPr marL="0" indent="0">
              <a:buNone/>
            </a:pPr>
            <a:r>
              <a:rPr lang="en-US" sz="2200" cap="none" dirty="0" smtClean="0">
                <a:latin typeface="Arial MT Black"/>
              </a:rPr>
              <a:t>                A- inspiration and B-expiration. </a:t>
            </a:r>
          </a:p>
          <a:p>
            <a:r>
              <a:rPr lang="en-US" sz="2200" cap="none" dirty="0" smtClean="0">
                <a:latin typeface="Arial MT Black"/>
              </a:rPr>
              <a:t>To understand capnography you must understand that “</a:t>
            </a:r>
            <a:r>
              <a:rPr lang="en-US" sz="2200" i="1" cap="none" dirty="0" smtClean="0">
                <a:latin typeface="Arial MT Black"/>
              </a:rPr>
              <a:t>oxygenation</a:t>
            </a:r>
            <a:r>
              <a:rPr lang="en-US" sz="2200" cap="none" dirty="0" smtClean="0">
                <a:latin typeface="Arial MT Black"/>
              </a:rPr>
              <a:t>” and “</a:t>
            </a:r>
            <a:r>
              <a:rPr lang="en-US" sz="2200" i="1" cap="none" dirty="0" smtClean="0">
                <a:latin typeface="Arial MT Black"/>
              </a:rPr>
              <a:t>ventilation</a:t>
            </a:r>
            <a:r>
              <a:rPr lang="en-US" sz="2200" cap="none" dirty="0" smtClean="0">
                <a:latin typeface="Arial MT Black"/>
              </a:rPr>
              <a:t>” are two entirely different mechanisms, but they both rely on the respiratory cycle. </a:t>
            </a:r>
          </a:p>
          <a:p>
            <a:r>
              <a:rPr lang="en-US" sz="2200" cap="none" dirty="0" smtClean="0">
                <a:latin typeface="Arial MT Black"/>
              </a:rPr>
              <a:t>Oxygenation relies on the </a:t>
            </a:r>
            <a:r>
              <a:rPr lang="en-US" sz="2200" i="1" cap="none" dirty="0" smtClean="0">
                <a:latin typeface="Arial MT Black"/>
              </a:rPr>
              <a:t>inspiratory </a:t>
            </a:r>
            <a:r>
              <a:rPr lang="en-US" sz="2200" cap="none" dirty="0" smtClean="0">
                <a:latin typeface="Arial MT Black"/>
              </a:rPr>
              <a:t>phase and refers to the amount of oxygen (O</a:t>
            </a:r>
            <a:r>
              <a:rPr lang="en-US" sz="1800" cap="none" dirty="0" smtClean="0">
                <a:latin typeface="Arial MT Black"/>
              </a:rPr>
              <a:t>2</a:t>
            </a:r>
            <a:r>
              <a:rPr lang="en-US" sz="2200" cap="none" dirty="0" smtClean="0">
                <a:latin typeface="Arial MT Black"/>
              </a:rPr>
              <a:t>) available and utilized. </a:t>
            </a:r>
          </a:p>
          <a:p>
            <a:r>
              <a:rPr lang="en-US" sz="2200" cap="none" dirty="0" smtClean="0">
                <a:latin typeface="Arial MT Black"/>
              </a:rPr>
              <a:t>Ventilation relies on the </a:t>
            </a:r>
            <a:r>
              <a:rPr lang="en-US" sz="2200" i="1" cap="none" dirty="0" smtClean="0">
                <a:latin typeface="Arial MT Black"/>
              </a:rPr>
              <a:t>expiratory </a:t>
            </a:r>
            <a:r>
              <a:rPr lang="en-US" sz="2200" cap="none" dirty="0" smtClean="0">
                <a:latin typeface="Arial MT Black"/>
              </a:rPr>
              <a:t>phase and refers to the amount of carbon dioxide (CO</a:t>
            </a:r>
            <a:r>
              <a:rPr lang="en-US" sz="1800" cap="none" dirty="0" smtClean="0">
                <a:latin typeface="Arial MT Black"/>
              </a:rPr>
              <a:t>2</a:t>
            </a:r>
            <a:r>
              <a:rPr lang="en-US" sz="2200" cap="none" dirty="0" smtClean="0">
                <a:latin typeface="Arial MT Black"/>
              </a:rPr>
              <a:t>) produced during the metabolic cycle of the cells, and exhaled from the body. </a:t>
            </a:r>
          </a:p>
          <a:p>
            <a:r>
              <a:rPr lang="en-US" sz="2200" cap="none" dirty="0" smtClean="0">
                <a:latin typeface="Arial MT Black"/>
              </a:rPr>
              <a:t>Oxygenation and ventilation are both needed, in proper proportion, to sustain an adequate and safe quality of life. </a:t>
            </a:r>
          </a:p>
          <a:p>
            <a:endParaRPr lang="en-US" sz="2200" cap="none" dirty="0">
              <a:latin typeface="Arial MT Black"/>
            </a:endParaRPr>
          </a:p>
        </p:txBody>
      </p:sp>
    </p:spTree>
    <p:extLst>
      <p:ext uri="{BB962C8B-B14F-4D97-AF65-F5344CB8AC3E}">
        <p14:creationId xmlns:p14="http://schemas.microsoft.com/office/powerpoint/2010/main" xmlns="" val="1603945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519" y="-152242"/>
            <a:ext cx="10364451" cy="1596177"/>
          </a:xfrm>
        </p:spPr>
        <p:txBody>
          <a:bodyPr/>
          <a:lstStyle/>
          <a:p>
            <a:r>
              <a:rPr lang="en-US" b="1" dirty="0">
                <a:latin typeface="Arial MT Black"/>
              </a:rPr>
              <a:t>Oxygenation and Ventilation</a:t>
            </a:r>
            <a:br>
              <a:rPr lang="en-US" b="1" dirty="0">
                <a:latin typeface="Arial MT Black"/>
              </a:rPr>
            </a:br>
            <a:endParaRPr lang="en-US" b="1" dirty="0">
              <a:latin typeface="Arial MT Black"/>
            </a:endParaRPr>
          </a:p>
        </p:txBody>
      </p:sp>
      <p:sp>
        <p:nvSpPr>
          <p:cNvPr id="3" name="Content Placeholder 2"/>
          <p:cNvSpPr>
            <a:spLocks noGrp="1"/>
          </p:cNvSpPr>
          <p:nvPr>
            <p:ph sz="quarter" idx="13"/>
          </p:nvPr>
        </p:nvSpPr>
        <p:spPr>
          <a:xfrm>
            <a:off x="723587" y="929280"/>
            <a:ext cx="11077888" cy="4746402"/>
          </a:xfrm>
        </p:spPr>
        <p:txBody>
          <a:bodyPr>
            <a:normAutofit/>
          </a:bodyPr>
          <a:lstStyle/>
          <a:p>
            <a:r>
              <a:rPr lang="en-US" sz="2200" cap="none" dirty="0" smtClean="0">
                <a:latin typeface="Arial MT Black"/>
              </a:rPr>
              <a:t>Must be assessed in both intubated and spontaneously breathing patients.</a:t>
            </a:r>
          </a:p>
          <a:p>
            <a:r>
              <a:rPr lang="en-US" sz="2200" cap="none" dirty="0" smtClean="0">
                <a:latin typeface="Arial MT Black"/>
              </a:rPr>
              <a:t> </a:t>
            </a:r>
            <a:r>
              <a:rPr lang="en-US" sz="2200" b="1" cap="none" dirty="0" smtClean="0">
                <a:latin typeface="Arial MT Black"/>
              </a:rPr>
              <a:t>Pulse oximetry </a:t>
            </a:r>
            <a:r>
              <a:rPr lang="en-US" sz="2200" cap="none" dirty="0" smtClean="0">
                <a:latin typeface="Arial MT Black"/>
              </a:rPr>
              <a:t>provides instantaneous feedback about oxygenation</a:t>
            </a:r>
          </a:p>
          <a:p>
            <a:r>
              <a:rPr lang="en-US" sz="2200" cap="none" dirty="0" smtClean="0">
                <a:latin typeface="Arial MT Black"/>
              </a:rPr>
              <a:t> </a:t>
            </a:r>
            <a:r>
              <a:rPr lang="en-US" sz="2200" b="1" cap="none" dirty="0" smtClean="0">
                <a:latin typeface="Arial MT Black"/>
              </a:rPr>
              <a:t>Capnography </a:t>
            </a:r>
            <a:r>
              <a:rPr lang="en-US" sz="2200" cap="none" dirty="0" smtClean="0">
                <a:latin typeface="Arial MT Black"/>
              </a:rPr>
              <a:t>provides instantaneous informations</a:t>
            </a:r>
          </a:p>
          <a:p>
            <a:pPr marL="0" indent="0">
              <a:buNone/>
            </a:pPr>
            <a:r>
              <a:rPr lang="en-US" sz="2200" cap="none" dirty="0" smtClean="0">
                <a:latin typeface="Arial MT Black"/>
              </a:rPr>
              <a:t>1. Ventilation (how effectively CO</a:t>
            </a:r>
            <a:r>
              <a:rPr lang="en-US" sz="1800" cap="none" dirty="0" smtClean="0">
                <a:latin typeface="Arial MT Black"/>
              </a:rPr>
              <a:t>2</a:t>
            </a:r>
            <a:r>
              <a:rPr lang="en-US" sz="2200" cap="none" dirty="0" smtClean="0">
                <a:latin typeface="Arial MT Black"/>
              </a:rPr>
              <a:t> is being eliminated by the pulmonary system)</a:t>
            </a:r>
          </a:p>
          <a:p>
            <a:pPr marL="0" indent="0">
              <a:buNone/>
            </a:pPr>
            <a:r>
              <a:rPr lang="en-US" sz="2200" cap="none" dirty="0" smtClean="0">
                <a:latin typeface="Arial MT Black"/>
              </a:rPr>
              <a:t>2. Perfusion (how effectively CO</a:t>
            </a:r>
            <a:r>
              <a:rPr lang="en-US" sz="1800" cap="none" dirty="0" smtClean="0">
                <a:latin typeface="Arial MT Black"/>
              </a:rPr>
              <a:t>2</a:t>
            </a:r>
            <a:r>
              <a:rPr lang="en-US" sz="2200" cap="none" dirty="0" smtClean="0">
                <a:latin typeface="Arial MT Black"/>
              </a:rPr>
              <a:t> is being transported through the vascular system)</a:t>
            </a:r>
          </a:p>
          <a:p>
            <a:pPr marL="0" indent="0">
              <a:buNone/>
            </a:pPr>
            <a:r>
              <a:rPr lang="en-US" sz="2200" cap="none" dirty="0" smtClean="0">
                <a:latin typeface="Arial MT Black"/>
              </a:rPr>
              <a:t>3. Metabolism (how effectively CO</a:t>
            </a:r>
            <a:r>
              <a:rPr lang="en-US" sz="1800" cap="none" dirty="0" smtClean="0">
                <a:latin typeface="Arial MT Black"/>
              </a:rPr>
              <a:t>2</a:t>
            </a:r>
            <a:r>
              <a:rPr lang="en-US" sz="2200" cap="none" dirty="0" smtClean="0">
                <a:latin typeface="Arial MT Black"/>
              </a:rPr>
              <a:t> is being produced by cellular metabolism).</a:t>
            </a:r>
            <a:endParaRPr lang="en-US" sz="2200" cap="none" dirty="0">
              <a:latin typeface="Arial MT Black"/>
            </a:endParaRPr>
          </a:p>
        </p:txBody>
      </p:sp>
      <p:pic>
        <p:nvPicPr>
          <p:cNvPr id="4" name="Picture 4" descr="CE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28956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HE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84357" y="5002142"/>
            <a:ext cx="838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LU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55871" y="4988224"/>
            <a:ext cx="762000" cy="96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7"/>
          <p:cNvSpPr>
            <a:spLocks noChangeArrowheads="1"/>
          </p:cNvSpPr>
          <p:nvPr/>
        </p:nvSpPr>
        <p:spPr bwMode="auto">
          <a:xfrm>
            <a:off x="2590800" y="5860116"/>
            <a:ext cx="4800600" cy="1066800"/>
          </a:xfrm>
          <a:prstGeom prst="rect">
            <a:avLst/>
          </a:prstGeom>
          <a:noFill/>
          <a:ln w="12700">
            <a:solidFill>
              <a:schemeClr val="bg2"/>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 name="Text Box 8"/>
          <p:cNvSpPr txBox="1">
            <a:spLocks noChangeArrowheads="1"/>
          </p:cNvSpPr>
          <p:nvPr/>
        </p:nvSpPr>
        <p:spPr bwMode="auto">
          <a:xfrm>
            <a:off x="182776" y="4558826"/>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solidFill>
                  <a:srgbClr val="000000"/>
                </a:solidFill>
              </a:rPr>
              <a:t>Metabolism</a:t>
            </a:r>
            <a:endParaRPr lang="en-US" altLang="en-US" sz="4800" b="1" dirty="0"/>
          </a:p>
        </p:txBody>
      </p:sp>
      <p:sp>
        <p:nvSpPr>
          <p:cNvPr id="9" name="Text Box 9"/>
          <p:cNvSpPr txBox="1">
            <a:spLocks noChangeArrowheads="1"/>
          </p:cNvSpPr>
          <p:nvPr/>
        </p:nvSpPr>
        <p:spPr bwMode="auto">
          <a:xfrm>
            <a:off x="2569134" y="4544942"/>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solidFill>
                  <a:srgbClr val="000000"/>
                </a:solidFill>
              </a:rPr>
              <a:t>Transport</a:t>
            </a:r>
            <a:endParaRPr lang="en-US" altLang="en-US" sz="4800" b="1" dirty="0"/>
          </a:p>
        </p:txBody>
      </p:sp>
      <p:sp>
        <p:nvSpPr>
          <p:cNvPr id="10" name="Text Box 10"/>
          <p:cNvSpPr txBox="1">
            <a:spLocks noChangeArrowheads="1"/>
          </p:cNvSpPr>
          <p:nvPr/>
        </p:nvSpPr>
        <p:spPr bwMode="auto">
          <a:xfrm>
            <a:off x="5178435" y="4560795"/>
            <a:ext cx="2425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bg2"/>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solidFill>
                  <a:srgbClr val="000000"/>
                </a:solidFill>
              </a:rPr>
              <a:t>Ventilation</a:t>
            </a:r>
            <a:endParaRPr lang="en-US" altLang="en-US" sz="4800" b="1" dirty="0"/>
          </a:p>
        </p:txBody>
      </p:sp>
      <p:sp>
        <p:nvSpPr>
          <p:cNvPr id="11" name="AutoShape 11"/>
          <p:cNvSpPr>
            <a:spLocks noChangeArrowheads="1"/>
          </p:cNvSpPr>
          <p:nvPr/>
        </p:nvSpPr>
        <p:spPr bwMode="auto">
          <a:xfrm>
            <a:off x="1840919" y="5022955"/>
            <a:ext cx="990600" cy="685800"/>
          </a:xfrm>
          <a:prstGeom prst="rightArrow">
            <a:avLst>
              <a:gd name="adj1" fmla="val 50000"/>
              <a:gd name="adj2" fmla="val 36111"/>
            </a:avLst>
          </a:prstGeom>
          <a:solidFill>
            <a:srgbClr val="808080"/>
          </a:solidFill>
          <a:ln>
            <a:noFill/>
          </a:ln>
          <a:effectLst/>
          <a:extLst>
            <a:ext uri="{91240B29-F687-4F45-9708-019B960494DF}">
              <a14:hiddenLine xmlns:a14="http://schemas.microsoft.com/office/drawing/2010/main" xmlns="" w="28575">
                <a:solidFill>
                  <a:srgbClr val="808080"/>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 name="Text Box 12"/>
          <p:cNvSpPr txBox="1">
            <a:spLocks noChangeArrowheads="1"/>
          </p:cNvSpPr>
          <p:nvPr/>
        </p:nvSpPr>
        <p:spPr bwMode="auto">
          <a:xfrm>
            <a:off x="1942162" y="4784911"/>
            <a:ext cx="7016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808080"/>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dirty="0">
                <a:solidFill>
                  <a:srgbClr val="0000CC"/>
                </a:solidFill>
                <a:latin typeface="Arial MT Black" pitchFamily="2" charset="0"/>
              </a:rPr>
              <a:t>CO</a:t>
            </a:r>
            <a:r>
              <a:rPr lang="en-US" altLang="en-US" sz="2000" baseline="-25000" dirty="0">
                <a:solidFill>
                  <a:srgbClr val="0000CC"/>
                </a:solidFill>
                <a:latin typeface="Arial MT Black" pitchFamily="2" charset="0"/>
              </a:rPr>
              <a:t>2</a:t>
            </a:r>
            <a:endParaRPr lang="en-US" altLang="en-US" sz="4800" b="1" dirty="0">
              <a:solidFill>
                <a:srgbClr val="0000CC"/>
              </a:solidFill>
              <a:latin typeface="Arial Black" panose="020B0A04020102020204" pitchFamily="34" charset="0"/>
            </a:endParaRPr>
          </a:p>
        </p:txBody>
      </p:sp>
      <p:sp>
        <p:nvSpPr>
          <p:cNvPr id="13" name="AutoShape 13"/>
          <p:cNvSpPr>
            <a:spLocks noChangeArrowheads="1"/>
          </p:cNvSpPr>
          <p:nvPr/>
        </p:nvSpPr>
        <p:spPr bwMode="auto">
          <a:xfrm>
            <a:off x="4248694" y="5029319"/>
            <a:ext cx="914400" cy="685800"/>
          </a:xfrm>
          <a:prstGeom prst="rightArrow">
            <a:avLst>
              <a:gd name="adj1" fmla="val 50000"/>
              <a:gd name="adj2" fmla="val 33333"/>
            </a:avLst>
          </a:prstGeom>
          <a:solidFill>
            <a:srgbClr val="808080"/>
          </a:solidFill>
          <a:ln>
            <a:noFill/>
          </a:ln>
          <a:effectLst/>
          <a:extLst>
            <a:ext uri="{91240B29-F687-4F45-9708-019B960494DF}">
              <a14:hiddenLine xmlns:a14="http://schemas.microsoft.com/office/drawing/2010/main" xmlns="" w="28575">
                <a:solidFill>
                  <a:srgbClr val="B2B2B2"/>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 name="Text Box 14"/>
          <p:cNvSpPr txBox="1">
            <a:spLocks noChangeArrowheads="1"/>
          </p:cNvSpPr>
          <p:nvPr/>
        </p:nvSpPr>
        <p:spPr bwMode="auto">
          <a:xfrm>
            <a:off x="6439061" y="5701092"/>
            <a:ext cx="7016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dirty="0">
                <a:solidFill>
                  <a:srgbClr val="0000CC"/>
                </a:solidFill>
                <a:latin typeface="Arial MT Black" pitchFamily="2" charset="0"/>
              </a:rPr>
              <a:t>CO</a:t>
            </a:r>
            <a:r>
              <a:rPr lang="en-US" altLang="en-US" sz="2000" baseline="-25000" dirty="0">
                <a:solidFill>
                  <a:srgbClr val="0000CC"/>
                </a:solidFill>
                <a:latin typeface="Arial MT Black" pitchFamily="2" charset="0"/>
              </a:rPr>
              <a:t>2</a:t>
            </a:r>
            <a:endParaRPr lang="en-US" altLang="en-US" sz="4800" b="1" dirty="0">
              <a:solidFill>
                <a:srgbClr val="0000CC"/>
              </a:solidFill>
            </a:endParaRPr>
          </a:p>
        </p:txBody>
      </p:sp>
      <p:sp>
        <p:nvSpPr>
          <p:cNvPr id="16" name="Rectangle 16"/>
          <p:cNvSpPr>
            <a:spLocks noChangeArrowheads="1"/>
          </p:cNvSpPr>
          <p:nvPr/>
        </p:nvSpPr>
        <p:spPr bwMode="auto">
          <a:xfrm>
            <a:off x="4302448" y="4755201"/>
            <a:ext cx="838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dirty="0">
                <a:solidFill>
                  <a:srgbClr val="0000CC"/>
                </a:solidFill>
                <a:latin typeface="Arial MT Black" pitchFamily="2" charset="0"/>
              </a:rPr>
              <a:t>CO</a:t>
            </a:r>
            <a:r>
              <a:rPr lang="en-US" altLang="en-US" sz="2000" baseline="-25000" dirty="0">
                <a:solidFill>
                  <a:srgbClr val="0000CC"/>
                </a:solidFill>
                <a:latin typeface="Arial MT Black" pitchFamily="2" charset="0"/>
              </a:rPr>
              <a:t>2</a:t>
            </a:r>
            <a:endParaRPr lang="en-US" altLang="en-US" sz="2400" b="1" baseline="-25000" dirty="0">
              <a:solidFill>
                <a:srgbClr val="0000CC"/>
              </a:solidFill>
            </a:endParaRPr>
          </a:p>
        </p:txBody>
      </p:sp>
      <p:pic>
        <p:nvPicPr>
          <p:cNvPr id="17" name="Picture 17" descr="norm"/>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00080" y="5895231"/>
            <a:ext cx="4419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urved Left Arrow 17"/>
          <p:cNvSpPr/>
          <p:nvPr/>
        </p:nvSpPr>
        <p:spPr>
          <a:xfrm>
            <a:off x="6897103" y="5209617"/>
            <a:ext cx="2846522" cy="1142814"/>
          </a:xfrm>
          <a:prstGeom prst="curved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136466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2400</TotalTime>
  <Words>3425</Words>
  <Application>Microsoft Office PowerPoint</Application>
  <PresentationFormat>Custom</PresentationFormat>
  <Paragraphs>488</Paragraphs>
  <Slides>63</Slides>
  <Notes>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Droplet</vt:lpstr>
      <vt:lpstr>capnography</vt:lpstr>
      <vt:lpstr>objectives</vt:lpstr>
      <vt:lpstr>history</vt:lpstr>
      <vt:lpstr>definitions</vt:lpstr>
      <vt:lpstr>DEFINITIONS</vt:lpstr>
      <vt:lpstr>Slide 6</vt:lpstr>
      <vt:lpstr> </vt:lpstr>
      <vt:lpstr>Oxygenation and Ventilation </vt:lpstr>
      <vt:lpstr>Oxygenation and Ventilation </vt:lpstr>
      <vt:lpstr> </vt:lpstr>
      <vt:lpstr>  </vt:lpstr>
      <vt:lpstr>  </vt:lpstr>
      <vt:lpstr>  </vt:lpstr>
      <vt:lpstr>Sources of monitoring</vt:lpstr>
      <vt:lpstr>SAMPLING</vt:lpstr>
      <vt:lpstr>Main stream/ non diverting</vt:lpstr>
      <vt:lpstr> </vt:lpstr>
      <vt:lpstr>Side stream/ diverting </vt:lpstr>
      <vt:lpstr>Slide 19</vt:lpstr>
      <vt:lpstr>Slide 20</vt:lpstr>
      <vt:lpstr> </vt:lpstr>
      <vt:lpstr>Influence of water vapour </vt:lpstr>
      <vt:lpstr> </vt:lpstr>
      <vt:lpstr>Infrared(IR) analysis </vt:lpstr>
      <vt:lpstr> </vt:lpstr>
      <vt:lpstr> </vt:lpstr>
      <vt:lpstr> </vt:lpstr>
      <vt:lpstr> </vt:lpstr>
      <vt:lpstr> </vt:lpstr>
      <vt:lpstr>  </vt:lpstr>
      <vt:lpstr>CHEMICAL COLORIMETRIC ANALYSIS</vt:lpstr>
      <vt:lpstr> </vt:lpstr>
      <vt:lpstr> </vt:lpstr>
      <vt:lpstr> </vt:lpstr>
      <vt:lpstr> </vt:lpstr>
      <vt:lpstr>MASS SPECTROMETRY</vt:lpstr>
      <vt:lpstr>Types of Capnographs</vt:lpstr>
      <vt:lpstr>Slide 38</vt:lpstr>
      <vt:lpstr> components</vt:lpstr>
      <vt:lpstr>Angles of Capnograph  </vt:lpstr>
      <vt:lpstr>Five characteristics of capnogram should be evaluated</vt:lpstr>
      <vt:lpstr>Variation of waveform</vt:lpstr>
      <vt:lpstr>Slide 43</vt:lpstr>
      <vt:lpstr>Slide 44</vt:lpstr>
      <vt:lpstr> </vt:lpstr>
      <vt:lpstr>Slide 46</vt:lpstr>
      <vt:lpstr>Obstruction </vt:lpstr>
      <vt:lpstr> </vt:lpstr>
      <vt:lpstr> </vt:lpstr>
      <vt:lpstr>asthma</vt:lpstr>
      <vt:lpstr> </vt:lpstr>
      <vt:lpstr>Slide 52</vt:lpstr>
      <vt:lpstr> </vt:lpstr>
      <vt:lpstr>Slide 54</vt:lpstr>
      <vt:lpstr>Slide 55</vt:lpstr>
      <vt:lpstr> </vt:lpstr>
      <vt:lpstr>Slide 57</vt:lpstr>
      <vt:lpstr>Slide 58</vt:lpstr>
      <vt:lpstr> </vt:lpstr>
      <vt:lpstr>Slide 60</vt:lpstr>
      <vt:lpstr>Oesophageal tube</vt:lpstr>
      <vt:lpstr>Slide 62</vt:lpstr>
      <vt:lpstr>Sudden Loss of Waveform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capnography</dc:title>
  <dc:creator>DR. JAYATI</dc:creator>
  <cp:lastModifiedBy>admin</cp:lastModifiedBy>
  <cp:revision>167</cp:revision>
  <dcterms:created xsi:type="dcterms:W3CDTF">2020-08-23T18:24:01Z</dcterms:created>
  <dcterms:modified xsi:type="dcterms:W3CDTF">2022-04-26T10:28:29Z</dcterms:modified>
</cp:coreProperties>
</file>