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296" r:id="rId3"/>
    <p:sldId id="297" r:id="rId4"/>
    <p:sldId id="298" r:id="rId5"/>
    <p:sldId id="316" r:id="rId6"/>
    <p:sldId id="299" r:id="rId7"/>
    <p:sldId id="300" r:id="rId8"/>
    <p:sldId id="301" r:id="rId9"/>
    <p:sldId id="302" r:id="rId10"/>
    <p:sldId id="303" r:id="rId11"/>
    <p:sldId id="304" r:id="rId12"/>
    <p:sldId id="306" r:id="rId13"/>
    <p:sldId id="284" r:id="rId14"/>
    <p:sldId id="286" r:id="rId15"/>
    <p:sldId id="307" r:id="rId16"/>
    <p:sldId id="308" r:id="rId17"/>
    <p:sldId id="309" r:id="rId18"/>
    <p:sldId id="310" r:id="rId19"/>
    <p:sldId id="312" r:id="rId20"/>
    <p:sldId id="313" r:id="rId21"/>
    <p:sldId id="314" r:id="rId22"/>
    <p:sldId id="278" r:id="rId23"/>
    <p:sldId id="280" r:id="rId24"/>
    <p:sldId id="288" r:id="rId25"/>
    <p:sldId id="289" r:id="rId26"/>
    <p:sldId id="290" r:id="rId27"/>
    <p:sldId id="291" r:id="rId28"/>
    <p:sldId id="292" r:id="rId29"/>
    <p:sldId id="293" r:id="rId30"/>
    <p:sldId id="29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8235" autoAdjust="0"/>
    <p:restoredTop sz="94660"/>
  </p:normalViewPr>
  <p:slideViewPr>
    <p:cSldViewPr>
      <p:cViewPr varScale="1">
        <p:scale>
          <a:sx n="34" d="100"/>
          <a:sy n="34" d="100"/>
        </p:scale>
        <p:origin x="-72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05CA-6439-4634-A359-3CE68327178A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005CA-6439-4634-A359-3CE68327178A}" type="datetimeFigureOut">
              <a:rPr lang="en-US" smtClean="0"/>
              <a:pPr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57E52-BB56-4AB5-9FA5-364544B984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10.png"/><Relationship Id="rId9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10.png"/><Relationship Id="rId9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METHODS OF PAIN RELIEF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                                              </a:t>
            </a:r>
            <a:r>
              <a:rPr lang="en-IN" dirty="0" smtClean="0"/>
              <a:t>DR. DINESH CHAUHAN  				    HEAD &amp; Professor</a:t>
            </a:r>
            <a:r>
              <a:rPr lang="en-IN" dirty="0" smtClean="0"/>
              <a:t>,</a:t>
            </a:r>
          </a:p>
          <a:p>
            <a:pPr>
              <a:buNone/>
            </a:pPr>
            <a:r>
              <a:rPr lang="en-IN" dirty="0" smtClean="0"/>
              <a:t>                                              </a:t>
            </a:r>
            <a:r>
              <a:rPr lang="en-IN" dirty="0" err="1" smtClean="0"/>
              <a:t>Dept.of</a:t>
            </a:r>
            <a:r>
              <a:rPr lang="en-IN" dirty="0" smtClean="0"/>
              <a:t> Anaesthesia,</a:t>
            </a:r>
          </a:p>
          <a:p>
            <a:pPr>
              <a:buNone/>
            </a:pPr>
            <a:r>
              <a:rPr lang="en-IN" dirty="0" smtClean="0"/>
              <a:t>                                              </a:t>
            </a:r>
            <a:r>
              <a:rPr lang="en-IN" dirty="0" err="1" smtClean="0"/>
              <a:t>S.B.K.S.M.I.R.C.,Piparia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                                       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Modalities of Pain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Systemic </a:t>
            </a:r>
            <a:r>
              <a:rPr lang="en-IN" dirty="0" err="1" smtClean="0"/>
              <a:t>opioids</a:t>
            </a:r>
            <a:r>
              <a:rPr lang="en-IN" dirty="0" smtClean="0"/>
              <a:t> </a:t>
            </a:r>
          </a:p>
          <a:p>
            <a:r>
              <a:rPr lang="en-IN" dirty="0" err="1" smtClean="0"/>
              <a:t>Nonopioid</a:t>
            </a:r>
            <a:r>
              <a:rPr lang="en-IN" dirty="0" smtClean="0"/>
              <a:t> analgesics</a:t>
            </a:r>
          </a:p>
          <a:p>
            <a:r>
              <a:rPr lang="en-IN" dirty="0" smtClean="0"/>
              <a:t>Patient controlled analgesia </a:t>
            </a:r>
          </a:p>
          <a:p>
            <a:r>
              <a:rPr lang="en-IN" dirty="0" smtClean="0"/>
              <a:t>Regional analgesic techniques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Systemic </a:t>
            </a:r>
            <a:r>
              <a:rPr lang="en-IN" dirty="0" err="1" smtClean="0"/>
              <a:t>opioids</a:t>
            </a:r>
            <a:r>
              <a:rPr lang="en-IN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33387824"/>
              </p:ext>
            </p:extLst>
          </p:nvPr>
        </p:nvGraphicFramePr>
        <p:xfrm>
          <a:off x="228600" y="1584960"/>
          <a:ext cx="8478674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474"/>
                <a:gridCol w="2533141"/>
                <a:gridCol w="2078784"/>
                <a:gridCol w="23222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Technique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Examples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Advantages</a:t>
                      </a:r>
                      <a:r>
                        <a:rPr lang="en-US" sz="1900" baseline="0" dirty="0" smtClean="0"/>
                        <a:t> 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Disadvantages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Systemic</a:t>
                      </a:r>
                      <a:r>
                        <a:rPr lang="en-US" sz="1900" baseline="0" dirty="0" smtClean="0"/>
                        <a:t> </a:t>
                      </a:r>
                      <a:r>
                        <a:rPr lang="en-US" sz="1900" baseline="0" dirty="0" err="1" smtClean="0"/>
                        <a:t>opioids</a:t>
                      </a:r>
                      <a:r>
                        <a:rPr lang="en-US" sz="2000" baseline="30000" dirty="0" err="1" smtClean="0"/>
                        <a:t>a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Staff</a:t>
                      </a:r>
                      <a:r>
                        <a:rPr lang="en-US" sz="1900" baseline="0" dirty="0" smtClean="0"/>
                        <a:t>-administered intramuscular (IM) injections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Pain on injection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Tissue</a:t>
                      </a:r>
                      <a:r>
                        <a:rPr lang="en-US" sz="1900" baseline="0" dirty="0" smtClean="0"/>
                        <a:t> damage</a:t>
                      </a:r>
                      <a:endParaRPr lang="en-US" sz="1900" dirty="0"/>
                    </a:p>
                  </a:txBody>
                  <a:tcPr/>
                </a:tc>
              </a:tr>
              <a:tr h="1005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Staff</a:t>
                      </a:r>
                      <a:r>
                        <a:rPr lang="en-US" sz="1900" baseline="0" dirty="0" smtClean="0"/>
                        <a:t>-administered intravenous injections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Similar pain control to PCA</a:t>
                      </a:r>
                      <a:endParaRPr lang="en-US" sz="19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Peak</a:t>
                      </a:r>
                      <a:r>
                        <a:rPr lang="en-US" sz="1900" baseline="0" dirty="0" smtClean="0"/>
                        <a:t> / trough opioid adverse drug reactions (ADRs)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PCA without</a:t>
                      </a:r>
                      <a:r>
                        <a:rPr lang="en-US" sz="1900" baseline="0" dirty="0" smtClean="0"/>
                        <a:t> background infusion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Improved</a:t>
                      </a:r>
                      <a:r>
                        <a:rPr lang="en-US" sz="1900" baseline="0" dirty="0" smtClean="0"/>
                        <a:t> pain scores vs IM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PCA with background infusion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Improved pain scores vs IM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Increased analgesic use vs</a:t>
                      </a:r>
                      <a:r>
                        <a:rPr lang="en-US" sz="1900" baseline="0" dirty="0" smtClean="0"/>
                        <a:t> no background</a:t>
                      </a:r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71472" y="6215082"/>
            <a:ext cx="7358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Examples of </a:t>
            </a:r>
            <a:r>
              <a:rPr lang="en-US" dirty="0" err="1" smtClean="0"/>
              <a:t>opioids</a:t>
            </a:r>
            <a:r>
              <a:rPr lang="en-US" dirty="0" smtClean="0"/>
              <a:t> include morphine, </a:t>
            </a:r>
            <a:r>
              <a:rPr lang="en-US" dirty="0" err="1" smtClean="0"/>
              <a:t>fentanyl</a:t>
            </a:r>
            <a:r>
              <a:rPr lang="en-US" dirty="0" smtClean="0"/>
              <a:t>, </a:t>
            </a:r>
            <a:r>
              <a:rPr lang="en-US" dirty="0" err="1" smtClean="0"/>
              <a:t>hydromorphone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44065587"/>
              </p:ext>
            </p:extLst>
          </p:nvPr>
        </p:nvGraphicFramePr>
        <p:xfrm>
          <a:off x="152399" y="1417320"/>
          <a:ext cx="8610601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986"/>
                <a:gridCol w="2172768"/>
                <a:gridCol w="2851447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Technique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Examples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Advantages</a:t>
                      </a:r>
                      <a:r>
                        <a:rPr lang="en-US" sz="1900" baseline="0" dirty="0" smtClean="0"/>
                        <a:t> 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Disadvantages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Nonopioid</a:t>
                      </a:r>
                      <a:r>
                        <a:rPr lang="en-US" sz="1900" dirty="0" smtClean="0"/>
                        <a:t> systemic</a:t>
                      </a:r>
                      <a:r>
                        <a:rPr lang="en-US" sz="1900" baseline="0" dirty="0" smtClean="0"/>
                        <a:t> analgesics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aseline="0" dirty="0" smtClean="0"/>
                        <a:t>Acetaminophen</a:t>
                      </a:r>
                    </a:p>
                    <a:p>
                      <a:r>
                        <a:rPr lang="en-US" sz="1900" baseline="0" dirty="0" smtClean="0"/>
                        <a:t>(oral, rectal, injectable)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Similar benefit to </a:t>
                      </a:r>
                      <a:br>
                        <a:rPr lang="en-US" sz="1900" dirty="0" smtClean="0"/>
                      </a:br>
                      <a:r>
                        <a:rPr lang="en-US" sz="1900" dirty="0" smtClean="0"/>
                        <a:t>intravenous (IV) PCA opioid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Fewer ADRs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Injectable</a:t>
                      </a:r>
                      <a:r>
                        <a:rPr lang="en-US" sz="1900" baseline="0" dirty="0" smtClean="0"/>
                        <a:t> NSAIDs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Improved</a:t>
                      </a:r>
                      <a:r>
                        <a:rPr lang="en-US" sz="1900" baseline="0" dirty="0" smtClean="0"/>
                        <a:t> pain scores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baseline="0" dirty="0" smtClean="0"/>
                        <a:t>Reduced analgesic 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NSAID</a:t>
                      </a:r>
                      <a:r>
                        <a:rPr lang="en-US" sz="1900" baseline="0" dirty="0" smtClean="0"/>
                        <a:t> risks / ADRs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Oral</a:t>
                      </a:r>
                      <a:r>
                        <a:rPr lang="en-US" sz="1900" baseline="0" dirty="0" smtClean="0"/>
                        <a:t> NSAIDs (both non- and selective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900" dirty="0" smtClean="0"/>
                        <a:t>NSAID</a:t>
                      </a:r>
                      <a:r>
                        <a:rPr lang="en-US" sz="1900" baseline="0" dirty="0" smtClean="0"/>
                        <a:t> risks / ADRs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err="1" smtClean="0"/>
                        <a:t>Gabapentinoids</a:t>
                      </a:r>
                      <a:endParaRPr lang="en-US" sz="1900" dirty="0" smtClean="0"/>
                    </a:p>
                    <a:p>
                      <a:r>
                        <a:rPr lang="en-US" sz="1900" dirty="0" smtClean="0"/>
                        <a:t>(both</a:t>
                      </a:r>
                      <a:r>
                        <a:rPr lang="en-US" sz="1900" baseline="0" dirty="0" smtClean="0"/>
                        <a:t> gabapentin and </a:t>
                      </a:r>
                      <a:r>
                        <a:rPr lang="en-US" sz="1900" baseline="0" dirty="0" err="1" smtClean="0"/>
                        <a:t>pregabalin</a:t>
                      </a:r>
                      <a:r>
                        <a:rPr lang="en-US" sz="1900" baseline="0" dirty="0" smtClean="0"/>
                        <a:t>)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900" dirty="0" smtClean="0"/>
                        <a:t>When combined w/</a:t>
                      </a:r>
                      <a:r>
                        <a:rPr lang="en-US" sz="1900" baseline="0" dirty="0" smtClean="0"/>
                        <a:t> opioids</a:t>
                      </a:r>
                      <a:endParaRPr lang="en-US" sz="1900" dirty="0" smtClean="0"/>
                    </a:p>
                    <a:p>
                      <a:pPr marL="174625" indent="-174625">
                        <a:buFont typeface="Arial"/>
                        <a:buChar char="•"/>
                      </a:pPr>
                      <a:r>
                        <a:rPr lang="en-US" sz="1800" dirty="0" smtClean="0"/>
                        <a:t>Improved pain scores</a:t>
                      </a:r>
                    </a:p>
                    <a:p>
                      <a:pPr marL="174625" indent="-174625">
                        <a:buFont typeface="Arial"/>
                        <a:buChar char="•"/>
                      </a:pPr>
                      <a:r>
                        <a:rPr lang="en-US" sz="1800" dirty="0" smtClean="0"/>
                        <a:t>Reduced</a:t>
                      </a:r>
                      <a:r>
                        <a:rPr lang="en-US" sz="1800" baseline="0" dirty="0" smtClean="0"/>
                        <a:t> analgesic use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</a:t>
                      </a:r>
                      <a:r>
                        <a:rPr lang="en-US" sz="1900" baseline="0" dirty="0" smtClean="0"/>
                        <a:t> noted</a:t>
                      </a:r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85786" y="357166"/>
            <a:ext cx="44732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dirty="0" err="1" smtClean="0"/>
              <a:t>Nonopiod</a:t>
            </a:r>
            <a:r>
              <a:rPr lang="en-IN" sz="4000" dirty="0" smtClean="0"/>
              <a:t> analgesics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7772400" cy="1470025"/>
          </a:xfrm>
        </p:spPr>
        <p:txBody>
          <a:bodyPr/>
          <a:lstStyle/>
          <a:p>
            <a:r>
              <a:rPr lang="en-IN" dirty="0" smtClean="0"/>
              <a:t>Regional Analgesia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735850089"/>
              </p:ext>
            </p:extLst>
          </p:nvPr>
        </p:nvGraphicFramePr>
        <p:xfrm>
          <a:off x="250372" y="1857364"/>
          <a:ext cx="8382817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782"/>
                <a:gridCol w="2116485"/>
                <a:gridCol w="2069453"/>
                <a:gridCol w="2038097"/>
              </a:tblGrid>
              <a:tr h="123836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Technique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Examples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Advantages</a:t>
                      </a:r>
                      <a:r>
                        <a:rPr lang="en-US" sz="1900" baseline="0" dirty="0" smtClean="0"/>
                        <a:t> 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Disadvantages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Central</a:t>
                      </a:r>
                      <a:r>
                        <a:rPr lang="en-US" sz="1900" baseline="0" dirty="0" smtClean="0"/>
                        <a:t> Regional Analgesia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Intrathecal or epidural </a:t>
                      </a:r>
                      <a:r>
                        <a:rPr lang="en-US" sz="1900" dirty="0" err="1" smtClean="0"/>
                        <a:t>opioid</a:t>
                      </a:r>
                      <a:r>
                        <a:rPr lang="en-US" sz="2000" baseline="30000" dirty="0" err="1" smtClean="0"/>
                        <a:t>a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Improved pain relief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Increased</a:t>
                      </a:r>
                      <a:r>
                        <a:rPr lang="en-US" sz="1900" baseline="0" dirty="0" smtClean="0"/>
                        <a:t> frequency of pruritus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Epidural </a:t>
                      </a:r>
                      <a:r>
                        <a:rPr lang="en-US" sz="1900" dirty="0" err="1" smtClean="0"/>
                        <a:t>opioid</a:t>
                      </a:r>
                      <a:r>
                        <a:rPr lang="en-US" sz="2000" baseline="30000" dirty="0" err="1" smtClean="0"/>
                        <a:t>a</a:t>
                      </a:r>
                      <a:r>
                        <a:rPr lang="en-US" sz="1900" baseline="0" dirty="0" smtClean="0"/>
                        <a:t> + local </a:t>
                      </a:r>
                      <a:r>
                        <a:rPr lang="en-US" sz="1900" baseline="0" dirty="0" err="1" smtClean="0"/>
                        <a:t>anesthetic</a:t>
                      </a:r>
                      <a:r>
                        <a:rPr lang="en-US" sz="2000" baseline="30000" dirty="0" err="1" smtClean="0"/>
                        <a:t>b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Improved</a:t>
                      </a:r>
                      <a:r>
                        <a:rPr lang="en-US" sz="1900" baseline="0" dirty="0" smtClean="0"/>
                        <a:t> pain scores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Increased motor weakness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Epidural </a:t>
                      </a:r>
                      <a:r>
                        <a:rPr lang="en-US" sz="1900" dirty="0" err="1" smtClean="0"/>
                        <a:t>opioid</a:t>
                      </a:r>
                      <a:r>
                        <a:rPr lang="en-US" sz="2000" baseline="30000" dirty="0" err="1" smtClean="0"/>
                        <a:t>a</a:t>
                      </a:r>
                      <a:r>
                        <a:rPr lang="en-US" sz="1900" dirty="0" smtClean="0"/>
                        <a:t> + clonidine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738649444"/>
              </p:ext>
            </p:extLst>
          </p:nvPr>
        </p:nvGraphicFramePr>
        <p:xfrm>
          <a:off x="152400" y="1371600"/>
          <a:ext cx="86106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000"/>
                <a:gridCol w="1999400"/>
                <a:gridCol w="29718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Technique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Examples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Advantages</a:t>
                      </a:r>
                      <a:r>
                        <a:rPr lang="en-US" sz="1900" baseline="0" dirty="0" smtClean="0"/>
                        <a:t> 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Disadvantages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Peripheral </a:t>
                      </a:r>
                      <a:r>
                        <a:rPr lang="en-US" sz="1900" baseline="0" dirty="0" smtClean="0"/>
                        <a:t>Regional Analgesia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Peripheral nerve </a:t>
                      </a:r>
                      <a:r>
                        <a:rPr lang="en-US" sz="1900" dirty="0" err="1" smtClean="0"/>
                        <a:t>blocks</a:t>
                      </a:r>
                      <a:r>
                        <a:rPr lang="en-US" sz="1800" baseline="30000" dirty="0" err="1" smtClean="0"/>
                        <a:t>b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Generally, improved pain relief</a:t>
                      </a:r>
                      <a:r>
                        <a:rPr lang="en-US" sz="1900" baseline="0" dirty="0" smtClean="0"/>
                        <a:t> and l</a:t>
                      </a:r>
                      <a:r>
                        <a:rPr lang="en-US" sz="1900" dirty="0" smtClean="0"/>
                        <a:t>ower analgesic</a:t>
                      </a:r>
                      <a:r>
                        <a:rPr lang="en-US" sz="1900" baseline="0" dirty="0" smtClean="0"/>
                        <a:t> consumption compared with saline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Intra-articular </a:t>
                      </a:r>
                      <a:r>
                        <a:rPr lang="en-US" sz="1900" dirty="0" err="1" smtClean="0"/>
                        <a:t>blocks</a:t>
                      </a:r>
                      <a:r>
                        <a:rPr lang="en-US" sz="2000" baseline="30000" dirty="0" err="1" smtClean="0"/>
                        <a:t>b</a:t>
                      </a:r>
                      <a:r>
                        <a:rPr lang="en-US" sz="1900" dirty="0" smtClean="0"/>
                        <a:t> or </a:t>
                      </a:r>
                      <a:r>
                        <a:rPr lang="en-US" sz="1900" dirty="0" err="1" smtClean="0"/>
                        <a:t>opioids</a:t>
                      </a:r>
                      <a:r>
                        <a:rPr lang="en-US" sz="2000" baseline="30000" dirty="0" err="1" smtClean="0"/>
                        <a:t>a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 compared</a:t>
                      </a:r>
                      <a:r>
                        <a:rPr lang="en-US" sz="1900" baseline="0" dirty="0" smtClean="0"/>
                        <a:t> with saline</a:t>
                      </a:r>
                    </a:p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Infiltration of </a:t>
                      </a:r>
                      <a:r>
                        <a:rPr lang="en-US" sz="1900" dirty="0" err="1" smtClean="0"/>
                        <a:t>incisions</a:t>
                      </a:r>
                      <a:r>
                        <a:rPr lang="en-US" sz="1800" baseline="30000" dirty="0" err="1" smtClean="0"/>
                        <a:t>b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Generally, improved pain relief</a:t>
                      </a:r>
                      <a:r>
                        <a:rPr lang="en-US" sz="1900" baseline="0" dirty="0" smtClean="0"/>
                        <a:t> and l</a:t>
                      </a:r>
                      <a:r>
                        <a:rPr lang="en-US" sz="1900" dirty="0" smtClean="0"/>
                        <a:t>ower analgesic</a:t>
                      </a:r>
                      <a:r>
                        <a:rPr lang="en-US" sz="1900" baseline="0" dirty="0" smtClean="0"/>
                        <a:t> consumption compared with saline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900" dirty="0" smtClean="0"/>
                        <a:t>None noted</a:t>
                      </a:r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00034" y="535782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342900" algn="r"/>
                <a:tab pos="400050" algn="l"/>
              </a:tabLst>
            </a:pPr>
            <a:r>
              <a:rPr lang="en-US" baseline="30000" dirty="0" smtClean="0"/>
              <a:t>a</a:t>
            </a:r>
            <a:r>
              <a:rPr lang="en-US" dirty="0" smtClean="0"/>
              <a:t> Examples of </a:t>
            </a:r>
            <a:r>
              <a:rPr lang="en-US" dirty="0" err="1" smtClean="0"/>
              <a:t>opioids</a:t>
            </a:r>
            <a:r>
              <a:rPr lang="en-US" dirty="0" smtClean="0"/>
              <a:t> include morphine, </a:t>
            </a:r>
            <a:r>
              <a:rPr lang="en-US" dirty="0" err="1" smtClean="0"/>
              <a:t>fentanyl</a:t>
            </a:r>
            <a:r>
              <a:rPr lang="en-US" dirty="0" smtClean="0"/>
              <a:t>, </a:t>
            </a:r>
            <a:r>
              <a:rPr lang="en-US" dirty="0" err="1" smtClean="0"/>
              <a:t>sufentanil</a:t>
            </a:r>
            <a:endParaRPr lang="en-US" dirty="0" smtClean="0"/>
          </a:p>
          <a:p>
            <a:pPr>
              <a:tabLst>
                <a:tab pos="347663" algn="r"/>
                <a:tab pos="457200" algn="l"/>
              </a:tabLst>
            </a:pPr>
            <a:r>
              <a:rPr lang="en-US" dirty="0" smtClean="0"/>
              <a:t>	</a:t>
            </a:r>
            <a:r>
              <a:rPr lang="en-US" baseline="30000" dirty="0" smtClean="0"/>
              <a:t> b</a:t>
            </a:r>
            <a:r>
              <a:rPr lang="en-US" dirty="0" smtClean="0"/>
              <a:t> Examples of local anesthetics include </a:t>
            </a:r>
            <a:r>
              <a:rPr lang="en-US" dirty="0" err="1" smtClean="0"/>
              <a:t>bupivacaine</a:t>
            </a:r>
            <a:r>
              <a:rPr lang="en-US" dirty="0" smtClean="0"/>
              <a:t>, </a:t>
            </a:r>
            <a:r>
              <a:rPr lang="en-US" dirty="0" err="1" smtClean="0"/>
              <a:t>ropivacaine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Patient controlled analgesia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Patients are able to self administer precise dose of </a:t>
            </a:r>
            <a:r>
              <a:rPr lang="en-IN" dirty="0" err="1" smtClean="0"/>
              <a:t>opioids</a:t>
            </a:r>
            <a:r>
              <a:rPr lang="en-IN" dirty="0" smtClean="0"/>
              <a:t> intravenously or in epidural space on and as needed basis.</a:t>
            </a:r>
          </a:p>
          <a:p>
            <a:r>
              <a:rPr lang="en-IN" dirty="0" smtClean="0"/>
              <a:t>The physician programs the infusion pump to deliver a specific dose , the minimal interval between doses and maximum amount of </a:t>
            </a:r>
            <a:r>
              <a:rPr lang="en-IN" dirty="0" err="1" smtClean="0"/>
              <a:t>opioids</a:t>
            </a:r>
            <a:r>
              <a:rPr lang="en-IN" dirty="0" smtClean="0"/>
              <a:t> to be given in a period </a:t>
            </a:r>
          </a:p>
          <a:p>
            <a:r>
              <a:rPr lang="en-IN" dirty="0" smtClean="0"/>
              <a:t>It is a cost effective technique provides superior analgesia and drug consumption is less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Most adults require 2-3 mg/hr of iv morphine in first 24 -48 hrs and 1-2 mg/hr in following 36-72 hrs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Post operative pain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includes</a:t>
            </a:r>
          </a:p>
          <a:p>
            <a:pPr lvl="1"/>
            <a:r>
              <a:rPr lang="en-IN" dirty="0" smtClean="0"/>
              <a:t>Epidural or </a:t>
            </a:r>
            <a:r>
              <a:rPr lang="en-IN" dirty="0" err="1" smtClean="0"/>
              <a:t>intrathecal</a:t>
            </a:r>
            <a:r>
              <a:rPr lang="en-IN" dirty="0" smtClean="0"/>
              <a:t> analgesia </a:t>
            </a:r>
          </a:p>
          <a:p>
            <a:pPr lvl="1"/>
            <a:r>
              <a:rPr lang="en-IN" dirty="0" smtClean="0"/>
              <a:t>Single shot or peripheral nerve blockage</a:t>
            </a:r>
          </a:p>
          <a:p>
            <a:pPr lvl="1"/>
            <a:r>
              <a:rPr lang="en-IN" dirty="0" smtClean="0"/>
              <a:t>Regional anaesthetic techniques like local wound infiltration </a:t>
            </a:r>
          </a:p>
          <a:p>
            <a:pPr lvl="1"/>
            <a:r>
              <a:rPr lang="en-IN" dirty="0" smtClean="0"/>
              <a:t>Drugs – NSAIDS, </a:t>
            </a:r>
            <a:r>
              <a:rPr lang="en-IN" dirty="0" err="1" smtClean="0"/>
              <a:t>opioids</a:t>
            </a:r>
            <a:r>
              <a:rPr lang="en-IN" dirty="0" smtClean="0"/>
              <a:t> and acetaminophen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NSAIDS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 They reduce post operative pain and decreases both </a:t>
            </a:r>
            <a:r>
              <a:rPr lang="en-IN" dirty="0" err="1" smtClean="0"/>
              <a:t>opioid</a:t>
            </a:r>
            <a:r>
              <a:rPr lang="en-IN" dirty="0" smtClean="0"/>
              <a:t> consumption and </a:t>
            </a:r>
            <a:r>
              <a:rPr lang="en-IN" dirty="0" err="1" smtClean="0"/>
              <a:t>opioid</a:t>
            </a:r>
            <a:r>
              <a:rPr lang="en-IN" dirty="0" smtClean="0"/>
              <a:t> related side effects </a:t>
            </a:r>
          </a:p>
          <a:p>
            <a:r>
              <a:rPr lang="en-IN" dirty="0" smtClean="0"/>
              <a:t>They act by inhibiting prostaglandin synthesis (COX)</a:t>
            </a:r>
          </a:p>
          <a:p>
            <a:r>
              <a:rPr lang="en-IN" dirty="0" smtClean="0"/>
              <a:t>Side effects include increase risk of  GI and postoperative bleeding , decrease renal function increase risk of </a:t>
            </a:r>
            <a:r>
              <a:rPr lang="en-IN" dirty="0" err="1" smtClean="0"/>
              <a:t>anastomotic</a:t>
            </a:r>
            <a:r>
              <a:rPr lang="en-IN" dirty="0" smtClean="0"/>
              <a:t> leakage after colorectal surgery and impair wound healing. They also cause headache , </a:t>
            </a:r>
            <a:r>
              <a:rPr lang="en-IN" dirty="0" err="1" smtClean="0"/>
              <a:t>diziness</a:t>
            </a:r>
            <a:r>
              <a:rPr lang="en-IN" dirty="0" smtClean="0"/>
              <a:t> and drowsiness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Acetaminophen(PCM)- </a:t>
            </a:r>
            <a:br>
              <a:rPr lang="en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There analgesic effect is 20-30% less than that of NSAIDs but its </a:t>
            </a:r>
            <a:r>
              <a:rPr lang="en-IN" dirty="0" err="1" smtClean="0"/>
              <a:t>pharamacological</a:t>
            </a:r>
            <a:r>
              <a:rPr lang="en-IN" dirty="0" smtClean="0"/>
              <a:t> profile is safer</a:t>
            </a:r>
          </a:p>
          <a:p>
            <a:r>
              <a:rPr lang="en-IN" dirty="0" smtClean="0"/>
              <a:t>Significantly  reduces pain intensity and spares </a:t>
            </a:r>
            <a:r>
              <a:rPr lang="en-IN" dirty="0" err="1" smtClean="0"/>
              <a:t>opioid</a:t>
            </a:r>
            <a:r>
              <a:rPr lang="en-IN" dirty="0" smtClean="0"/>
              <a:t> consumption after </a:t>
            </a:r>
            <a:r>
              <a:rPr lang="en-IN" dirty="0" err="1" smtClean="0"/>
              <a:t>orthopeadic</a:t>
            </a:r>
            <a:r>
              <a:rPr lang="en-IN" dirty="0" smtClean="0"/>
              <a:t> and abdominal surgery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Pain is an unpleasant sensory and emotional experience associated with actual and potential tissue damage, or described in terms of such damage.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OPIOIDS </a:t>
            </a:r>
            <a:br>
              <a:rPr lang="en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Opiod</a:t>
            </a:r>
            <a:r>
              <a:rPr lang="en-IN" dirty="0" smtClean="0"/>
              <a:t> administration  by patient control analgesia provides better pain </a:t>
            </a:r>
            <a:r>
              <a:rPr lang="en-IN" dirty="0" err="1" smtClean="0"/>
              <a:t>control,greater</a:t>
            </a:r>
            <a:r>
              <a:rPr lang="en-IN" dirty="0" smtClean="0"/>
              <a:t> patients satisfaction and fewer </a:t>
            </a:r>
            <a:r>
              <a:rPr lang="en-IN" dirty="0" err="1" smtClean="0"/>
              <a:t>opioid</a:t>
            </a:r>
            <a:r>
              <a:rPr lang="en-IN" dirty="0" smtClean="0"/>
              <a:t> side effects as compared to </a:t>
            </a:r>
            <a:r>
              <a:rPr lang="en-IN" dirty="0" err="1" smtClean="0"/>
              <a:t>parentral</a:t>
            </a:r>
            <a:r>
              <a:rPr lang="en-IN" dirty="0" smtClean="0"/>
              <a:t> administration  </a:t>
            </a:r>
          </a:p>
          <a:p>
            <a:r>
              <a:rPr lang="en-IN" dirty="0" err="1" smtClean="0"/>
              <a:t>Tramadol</a:t>
            </a:r>
            <a:r>
              <a:rPr lang="en-IN" dirty="0" smtClean="0"/>
              <a:t> ,a partial agonist has been </a:t>
            </a:r>
            <a:r>
              <a:rPr lang="en-IN" dirty="0" err="1" smtClean="0"/>
              <a:t>assosiated</a:t>
            </a:r>
            <a:r>
              <a:rPr lang="en-IN" dirty="0" smtClean="0"/>
              <a:t> with an increased incidence </a:t>
            </a:r>
            <a:r>
              <a:rPr lang="en-IN" dirty="0" err="1" smtClean="0"/>
              <a:t>od</a:t>
            </a:r>
            <a:r>
              <a:rPr lang="en-IN" dirty="0" smtClean="0"/>
              <a:t> PONV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EPIDURAL ANALGESIA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It provides excellent analgesia, blunts stress response associated with surgery , decreases post operative morbidity ,attenuates catabolism and accelerates post operative functional recovery</a:t>
            </a:r>
          </a:p>
          <a:p>
            <a:r>
              <a:rPr lang="en-IN" dirty="0" smtClean="0"/>
              <a:t>As compared to systemic </a:t>
            </a:r>
            <a:r>
              <a:rPr lang="en-IN" dirty="0" err="1" smtClean="0"/>
              <a:t>opioid</a:t>
            </a:r>
            <a:r>
              <a:rPr lang="en-IN" dirty="0" smtClean="0"/>
              <a:t> analgesia thoracic epidural analgesia provides  better static and dynamic pain relief </a:t>
            </a:r>
          </a:p>
          <a:p>
            <a:r>
              <a:rPr lang="en-IN" dirty="0" smtClean="0"/>
              <a:t>High thoracic epidural analgesia has been introduced in patient undergoing cardiac surgery and showed an overall pulmonary complication and </a:t>
            </a:r>
            <a:r>
              <a:rPr lang="en-IN" dirty="0" err="1" smtClean="0"/>
              <a:t>supraventricular</a:t>
            </a:r>
            <a:r>
              <a:rPr lang="en-IN" dirty="0" smtClean="0"/>
              <a:t> </a:t>
            </a:r>
            <a:r>
              <a:rPr lang="en-IN" dirty="0" err="1" smtClean="0"/>
              <a:t>arrytythmias</a:t>
            </a:r>
            <a:r>
              <a:rPr lang="en-IN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579438"/>
            <a:ext cx="8382000" cy="6397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Challenges in the Management of Acute Pain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33400" y="1493837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Variable response to analgesics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Older age = more sensitivity to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opioids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Ethnicity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Psychological issues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Type of surgical procedure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use of pre-emptive analgesic techniques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Intraoperative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anesthetic techniques: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Regional anesthetic procedures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52400" y="-76200"/>
            <a:ext cx="8610600" cy="1295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Inadequate Acute Pain Management Can Have Consequences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53345" y="2143116"/>
            <a:ext cx="1884600" cy="2806979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>
            <a:noFill/>
          </a:ln>
          <a:effectLst>
            <a:outerShdw blurRad="393700" dist="381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5720" rIns="45720"/>
          <a:lstStyle/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endParaRPr lang="en-US" sz="1600" dirty="0">
              <a:solidFill>
                <a:schemeClr val="bg1"/>
              </a:solidFill>
            </a:endParaRPr>
          </a:p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bg1"/>
                </a:solidFill>
              </a:rPr>
              <a:t>Chronic pain </a:t>
            </a:r>
            <a:r>
              <a:rPr lang="en-US" sz="1600" dirty="0" smtClean="0">
                <a:solidFill>
                  <a:schemeClr val="bg1"/>
                </a:solidFill>
              </a:rPr>
              <a:t/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may </a:t>
            </a:r>
            <a:r>
              <a:rPr lang="en-US" sz="1600" dirty="0">
                <a:solidFill>
                  <a:schemeClr val="bg1"/>
                </a:solidFill>
              </a:rPr>
              <a:t>develop </a:t>
            </a:r>
            <a:r>
              <a:rPr lang="en-US" sz="1600" dirty="0" smtClean="0">
                <a:solidFill>
                  <a:schemeClr val="bg1"/>
                </a:solidFill>
              </a:rPr>
              <a:t/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after </a:t>
            </a:r>
            <a:r>
              <a:rPr lang="en-US" sz="1600" dirty="0">
                <a:solidFill>
                  <a:schemeClr val="bg1"/>
                </a:solidFill>
              </a:rPr>
              <a:t>surgery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as a result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of complex biochemical and pathophysiological </a:t>
            </a:r>
            <a:r>
              <a:rPr lang="en-US" sz="1600" dirty="0" smtClean="0">
                <a:solidFill>
                  <a:schemeClr val="bg1"/>
                </a:solidFill>
              </a:rPr>
              <a:t>mechanisms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431089" y="2143116"/>
            <a:ext cx="1884600" cy="2806979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>
            <a:noFill/>
          </a:ln>
          <a:effectLst>
            <a:outerShdw blurRad="393700" dist="381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5720" rIns="45720"/>
          <a:lstStyle/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endParaRPr lang="en-US" sz="1600" dirty="0">
              <a:solidFill>
                <a:schemeClr val="bg1"/>
              </a:solidFill>
            </a:endParaRPr>
          </a:p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bg1"/>
                </a:solidFill>
              </a:rPr>
              <a:t>Clinically meaningful, severe acute postoperative </a:t>
            </a:r>
            <a:r>
              <a:rPr lang="en-US" sz="1600" dirty="0" smtClean="0">
                <a:solidFill>
                  <a:schemeClr val="bg1"/>
                </a:solidFill>
              </a:rPr>
              <a:t/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pain </a:t>
            </a:r>
            <a:r>
              <a:rPr lang="en-US" sz="1600" dirty="0">
                <a:solidFill>
                  <a:schemeClr val="bg1"/>
                </a:solidFill>
              </a:rPr>
              <a:t>may be a </a:t>
            </a:r>
            <a:r>
              <a:rPr lang="en-US" sz="1600" dirty="0" smtClean="0">
                <a:solidFill>
                  <a:schemeClr val="bg1"/>
                </a:solidFill>
              </a:rPr>
              <a:t/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risk </a:t>
            </a:r>
            <a:r>
              <a:rPr lang="en-US" sz="1600" dirty="0">
                <a:solidFill>
                  <a:schemeClr val="bg1"/>
                </a:solidFill>
              </a:rPr>
              <a:t>factor for the development of chronic </a:t>
            </a:r>
            <a:r>
              <a:rPr lang="en-US" sz="1600" dirty="0" smtClean="0">
                <a:solidFill>
                  <a:schemeClr val="bg1"/>
                </a:solidFill>
              </a:rPr>
              <a:t>pain</a:t>
            </a:r>
            <a:r>
              <a:rPr lang="en-US" sz="1600" baseline="30000" dirty="0" smtClean="0">
                <a:solidFill>
                  <a:schemeClr val="bg1"/>
                </a:solidFill>
              </a:rPr>
              <a:t> 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608833" y="2143116"/>
            <a:ext cx="1884600" cy="2806979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>
            <a:noFill/>
          </a:ln>
          <a:effectLst>
            <a:outerShdw blurRad="393700" dist="381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5720" rIns="45720"/>
          <a:lstStyle/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endParaRPr lang="en-US" sz="1600" dirty="0">
              <a:solidFill>
                <a:schemeClr val="bg1"/>
              </a:solidFill>
            </a:endParaRPr>
          </a:p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bg1"/>
                </a:solidFill>
              </a:rPr>
              <a:t>Up to 50%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of patients reportedly suffer from chronic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pain following common </a:t>
            </a:r>
            <a:r>
              <a:rPr lang="en-US" sz="1600" dirty="0" smtClean="0">
                <a:solidFill>
                  <a:schemeClr val="bg1"/>
                </a:solidFill>
              </a:rPr>
              <a:t>surgery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786578" y="2143116"/>
            <a:ext cx="1884600" cy="2806979"/>
          </a:xfrm>
          <a:prstGeom prst="roundRect">
            <a:avLst>
              <a:gd name="adj" fmla="val 10000"/>
            </a:avLst>
          </a:prstGeom>
          <a:solidFill>
            <a:schemeClr val="accent1"/>
          </a:solidFill>
          <a:ln>
            <a:noFill/>
          </a:ln>
          <a:effectLst>
            <a:outerShdw blurRad="393700" dist="381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45720" rIns="45720"/>
          <a:lstStyle/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endParaRPr lang="en-US" sz="1600" dirty="0">
              <a:solidFill>
                <a:schemeClr val="bg1"/>
              </a:solidFill>
            </a:endParaRPr>
          </a:p>
          <a:p>
            <a:pPr algn="ctr" defTabSz="711200">
              <a:spcBef>
                <a:spcPct val="0"/>
              </a:spcBef>
              <a:spcAft>
                <a:spcPct val="35000"/>
              </a:spcAft>
            </a:pPr>
            <a:r>
              <a:rPr lang="en-US" sz="1600" dirty="0">
                <a:solidFill>
                  <a:schemeClr val="bg1"/>
                </a:solidFill>
              </a:rPr>
              <a:t>Effectively managing </a:t>
            </a:r>
            <a:r>
              <a:rPr lang="en-US" sz="1600" dirty="0" smtClean="0">
                <a:solidFill>
                  <a:schemeClr val="bg1"/>
                </a:solidFill>
              </a:rPr>
              <a:t/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acute </a:t>
            </a:r>
            <a:r>
              <a:rPr lang="en-US" sz="1600" dirty="0">
                <a:solidFill>
                  <a:schemeClr val="bg1"/>
                </a:solidFill>
              </a:rPr>
              <a:t>pain can reduce the risk for pain </a:t>
            </a:r>
            <a:r>
              <a:rPr lang="en-US" sz="1600" dirty="0" smtClean="0">
                <a:solidFill>
                  <a:schemeClr val="bg1"/>
                </a:solidFill>
              </a:rPr>
              <a:t>progression</a:t>
            </a:r>
            <a:endParaRPr lang="en-US" sz="1600" baseline="30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26" descr="6_6-Cortical_Pathwa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30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800" y="4065588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31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5116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32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688" y="4803775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33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888" y="5008563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34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588" y="5194300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35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55562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36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54006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37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475" y="5729288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38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5" y="54038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39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8006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040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288" y="3935413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041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480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42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7496">
            <a:off x="5748338" y="1720850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043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7496">
            <a:off x="6038850" y="12255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044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4864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045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6388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046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0198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1049"/>
          <p:cNvSpPr txBox="1">
            <a:spLocks noChangeArrowheads="1"/>
          </p:cNvSpPr>
          <p:nvPr/>
        </p:nvSpPr>
        <p:spPr bwMode="auto">
          <a:xfrm>
            <a:off x="166687" y="165100"/>
            <a:ext cx="4176713" cy="512763"/>
          </a:xfrm>
          <a:prstGeom prst="rect">
            <a:avLst/>
          </a:prstGeom>
          <a:gradFill rotWithShape="0">
            <a:gsLst>
              <a:gs pos="0">
                <a:srgbClr val="000067"/>
              </a:gs>
              <a:gs pos="50000">
                <a:srgbClr val="0000DE"/>
              </a:gs>
              <a:gs pos="100000">
                <a:srgbClr val="000067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700" smtClean="0">
                <a:solidFill>
                  <a:srgbClr val="FFFFFF"/>
                </a:solidFill>
                <a:cs typeface="Arial" charset="0"/>
              </a:rPr>
              <a:t>Dual Ascending Pathways</a:t>
            </a:r>
            <a:endParaRPr lang="en-US" altLang="en-US" sz="2800" smtClean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22" name="Picture 1050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53752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051" descr="5_1-yellow-glow"/>
          <p:cNvPicPr>
            <a:picLocks noChangeAspect="1" noChangeArrowheads="1"/>
          </p:cNvPicPr>
          <p:nvPr/>
        </p:nvPicPr>
        <p:blipFill>
          <a:blip r:embed="rId3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6134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052" descr="blue_foo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486400"/>
            <a:ext cx="21050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053" descr="orange_u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838200"/>
            <a:ext cx="581025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054" descr="yellow_u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990600"/>
            <a:ext cx="138112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055" descr="yellow_foot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505200"/>
            <a:ext cx="38576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 Box 1056"/>
          <p:cNvSpPr txBox="1">
            <a:spLocks noChangeArrowheads="1"/>
          </p:cNvSpPr>
          <p:nvPr/>
        </p:nvSpPr>
        <p:spPr bwMode="auto">
          <a:xfrm>
            <a:off x="6461125" y="5470525"/>
            <a:ext cx="1255713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Spinal Cord</a:t>
            </a:r>
          </a:p>
        </p:txBody>
      </p:sp>
      <p:sp>
        <p:nvSpPr>
          <p:cNvPr id="29" name="Text Box 1057"/>
          <p:cNvSpPr txBox="1">
            <a:spLocks noChangeArrowheads="1"/>
          </p:cNvSpPr>
          <p:nvPr/>
        </p:nvSpPr>
        <p:spPr bwMode="auto">
          <a:xfrm>
            <a:off x="6400800" y="4191000"/>
            <a:ext cx="1052513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Mid Brain</a:t>
            </a:r>
          </a:p>
        </p:txBody>
      </p:sp>
      <p:sp>
        <p:nvSpPr>
          <p:cNvPr id="30" name="Text Box 1058"/>
          <p:cNvSpPr txBox="1">
            <a:spLocks noChangeArrowheads="1"/>
          </p:cNvSpPr>
          <p:nvPr/>
        </p:nvSpPr>
        <p:spPr bwMode="auto">
          <a:xfrm>
            <a:off x="6934200" y="2057400"/>
            <a:ext cx="1085850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Thalamus</a:t>
            </a:r>
          </a:p>
        </p:txBody>
      </p:sp>
      <p:sp>
        <p:nvSpPr>
          <p:cNvPr id="31" name="Text Box 1059"/>
          <p:cNvSpPr txBox="1">
            <a:spLocks noChangeArrowheads="1"/>
          </p:cNvSpPr>
          <p:nvPr/>
        </p:nvSpPr>
        <p:spPr bwMode="auto">
          <a:xfrm>
            <a:off x="6781800" y="838200"/>
            <a:ext cx="1593850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Sensory Cortex</a:t>
            </a:r>
          </a:p>
        </p:txBody>
      </p:sp>
      <p:sp>
        <p:nvSpPr>
          <p:cNvPr id="32" name="Text Box 1060"/>
          <p:cNvSpPr txBox="1">
            <a:spLocks noChangeArrowheads="1"/>
          </p:cNvSpPr>
          <p:nvPr/>
        </p:nvSpPr>
        <p:spPr bwMode="auto">
          <a:xfrm>
            <a:off x="5943600" y="228600"/>
            <a:ext cx="1435100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Limbic Cortex</a:t>
            </a:r>
          </a:p>
        </p:txBody>
      </p:sp>
      <p:sp>
        <p:nvSpPr>
          <p:cNvPr id="33" name="Line 1061"/>
          <p:cNvSpPr>
            <a:spLocks noChangeShapeType="1"/>
          </p:cNvSpPr>
          <p:nvPr/>
        </p:nvSpPr>
        <p:spPr bwMode="auto">
          <a:xfrm flipH="1" flipV="1">
            <a:off x="6172200" y="2133600"/>
            <a:ext cx="762000" cy="76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4" name="Text Box 1062"/>
          <p:cNvSpPr txBox="1">
            <a:spLocks noChangeArrowheads="1"/>
          </p:cNvSpPr>
          <p:nvPr/>
        </p:nvSpPr>
        <p:spPr bwMode="auto">
          <a:xfrm>
            <a:off x="6019800" y="3200400"/>
            <a:ext cx="89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Ascending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Pathways</a:t>
            </a:r>
          </a:p>
        </p:txBody>
      </p:sp>
      <p:sp>
        <p:nvSpPr>
          <p:cNvPr id="35" name="Text Box 1063"/>
          <p:cNvSpPr txBox="1">
            <a:spLocks noChangeArrowheads="1"/>
          </p:cNvSpPr>
          <p:nvPr/>
        </p:nvSpPr>
        <p:spPr bwMode="auto">
          <a:xfrm>
            <a:off x="1447800" y="2843213"/>
            <a:ext cx="912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Peripheral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Nociceptor</a:t>
            </a:r>
            <a:endParaRPr lang="en-US" altLang="en-US" sz="14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6" name="Text Box 1064"/>
          <p:cNvSpPr txBox="1">
            <a:spLocks noChangeArrowheads="1"/>
          </p:cNvSpPr>
          <p:nvPr/>
        </p:nvSpPr>
        <p:spPr bwMode="auto">
          <a:xfrm>
            <a:off x="4572000" y="4876800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Dorsal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 Horn</a:t>
            </a:r>
          </a:p>
        </p:txBody>
      </p:sp>
      <p:sp>
        <p:nvSpPr>
          <p:cNvPr id="37" name="Text Box 1065"/>
          <p:cNvSpPr txBox="1">
            <a:spLocks noChangeArrowheads="1"/>
          </p:cNvSpPr>
          <p:nvPr/>
        </p:nvSpPr>
        <p:spPr bwMode="auto">
          <a:xfrm>
            <a:off x="3260725" y="4681538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Sensory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  Fiber</a:t>
            </a:r>
          </a:p>
        </p:txBody>
      </p:sp>
      <p:sp>
        <p:nvSpPr>
          <p:cNvPr id="38" name="Text Box 1066"/>
          <p:cNvSpPr txBox="1">
            <a:spLocks noChangeArrowheads="1"/>
          </p:cNvSpPr>
          <p:nvPr/>
        </p:nvSpPr>
        <p:spPr bwMode="auto">
          <a:xfrm>
            <a:off x="3352800" y="5943600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Efferent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  Fiber</a:t>
            </a:r>
          </a:p>
        </p:txBody>
      </p:sp>
      <p:pic>
        <p:nvPicPr>
          <p:cNvPr id="39" name="Picture 1067" descr="blue_dow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524000"/>
            <a:ext cx="600075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Rectangle 1068"/>
          <p:cNvSpPr>
            <a:spLocks noChangeArrowheads="1"/>
          </p:cNvSpPr>
          <p:nvPr/>
        </p:nvSpPr>
        <p:spPr bwMode="auto">
          <a:xfrm>
            <a:off x="4038600" y="3276600"/>
            <a:ext cx="9925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FFFFFF"/>
                </a:solidFill>
                <a:cs typeface="Arial" charset="0"/>
              </a:rPr>
              <a:t>Descending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FFFFFF"/>
                </a:solidFill>
                <a:cs typeface="Arial" charset="0"/>
              </a:rPr>
              <a:t>Pathways</a:t>
            </a:r>
          </a:p>
        </p:txBody>
      </p:sp>
      <p:sp>
        <p:nvSpPr>
          <p:cNvPr id="41" name="TextBox 1"/>
          <p:cNvSpPr txBox="1">
            <a:spLocks noChangeArrowheads="1"/>
          </p:cNvSpPr>
          <p:nvPr/>
        </p:nvSpPr>
        <p:spPr bwMode="auto">
          <a:xfrm>
            <a:off x="0" y="6488113"/>
            <a:ext cx="5181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dirty="0" smtClean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Slide courtesy of Raymond Sinatra, MD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6_6-Cortical_Pathwa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1462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4"/>
          <p:cNvGrpSpPr>
            <a:grpSpLocks/>
          </p:cNvGrpSpPr>
          <p:nvPr/>
        </p:nvGrpSpPr>
        <p:grpSpPr bwMode="auto">
          <a:xfrm rot="2628073">
            <a:off x="6019800" y="609600"/>
            <a:ext cx="838200" cy="990600"/>
            <a:chOff x="4781" y="355"/>
            <a:chExt cx="1584" cy="1050"/>
          </a:xfrm>
        </p:grpSpPr>
        <p:pic>
          <p:nvPicPr>
            <p:cNvPr id="4" name="Picture 5" descr="brain_rednes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1" y="355"/>
              <a:ext cx="1584" cy="1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6" descr="redness_yellow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0" y="459"/>
              <a:ext cx="1355" cy="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" name="Picture 15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800" y="4065588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7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5116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9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688" y="4803775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1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888" y="5008563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3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588" y="5194300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5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55562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0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54006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475" y="5729288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4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5" y="54038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6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8006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9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288" y="3935413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2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480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6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7496">
            <a:off x="5748338" y="1720850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8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7496">
            <a:off x="6038850" y="12255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4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4864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6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6388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7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0198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76" descr="5_1-foot-glo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400" y="2944813"/>
            <a:ext cx="5905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77" descr="5_1-pi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24163"/>
            <a:ext cx="4286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80"/>
          <p:cNvSpPr txBox="1">
            <a:spLocks noChangeArrowheads="1"/>
          </p:cNvSpPr>
          <p:nvPr/>
        </p:nvSpPr>
        <p:spPr bwMode="auto">
          <a:xfrm>
            <a:off x="228600" y="228600"/>
            <a:ext cx="3079750" cy="528638"/>
          </a:xfrm>
          <a:prstGeom prst="rect">
            <a:avLst/>
          </a:prstGeom>
          <a:gradFill rotWithShape="0">
            <a:gsLst>
              <a:gs pos="0">
                <a:srgbClr val="000067"/>
              </a:gs>
              <a:gs pos="50000">
                <a:srgbClr val="0000DE"/>
              </a:gs>
              <a:gs pos="100000">
                <a:srgbClr val="000067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smtClean="0">
                <a:solidFill>
                  <a:srgbClr val="FFFFFF"/>
                </a:solidFill>
                <a:cs typeface="Arial" charset="0"/>
              </a:rPr>
              <a:t>Physiological Pain</a:t>
            </a:r>
          </a:p>
        </p:txBody>
      </p:sp>
      <p:pic>
        <p:nvPicPr>
          <p:cNvPr id="26" name="Picture 87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53752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88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6134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93" descr="blue_foo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486400"/>
            <a:ext cx="21050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96" descr="orange_up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838200"/>
            <a:ext cx="581025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7" descr="yellow_up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990600"/>
            <a:ext cx="138112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01" descr="yellow_foot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505200"/>
            <a:ext cx="38576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 Box 102"/>
          <p:cNvSpPr txBox="1">
            <a:spLocks noChangeArrowheads="1"/>
          </p:cNvSpPr>
          <p:nvPr/>
        </p:nvSpPr>
        <p:spPr bwMode="auto">
          <a:xfrm>
            <a:off x="6461125" y="5470525"/>
            <a:ext cx="1255713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Spinal Cord</a:t>
            </a:r>
          </a:p>
        </p:txBody>
      </p:sp>
      <p:sp>
        <p:nvSpPr>
          <p:cNvPr id="33" name="Text Box 103"/>
          <p:cNvSpPr txBox="1">
            <a:spLocks noChangeArrowheads="1"/>
          </p:cNvSpPr>
          <p:nvPr/>
        </p:nvSpPr>
        <p:spPr bwMode="auto">
          <a:xfrm>
            <a:off x="6400800" y="4191000"/>
            <a:ext cx="1052513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Mid Brain</a:t>
            </a:r>
          </a:p>
        </p:txBody>
      </p:sp>
      <p:sp>
        <p:nvSpPr>
          <p:cNvPr id="34" name="Text Box 104"/>
          <p:cNvSpPr txBox="1">
            <a:spLocks noChangeArrowheads="1"/>
          </p:cNvSpPr>
          <p:nvPr/>
        </p:nvSpPr>
        <p:spPr bwMode="auto">
          <a:xfrm>
            <a:off x="6934200" y="2057400"/>
            <a:ext cx="1085850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Thalamus</a:t>
            </a:r>
          </a:p>
        </p:txBody>
      </p:sp>
      <p:sp>
        <p:nvSpPr>
          <p:cNvPr id="35" name="Text Box 105"/>
          <p:cNvSpPr txBox="1">
            <a:spLocks noChangeArrowheads="1"/>
          </p:cNvSpPr>
          <p:nvPr/>
        </p:nvSpPr>
        <p:spPr bwMode="auto">
          <a:xfrm>
            <a:off x="6781800" y="838200"/>
            <a:ext cx="1593850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Sensory Cortex</a:t>
            </a:r>
          </a:p>
        </p:txBody>
      </p:sp>
      <p:sp>
        <p:nvSpPr>
          <p:cNvPr id="36" name="Text Box 106"/>
          <p:cNvSpPr txBox="1">
            <a:spLocks noChangeArrowheads="1"/>
          </p:cNvSpPr>
          <p:nvPr/>
        </p:nvSpPr>
        <p:spPr bwMode="auto">
          <a:xfrm>
            <a:off x="5943600" y="228600"/>
            <a:ext cx="1435100" cy="346075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smtClean="0">
                <a:solidFill>
                  <a:srgbClr val="FFFFFF"/>
                </a:solidFill>
                <a:cs typeface="Arial" charset="0"/>
              </a:rPr>
              <a:t>Limbic Cortex</a:t>
            </a:r>
          </a:p>
        </p:txBody>
      </p:sp>
      <p:sp>
        <p:nvSpPr>
          <p:cNvPr id="37" name="Line 108"/>
          <p:cNvSpPr>
            <a:spLocks noChangeShapeType="1"/>
          </p:cNvSpPr>
          <p:nvPr/>
        </p:nvSpPr>
        <p:spPr bwMode="auto">
          <a:xfrm flipH="1" flipV="1">
            <a:off x="6172200" y="2133600"/>
            <a:ext cx="762000" cy="762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8" name="Text Box 109"/>
          <p:cNvSpPr txBox="1">
            <a:spLocks noChangeArrowheads="1"/>
          </p:cNvSpPr>
          <p:nvPr/>
        </p:nvSpPr>
        <p:spPr bwMode="auto">
          <a:xfrm>
            <a:off x="6003925" y="3233738"/>
            <a:ext cx="89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Ascending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Pathways</a:t>
            </a:r>
          </a:p>
        </p:txBody>
      </p:sp>
      <p:sp>
        <p:nvSpPr>
          <p:cNvPr id="39" name="Text Box 110"/>
          <p:cNvSpPr txBox="1">
            <a:spLocks noChangeArrowheads="1"/>
          </p:cNvSpPr>
          <p:nvPr/>
        </p:nvSpPr>
        <p:spPr bwMode="auto">
          <a:xfrm>
            <a:off x="1584325" y="3287713"/>
            <a:ext cx="1033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smtClean="0">
                <a:solidFill>
                  <a:srgbClr val="FFFFFF"/>
                </a:solidFill>
                <a:cs typeface="Arial" charset="0"/>
              </a:rPr>
              <a:t>Nociceptor</a:t>
            </a:r>
          </a:p>
        </p:txBody>
      </p:sp>
      <p:sp>
        <p:nvSpPr>
          <p:cNvPr id="40" name="Text Box 111"/>
          <p:cNvSpPr txBox="1">
            <a:spLocks noChangeArrowheads="1"/>
          </p:cNvSpPr>
          <p:nvPr/>
        </p:nvSpPr>
        <p:spPr bwMode="auto">
          <a:xfrm>
            <a:off x="4572000" y="4876800"/>
            <a:ext cx="623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Dorsal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 Horn</a:t>
            </a:r>
          </a:p>
        </p:txBody>
      </p:sp>
      <p:sp>
        <p:nvSpPr>
          <p:cNvPr id="41" name="Text Box 112"/>
          <p:cNvSpPr txBox="1">
            <a:spLocks noChangeArrowheads="1"/>
          </p:cNvSpPr>
          <p:nvPr/>
        </p:nvSpPr>
        <p:spPr bwMode="auto">
          <a:xfrm>
            <a:off x="3260725" y="4681538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Sensory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  Fiber</a:t>
            </a:r>
          </a:p>
        </p:txBody>
      </p:sp>
      <p:sp>
        <p:nvSpPr>
          <p:cNvPr id="42" name="Text Box 113"/>
          <p:cNvSpPr txBox="1">
            <a:spLocks noChangeArrowheads="1"/>
          </p:cNvSpPr>
          <p:nvPr/>
        </p:nvSpPr>
        <p:spPr bwMode="auto">
          <a:xfrm>
            <a:off x="3352800" y="5943600"/>
            <a:ext cx="71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Efferent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smtClean="0">
                <a:solidFill>
                  <a:srgbClr val="FFFFFF"/>
                </a:solidFill>
                <a:cs typeface="Arial" charset="0"/>
              </a:rPr>
              <a:t>  Fiber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0" y="6488113"/>
            <a:ext cx="51816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dirty="0" smtClean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Slide courtesy of Raymond Sinatra, MD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xit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6_6-Cortical_Pathwa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4"/>
          <p:cNvGrpSpPr>
            <a:grpSpLocks/>
          </p:cNvGrpSpPr>
          <p:nvPr/>
        </p:nvGrpSpPr>
        <p:grpSpPr bwMode="auto">
          <a:xfrm rot="2628073">
            <a:off x="6019800" y="609600"/>
            <a:ext cx="838200" cy="990600"/>
            <a:chOff x="4781" y="355"/>
            <a:chExt cx="1584" cy="1050"/>
          </a:xfrm>
        </p:grpSpPr>
        <p:pic>
          <p:nvPicPr>
            <p:cNvPr id="4" name="Picture 5" descr="brain_rednes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1" y="355"/>
              <a:ext cx="1584" cy="1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6" descr="redness_yellow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0" y="459"/>
              <a:ext cx="1355" cy="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" name="Picture 15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800" y="4065588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7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5116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9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688" y="4803775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1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888" y="5008563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3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588" y="5194300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5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55562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0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54006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3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475" y="5729288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4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5" y="54038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6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8006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9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288" y="3935413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2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480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6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7496">
            <a:off x="5748338" y="1720850"/>
            <a:ext cx="201612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8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7496">
            <a:off x="6038850" y="122555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4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4864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6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6388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7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0198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76" descr="5_1-foot-glo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400" y="2944813"/>
            <a:ext cx="5905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77" descr="5_1-pi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824163"/>
            <a:ext cx="4286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80"/>
          <p:cNvSpPr txBox="1">
            <a:spLocks noChangeArrowheads="1"/>
          </p:cNvSpPr>
          <p:nvPr/>
        </p:nvSpPr>
        <p:spPr bwMode="auto">
          <a:xfrm>
            <a:off x="239712" y="228600"/>
            <a:ext cx="3189288" cy="1816100"/>
          </a:xfrm>
          <a:prstGeom prst="rect">
            <a:avLst/>
          </a:prstGeom>
          <a:gradFill rotWithShape="0">
            <a:gsLst>
              <a:gs pos="0">
                <a:srgbClr val="000067"/>
              </a:gs>
              <a:gs pos="50000">
                <a:srgbClr val="0000DE"/>
              </a:gs>
              <a:gs pos="100000">
                <a:srgbClr val="000067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dirty="0" smtClean="0">
                <a:solidFill>
                  <a:srgbClr val="FFFFFF"/>
                </a:solidFill>
                <a:cs typeface="Arial" charset="0"/>
              </a:rPr>
              <a:t>Postoperative Pain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dirty="0" smtClean="0">
                <a:solidFill>
                  <a:srgbClr val="FFFFFF"/>
                </a:solidFill>
                <a:cs typeface="Arial" charset="0"/>
              </a:rPr>
              <a:t>Treatment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dirty="0" smtClean="0">
                <a:solidFill>
                  <a:srgbClr val="FFFFFF"/>
                </a:solidFill>
                <a:cs typeface="Arial" charset="0"/>
              </a:rPr>
              <a:t>Multi</a:t>
            </a:r>
            <a:r>
              <a:rPr lang="en-US" altLang="en-US" sz="2800" dirty="0" smtClean="0">
                <a:solidFill>
                  <a:schemeClr val="bg1"/>
                </a:solidFill>
                <a:cs typeface="Arial" charset="0"/>
              </a:rPr>
              <a:t>m</a:t>
            </a:r>
            <a:r>
              <a:rPr lang="en-US" altLang="en-US" sz="2800" dirty="0" smtClean="0">
                <a:solidFill>
                  <a:srgbClr val="FFFFFF"/>
                </a:solidFill>
                <a:cs typeface="Arial" charset="0"/>
              </a:rPr>
              <a:t>odal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dirty="0" smtClean="0">
                <a:solidFill>
                  <a:srgbClr val="FFFFFF"/>
                </a:solidFill>
                <a:cs typeface="Arial" charset="0"/>
              </a:rPr>
              <a:t>Therapy</a:t>
            </a:r>
          </a:p>
        </p:txBody>
      </p:sp>
      <p:pic>
        <p:nvPicPr>
          <p:cNvPr id="26" name="Picture 87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5375275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88" descr="5_1-yellow-glow"/>
          <p:cNvPicPr>
            <a:picLocks noChangeAspect="1" noChangeArrowheads="1"/>
          </p:cNvPicPr>
          <p:nvPr/>
        </p:nvPicPr>
        <p:blipFill>
          <a:blip r:embed="rId5" cstate="print">
            <a:lum bright="18000" contrast="18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613400"/>
            <a:ext cx="201613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93" descr="blue_foo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486400"/>
            <a:ext cx="21050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96" descr="orange_up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838200"/>
            <a:ext cx="581025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7" descr="yellow_up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990600"/>
            <a:ext cx="138112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01" descr="yellow_foot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505200"/>
            <a:ext cx="38576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AutoShape 24"/>
          <p:cNvSpPr>
            <a:spLocks noChangeArrowheads="1"/>
          </p:cNvSpPr>
          <p:nvPr/>
        </p:nvSpPr>
        <p:spPr bwMode="blackWhite">
          <a:xfrm>
            <a:off x="1524000" y="3048000"/>
            <a:ext cx="3063875" cy="887413"/>
          </a:xfrm>
          <a:prstGeom prst="leftArrowCallout">
            <a:avLst>
              <a:gd name="adj1" fmla="val 25000"/>
              <a:gd name="adj2" fmla="val 25000"/>
              <a:gd name="adj3" fmla="val 76580"/>
              <a:gd name="adj4" fmla="val 66667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bg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Local anesthetics (LA) 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infiltration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Acetaminophen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Anti-inflammatory agents, 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COX-2 inhibitor </a:t>
            </a:r>
          </a:p>
        </p:txBody>
      </p:sp>
      <p:sp>
        <p:nvSpPr>
          <p:cNvPr id="33" name="Freeform 3"/>
          <p:cNvSpPr>
            <a:spLocks/>
          </p:cNvSpPr>
          <p:nvPr/>
        </p:nvSpPr>
        <p:spPr bwMode="blackWhite">
          <a:xfrm>
            <a:off x="2783681" y="4340225"/>
            <a:ext cx="1788319" cy="536575"/>
          </a:xfrm>
          <a:custGeom>
            <a:avLst/>
            <a:gdLst>
              <a:gd name="T0" fmla="*/ 490662586 w 1490"/>
              <a:gd name="T1" fmla="*/ 314972793 h 511"/>
              <a:gd name="T2" fmla="*/ 489275719 w 1490"/>
              <a:gd name="T3" fmla="*/ 486256997 h 511"/>
              <a:gd name="T4" fmla="*/ 2065216128 w 1490"/>
              <a:gd name="T5" fmla="*/ 486256997 h 511"/>
              <a:gd name="T6" fmla="*/ 2065216128 w 1490"/>
              <a:gd name="T7" fmla="*/ 0 h 511"/>
              <a:gd name="T8" fmla="*/ 489275719 w 1490"/>
              <a:gd name="T9" fmla="*/ 0 h 511"/>
              <a:gd name="T10" fmla="*/ 486504339 w 1490"/>
              <a:gd name="T11" fmla="*/ 123705692 h 511"/>
              <a:gd name="T12" fmla="*/ 216224151 w 1490"/>
              <a:gd name="T13" fmla="*/ 269296485 h 511"/>
              <a:gd name="T14" fmla="*/ 124745065 w 1490"/>
              <a:gd name="T15" fmla="*/ 171284204 h 511"/>
              <a:gd name="T16" fmla="*/ 0 w 1490"/>
              <a:gd name="T17" fmla="*/ 462467741 h 511"/>
              <a:gd name="T18" fmla="*/ 411657065 w 1490"/>
              <a:gd name="T19" fmla="*/ 464370921 h 511"/>
              <a:gd name="T20" fmla="*/ 320177979 w 1490"/>
              <a:gd name="T21" fmla="*/ 375873562 h 511"/>
              <a:gd name="T22" fmla="*/ 490662586 w 1490"/>
              <a:gd name="T23" fmla="*/ 314972793 h 51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490" h="511">
                <a:moveTo>
                  <a:pt x="354" y="331"/>
                </a:moveTo>
                <a:lnTo>
                  <a:pt x="353" y="511"/>
                </a:lnTo>
                <a:lnTo>
                  <a:pt x="1490" y="511"/>
                </a:lnTo>
                <a:lnTo>
                  <a:pt x="1490" y="0"/>
                </a:lnTo>
                <a:lnTo>
                  <a:pt x="353" y="0"/>
                </a:lnTo>
                <a:lnTo>
                  <a:pt x="351" y="130"/>
                </a:lnTo>
                <a:lnTo>
                  <a:pt x="156" y="283"/>
                </a:lnTo>
                <a:lnTo>
                  <a:pt x="90" y="180"/>
                </a:lnTo>
                <a:lnTo>
                  <a:pt x="0" y="486"/>
                </a:lnTo>
                <a:lnTo>
                  <a:pt x="297" y="488"/>
                </a:lnTo>
                <a:lnTo>
                  <a:pt x="231" y="395"/>
                </a:lnTo>
                <a:lnTo>
                  <a:pt x="354" y="331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mpd="sng">
                <a:solidFill>
                  <a:schemeClr val="bg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       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peripheral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nerve catheters      </a:t>
            </a:r>
            <a:endParaRPr lang="en-US" sz="1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reeform 15"/>
          <p:cNvSpPr>
            <a:spLocks/>
          </p:cNvSpPr>
          <p:nvPr/>
        </p:nvSpPr>
        <p:spPr bwMode="blackWhite">
          <a:xfrm>
            <a:off x="6135688" y="4910138"/>
            <a:ext cx="1985962" cy="701675"/>
          </a:xfrm>
          <a:custGeom>
            <a:avLst/>
            <a:gdLst>
              <a:gd name="T0" fmla="*/ 2147483647 w 1490"/>
              <a:gd name="T1" fmla="*/ 2147483647 h 511"/>
              <a:gd name="T2" fmla="*/ 2147483647 w 1490"/>
              <a:gd name="T3" fmla="*/ 2147483647 h 511"/>
              <a:gd name="T4" fmla="*/ 2147483647 w 1490"/>
              <a:gd name="T5" fmla="*/ 2147483647 h 511"/>
              <a:gd name="T6" fmla="*/ 2147483647 w 1490"/>
              <a:gd name="T7" fmla="*/ 0 h 511"/>
              <a:gd name="T8" fmla="*/ 2147483647 w 1490"/>
              <a:gd name="T9" fmla="*/ 0 h 511"/>
              <a:gd name="T10" fmla="*/ 2147483647 w 1490"/>
              <a:gd name="T11" fmla="*/ 2147483647 h 511"/>
              <a:gd name="T12" fmla="*/ 2147483647 w 1490"/>
              <a:gd name="T13" fmla="*/ 2147483647 h 511"/>
              <a:gd name="T14" fmla="*/ 2147483647 w 1490"/>
              <a:gd name="T15" fmla="*/ 2147483647 h 511"/>
              <a:gd name="T16" fmla="*/ 0 w 1490"/>
              <a:gd name="T17" fmla="*/ 2147483647 h 511"/>
              <a:gd name="T18" fmla="*/ 2147483647 w 1490"/>
              <a:gd name="T19" fmla="*/ 2147483647 h 511"/>
              <a:gd name="T20" fmla="*/ 2147483647 w 1490"/>
              <a:gd name="T21" fmla="*/ 2147483647 h 511"/>
              <a:gd name="T22" fmla="*/ 2147483647 w 1490"/>
              <a:gd name="T23" fmla="*/ 2147483647 h 51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490" h="511">
                <a:moveTo>
                  <a:pt x="354" y="331"/>
                </a:moveTo>
                <a:lnTo>
                  <a:pt x="353" y="511"/>
                </a:lnTo>
                <a:lnTo>
                  <a:pt x="1490" y="511"/>
                </a:lnTo>
                <a:lnTo>
                  <a:pt x="1490" y="0"/>
                </a:lnTo>
                <a:lnTo>
                  <a:pt x="353" y="0"/>
                </a:lnTo>
                <a:lnTo>
                  <a:pt x="351" y="130"/>
                </a:lnTo>
                <a:lnTo>
                  <a:pt x="156" y="283"/>
                </a:lnTo>
                <a:lnTo>
                  <a:pt x="90" y="180"/>
                </a:lnTo>
                <a:lnTo>
                  <a:pt x="0" y="486"/>
                </a:lnTo>
                <a:lnTo>
                  <a:pt x="297" y="488"/>
                </a:lnTo>
                <a:lnTo>
                  <a:pt x="231" y="395"/>
                </a:lnTo>
                <a:lnTo>
                  <a:pt x="354" y="331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mpd="sng">
                <a:solidFill>
                  <a:schemeClr val="bg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blackWhite">
          <a:xfrm>
            <a:off x="6629400" y="4724400"/>
            <a:ext cx="1524000" cy="923925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82073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Local anesthetics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Opioids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  <a:sym typeface="Symbol" pitchFamily="18" charset="2"/>
              </a:rPr>
              <a:t></a:t>
            </a:r>
            <a:r>
              <a:rPr lang="en-US" altLang="en-US" sz="1200" baseline="-250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2</a:t>
            </a: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-Agonists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NMDA antagonists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COX-2 Inhibitors</a:t>
            </a:r>
          </a:p>
        </p:txBody>
      </p:sp>
      <p:sp>
        <p:nvSpPr>
          <p:cNvPr id="36" name="AutoShape 11"/>
          <p:cNvSpPr>
            <a:spLocks noChangeArrowheads="1"/>
          </p:cNvSpPr>
          <p:nvPr/>
        </p:nvSpPr>
        <p:spPr bwMode="blackWhite">
          <a:xfrm>
            <a:off x="6137275" y="596900"/>
            <a:ext cx="2930525" cy="1003300"/>
          </a:xfrm>
          <a:prstGeom prst="leftArrowCallout">
            <a:avLst>
              <a:gd name="adj1" fmla="val 25000"/>
              <a:gd name="adj2" fmla="val 25000"/>
              <a:gd name="adj3" fmla="val 49947"/>
              <a:gd name="adj4" fmla="val 66667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bg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Opioids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  <a:sym typeface="Symbol" pitchFamily="18" charset="2"/>
              </a:rPr>
              <a:t></a:t>
            </a:r>
            <a:r>
              <a:rPr lang="en-US" altLang="en-US" sz="1200" baseline="-250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2</a:t>
            </a: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-Agonists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Acetaminophen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200" i="1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N</a:t>
            </a: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-methyl-</a:t>
            </a:r>
            <a:r>
              <a:rPr lang="en-US" altLang="en-US" sz="1200" cap="small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d</a:t>
            </a: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-aspartate </a:t>
            </a:r>
            <a:b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</a:br>
            <a:r>
              <a:rPr lang="en-US" altLang="en-US" sz="1200" dirty="0" smtClean="0">
                <a:solidFill>
                  <a:srgbClr val="000000"/>
                </a:solidFill>
                <a:ea typeface="ＭＳ Ｐゴシック" pitchFamily="34" charset="-128"/>
                <a:cs typeface="Arial" charset="0"/>
              </a:rPr>
              <a:t>(NMDA) antagonists</a:t>
            </a:r>
          </a:p>
        </p:txBody>
      </p:sp>
      <p:sp>
        <p:nvSpPr>
          <p:cNvPr id="37" name="TextBox 49"/>
          <p:cNvSpPr txBox="1">
            <a:spLocks noChangeArrowheads="1"/>
          </p:cNvSpPr>
          <p:nvPr/>
        </p:nvSpPr>
        <p:spPr bwMode="auto">
          <a:xfrm>
            <a:off x="0" y="6488113"/>
            <a:ext cx="7924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600" dirty="0" smtClean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Slide courtesy of Raymond Sinatra, MD and modified for educational purposes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00034" y="1569720"/>
          <a:ext cx="8349344" cy="528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410"/>
                <a:gridCol w="1736750"/>
                <a:gridCol w="2189815"/>
                <a:gridCol w="256736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Class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Examples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 ADR  Risks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/>
                        <a:t>Comments</a:t>
                      </a:r>
                      <a:endParaRPr lang="en-US" sz="1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Opioids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Morphine</a:t>
                      </a:r>
                    </a:p>
                    <a:p>
                      <a:r>
                        <a:rPr lang="en-US" sz="1600" dirty="0" smtClean="0"/>
                        <a:t>Hydromorphone</a:t>
                      </a:r>
                    </a:p>
                    <a:p>
                      <a:r>
                        <a:rPr lang="en-US" sz="1600" dirty="0" smtClean="0"/>
                        <a:t>Fentanyl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Sedation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Constipation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Nausea / Vomiting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Dizziness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Sedation</a:t>
                      </a:r>
                      <a:r>
                        <a:rPr lang="en-US" sz="1600" baseline="0" dirty="0" smtClean="0"/>
                        <a:t> may impair postoperative rehabilitation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Constipation may affect time to discharge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NSAIDs</a:t>
                      </a:r>
                    </a:p>
                    <a:p>
                      <a:r>
                        <a:rPr lang="en-US" sz="1800" b="0" dirty="0" smtClean="0"/>
                        <a:t>(injectable)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Ketorolac</a:t>
                      </a:r>
                    </a:p>
                    <a:p>
                      <a:r>
                        <a:rPr lang="en-US" sz="1600" baseline="0" dirty="0" smtClean="0"/>
                        <a:t>Ibuprofen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GI bleeds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Nephrotoxicity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May affect wound / bone healing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NSAIDs</a:t>
                      </a:r>
                    </a:p>
                    <a:p>
                      <a:r>
                        <a:rPr lang="en-US" sz="1800" b="0" dirty="0" smtClean="0"/>
                        <a:t>(oral, nonselective)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Ibuprofen</a:t>
                      </a:r>
                    </a:p>
                    <a:p>
                      <a:r>
                        <a:rPr lang="en-US" sz="1600" dirty="0" smtClean="0"/>
                        <a:t>Naproxen</a:t>
                      </a:r>
                    </a:p>
                    <a:p>
                      <a:r>
                        <a:rPr lang="en-US" sz="1600" dirty="0" err="1" smtClean="0"/>
                        <a:t>Diclofenac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GI</a:t>
                      </a:r>
                      <a:r>
                        <a:rPr lang="en-US" sz="1600" baseline="0" dirty="0" smtClean="0"/>
                        <a:t> bleeds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Nephrotoxicity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Nausea / Vomiting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indent="-2286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1600" baseline="0" dirty="0" smtClean="0"/>
                        <a:t>May affect wound / bone healing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NSAIDs</a:t>
                      </a:r>
                    </a:p>
                    <a:p>
                      <a:r>
                        <a:rPr lang="en-US" sz="1800" b="0" dirty="0" smtClean="0"/>
                        <a:t>(oral, selective)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Celecoxib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Nephrotoxicity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Nausea</a:t>
                      </a:r>
                      <a:r>
                        <a:rPr lang="en-US" sz="1600" baseline="0" dirty="0" smtClean="0"/>
                        <a:t> / Vomiting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May affect wound / bone healing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Acetaminophen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Acetaminophen</a:t>
                      </a:r>
                    </a:p>
                    <a:p>
                      <a:r>
                        <a:rPr lang="en-US" sz="1600" dirty="0" smtClean="0"/>
                        <a:t>(oral and injectable)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Hepatotoxicity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at high doses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No</a:t>
                      </a:r>
                      <a:r>
                        <a:rPr lang="en-US" sz="1600" baseline="0" dirty="0" smtClean="0"/>
                        <a:t> effect on </a:t>
                      </a:r>
                      <a:br>
                        <a:rPr lang="en-US" sz="1600" baseline="0" dirty="0" smtClean="0"/>
                      </a:br>
                      <a:r>
                        <a:rPr lang="en-US" sz="1600" baseline="0" dirty="0" smtClean="0"/>
                        <a:t>bleeding times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baseline="0" dirty="0" smtClean="0"/>
                        <a:t>Well tolerated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dirty="0" err="1" smtClean="0"/>
                        <a:t>Gabapentinoids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Gabapentin </a:t>
                      </a:r>
                      <a:r>
                        <a:rPr lang="en-US" sz="1600" baseline="0" dirty="0" err="1" smtClean="0"/>
                        <a:t>Pregabalin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Dizziness</a:t>
                      </a:r>
                    </a:p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Sedation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/>
                        <a:buChar char="•"/>
                      </a:pPr>
                      <a:r>
                        <a:rPr lang="en-US" sz="1600" dirty="0" smtClean="0"/>
                        <a:t>Helpful</a:t>
                      </a:r>
                      <a:r>
                        <a:rPr lang="en-US" sz="1600" baseline="0" dirty="0" smtClean="0"/>
                        <a:t> with neuropathic pain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71472" y="285728"/>
            <a:ext cx="7286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Systemic Multimodal Medications – Common Adverse Drug Reactions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33400" y="33338"/>
            <a:ext cx="785336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600" cap="small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Multimodal Pain Management: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600" cap="small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Step Therapy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2400" y="6477000"/>
            <a:ext cx="71993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ea typeface="ＭＳ Ｐゴシック" pitchFamily="34" charset="-128"/>
                <a:cs typeface="Arial" charset="0"/>
              </a:rPr>
              <a:t>Crews JC. </a:t>
            </a:r>
            <a:r>
              <a:rPr lang="en-US" altLang="en-US" sz="1200" b="1" i="1" dirty="0" smtClean="0">
                <a:ea typeface="ＭＳ Ｐゴシック" pitchFamily="34" charset="-128"/>
                <a:cs typeface="Arial" charset="0"/>
              </a:rPr>
              <a:t>JAMA. </a:t>
            </a:r>
            <a:r>
              <a:rPr lang="en-US" altLang="en-US" sz="1200" b="1" dirty="0" smtClean="0">
                <a:ea typeface="ＭＳ Ｐゴシック" pitchFamily="34" charset="-128"/>
                <a:cs typeface="Arial" charset="0"/>
              </a:rPr>
              <a:t>2002;288(5):629-632.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287713" y="1668463"/>
            <a:ext cx="3362325" cy="1852612"/>
          </a:xfrm>
          <a:prstGeom prst="rect">
            <a:avLst/>
          </a:prstGeom>
          <a:solidFill>
            <a:srgbClr val="FF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806700" y="3521075"/>
            <a:ext cx="3857625" cy="1071563"/>
          </a:xfrm>
          <a:prstGeom prst="rect">
            <a:avLst/>
          </a:prstGeom>
          <a:solidFill>
            <a:srgbClr val="FF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86000" y="4592638"/>
            <a:ext cx="4394200" cy="1427162"/>
          </a:xfrm>
          <a:prstGeom prst="rect">
            <a:avLst/>
          </a:prstGeom>
          <a:solidFill>
            <a:srgbClr val="FFCD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18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552825" y="1700213"/>
            <a:ext cx="29972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400" b="1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Severe Postoperative Pain</a:t>
            </a:r>
            <a:endParaRPr lang="en-US" altLang="en-US" sz="14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192463" y="1947863"/>
            <a:ext cx="3590925" cy="137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Step 1 and Step 2 Strategies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AND</a:t>
            </a:r>
          </a:p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Local Anesthetic Peripheral Neural Blockade</a:t>
            </a:r>
            <a:r>
              <a:rPr lang="en-US" altLang="en-US" sz="8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/>
            </a:r>
            <a:br>
              <a:rPr lang="en-US" altLang="en-US" sz="8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</a:b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(with or without catheter)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AND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Use of Sustained-release Opioid Analgesics</a:t>
            </a:r>
            <a:endParaRPr lang="en-US" altLang="en-US" sz="1200" b="1" dirty="0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386013" y="5022850"/>
            <a:ext cx="42306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err="1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Nonopioid</a:t>
            </a: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 Analgesic</a:t>
            </a:r>
            <a:b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</a:b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Acetaminophen, NSAIDs, or COX-2 Selective Inhibitors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AND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Local Anesthetic Infiltration</a:t>
            </a:r>
            <a:endParaRPr lang="en-US" altLang="en-US" sz="1200" b="1" dirty="0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008313" y="3582988"/>
            <a:ext cx="35560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400" b="1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Moderate Postoperative Pain</a:t>
            </a:r>
            <a:endParaRPr lang="en-US" altLang="en-US" sz="14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409825" y="4694238"/>
            <a:ext cx="41402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400" b="1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Mild Postoperative Pain</a:t>
            </a:r>
            <a:endParaRPr lang="en-US" altLang="en-US" sz="1400" b="1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989263" y="3835400"/>
            <a:ext cx="35560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Step 1 Strategy </a:t>
            </a:r>
          </a:p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AND</a:t>
            </a:r>
          </a:p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200" b="1" dirty="0" smtClean="0">
                <a:solidFill>
                  <a:srgbClr val="000000"/>
                </a:solidFill>
                <a:latin typeface="Arial MT" charset="0"/>
                <a:ea typeface="ＭＳ Ｐゴシック" pitchFamily="34" charset="-128"/>
                <a:cs typeface="Arial" charset="0"/>
              </a:rPr>
              <a:t>Intermittent Doses of Opioid Analgesics</a:t>
            </a:r>
            <a:endParaRPr lang="en-US" altLang="en-US" sz="1200" b="1" dirty="0" smtClean="0">
              <a:solidFill>
                <a:srgbClr val="000000"/>
              </a:solidFill>
              <a:ea typeface="ＭＳ Ｐゴシック" pitchFamily="34" charset="-128"/>
              <a:cs typeface="Arial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219200" y="1828800"/>
            <a:ext cx="1247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 dirty="0" smtClean="0">
                <a:ea typeface="ＭＳ Ｐゴシック" pitchFamily="34" charset="-128"/>
                <a:cs typeface="Arial" charset="0"/>
              </a:rPr>
              <a:t>Step 3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219200" y="3436938"/>
            <a:ext cx="1247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 dirty="0" smtClean="0">
                <a:ea typeface="ＭＳ Ｐゴシック" pitchFamily="34" charset="-128"/>
                <a:cs typeface="Arial" charset="0"/>
              </a:rPr>
              <a:t>Step 2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1030288" y="4953000"/>
            <a:ext cx="1247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 dirty="0" smtClean="0">
                <a:ea typeface="ＭＳ Ｐゴシック" pitchFamily="34" charset="-128"/>
                <a:cs typeface="Arial" charset="0"/>
              </a:rPr>
              <a:t>   Step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29000" y="6036134"/>
            <a:ext cx="3336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Reprinted with permission. Copyright © 2002 </a:t>
            </a:r>
            <a:b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American Medical Association. All rights reserved.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3" grpId="0"/>
      <p:bldP spid="14" grpId="0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hp\Desktop\pain\the-role-of-anesthesiologist-in-pain-management-22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2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ETIOLOGY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Physiological pain </a:t>
            </a:r>
          </a:p>
          <a:p>
            <a:pPr lvl="1"/>
            <a:r>
              <a:rPr lang="en-IN" dirty="0" smtClean="0"/>
              <a:t>It is experienced when an intact, properly functioning nervous system sends signals that tissue is damaged requiring attention and proper care.</a:t>
            </a:r>
          </a:p>
          <a:p>
            <a:r>
              <a:rPr lang="en-IN" dirty="0" smtClean="0"/>
              <a:t>Somatic pain</a:t>
            </a:r>
          </a:p>
          <a:p>
            <a:pPr lvl="1"/>
            <a:r>
              <a:rPr lang="en-IN" dirty="0" smtClean="0"/>
              <a:t>It originates in the skin, muscle, bones or connective tissue with sharp sensation.</a:t>
            </a:r>
          </a:p>
          <a:p>
            <a:pPr lvl="8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hp\Desktop\pain\the-role-of-anesthesiologist-in-pain-management-28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3525" y="1147762"/>
            <a:ext cx="6076950" cy="4562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Visceral pain</a:t>
            </a:r>
          </a:p>
          <a:p>
            <a:pPr lvl="1"/>
            <a:r>
              <a:rPr lang="en-IN" dirty="0" smtClean="0"/>
              <a:t>It is poorly located and may have cramping, throbbing, pressing, or aching quality and is often associated with feeling sick</a:t>
            </a:r>
          </a:p>
          <a:p>
            <a:r>
              <a:rPr lang="en-IN" dirty="0" smtClean="0"/>
              <a:t>Neuropathic pain</a:t>
            </a:r>
          </a:p>
          <a:p>
            <a:pPr lvl="1"/>
            <a:r>
              <a:rPr lang="en-IN" dirty="0" smtClean="0"/>
              <a:t>It is experienced by people with damaged or malfunctioning nerves which can be central or peripheral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p\Desktop\pain\pain-management-ppt-20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0"/>
            <a:ext cx="8992240" cy="64294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Classification of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Acute or Chronic</a:t>
            </a:r>
          </a:p>
          <a:p>
            <a:r>
              <a:rPr lang="en-IN" dirty="0" err="1" smtClean="0"/>
              <a:t>Nociceptive</a:t>
            </a:r>
            <a:r>
              <a:rPr lang="en-IN" dirty="0" smtClean="0"/>
              <a:t> or neuropathic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Effects of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Tachycardia </a:t>
            </a:r>
          </a:p>
          <a:p>
            <a:r>
              <a:rPr lang="en-IN" dirty="0" smtClean="0"/>
              <a:t>Diaphoresis</a:t>
            </a:r>
          </a:p>
          <a:p>
            <a:r>
              <a:rPr lang="en-IN" dirty="0" smtClean="0"/>
              <a:t>Increased blood sugar levels</a:t>
            </a:r>
          </a:p>
          <a:p>
            <a:r>
              <a:rPr lang="en-IN" dirty="0" smtClean="0"/>
              <a:t>Dilatation of pupils </a:t>
            </a:r>
          </a:p>
          <a:p>
            <a:r>
              <a:rPr lang="en-IN" dirty="0" smtClean="0"/>
              <a:t>Decreased GI motility </a:t>
            </a:r>
          </a:p>
          <a:p>
            <a:r>
              <a:rPr lang="en-IN" dirty="0" smtClean="0"/>
              <a:t>Increased muscle tension </a:t>
            </a:r>
          </a:p>
          <a:p>
            <a:r>
              <a:rPr lang="en-IN" dirty="0" err="1" smtClean="0"/>
              <a:t>Tachypnea</a:t>
            </a:r>
            <a:r>
              <a:rPr lang="en-IN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Management of pain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is broadly divided into </a:t>
            </a:r>
          </a:p>
          <a:p>
            <a:pPr lvl="1"/>
            <a:r>
              <a:rPr lang="en-IN" dirty="0" smtClean="0"/>
              <a:t>Acute pain management(primarily deals with patient recovering from surgery or with acute medical conditions mostly due to </a:t>
            </a:r>
            <a:r>
              <a:rPr lang="en-IN" dirty="0" err="1" smtClean="0"/>
              <a:t>nociception</a:t>
            </a:r>
            <a:r>
              <a:rPr lang="en-IN" dirty="0" smtClean="0"/>
              <a:t>)</a:t>
            </a:r>
          </a:p>
          <a:p>
            <a:pPr lvl="1"/>
            <a:r>
              <a:rPr lang="en-IN" dirty="0" smtClean="0"/>
              <a:t>Chronic pain management (includes diverse group of patients always seen in out patient setup)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Acute pain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Perioperative</a:t>
            </a:r>
            <a:r>
              <a:rPr lang="en-IN" dirty="0" smtClean="0"/>
              <a:t> period </a:t>
            </a:r>
          </a:p>
          <a:p>
            <a:pPr lvl="1"/>
            <a:r>
              <a:rPr lang="en-IN" dirty="0" smtClean="0"/>
              <a:t>Preoperative </a:t>
            </a:r>
          </a:p>
          <a:p>
            <a:pPr lvl="1"/>
            <a:r>
              <a:rPr lang="en-IN" dirty="0" err="1" smtClean="0"/>
              <a:t>Intraoperative</a:t>
            </a:r>
            <a:r>
              <a:rPr lang="en-IN" dirty="0" smtClean="0"/>
              <a:t> </a:t>
            </a:r>
          </a:p>
          <a:p>
            <a:pPr lvl="1"/>
            <a:r>
              <a:rPr lang="en-IN" dirty="0" smtClean="0"/>
              <a:t>Postoperative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1110</Words>
  <Application>Microsoft Office PowerPoint</Application>
  <PresentationFormat>On-screen Show (4:3)</PresentationFormat>
  <Paragraphs>288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METHODS OF PAIN RELIEF</vt:lpstr>
      <vt:lpstr>PAIN</vt:lpstr>
      <vt:lpstr>ETIOLOGY </vt:lpstr>
      <vt:lpstr>Slide 4</vt:lpstr>
      <vt:lpstr>Slide 5</vt:lpstr>
      <vt:lpstr>Classification of Pain</vt:lpstr>
      <vt:lpstr>Effects of pain</vt:lpstr>
      <vt:lpstr>Management of pain</vt:lpstr>
      <vt:lpstr>Acute pain management </vt:lpstr>
      <vt:lpstr>Modalities of Pain management</vt:lpstr>
      <vt:lpstr>Systemic opioids </vt:lpstr>
      <vt:lpstr>Slide 12</vt:lpstr>
      <vt:lpstr>Regional Analgesia </vt:lpstr>
      <vt:lpstr>Slide 14</vt:lpstr>
      <vt:lpstr>Patient controlled analgesia </vt:lpstr>
      <vt:lpstr>Slide 16</vt:lpstr>
      <vt:lpstr>Post operative pain management</vt:lpstr>
      <vt:lpstr>NSAIDS</vt:lpstr>
      <vt:lpstr>Acetaminophen(PCM)-  </vt:lpstr>
      <vt:lpstr>OPIOIDS  </vt:lpstr>
      <vt:lpstr>EPIDURAL ANALGESIA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admin</cp:lastModifiedBy>
  <cp:revision>42</cp:revision>
  <dcterms:created xsi:type="dcterms:W3CDTF">2018-04-24T09:14:13Z</dcterms:created>
  <dcterms:modified xsi:type="dcterms:W3CDTF">2022-04-26T10:43:57Z</dcterms:modified>
</cp:coreProperties>
</file>