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375" r:id="rId4"/>
    <p:sldId id="316" r:id="rId5"/>
    <p:sldId id="275" r:id="rId6"/>
    <p:sldId id="276" r:id="rId7"/>
    <p:sldId id="277" r:id="rId8"/>
    <p:sldId id="278" r:id="rId9"/>
    <p:sldId id="317" r:id="rId10"/>
    <p:sldId id="279" r:id="rId11"/>
    <p:sldId id="376" r:id="rId12"/>
    <p:sldId id="281" r:id="rId13"/>
    <p:sldId id="377" r:id="rId14"/>
    <p:sldId id="282" r:id="rId15"/>
    <p:sldId id="378" r:id="rId16"/>
    <p:sldId id="283" r:id="rId17"/>
    <p:sldId id="284" r:id="rId18"/>
    <p:sldId id="285" r:id="rId19"/>
    <p:sldId id="286" r:id="rId20"/>
    <p:sldId id="287" r:id="rId21"/>
    <p:sldId id="288" r:id="rId22"/>
    <p:sldId id="289" r:id="rId23"/>
    <p:sldId id="290" r:id="rId24"/>
    <p:sldId id="291" r:id="rId25"/>
    <p:sldId id="292" r:id="rId26"/>
    <p:sldId id="293" r:id="rId27"/>
    <p:sldId id="442" r:id="rId28"/>
    <p:sldId id="294" r:id="rId29"/>
    <p:sldId id="443" r:id="rId30"/>
    <p:sldId id="33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0" d="100"/>
          <a:sy n="40" d="100"/>
        </p:scale>
        <p:origin x="-108" y="-672"/>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6A00F1D-A060-B14E-A78C-DAA626947ECB}" type="datetime1">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A00F1D-A060-B14E-A78C-DAA626947ECB}" type="datetime1">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A00F1D-A060-B14E-A78C-DAA626947ECB}" type="datetime1">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标题，两项内容与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quarter" idx="1"/>
          </p:nvPr>
        </p:nvSpPr>
        <p:spPr>
          <a:xfrm>
            <a:off x="838200" y="1825625"/>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38200" y="4076700"/>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half" idx="3"/>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p>
            <a:pPr lvl="0"/>
            <a:fld id="{BB962C8B-B14F-4D97-AF65-F5344CB8AC3E}" type="datetime1">
              <a:rPr lang="zh-CN" altLang="en-US"/>
              <a:pPr lvl="0"/>
              <a:t>2022/4/26</a:t>
            </a:fld>
            <a:endParaRPr lang="zh-CN" altLang="en-US"/>
          </a:p>
        </p:txBody>
      </p:sp>
      <p:sp>
        <p:nvSpPr>
          <p:cNvPr id="7" name="页脚占位符 6"/>
          <p:cNvSpPr>
            <a:spLocks noGrp="1"/>
          </p:cNvSpPr>
          <p:nvPr>
            <p:ph type="ftr" sz="quarter" idx="11"/>
          </p:nvPr>
        </p:nvSpPr>
        <p:spPr/>
        <p:txBody>
          <a:bodyPr/>
          <a:lstStyle/>
          <a:p>
            <a:pPr lvl="0"/>
            <a:endParaRPr lang="zh-CN"/>
          </a:p>
        </p:txBody>
      </p:sp>
      <p:sp>
        <p:nvSpPr>
          <p:cNvPr id="8" name="灯片编号占位符 7"/>
          <p:cNvSpPr>
            <a:spLocks noGrp="1"/>
          </p:cNvSpPr>
          <p:nvPr>
            <p:ph type="sldNum" sz="quarter" idx="12"/>
          </p:nvPr>
        </p:nvSpPr>
        <p:spPr/>
        <p:txBody>
          <a:bodyPr/>
          <a:lstStyle/>
          <a:p>
            <a:pPr lvl="0"/>
            <a:fld id="{9A0DB2DC-4C9A-4742-B13C-FB6460FD3503}" type="slidenum">
              <a:rPr lang="en-US" altLang="zh-CN"/>
              <a:pPr lvl="0"/>
              <a:t>‹#›</a:t>
            </a:fld>
            <a:endParaRPr lang="zh-CN"/>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A00F1D-A060-B14E-A78C-DAA626947ECB}" type="datetime1">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A00F1D-A060-B14E-A78C-DAA626947ECB}" type="datetime1">
              <a:rPr lang="en-US" smtClean="0"/>
              <a:pPr/>
              <a:t>4/26/2022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A00F1D-A060-B14E-A78C-DAA626947ECB}" type="datetime1">
              <a:rPr lang="en-US" smtClean="0"/>
              <a:pPr/>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A00F1D-A060-B14E-A78C-DAA626947ECB}" type="datetime1">
              <a:rPr lang="en-US" smtClean="0"/>
              <a:pPr/>
              <a:t>4/26/2022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A00F1D-A060-B14E-A78C-DAA626947ECB}" type="datetime1">
              <a:rPr lang="en-US" smtClean="0"/>
              <a:pPr/>
              <a:t>4/26/2022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A00F1D-A060-B14E-A78C-DAA626947ECB}" type="datetime1">
              <a:rPr lang="en-US" smtClean="0"/>
              <a:pPr/>
              <a:t>4/26/2022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00F1D-A060-B14E-A78C-DAA626947ECB}" type="datetime1">
              <a:rPr lang="en-US" smtClean="0"/>
              <a:pPr/>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A00F1D-A060-B14E-A78C-DAA626947ECB}" type="datetime1">
              <a:rPr lang="en-US" smtClean="0"/>
              <a:pPr/>
              <a:t>4/26/2022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487BD-1D65-5140-B736-B1FAC3831E5E}" type="slidenum">
              <a:rPr lang="en-US" smtClean="0"/>
              <a:pPr/>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00F1D-A060-B14E-A78C-DAA626947ECB}" type="datetime1">
              <a:rPr lang="en-US" smtClean="0"/>
              <a:pPr/>
              <a:t>4/26/2022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487BD-1D65-5140-B736-B1FAC3831E5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a:latin typeface="Calibri" pitchFamily="34" charset="0"/>
                <a:ea typeface="Times New Roman" pitchFamily="34" charset="0"/>
                <a:cs typeface="Mangal" pitchFamily="34" charset="0"/>
              </a:rPr>
              <a:t>Endotracheal tubes (ETT)</a:t>
            </a:r>
            <a:endParaRPr lang="en-US" dirty="0"/>
          </a:p>
        </p:txBody>
      </p:sp>
      <p:sp>
        <p:nvSpPr>
          <p:cNvPr id="3" name="Subtitle 2"/>
          <p:cNvSpPr>
            <a:spLocks noGrp="1"/>
          </p:cNvSpPr>
          <p:nvPr>
            <p:ph type="subTitle" idx="1"/>
          </p:nvPr>
        </p:nvSpPr>
        <p:spPr/>
        <p:txBody>
          <a:bodyPr/>
          <a:lstStyle/>
          <a:p>
            <a:r>
              <a:rPr lang="en-US" dirty="0" smtClean="0"/>
              <a:t>Under </a:t>
            </a:r>
            <a:r>
              <a:rPr lang="en-US" dirty="0"/>
              <a:t>guidance of: Dr. </a:t>
            </a:r>
            <a:r>
              <a:rPr lang="en-US" dirty="0" err="1" smtClean="0"/>
              <a:t>Jayshri</a:t>
            </a:r>
            <a:r>
              <a:rPr lang="en-US" dirty="0" smtClean="0"/>
              <a:t> Desai </a:t>
            </a:r>
          </a:p>
          <a:p>
            <a:r>
              <a:rPr lang="en-US" dirty="0" smtClean="0"/>
              <a:t>(Professor</a:t>
            </a:r>
            <a:r>
              <a:rPr lang="en-US" dirty="0"/>
              <a:t>, Dept of Anaesthesia</a:t>
            </a:r>
            <a:r>
              <a:rPr lang="en-US" dirty="0" smtClean="0"/>
              <a:t>)</a:t>
            </a:r>
          </a:p>
          <a:p>
            <a:r>
              <a:rPr lang="en-US" dirty="0" smtClean="0"/>
              <a:t>SBKS MI &amp; RC, SVDU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Double lumen ETT:</a:t>
            </a:r>
          </a:p>
        </p:txBody>
      </p:sp>
      <p:sp>
        <p:nvSpPr>
          <p:cNvPr id="3" name="Content Placeholder 2"/>
          <p:cNvSpPr>
            <a:spLocks noGrp="1"/>
          </p:cNvSpPr>
          <p:nvPr>
            <p:ph idx="1"/>
          </p:nvPr>
        </p:nvSpPr>
        <p:spPr/>
        <p:txBody>
          <a:bodyPr>
            <a:normAutofit lnSpcReduction="10000"/>
          </a:bodyPr>
          <a:lstStyle/>
          <a:p>
            <a:pPr algn="just"/>
            <a:r>
              <a:rPr lang="en-IN" sz="2400" dirty="0">
                <a:effectLst/>
                <a:latin typeface="Calibri" pitchFamily="34" charset="0"/>
                <a:ea typeface="Times New Roman" pitchFamily="34" charset="0"/>
                <a:cs typeface="Mangal" pitchFamily="34" charset="0"/>
              </a:rPr>
              <a:t>Two varieties are currently available. The first is the older </a:t>
            </a:r>
            <a:r>
              <a:rPr lang="en-IN" sz="2400" dirty="0" err="1">
                <a:effectLst/>
                <a:latin typeface="Calibri" pitchFamily="34" charset="0"/>
                <a:ea typeface="Times New Roman" pitchFamily="34" charset="0"/>
                <a:cs typeface="Mangal" pitchFamily="34" charset="0"/>
              </a:rPr>
              <a:t>Robertshaw</a:t>
            </a:r>
            <a:r>
              <a:rPr lang="en-IN" sz="2400" dirty="0">
                <a:effectLst/>
                <a:latin typeface="Calibri" pitchFamily="34" charset="0"/>
                <a:ea typeface="Times New Roman" pitchFamily="34" charset="0"/>
                <a:cs typeface="Mangal" pitchFamily="34" charset="0"/>
              </a:rPr>
              <a:t> double-lumen tube, which is made of red rubber. It is re-usable. It is seldom used now.</a:t>
            </a:r>
            <a:endParaRPr lang="en-PH" sz="2400" dirty="0">
              <a:effectLst/>
              <a:latin typeface="Calibri" pitchFamily="34" charset="0"/>
              <a:ea typeface="Times New Roman" pitchFamily="34" charset="0"/>
              <a:cs typeface="Mangal" pitchFamily="34" charset="0"/>
            </a:endParaRPr>
          </a:p>
          <a:p>
            <a:r>
              <a:rPr lang="en-IN" sz="2400" dirty="0">
                <a:effectLst/>
                <a:latin typeface="Calibri" pitchFamily="34" charset="0"/>
                <a:ea typeface="Times New Roman" pitchFamily="34" charset="0"/>
                <a:cs typeface="Mangal" pitchFamily="34" charset="0"/>
              </a:rPr>
              <a:t>The newer variant is called the </a:t>
            </a:r>
            <a:r>
              <a:rPr lang="en-IN" sz="2400" dirty="0" err="1">
                <a:effectLst/>
                <a:latin typeface="Calibri" pitchFamily="34" charset="0"/>
                <a:ea typeface="Times New Roman" pitchFamily="34" charset="0"/>
                <a:cs typeface="Mangal" pitchFamily="34" charset="0"/>
              </a:rPr>
              <a:t>Bronchocath</a:t>
            </a:r>
            <a:r>
              <a:rPr lang="en-IN" sz="2400" dirty="0">
                <a:effectLst/>
                <a:latin typeface="Calibri" pitchFamily="34" charset="0"/>
                <a:ea typeface="Times New Roman" pitchFamily="34" charset="0"/>
                <a:cs typeface="Mangal" pitchFamily="34" charset="0"/>
              </a:rPr>
              <a:t> double-lumen tube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and is made of plastic. It is disposable and is more commonly used nowadays</a:t>
            </a:r>
            <a:r>
              <a:rPr lang="en-IN" sz="2400" dirty="0">
                <a:latin typeface="Calibri" pitchFamily="34" charset="0"/>
                <a:ea typeface="Times New Roman" pitchFamily="34" charset="0"/>
                <a:cs typeface="Mangal" pitchFamily="34" charset="0"/>
              </a:rPr>
              <a:t>. </a:t>
            </a:r>
          </a:p>
          <a:p>
            <a:r>
              <a:rPr lang="en-IN" sz="2400" dirty="0">
                <a:latin typeface="Calibri" pitchFamily="34" charset="0"/>
                <a:ea typeface="Times New Roman" pitchFamily="34" charset="0"/>
                <a:cs typeface="Mangal" pitchFamily="34" charset="0"/>
              </a:rPr>
              <a:t>Their low pressure tracheal and bronchial cuff helps to minimize the risk of mucosal damage. Blue colour-coded bronchial cuff, bronchial proximal lumen and bronchial pilot balloon offers</a:t>
            </a:r>
            <a:r>
              <a:rPr lang="en-PH" sz="2400" dirty="0">
                <a:latin typeface="Calibri" pitchFamily="34" charset="0"/>
                <a:ea typeface="Times New Roman" pitchFamily="34" charset="0"/>
                <a:cs typeface="Mangal" pitchFamily="34" charset="0"/>
              </a:rPr>
              <a:t> </a:t>
            </a:r>
            <a:r>
              <a:rPr lang="en-IN" sz="2400" dirty="0">
                <a:latin typeface="Calibri" pitchFamily="34" charset="0"/>
                <a:ea typeface="Times New Roman" pitchFamily="34" charset="0"/>
                <a:cs typeface="Mangal" pitchFamily="34" charset="0"/>
              </a:rPr>
              <a:t>easy identification. X-ray opaque markers at the distal tip, above the bronchial cuff and at the tracheal opening aid location and</a:t>
            </a:r>
            <a:r>
              <a:rPr lang="en-PH" sz="2400" dirty="0">
                <a:latin typeface="Calibri" pitchFamily="34" charset="0"/>
                <a:ea typeface="Times New Roman" pitchFamily="34" charset="0"/>
                <a:cs typeface="Mangal" pitchFamily="34" charset="0"/>
              </a:rPr>
              <a:t> </a:t>
            </a:r>
            <a:r>
              <a:rPr lang="en-IN" sz="2400" dirty="0">
                <a:latin typeface="Calibri" pitchFamily="34" charset="0"/>
                <a:ea typeface="Times New Roman" pitchFamily="34" charset="0"/>
                <a:cs typeface="Mangal" pitchFamily="34" charset="0"/>
              </a:rPr>
              <a:t>verification of the tube position. </a:t>
            </a:r>
          </a:p>
          <a:p>
            <a:r>
              <a:rPr lang="en-IN" sz="2400" dirty="0">
                <a:latin typeface="Calibri" pitchFamily="34" charset="0"/>
                <a:ea typeface="Times New Roman" pitchFamily="34" charset="0"/>
                <a:cs typeface="Mangal" pitchFamily="34" charset="0"/>
              </a:rPr>
              <a:t>Double-lumen tubes permits selective deflation of one lung while maintaining effective ventilation of the other lung. They are mainly used during thoracic</a:t>
            </a:r>
            <a:r>
              <a:rPr lang="en-PH" sz="2400" dirty="0">
                <a:latin typeface="Calibri" pitchFamily="34" charset="0"/>
                <a:ea typeface="Times New Roman" pitchFamily="34" charset="0"/>
                <a:cs typeface="Mangal" pitchFamily="34" charset="0"/>
              </a:rPr>
              <a:t> </a:t>
            </a:r>
            <a:r>
              <a:rPr lang="en-IN" sz="2400" dirty="0">
                <a:latin typeface="Calibri" pitchFamily="34" charset="0"/>
                <a:ea typeface="Times New Roman" pitchFamily="34" charset="0"/>
                <a:cs typeface="Mangal" pitchFamily="34" charset="0"/>
              </a:rPr>
              <a:t>surgery.</a:t>
            </a:r>
            <a:r>
              <a:rPr lang="en-PH" sz="2400" dirty="0"/>
              <a:t> </a:t>
            </a:r>
            <a:endParaRPr lang="en-US" sz="2400" dirty="0"/>
          </a:p>
          <a:p>
            <a:pPr algn="just"/>
            <a:endParaRPr lang="en-PH" sz="2400" dirty="0">
              <a:effectLst/>
              <a:latin typeface="Calibri" pitchFamily="34" charset="0"/>
              <a:ea typeface="Times New Roman" pitchFamily="34" charset="0"/>
              <a:cs typeface="Mang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1_210_112"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endParaRPr lang="en-AU" altLang="en-US"/>
          </a:p>
        </p:txBody>
      </p:sp>
      <p:sp>
        <p:nvSpPr>
          <p:cNvPr id="3075" name="Title 3074" descr="#wm#_a_01_210_112_a_1_1#clear#"/>
          <p:cNvSpPr>
            <a:spLocks noGrp="1"/>
          </p:cNvSpPr>
          <p:nvPr>
            <p:ph type="title"/>
          </p:nvPr>
        </p:nvSpPr>
        <p:spPr/>
        <p:txBody>
          <a:bodyPr anchor="ctr"/>
          <a:lstStyle/>
          <a:p>
            <a:endParaRPr/>
          </a:p>
        </p:txBody>
      </p:sp>
      <p:sp>
        <p:nvSpPr>
          <p:cNvPr id="3076" name="Content Placeholder 3075" descr="#wm#_a_01_210_112_c_1_607*1122"/>
          <p:cNvSpPr>
            <a:spLocks noGrp="1"/>
          </p:cNvSpPr>
          <p:nvPr>
            <p:ph sz="quarter" idx="1"/>
          </p:nvPr>
        </p:nvSpPr>
        <p:spPr>
          <a:xfrm>
            <a:off x="1981200" y="1600200"/>
            <a:ext cx="4038600" cy="2185988"/>
          </a:xfrm>
        </p:spPr>
        <p:txBody>
          <a:bodyPr/>
          <a:lstStyle/>
          <a:p>
            <a:endParaRPr sz="2400" kern="1200"/>
          </a:p>
        </p:txBody>
      </p:sp>
      <p:sp>
        <p:nvSpPr>
          <p:cNvPr id="3077" name="Content Placeholder 3076" descr="#wm#_a_01_210_112_c_2_607*1122"/>
          <p:cNvSpPr>
            <a:spLocks noGrp="1"/>
          </p:cNvSpPr>
          <p:nvPr>
            <p:ph sz="quarter" idx="2"/>
          </p:nvPr>
        </p:nvSpPr>
        <p:spPr>
          <a:xfrm>
            <a:off x="1981200" y="3938588"/>
            <a:ext cx="4038600" cy="2185987"/>
          </a:xfrm>
        </p:spPr>
        <p:txBody>
          <a:bodyPr/>
          <a:lstStyle/>
          <a:p>
            <a:endParaRPr sz="2400" kern="1200"/>
          </a:p>
        </p:txBody>
      </p:sp>
      <p:sp>
        <p:nvSpPr>
          <p:cNvPr id="3078" name="Text Placeholder 3077" descr="#wm#_a_01_210_112_b_1_1#clear#"/>
          <p:cNvSpPr>
            <a:spLocks noGrp="1"/>
          </p:cNvSpPr>
          <p:nvPr>
            <p:ph type="body" sz="half" idx="3"/>
          </p:nvPr>
        </p:nvSpPr>
        <p:spPr>
          <a:xfrm>
            <a:off x="6172200" y="1600200"/>
            <a:ext cx="4038600" cy="4525963"/>
          </a:xfrm>
        </p:spPr>
        <p:txBody>
          <a:bodyPr/>
          <a:lstStyle/>
          <a:p>
            <a:endParaRPr sz="2800" kern="1200"/>
          </a:p>
        </p:txBody>
      </p:sp>
      <p:pic>
        <p:nvPicPr>
          <p:cNvPr id="2" name="Picture 1" descr="2019-12-18 10:33:53.671000"/>
          <p:cNvPicPr>
            <a:picLocks noChangeAspect="1"/>
          </p:cNvPicPr>
          <p:nvPr/>
        </p:nvPicPr>
        <p:blipFill>
          <a:blip r:embed="rId2" cstate="print"/>
          <a:stretch>
            <a:fillRect/>
          </a:stretch>
        </p:blipFill>
        <p:spPr>
          <a:xfrm>
            <a:off x="152400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Laser-Flex tube:</a:t>
            </a:r>
            <a:endParaRPr lang="en-US" dirty="0"/>
          </a:p>
        </p:txBody>
      </p:sp>
      <p:sp>
        <p:nvSpPr>
          <p:cNvPr id="3" name="Content Placeholder 2"/>
          <p:cNvSpPr>
            <a:spLocks noGrp="1"/>
          </p:cNvSpPr>
          <p:nvPr>
            <p:ph idx="1"/>
          </p:nvPr>
        </p:nvSpPr>
        <p:spPr/>
        <p:txBody>
          <a:bodyPr>
            <a:noAutofit/>
          </a:bodyPr>
          <a:lstStyle/>
          <a:p>
            <a:pPr algn="just"/>
            <a:r>
              <a:rPr lang="en-IN" sz="2400" dirty="0">
                <a:latin typeface="Calibri" pitchFamily="34" charset="0"/>
                <a:ea typeface="Times New Roman" pitchFamily="34" charset="0"/>
                <a:cs typeface="Mangal" pitchFamily="34" charset="0"/>
              </a:rPr>
              <a:t>It </a:t>
            </a:r>
            <a:r>
              <a:rPr lang="en-IN" sz="2400" dirty="0">
                <a:effectLst/>
                <a:latin typeface="Calibri" pitchFamily="34" charset="0"/>
                <a:ea typeface="Times New Roman" pitchFamily="34" charset="0"/>
                <a:cs typeface="Mangal" pitchFamily="34" charset="0"/>
              </a:rPr>
              <a:t> is a stainless steel tube with a</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smooth plastic surface and a matte finish. The surface of the Laser-Flex tube can reflect a laser beam. It is appropriate for use with CO2 and KTP lasers. </a:t>
            </a:r>
          </a:p>
          <a:p>
            <a:pPr algn="just"/>
            <a:r>
              <a:rPr lang="en-IN" sz="2400" dirty="0">
                <a:effectLst/>
                <a:latin typeface="Calibri" pitchFamily="34" charset="0"/>
                <a:ea typeface="Times New Roman" pitchFamily="34" charset="0"/>
                <a:cs typeface="Mangal" pitchFamily="34" charset="0"/>
              </a:rPr>
              <a:t>the wall of this tube is thicker than the regular </a:t>
            </a:r>
            <a:r>
              <a:rPr lang="en-IN" sz="2400" dirty="0">
                <a:latin typeface="Calibri" pitchFamily="34" charset="0"/>
                <a:ea typeface="Times New Roman" pitchFamily="34" charset="0"/>
                <a:cs typeface="Mangal" pitchFamily="34" charset="0"/>
              </a:rPr>
              <a:t>ETT</a:t>
            </a:r>
            <a:r>
              <a:rPr lang="en-IN" sz="2400" dirty="0">
                <a:effectLst/>
                <a:latin typeface="Calibri" pitchFamily="34" charset="0"/>
                <a:ea typeface="Times New Roman" pitchFamily="34" charset="0"/>
                <a:cs typeface="Mangal" pitchFamily="34" charset="0"/>
              </a:rPr>
              <a:t>. The adult version has two </a:t>
            </a:r>
            <a:r>
              <a:rPr lang="en-IN" sz="2400" dirty="0" err="1">
                <a:effectLst/>
                <a:latin typeface="Calibri" pitchFamily="34" charset="0"/>
                <a:ea typeface="Times New Roman" pitchFamily="34" charset="0"/>
                <a:cs typeface="Mangal" pitchFamily="34" charset="0"/>
              </a:rPr>
              <a:t>pVC</a:t>
            </a:r>
            <a:r>
              <a:rPr lang="en-IN" sz="2400" dirty="0">
                <a:effectLst/>
                <a:latin typeface="Calibri" pitchFamily="34" charset="0"/>
                <a:ea typeface="Times New Roman" pitchFamily="34" charset="0"/>
                <a:cs typeface="Mangal" pitchFamily="34" charset="0"/>
              </a:rPr>
              <a:t> cuffs and a PVC tip. The tube has a Murphy eye. The two cuffs are inflated by using separate inflation tubes that</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run along the inside of the tube.</a:t>
            </a:r>
          </a:p>
          <a:p>
            <a:pPr algn="just"/>
            <a:r>
              <a:rPr lang="en-IN" sz="2400" dirty="0">
                <a:effectLst/>
                <a:latin typeface="Calibri" pitchFamily="34" charset="0"/>
                <a:ea typeface="Times New Roman" pitchFamily="34" charset="0"/>
                <a:cs typeface="Mangal" pitchFamily="34" charset="0"/>
              </a:rPr>
              <a:t> The pilot balloons with </a:t>
            </a:r>
            <a:r>
              <a:rPr lang="en-IN" sz="2400" dirty="0" err="1">
                <a:effectLst/>
                <a:latin typeface="Calibri" pitchFamily="34" charset="0"/>
                <a:ea typeface="Times New Roman" pitchFamily="34" charset="0"/>
                <a:cs typeface="Mangal" pitchFamily="34" charset="0"/>
              </a:rPr>
              <a:t>selFsealing</a:t>
            </a:r>
            <a:r>
              <a:rPr lang="en-IN" sz="2400" dirty="0">
                <a:effectLst/>
                <a:latin typeface="Calibri" pitchFamily="34" charset="0"/>
                <a:ea typeface="Times New Roman" pitchFamily="34" charset="0"/>
                <a:cs typeface="Mangal" pitchFamily="34" charset="0"/>
              </a:rPr>
              <a:t> valves are clearly marked "proximal“ and "distal." The advantage of two cuffs is that the distal cuff can be used if the proximal one is damaged by the laser. </a:t>
            </a:r>
          </a:p>
          <a:p>
            <a:pPr algn="just"/>
            <a:r>
              <a:rPr lang="en-IN" sz="2400" dirty="0">
                <a:effectLst/>
                <a:latin typeface="Calibri" pitchFamily="34" charset="0"/>
                <a:ea typeface="Times New Roman" pitchFamily="34" charset="0"/>
                <a:cs typeface="Mangal" pitchFamily="34" charset="0"/>
              </a:rPr>
              <a:t> Ideally, during laser surgery, both cuffs must be filled with isotonic saline. They have </a:t>
            </a:r>
            <a:r>
              <a:rPr lang="en-IN" sz="2400" dirty="0" err="1">
                <a:effectLst/>
                <a:latin typeface="Calibri" pitchFamily="34" charset="0"/>
                <a:ea typeface="Times New Roman" pitchFamily="34" charset="0"/>
                <a:cs typeface="Mangal" pitchFamily="34" charset="0"/>
              </a:rPr>
              <a:t>murphy</a:t>
            </a:r>
            <a:r>
              <a:rPr lang="en-IN" sz="2400" dirty="0">
                <a:effectLst/>
                <a:latin typeface="Calibri" pitchFamily="34" charset="0"/>
                <a:ea typeface="Times New Roman" pitchFamily="34" charset="0"/>
                <a:cs typeface="Mangal" pitchFamily="34" charset="0"/>
              </a:rPr>
              <a:t> eye as an added distal opening. Small </a:t>
            </a:r>
            <a:r>
              <a:rPr lang="en-IN" sz="2400" dirty="0" err="1">
                <a:effectLst/>
                <a:latin typeface="Calibri" pitchFamily="34" charset="0"/>
                <a:ea typeface="Times New Roman" pitchFamily="34" charset="0"/>
                <a:cs typeface="Mangal" pitchFamily="34" charset="0"/>
              </a:rPr>
              <a:t>uncuffed</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tubes are available.</a:t>
            </a:r>
            <a:endParaRPr lang="en-PH" sz="2400" dirty="0">
              <a:effectLst/>
              <a:latin typeface="Calibri" pitchFamily="34" charset="0"/>
              <a:ea typeface="Times New Roman" pitchFamily="34" charset="0"/>
              <a:cs typeface="Mang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1_210_112"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endParaRPr lang="en-AU" altLang="en-US"/>
          </a:p>
        </p:txBody>
      </p:sp>
      <p:sp>
        <p:nvSpPr>
          <p:cNvPr id="3075" name="Title 3074" descr="#wm#_a_01_210_112_a_1_1#clear#"/>
          <p:cNvSpPr>
            <a:spLocks noGrp="1"/>
          </p:cNvSpPr>
          <p:nvPr>
            <p:ph type="title"/>
          </p:nvPr>
        </p:nvSpPr>
        <p:spPr/>
        <p:txBody>
          <a:bodyPr anchor="ctr"/>
          <a:lstStyle/>
          <a:p>
            <a:endParaRPr/>
          </a:p>
        </p:txBody>
      </p:sp>
      <p:sp>
        <p:nvSpPr>
          <p:cNvPr id="3076" name="Content Placeholder 3075" descr="#wm#_a_01_210_112_c_1_607*1122"/>
          <p:cNvSpPr>
            <a:spLocks noGrp="1"/>
          </p:cNvSpPr>
          <p:nvPr>
            <p:ph sz="quarter" idx="1"/>
          </p:nvPr>
        </p:nvSpPr>
        <p:spPr>
          <a:xfrm>
            <a:off x="1981200" y="1600200"/>
            <a:ext cx="4038600" cy="2185988"/>
          </a:xfrm>
        </p:spPr>
        <p:txBody>
          <a:bodyPr/>
          <a:lstStyle/>
          <a:p>
            <a:endParaRPr sz="2400" kern="1200"/>
          </a:p>
        </p:txBody>
      </p:sp>
      <p:sp>
        <p:nvSpPr>
          <p:cNvPr id="3077" name="Content Placeholder 3076" descr="#wm#_a_01_210_112_c_2_607*1122"/>
          <p:cNvSpPr>
            <a:spLocks noGrp="1"/>
          </p:cNvSpPr>
          <p:nvPr>
            <p:ph sz="quarter" idx="2"/>
          </p:nvPr>
        </p:nvSpPr>
        <p:spPr>
          <a:xfrm>
            <a:off x="1981200" y="3938588"/>
            <a:ext cx="4038600" cy="2185987"/>
          </a:xfrm>
        </p:spPr>
        <p:txBody>
          <a:bodyPr/>
          <a:lstStyle/>
          <a:p>
            <a:endParaRPr sz="2400" kern="1200"/>
          </a:p>
        </p:txBody>
      </p:sp>
      <p:sp>
        <p:nvSpPr>
          <p:cNvPr id="3078" name="Text Placeholder 3077" descr="#wm#_a_01_210_112_b_1_1#clear#"/>
          <p:cNvSpPr>
            <a:spLocks noGrp="1"/>
          </p:cNvSpPr>
          <p:nvPr>
            <p:ph type="body" sz="half" idx="3"/>
          </p:nvPr>
        </p:nvSpPr>
        <p:spPr>
          <a:xfrm>
            <a:off x="6172200" y="1600200"/>
            <a:ext cx="4038600" cy="4525963"/>
          </a:xfrm>
        </p:spPr>
        <p:txBody>
          <a:bodyPr/>
          <a:lstStyle/>
          <a:p>
            <a:endParaRPr sz="2800" kern="1200"/>
          </a:p>
        </p:txBody>
      </p:sp>
      <p:pic>
        <p:nvPicPr>
          <p:cNvPr id="2" name="Picture 1" descr="2019-12-18 10:36:16.091000"/>
          <p:cNvPicPr>
            <a:picLocks noChangeAspect="1"/>
          </p:cNvPicPr>
          <p:nvPr/>
        </p:nvPicPr>
        <p:blipFill>
          <a:blip r:embed="rId2" cstate="print"/>
          <a:stretch>
            <a:fillRect/>
          </a:stretch>
        </p:blipFill>
        <p:spPr>
          <a:xfrm>
            <a:off x="0" y="254635"/>
            <a:ext cx="12192000" cy="63487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Laryngectomy</a:t>
            </a:r>
            <a:r>
              <a:rPr lang="en-US" dirty="0"/>
              <a:t> tracheal  tube</a:t>
            </a:r>
          </a:p>
        </p:txBody>
      </p:sp>
      <p:sp>
        <p:nvSpPr>
          <p:cNvPr id="3" name="Content Placeholder 2"/>
          <p:cNvSpPr>
            <a:spLocks noGrp="1"/>
          </p:cNvSpPr>
          <p:nvPr>
            <p:ph idx="1"/>
          </p:nvPr>
        </p:nvSpPr>
        <p:spPr/>
        <p:txBody>
          <a:bodyPr>
            <a:normAutofit/>
          </a:bodyPr>
          <a:lstStyle/>
          <a:p>
            <a:pPr algn="just"/>
            <a:r>
              <a:rPr lang="en-IN" dirty="0">
                <a:effectLst/>
                <a:latin typeface="Calibri" pitchFamily="34" charset="0"/>
                <a:ea typeface="Times New Roman" pitchFamily="34" charset="0"/>
                <a:cs typeface="Mangal" pitchFamily="34" charset="0"/>
              </a:rPr>
              <a:t> This ETT is</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specially designed as a J-shaped with two preformed curves</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separated by a short straight section.</a:t>
            </a:r>
          </a:p>
          <a:p>
            <a:pPr algn="just"/>
            <a:r>
              <a:rPr lang="en-IN" dirty="0">
                <a:effectLst/>
                <a:latin typeface="Calibri" pitchFamily="34" charset="0"/>
                <a:ea typeface="Times New Roman" pitchFamily="34" charset="0"/>
                <a:cs typeface="Mangal" pitchFamily="34" charset="0"/>
              </a:rPr>
              <a:t> It is introduced into the</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distal trachea following </a:t>
            </a:r>
            <a:r>
              <a:rPr lang="en-IN" dirty="0" err="1">
                <a:effectLst/>
                <a:latin typeface="Calibri" pitchFamily="34" charset="0"/>
                <a:ea typeface="Times New Roman" pitchFamily="34" charset="0"/>
                <a:cs typeface="Mangal" pitchFamily="34" charset="0"/>
              </a:rPr>
              <a:t>laryngectomy</a:t>
            </a:r>
            <a:r>
              <a:rPr lang="en-IN" dirty="0">
                <a:effectLst/>
                <a:latin typeface="Calibri" pitchFamily="34" charset="0"/>
                <a:ea typeface="Times New Roman" pitchFamily="34" charset="0"/>
                <a:cs typeface="Mangal" pitchFamily="34" charset="0"/>
              </a:rPr>
              <a:t>. This allows the breathing circuit to be attached at some distance from the surgical</a:t>
            </a:r>
            <a:r>
              <a:rPr lang="en-PH" dirty="0">
                <a:latin typeface="Calibri" pitchFamily="34" charset="0"/>
                <a:ea typeface="Times New Roman" pitchFamily="34" charset="0"/>
                <a:cs typeface="Mangal" pitchFamily="34" charset="0"/>
              </a:rPr>
              <a:t> </a:t>
            </a:r>
            <a:r>
              <a:rPr lang="en-IN" dirty="0" err="1">
                <a:effectLst/>
                <a:latin typeface="Calibri" pitchFamily="34" charset="0"/>
                <a:ea typeface="Times New Roman" pitchFamily="34" charset="0"/>
                <a:cs typeface="Mangal" pitchFamily="34" charset="0"/>
              </a:rPr>
              <a:t>stomal</a:t>
            </a:r>
            <a:r>
              <a:rPr lang="en-IN" dirty="0">
                <a:effectLst/>
                <a:latin typeface="Calibri" pitchFamily="34" charset="0"/>
                <a:ea typeface="Times New Roman" pitchFamily="34" charset="0"/>
                <a:cs typeface="Mangal" pitchFamily="34" charset="0"/>
              </a:rPr>
              <a:t> site. </a:t>
            </a:r>
          </a:p>
          <a:p>
            <a:pPr algn="just"/>
            <a:r>
              <a:rPr lang="en-IN" dirty="0">
                <a:effectLst/>
                <a:latin typeface="Calibri" pitchFamily="34" charset="0"/>
                <a:ea typeface="Times New Roman" pitchFamily="34" charset="0"/>
                <a:cs typeface="Mangal" pitchFamily="34" charset="0"/>
              </a:rPr>
              <a:t>Modifications of this ETT are available where the</a:t>
            </a:r>
            <a:r>
              <a:rPr lang="en-PH" dirty="0">
                <a:latin typeface="Calibri" pitchFamily="34" charset="0"/>
                <a:ea typeface="Times New Roman" pitchFamily="34" charset="0"/>
                <a:cs typeface="Mangal" pitchFamily="34" charset="0"/>
              </a:rPr>
              <a:t> </a:t>
            </a:r>
            <a:r>
              <a:rPr lang="en-IN" dirty="0" err="1">
                <a:effectLst/>
                <a:latin typeface="Calibri" pitchFamily="34" charset="0"/>
                <a:ea typeface="Times New Roman" pitchFamily="34" charset="0"/>
                <a:cs typeface="Mangal" pitchFamily="34" charset="0"/>
              </a:rPr>
              <a:t>laryngectomy</a:t>
            </a:r>
            <a:r>
              <a:rPr lang="en-IN" dirty="0">
                <a:effectLst/>
                <a:latin typeface="Calibri" pitchFamily="34" charset="0"/>
                <a:ea typeface="Times New Roman" pitchFamily="34" charset="0"/>
                <a:cs typeface="Mangal" pitchFamily="34" charset="0"/>
              </a:rPr>
              <a:t> tube has no bevel at all to prevent accidental</a:t>
            </a:r>
            <a:r>
              <a:rPr lang="en-PH" dirty="0">
                <a:latin typeface="Calibri" pitchFamily="34" charset="0"/>
                <a:ea typeface="Times New Roman" pitchFamily="34" charset="0"/>
                <a:cs typeface="Mangal" pitchFamily="34" charset="0"/>
              </a:rPr>
              <a:t> </a:t>
            </a:r>
            <a:r>
              <a:rPr lang="en-IN" dirty="0" err="1">
                <a:effectLst/>
                <a:latin typeface="Calibri" pitchFamily="34" charset="0"/>
                <a:ea typeface="Times New Roman" pitchFamily="34" charset="0"/>
                <a:cs typeface="Mangal" pitchFamily="34" charset="0"/>
              </a:rPr>
              <a:t>endobronchial</a:t>
            </a:r>
            <a:r>
              <a:rPr lang="en-IN" dirty="0">
                <a:effectLst/>
                <a:latin typeface="Calibri" pitchFamily="34" charset="0"/>
                <a:ea typeface="Times New Roman" pitchFamily="34" charset="0"/>
                <a:cs typeface="Mangal" pitchFamily="34" charset="0"/>
              </a:rPr>
              <a:t> intubation. It is available in </a:t>
            </a:r>
            <a:r>
              <a:rPr lang="en-IN" dirty="0" err="1">
                <a:effectLst/>
                <a:latin typeface="Calibri" pitchFamily="34" charset="0"/>
                <a:ea typeface="Times New Roman" pitchFamily="34" charset="0"/>
                <a:cs typeface="Mangal" pitchFamily="34" charset="0"/>
              </a:rPr>
              <a:t>armored</a:t>
            </a:r>
            <a:r>
              <a:rPr lang="en-IN" dirty="0">
                <a:effectLst/>
                <a:latin typeface="Calibri" pitchFamily="34" charset="0"/>
                <a:ea typeface="Times New Roman" pitchFamily="34" charset="0"/>
                <a:cs typeface="Mangal" pitchFamily="34" charset="0"/>
              </a:rPr>
              <a:t> and </a:t>
            </a:r>
            <a:r>
              <a:rPr lang="en-IN" dirty="0" err="1">
                <a:effectLst/>
                <a:latin typeface="Calibri" pitchFamily="34" charset="0"/>
                <a:ea typeface="Times New Roman" pitchFamily="34" charset="0"/>
                <a:cs typeface="Mangal" pitchFamily="34" charset="0"/>
              </a:rPr>
              <a:t>PVCmaterial</a:t>
            </a:r>
            <a:r>
              <a:rPr lang="en-IN" dirty="0">
                <a:effectLst/>
                <a:latin typeface="Calibri" pitchFamily="34" charset="0"/>
                <a:ea typeface="Times New Roman" pitchFamily="34" charset="0"/>
                <a:cs typeface="Mangal" pitchFamily="34" charset="0"/>
              </a:rPr>
              <a:t>.</a:t>
            </a:r>
            <a:endParaRPr lang="en-PH" dirty="0">
              <a:effectLst/>
              <a:latin typeface="Calibri" pitchFamily="34" charset="0"/>
              <a:ea typeface="Times New Roman" pitchFamily="34" charset="0"/>
              <a:cs typeface="Mangal" pitchFamily="34" charset="0"/>
            </a:endParaRPr>
          </a:p>
          <a:p>
            <a:pPr algn="just"/>
            <a:endParaRPr lang="en-PH" dirty="0">
              <a:effectLst/>
              <a:latin typeface="Calibri" pitchFamily="34" charset="0"/>
              <a:ea typeface="Times New Roman" pitchFamily="34" charset="0"/>
              <a:cs typeface="Mang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1_210_112"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endParaRPr lang="en-AU" altLang="en-US"/>
          </a:p>
        </p:txBody>
      </p:sp>
      <p:sp>
        <p:nvSpPr>
          <p:cNvPr id="3075" name="Title 3074" descr="#wm#_a_01_210_112_a_1_1#clear#"/>
          <p:cNvSpPr>
            <a:spLocks noGrp="1"/>
          </p:cNvSpPr>
          <p:nvPr>
            <p:ph type="title"/>
          </p:nvPr>
        </p:nvSpPr>
        <p:spPr/>
        <p:txBody>
          <a:bodyPr anchor="ctr"/>
          <a:lstStyle/>
          <a:p>
            <a:endParaRPr/>
          </a:p>
        </p:txBody>
      </p:sp>
      <p:sp>
        <p:nvSpPr>
          <p:cNvPr id="3076" name="Content Placeholder 3075" descr="#wm#_a_01_210_112_c_1_607*1122"/>
          <p:cNvSpPr>
            <a:spLocks noGrp="1"/>
          </p:cNvSpPr>
          <p:nvPr>
            <p:ph sz="quarter" idx="1"/>
          </p:nvPr>
        </p:nvSpPr>
        <p:spPr>
          <a:xfrm>
            <a:off x="1981200" y="1600200"/>
            <a:ext cx="4038600" cy="2185988"/>
          </a:xfrm>
        </p:spPr>
        <p:txBody>
          <a:bodyPr/>
          <a:lstStyle/>
          <a:p>
            <a:endParaRPr sz="2400" kern="1200"/>
          </a:p>
        </p:txBody>
      </p:sp>
      <p:sp>
        <p:nvSpPr>
          <p:cNvPr id="3077" name="Content Placeholder 3076" descr="#wm#_a_01_210_112_c_2_607*1122"/>
          <p:cNvSpPr>
            <a:spLocks noGrp="1"/>
          </p:cNvSpPr>
          <p:nvPr>
            <p:ph sz="quarter" idx="2"/>
          </p:nvPr>
        </p:nvSpPr>
        <p:spPr>
          <a:xfrm>
            <a:off x="1981200" y="3938588"/>
            <a:ext cx="4038600" cy="2185987"/>
          </a:xfrm>
        </p:spPr>
        <p:txBody>
          <a:bodyPr/>
          <a:lstStyle/>
          <a:p>
            <a:endParaRPr sz="2400" kern="1200"/>
          </a:p>
        </p:txBody>
      </p:sp>
      <p:sp>
        <p:nvSpPr>
          <p:cNvPr id="3078" name="Text Placeholder 3077" descr="#wm#_a_01_210_112_b_1_1#clear#"/>
          <p:cNvSpPr>
            <a:spLocks noGrp="1"/>
          </p:cNvSpPr>
          <p:nvPr>
            <p:ph type="body" sz="half" idx="3"/>
          </p:nvPr>
        </p:nvSpPr>
        <p:spPr>
          <a:xfrm>
            <a:off x="6172200" y="1600200"/>
            <a:ext cx="4038600" cy="4525963"/>
          </a:xfrm>
        </p:spPr>
        <p:txBody>
          <a:bodyPr/>
          <a:lstStyle/>
          <a:p>
            <a:endParaRPr sz="2800" kern="1200"/>
          </a:p>
        </p:txBody>
      </p:sp>
      <p:pic>
        <p:nvPicPr>
          <p:cNvPr id="2" name="Picture 1" descr="2019-12-18 10:36:46.431000"/>
          <p:cNvPicPr>
            <a:picLocks noChangeAspect="1"/>
          </p:cNvPicPr>
          <p:nvPr/>
        </p:nvPicPr>
        <p:blipFill>
          <a:blip r:embed="rId2" cstate="print"/>
          <a:stretch>
            <a:fillRect/>
          </a:stretch>
        </p:blipFill>
        <p:spPr>
          <a:xfrm>
            <a:off x="751205" y="0"/>
            <a:ext cx="10361295" cy="3615055"/>
          </a:xfrm>
          <a:prstGeom prst="rect">
            <a:avLst/>
          </a:prstGeom>
        </p:spPr>
      </p:pic>
      <p:pic>
        <p:nvPicPr>
          <p:cNvPr id="3" name="Picture 2" descr="2019-12-18 10:37:52.321000"/>
          <p:cNvPicPr>
            <a:picLocks noChangeAspect="1"/>
          </p:cNvPicPr>
          <p:nvPr/>
        </p:nvPicPr>
        <p:blipFill>
          <a:blip r:embed="rId3" cstate="print"/>
          <a:stretch>
            <a:fillRect/>
          </a:stretch>
        </p:blipFill>
        <p:spPr>
          <a:xfrm>
            <a:off x="384810" y="3630295"/>
            <a:ext cx="11422380" cy="32277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Oxford preformed tracheal tube</a:t>
            </a:r>
            <a:endParaRPr lang="en-US" dirty="0"/>
          </a:p>
        </p:txBody>
      </p:sp>
      <p:sp>
        <p:nvSpPr>
          <p:cNvPr id="3" name="Content Placeholder 2"/>
          <p:cNvSpPr>
            <a:spLocks noGrp="1"/>
          </p:cNvSpPr>
          <p:nvPr>
            <p:ph idx="1"/>
          </p:nvPr>
        </p:nvSpPr>
        <p:spPr>
          <a:xfrm>
            <a:off x="0" y="1828800"/>
            <a:ext cx="7086600" cy="4351338"/>
          </a:xfrm>
        </p:spPr>
        <p:txBody>
          <a:bodyPr>
            <a:normAutofit fontScale="85000" lnSpcReduction="10000"/>
          </a:bodyPr>
          <a:lstStyle/>
          <a:p>
            <a:r>
              <a:rPr lang="en-IN" sz="3200" dirty="0">
                <a:effectLst/>
                <a:latin typeface="Calibri" pitchFamily="34" charset="0"/>
                <a:ea typeface="Times New Roman" pitchFamily="34" charset="0"/>
                <a:cs typeface="Mangal" pitchFamily="34" charset="0"/>
              </a:rPr>
              <a:t>This is a right-</a:t>
            </a:r>
            <a:r>
              <a:rPr lang="en-PH" sz="3200" dirty="0">
                <a:latin typeface="Calibri" pitchFamily="34" charset="0"/>
                <a:ea typeface="Times New Roman" pitchFamily="34" charset="0"/>
                <a:cs typeface="Mangal" pitchFamily="34" charset="0"/>
              </a:rPr>
              <a:t> </a:t>
            </a:r>
            <a:r>
              <a:rPr lang="en-IN" sz="3200" dirty="0">
                <a:effectLst/>
                <a:latin typeface="Calibri" pitchFamily="34" charset="0"/>
                <a:ea typeface="Times New Roman" pitchFamily="34" charset="0"/>
                <a:cs typeface="Mangal" pitchFamily="34" charset="0"/>
              </a:rPr>
              <a:t>angle shaped tracheal tube that reduces the risk of kinking in</a:t>
            </a:r>
            <a:r>
              <a:rPr lang="en-PH" sz="3200" dirty="0">
                <a:latin typeface="Calibri" pitchFamily="34" charset="0"/>
                <a:ea typeface="Times New Roman" pitchFamily="34" charset="0"/>
                <a:cs typeface="Mangal" pitchFamily="34" charset="0"/>
              </a:rPr>
              <a:t> </a:t>
            </a:r>
            <a:r>
              <a:rPr lang="en-IN" sz="3200" dirty="0">
                <a:effectLst/>
                <a:latin typeface="Calibri" pitchFamily="34" charset="0"/>
                <a:ea typeface="Times New Roman" pitchFamily="34" charset="0"/>
                <a:cs typeface="Mangal" pitchFamily="34" charset="0"/>
              </a:rPr>
              <a:t>the </a:t>
            </a:r>
            <a:r>
              <a:rPr lang="en-IN" sz="3200" dirty="0" err="1">
                <a:effectLst/>
                <a:latin typeface="Calibri" pitchFamily="34" charset="0"/>
                <a:ea typeface="Times New Roman" pitchFamily="34" charset="0"/>
                <a:cs typeface="Mangal" pitchFamily="34" charset="0"/>
              </a:rPr>
              <a:t>oropharynx</a:t>
            </a:r>
            <a:r>
              <a:rPr lang="en-IN" sz="3200" dirty="0">
                <a:effectLst/>
                <a:latin typeface="Calibri" pitchFamily="34" charset="0"/>
                <a:ea typeface="Times New Roman" pitchFamily="34" charset="0"/>
                <a:cs typeface="Mangal" pitchFamily="34" charset="0"/>
              </a:rPr>
              <a:t>. </a:t>
            </a:r>
          </a:p>
          <a:p>
            <a:endParaRPr lang="en-IN" sz="3200" dirty="0">
              <a:effectLst/>
              <a:latin typeface="Calibri" pitchFamily="34" charset="0"/>
              <a:ea typeface="Times New Roman" pitchFamily="34" charset="0"/>
              <a:cs typeface="Mangal" pitchFamily="34" charset="0"/>
            </a:endParaRPr>
          </a:p>
          <a:p>
            <a:r>
              <a:rPr lang="en-IN" sz="3200" dirty="0">
                <a:effectLst/>
                <a:latin typeface="Calibri" pitchFamily="34" charset="0"/>
                <a:ea typeface="Times New Roman" pitchFamily="34" charset="0"/>
                <a:cs typeface="Mangal" pitchFamily="34" charset="0"/>
              </a:rPr>
              <a:t>The </a:t>
            </a:r>
            <a:r>
              <a:rPr lang="en-IN" sz="3200" dirty="0" err="1">
                <a:effectLst/>
                <a:latin typeface="Calibri" pitchFamily="34" charset="0"/>
                <a:ea typeface="Times New Roman" pitchFamily="34" charset="0"/>
                <a:cs typeface="Mangal" pitchFamily="34" charset="0"/>
              </a:rPr>
              <a:t>beveled</a:t>
            </a:r>
            <a:r>
              <a:rPr lang="en-IN" sz="3200" dirty="0">
                <a:effectLst/>
                <a:latin typeface="Calibri" pitchFamily="34" charset="0"/>
                <a:ea typeface="Times New Roman" pitchFamily="34" charset="0"/>
                <a:cs typeface="Mangal" pitchFamily="34" charset="0"/>
              </a:rPr>
              <a:t> tip of this tracheal tube is aligned</a:t>
            </a:r>
            <a:r>
              <a:rPr lang="en-PH" sz="3200" dirty="0">
                <a:latin typeface="Calibri" pitchFamily="34" charset="0"/>
                <a:ea typeface="Times New Roman" pitchFamily="34" charset="0"/>
                <a:cs typeface="Mangal" pitchFamily="34" charset="0"/>
              </a:rPr>
              <a:t> </a:t>
            </a:r>
            <a:r>
              <a:rPr lang="en-IN" sz="3200" dirty="0">
                <a:effectLst/>
                <a:latin typeface="Calibri" pitchFamily="34" charset="0"/>
                <a:ea typeface="Times New Roman" pitchFamily="34" charset="0"/>
                <a:cs typeface="Mangal" pitchFamily="34" charset="0"/>
              </a:rPr>
              <a:t>to the posterior tracheal wall, which facilitates rapid access to</a:t>
            </a:r>
            <a:r>
              <a:rPr lang="en-PH" sz="3200" dirty="0">
                <a:latin typeface="Calibri" pitchFamily="34" charset="0"/>
                <a:ea typeface="Times New Roman" pitchFamily="34" charset="0"/>
                <a:cs typeface="Mangal" pitchFamily="34" charset="0"/>
              </a:rPr>
              <a:t> </a:t>
            </a:r>
            <a:r>
              <a:rPr lang="en-IN" sz="3200" dirty="0">
                <a:effectLst/>
                <a:latin typeface="Calibri" pitchFamily="34" charset="0"/>
                <a:ea typeface="Times New Roman" pitchFamily="34" charset="0"/>
                <a:cs typeface="Mangal" pitchFamily="34" charset="0"/>
              </a:rPr>
              <a:t>the trachea in emergency situation. </a:t>
            </a:r>
          </a:p>
          <a:p>
            <a:endParaRPr lang="en-IN" sz="3200" dirty="0">
              <a:effectLst/>
              <a:latin typeface="Calibri" pitchFamily="34" charset="0"/>
              <a:ea typeface="Times New Roman" pitchFamily="34" charset="0"/>
              <a:cs typeface="Mangal" pitchFamily="34" charset="0"/>
            </a:endParaRPr>
          </a:p>
          <a:p>
            <a:r>
              <a:rPr lang="en-IN" sz="3200" dirty="0">
                <a:effectLst/>
                <a:latin typeface="Calibri" pitchFamily="34" charset="0"/>
                <a:ea typeface="Times New Roman" pitchFamily="34" charset="0"/>
                <a:cs typeface="Mangal" pitchFamily="34" charset="0"/>
              </a:rPr>
              <a:t>It is suitable for oral tracheal</a:t>
            </a:r>
            <a:r>
              <a:rPr lang="en-PH" sz="3200" dirty="0">
                <a:latin typeface="Calibri" pitchFamily="34" charset="0"/>
                <a:ea typeface="Times New Roman" pitchFamily="34" charset="0"/>
                <a:cs typeface="Mangal" pitchFamily="34" charset="0"/>
              </a:rPr>
              <a:t> </a:t>
            </a:r>
            <a:r>
              <a:rPr lang="en-IN" sz="3200" dirty="0">
                <a:effectLst/>
                <a:latin typeface="Calibri" pitchFamily="34" charset="0"/>
                <a:ea typeface="Times New Roman" pitchFamily="34" charset="0"/>
                <a:cs typeface="Mangal" pitchFamily="34" charset="0"/>
              </a:rPr>
              <a:t>intubation. They have tip-to-tip X-ray line that allows for safe</a:t>
            </a:r>
            <a:r>
              <a:rPr lang="en-PH" sz="3200" dirty="0">
                <a:latin typeface="Calibri" pitchFamily="34" charset="0"/>
                <a:ea typeface="Times New Roman" pitchFamily="34" charset="0"/>
                <a:cs typeface="Mangal" pitchFamily="34" charset="0"/>
              </a:rPr>
              <a:t> </a:t>
            </a:r>
            <a:r>
              <a:rPr lang="en-IN" sz="3200" dirty="0">
                <a:effectLst/>
                <a:latin typeface="Calibri" pitchFamily="34" charset="0"/>
                <a:ea typeface="Times New Roman" pitchFamily="34" charset="0"/>
                <a:cs typeface="Mangal" pitchFamily="34" charset="0"/>
              </a:rPr>
              <a:t>positioning control.</a:t>
            </a:r>
            <a:endParaRPr lang="en-PH" sz="3200" dirty="0">
              <a:effectLst/>
              <a:latin typeface="Calibri" pitchFamily="34" charset="0"/>
              <a:ea typeface="Times New Roman" pitchFamily="34" charset="0"/>
              <a:cs typeface="Mangal" pitchFamily="34" charset="0"/>
            </a:endParaRPr>
          </a:p>
        </p:txBody>
      </p:sp>
      <p:pic>
        <p:nvPicPr>
          <p:cNvPr id="4" name="Picture 3" descr="2019-12-18 10:37:15.045000"/>
          <p:cNvPicPr>
            <a:picLocks noChangeAspect="1"/>
          </p:cNvPicPr>
          <p:nvPr/>
        </p:nvPicPr>
        <p:blipFill>
          <a:blip r:embed="rId2" cstate="print"/>
          <a:stretch>
            <a:fillRect/>
          </a:stretch>
        </p:blipFill>
        <p:spPr>
          <a:xfrm>
            <a:off x="7010400" y="1752600"/>
            <a:ext cx="4876800" cy="5105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introduced the ETT cuff into actual clinical practice</a:t>
            </a:r>
            <a:endParaRPr lang="en-US" dirty="0"/>
          </a:p>
        </p:txBody>
      </p:sp>
      <p:sp>
        <p:nvSpPr>
          <p:cNvPr id="3" name="Content Placeholder 2"/>
          <p:cNvSpPr>
            <a:spLocks noGrp="1"/>
          </p:cNvSpPr>
          <p:nvPr>
            <p:ph idx="1"/>
          </p:nvPr>
        </p:nvSpPr>
        <p:spPr/>
        <p:txBody>
          <a:bodyPr>
            <a:normAutofit/>
          </a:bodyPr>
          <a:lstStyle/>
          <a:p>
            <a:r>
              <a:rPr lang="en-IN" sz="2400" dirty="0">
                <a:effectLst/>
                <a:latin typeface="Calibri" pitchFamily="34" charset="0"/>
                <a:ea typeface="Times New Roman" pitchFamily="34" charset="0"/>
                <a:cs typeface="Mangal" pitchFamily="34" charset="0"/>
              </a:rPr>
              <a:t>It was Arthur </a:t>
            </a:r>
            <a:r>
              <a:rPr lang="en-IN" sz="2400" dirty="0" err="1">
                <a:effectLst/>
                <a:latin typeface="Calibri" pitchFamily="34" charset="0"/>
                <a:ea typeface="Times New Roman" pitchFamily="34" charset="0"/>
                <a:cs typeface="Mangal" pitchFamily="34" charset="0"/>
              </a:rPr>
              <a:t>Guedel</a:t>
            </a:r>
            <a:r>
              <a:rPr lang="en-IN" sz="2400" dirty="0">
                <a:effectLst/>
                <a:latin typeface="Calibri" pitchFamily="34" charset="0"/>
                <a:ea typeface="Times New Roman" pitchFamily="34" charset="0"/>
                <a:cs typeface="Mangal" pitchFamily="34" charset="0"/>
              </a:rPr>
              <a:t> who made the first ETT cuff.</a:t>
            </a:r>
          </a:p>
          <a:p>
            <a:r>
              <a:rPr lang="en-IN" sz="2400" dirty="0">
                <a:effectLst/>
                <a:latin typeface="Calibri" pitchFamily="34" charset="0"/>
                <a:ea typeface="Times New Roman" pitchFamily="34" charset="0"/>
                <a:cs typeface="Mangal" pitchFamily="34" charset="0"/>
              </a:rPr>
              <a:t>However, correct </a:t>
            </a:r>
            <a:r>
              <a:rPr lang="en-IN" sz="2400" dirty="0">
                <a:latin typeface="Calibri" pitchFamily="34" charset="0"/>
                <a:ea typeface="Times New Roman" pitchFamily="34" charset="0"/>
                <a:cs typeface="Mangal" pitchFamily="34" charset="0"/>
              </a:rPr>
              <a:t> position of the cuff on</a:t>
            </a:r>
            <a:r>
              <a:rPr lang="en-IN" sz="2400" dirty="0">
                <a:effectLst/>
                <a:latin typeface="Calibri" pitchFamily="34" charset="0"/>
                <a:ea typeface="Times New Roman" pitchFamily="34" charset="0"/>
                <a:cs typeface="Mangal" pitchFamily="34" charset="0"/>
              </a:rPr>
              <a:t> on the ETT was not obvious at that time &amp; several positions (</a:t>
            </a:r>
            <a:r>
              <a:rPr lang="en-IN" sz="2400" dirty="0" err="1">
                <a:effectLst/>
                <a:latin typeface="Calibri" pitchFamily="34" charset="0"/>
                <a:ea typeface="Times New Roman" pitchFamily="34" charset="0"/>
                <a:cs typeface="Mangal" pitchFamily="34" charset="0"/>
              </a:rPr>
              <a:t>supraglottic</a:t>
            </a:r>
            <a:r>
              <a:rPr lang="en-IN" sz="2400" dirty="0">
                <a:effectLst/>
                <a:latin typeface="Calibri" pitchFamily="34" charset="0"/>
                <a:ea typeface="Times New Roman" pitchFamily="34" charset="0"/>
                <a:cs typeface="Mangal" pitchFamily="34" charset="0"/>
              </a:rPr>
              <a:t>, at glottis &amp; </a:t>
            </a:r>
            <a:r>
              <a:rPr lang="en-IN" sz="2400" dirty="0" err="1">
                <a:effectLst/>
                <a:latin typeface="Calibri" pitchFamily="34" charset="0"/>
                <a:ea typeface="Times New Roman" pitchFamily="34" charset="0"/>
                <a:cs typeface="Mangal" pitchFamily="34" charset="0"/>
              </a:rPr>
              <a:t>infraglottic</a:t>
            </a:r>
            <a:r>
              <a:rPr lang="en-IN" sz="2400" dirty="0">
                <a:effectLst/>
                <a:latin typeface="Calibri" pitchFamily="34" charset="0"/>
                <a:ea typeface="Times New Roman" pitchFamily="34" charset="0"/>
                <a:cs typeface="Mangal" pitchFamily="34" charset="0"/>
              </a:rPr>
              <a:t>)</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were tested till the distal </a:t>
            </a:r>
            <a:r>
              <a:rPr lang="en-IN" sz="2400" dirty="0" err="1">
                <a:effectLst/>
                <a:latin typeface="Calibri" pitchFamily="34" charset="0"/>
                <a:ea typeface="Times New Roman" pitchFamily="34" charset="0"/>
                <a:cs typeface="Mangal" pitchFamily="34" charset="0"/>
              </a:rPr>
              <a:t>infraglottic</a:t>
            </a:r>
            <a:r>
              <a:rPr lang="en-IN" sz="2400" dirty="0">
                <a:effectLst/>
                <a:latin typeface="Calibri" pitchFamily="34" charset="0"/>
                <a:ea typeface="Times New Roman" pitchFamily="34" charset="0"/>
                <a:cs typeface="Mangal" pitchFamily="34" charset="0"/>
              </a:rPr>
              <a:t> position was selected. </a:t>
            </a:r>
          </a:p>
          <a:p>
            <a:r>
              <a:rPr lang="en-IN" sz="2400" dirty="0">
                <a:effectLst/>
                <a:latin typeface="Calibri" pitchFamily="34" charset="0"/>
                <a:ea typeface="Times New Roman" pitchFamily="34" charset="0"/>
                <a:cs typeface="Mangal" pitchFamily="34" charset="0"/>
              </a:rPr>
              <a:t>Efficacy of this position was confirmed when he noted that a dog</a:t>
            </a:r>
            <a:r>
              <a:rPr lang="en-PH" sz="2400" dirty="0">
                <a:latin typeface="Calibri" pitchFamily="34" charset="0"/>
                <a:ea typeface="Times New Roman" pitchFamily="34" charset="0"/>
                <a:cs typeface="Mangal" pitchFamily="34" charset="0"/>
              </a:rPr>
              <a:t> </a:t>
            </a:r>
            <a:r>
              <a:rPr lang="en-IN" sz="2400" dirty="0" err="1">
                <a:effectLst/>
                <a:latin typeface="Calibri" pitchFamily="34" charset="0"/>
                <a:ea typeface="Times New Roman" pitchFamily="34" charset="0"/>
                <a:cs typeface="Mangal" pitchFamily="34" charset="0"/>
              </a:rPr>
              <a:t>named"Airway"could</a:t>
            </a:r>
            <a:r>
              <a:rPr lang="en-IN" sz="2400" dirty="0">
                <a:effectLst/>
                <a:latin typeface="Calibri" pitchFamily="34" charset="0"/>
                <a:ea typeface="Times New Roman" pitchFamily="34" charset="0"/>
                <a:cs typeface="Mangal" pitchFamily="34" charset="0"/>
              </a:rPr>
              <a:t> be safely ventilated using Water's to-and-fro CO2  absorber canister while keeping the dog emerged in water.</a:t>
            </a:r>
            <a:endParaRPr lang="en-PH" sz="2400" dirty="0">
              <a:effectLst/>
              <a:latin typeface="Calibri" pitchFamily="34" charset="0"/>
              <a:ea typeface="Times New Roman" pitchFamily="34" charset="0"/>
              <a:cs typeface="Mang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a:solidFill>
                  <a:srgbClr val="FF0000"/>
                </a:solidFill>
                <a:latin typeface="Calibri" pitchFamily="34" charset="0"/>
                <a:ea typeface="Times New Roman" pitchFamily="34" charset="0"/>
                <a:cs typeface="Mangal" pitchFamily="34" charset="0"/>
              </a:rPr>
              <a:t>functions of the ETT cuff</a:t>
            </a:r>
            <a:endParaRPr lang="en-US" b="1" dirty="0">
              <a:solidFill>
                <a:srgbClr val="FF0000"/>
              </a:solidFill>
            </a:endParaRPr>
          </a:p>
        </p:txBody>
      </p:sp>
      <p:sp>
        <p:nvSpPr>
          <p:cNvPr id="3" name="Content Placeholder 2"/>
          <p:cNvSpPr>
            <a:spLocks noGrp="1"/>
          </p:cNvSpPr>
          <p:nvPr>
            <p:ph idx="1"/>
          </p:nvPr>
        </p:nvSpPr>
        <p:spPr/>
        <p:txBody>
          <a:bodyPr>
            <a:normAutofit/>
          </a:bodyPr>
          <a:lstStyle/>
          <a:p>
            <a:pPr algn="just"/>
            <a:r>
              <a:rPr lang="en-IN" dirty="0">
                <a:effectLst/>
                <a:latin typeface="Calibri" pitchFamily="34" charset="0"/>
                <a:ea typeface="Times New Roman" pitchFamily="34" charset="0"/>
                <a:cs typeface="Mangal" pitchFamily="34" charset="0"/>
              </a:rPr>
              <a:t> prevent leakage of gases around the ETT during positive pressure ventilation resulting in loss of tidal volume and pollution of the OT.</a:t>
            </a:r>
            <a:r>
              <a:rPr lang="en-PH" dirty="0">
                <a:latin typeface="Calibri" pitchFamily="34" charset="0"/>
                <a:ea typeface="Times New Roman" pitchFamily="34" charset="0"/>
                <a:cs typeface="Mangal" pitchFamily="34" charset="0"/>
              </a:rPr>
              <a:t> </a:t>
            </a:r>
          </a:p>
          <a:p>
            <a:pPr algn="just"/>
            <a:r>
              <a:rPr lang="en-IN" dirty="0">
                <a:effectLst/>
                <a:latin typeface="Calibri" pitchFamily="34" charset="0"/>
                <a:ea typeface="Times New Roman" pitchFamily="34" charset="0"/>
                <a:cs typeface="Mangal" pitchFamily="34" charset="0"/>
              </a:rPr>
              <a:t>Prevent aspiration of blood, secretions and gastric contents. </a:t>
            </a:r>
          </a:p>
          <a:p>
            <a:pPr algn="just"/>
            <a:r>
              <a:rPr lang="en-IN" dirty="0">
                <a:effectLst/>
                <a:latin typeface="Calibri" pitchFamily="34" charset="0"/>
                <a:ea typeface="Times New Roman" pitchFamily="34" charset="0"/>
                <a:cs typeface="Mangal" pitchFamily="34" charset="0"/>
              </a:rPr>
              <a:t>Keep the ETT tube central in the trachea (more in </a:t>
            </a:r>
            <a:r>
              <a:rPr lang="en-IN" dirty="0">
                <a:latin typeface="Calibri" pitchFamily="34" charset="0"/>
                <a:ea typeface="Times New Roman" pitchFamily="34" charset="0"/>
                <a:cs typeface="Mangal" pitchFamily="34" charset="0"/>
              </a:rPr>
              <a:t>ETT</a:t>
            </a:r>
            <a:r>
              <a:rPr lang="en-IN" dirty="0">
                <a:effectLst/>
                <a:latin typeface="Calibri" pitchFamily="34" charset="0"/>
                <a:ea typeface="Times New Roman" pitchFamily="34" charset="0"/>
                <a:cs typeface="Mangal" pitchFamily="34" charset="0"/>
              </a:rPr>
              <a:t> with low</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volume high pressure cuffs), thereby preventing rubbing of the</a:t>
            </a:r>
            <a:r>
              <a:rPr lang="en-PH" dirty="0">
                <a:latin typeface="Calibri" pitchFamily="34" charset="0"/>
                <a:ea typeface="Times New Roman" pitchFamily="34" charset="0"/>
                <a:cs typeface="Mangal" pitchFamily="34" charset="0"/>
              </a:rPr>
              <a:t> </a:t>
            </a:r>
            <a:r>
              <a:rPr lang="en-IN" dirty="0" err="1">
                <a:effectLst/>
                <a:latin typeface="Calibri" pitchFamily="34" charset="0"/>
                <a:ea typeface="Times New Roman" pitchFamily="34" charset="0"/>
                <a:cs typeface="Mangal" pitchFamily="34" charset="0"/>
              </a:rPr>
              <a:t>beveled</a:t>
            </a:r>
            <a:r>
              <a:rPr lang="en-IN" dirty="0">
                <a:effectLst/>
                <a:latin typeface="Calibri" pitchFamily="34" charset="0"/>
                <a:ea typeface="Times New Roman" pitchFamily="34" charset="0"/>
                <a:cs typeface="Mangal" pitchFamily="34" charset="0"/>
              </a:rPr>
              <a:t> ETT tip against the delicate mucosa of the tracheal wall.</a:t>
            </a:r>
            <a:endParaRPr lang="en-PH" dirty="0">
              <a:effectLst/>
              <a:latin typeface="Calibri" pitchFamily="34" charset="0"/>
              <a:ea typeface="Times New Roman" pitchFamily="34" charset="0"/>
              <a:cs typeface="Mangal" pitchFamily="34" charset="0"/>
            </a:endParaRPr>
          </a:p>
          <a:p>
            <a:pPr algn="just"/>
            <a:endParaRPr lang="en-PH" dirty="0">
              <a:effectLst/>
              <a:latin typeface="Calibri" pitchFamily="34" charset="0"/>
              <a:ea typeface="Times New Roman" pitchFamily="34" charset="0"/>
              <a:cs typeface="Mang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solidFill>
                  <a:srgbClr val="FF0000"/>
                </a:solidFill>
                <a:latin typeface="Calibri" pitchFamily="34" charset="0"/>
                <a:ea typeface="Times New Roman" pitchFamily="34" charset="0"/>
                <a:cs typeface="Mangal" pitchFamily="34" charset="0"/>
              </a:rPr>
              <a:t>The ETT cuff specifications by the American</a:t>
            </a:r>
            <a:r>
              <a:rPr lang="en-PH" b="1" dirty="0">
                <a:solidFill>
                  <a:srgbClr val="FF0000"/>
                </a:solidFill>
                <a:latin typeface="Calibri" pitchFamily="34" charset="0"/>
                <a:ea typeface="Times New Roman" pitchFamily="34" charset="0"/>
                <a:cs typeface="Mangal" pitchFamily="34" charset="0"/>
              </a:rPr>
              <a:t/>
            </a:r>
            <a:br>
              <a:rPr lang="en-PH" b="1" dirty="0">
                <a:solidFill>
                  <a:srgbClr val="FF0000"/>
                </a:solidFill>
                <a:latin typeface="Calibri" pitchFamily="34" charset="0"/>
                <a:ea typeface="Times New Roman" pitchFamily="34" charset="0"/>
                <a:cs typeface="Mangal" pitchFamily="34" charset="0"/>
              </a:rPr>
            </a:br>
            <a:r>
              <a:rPr lang="en-IN" b="1" dirty="0">
                <a:solidFill>
                  <a:srgbClr val="FF0000"/>
                </a:solidFill>
                <a:latin typeface="Calibri" pitchFamily="34" charset="0"/>
                <a:ea typeface="Times New Roman" pitchFamily="34" charset="0"/>
                <a:cs typeface="Mangal" pitchFamily="34" charset="0"/>
              </a:rPr>
              <a:t>Society for Testing and Materials (ASTM)?</a:t>
            </a:r>
            <a:r>
              <a:rPr lang="en-PH" b="1" dirty="0">
                <a:solidFill>
                  <a:srgbClr val="FF0000"/>
                </a:solidFill>
                <a:latin typeface="Calibri" pitchFamily="34" charset="0"/>
                <a:ea typeface="Times New Roman" pitchFamily="34" charset="0"/>
                <a:cs typeface="Mangal" pitchFamily="34" charset="0"/>
              </a:rPr>
              <a:t/>
            </a:r>
            <a:br>
              <a:rPr lang="en-PH" b="1" dirty="0">
                <a:solidFill>
                  <a:srgbClr val="FF0000"/>
                </a:solidFill>
                <a:latin typeface="Calibri" pitchFamily="34" charset="0"/>
                <a:ea typeface="Times New Roman" pitchFamily="34" charset="0"/>
                <a:cs typeface="Mangal" pitchFamily="34" charset="0"/>
              </a:rPr>
            </a:b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IN" dirty="0">
                <a:effectLst/>
                <a:latin typeface="Calibri" pitchFamily="34" charset="0"/>
                <a:ea typeface="Times New Roman" pitchFamily="34" charset="0"/>
                <a:cs typeface="Mangal" pitchFamily="34" charset="0"/>
              </a:rPr>
              <a:t>The end of the cuff must not impinge on the Murphy's eye.</a:t>
            </a:r>
            <a:endParaRPr lang="en-PH" dirty="0">
              <a:effectLst/>
              <a:latin typeface="Calibri" pitchFamily="34" charset="0"/>
              <a:ea typeface="Times New Roman" pitchFamily="34" charset="0"/>
              <a:cs typeface="Mangal" pitchFamily="34" charset="0"/>
            </a:endParaRPr>
          </a:p>
          <a:p>
            <a:r>
              <a:rPr lang="en-IN" dirty="0">
                <a:effectLst/>
                <a:latin typeface="Calibri" pitchFamily="34" charset="0"/>
                <a:ea typeface="Times New Roman" pitchFamily="34" charset="0"/>
                <a:cs typeface="Mangal" pitchFamily="34" charset="0"/>
              </a:rPr>
              <a:t> </a:t>
            </a:r>
            <a:endParaRPr lang="en-PH" dirty="0">
              <a:effectLst/>
              <a:latin typeface="Calibri" pitchFamily="34" charset="0"/>
              <a:ea typeface="Times New Roman" pitchFamily="34" charset="0"/>
              <a:cs typeface="Mangal" pitchFamily="34" charset="0"/>
            </a:endParaRPr>
          </a:p>
          <a:p>
            <a:r>
              <a:rPr lang="en-IN" dirty="0">
                <a:effectLst/>
                <a:latin typeface="Calibri" pitchFamily="34" charset="0"/>
                <a:ea typeface="Times New Roman" pitchFamily="34" charset="0"/>
                <a:cs typeface="Mangal" pitchFamily="34" charset="0"/>
              </a:rPr>
              <a:t>The cuff should not </a:t>
            </a:r>
            <a:r>
              <a:rPr lang="en-IN" dirty="0" err="1">
                <a:effectLst/>
                <a:latin typeface="Calibri" pitchFamily="34" charset="0"/>
                <a:ea typeface="Times New Roman" pitchFamily="34" charset="0"/>
                <a:cs typeface="Mangal" pitchFamily="34" charset="0"/>
              </a:rPr>
              <a:t>herniate</a:t>
            </a:r>
            <a:r>
              <a:rPr lang="en-IN" dirty="0">
                <a:effectLst/>
                <a:latin typeface="Calibri" pitchFamily="34" charset="0"/>
                <a:ea typeface="Times New Roman" pitchFamily="34" charset="0"/>
                <a:cs typeface="Mangal" pitchFamily="34" charset="0"/>
              </a:rPr>
              <a:t> over the distal end of the ETT</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blocking the bevel.</a:t>
            </a:r>
            <a:endParaRPr lang="en-PH" dirty="0">
              <a:effectLst/>
              <a:latin typeface="Calibri" pitchFamily="34" charset="0"/>
              <a:ea typeface="Times New Roman" pitchFamily="34" charset="0"/>
              <a:cs typeface="Mangal" pitchFamily="34" charset="0"/>
            </a:endParaRPr>
          </a:p>
          <a:p>
            <a:r>
              <a:rPr lang="en-IN" dirty="0">
                <a:effectLst/>
                <a:latin typeface="Calibri" pitchFamily="34" charset="0"/>
                <a:ea typeface="Times New Roman" pitchFamily="34" charset="0"/>
                <a:cs typeface="Mangal" pitchFamily="34" charset="0"/>
              </a:rPr>
              <a:t> </a:t>
            </a:r>
            <a:endParaRPr lang="en-PH" dirty="0">
              <a:effectLst/>
              <a:latin typeface="Calibri" pitchFamily="34" charset="0"/>
              <a:ea typeface="Times New Roman" pitchFamily="34" charset="0"/>
              <a:cs typeface="Mangal" pitchFamily="34" charset="0"/>
            </a:endParaRPr>
          </a:p>
          <a:p>
            <a:r>
              <a:rPr lang="en-IN" dirty="0">
                <a:effectLst/>
                <a:latin typeface="Calibri" pitchFamily="34" charset="0"/>
                <a:ea typeface="Times New Roman" pitchFamily="34" charset="0"/>
                <a:cs typeface="Mangal" pitchFamily="34" charset="0"/>
              </a:rPr>
              <a:t>The </a:t>
            </a:r>
            <a:r>
              <a:rPr lang="en-IN" dirty="0" err="1">
                <a:effectLst/>
                <a:latin typeface="Calibri" pitchFamily="34" charset="0"/>
                <a:ea typeface="Times New Roman" pitchFamily="34" charset="0"/>
                <a:cs typeface="Mangal" pitchFamily="34" charset="0"/>
              </a:rPr>
              <a:t>cufF</a:t>
            </a:r>
            <a:r>
              <a:rPr lang="en-IN" dirty="0">
                <a:effectLst/>
                <a:latin typeface="Calibri" pitchFamily="34" charset="0"/>
                <a:ea typeface="Times New Roman" pitchFamily="34" charset="0"/>
                <a:cs typeface="Mangal" pitchFamily="34" charset="0"/>
              </a:rPr>
              <a:t> must inflate symmetrically all round the ETT.</a:t>
            </a:r>
            <a:endParaRPr lang="en-PH" dirty="0">
              <a:effectLst/>
              <a:latin typeface="Calibri" pitchFamily="34" charset="0"/>
              <a:ea typeface="Times New Roman" pitchFamily="34" charset="0"/>
              <a:cs typeface="Mang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10515600" cy="1325563"/>
          </a:xfrm>
        </p:spPr>
        <p:txBody>
          <a:bodyPr/>
          <a:lstStyle/>
          <a:p>
            <a:r>
              <a:rPr lang="en-IN" dirty="0" err="1">
                <a:latin typeface="Calibri" pitchFamily="34" charset="0"/>
                <a:ea typeface="Times New Roman" pitchFamily="34" charset="0"/>
                <a:cs typeface="Mangal" pitchFamily="34" charset="0"/>
              </a:rPr>
              <a:t>Endotracheal</a:t>
            </a:r>
            <a:r>
              <a:rPr lang="en-IN" dirty="0">
                <a:latin typeface="Calibri" pitchFamily="34" charset="0"/>
                <a:ea typeface="Times New Roman" pitchFamily="34" charset="0"/>
                <a:cs typeface="Mangal" pitchFamily="34" charset="0"/>
              </a:rPr>
              <a:t> tube (ETT)</a:t>
            </a:r>
            <a:endParaRPr lang="en-US" dirty="0"/>
          </a:p>
        </p:txBody>
      </p:sp>
      <p:sp>
        <p:nvSpPr>
          <p:cNvPr id="3" name="Content Placeholder 2"/>
          <p:cNvSpPr>
            <a:spLocks noGrp="1"/>
          </p:cNvSpPr>
          <p:nvPr>
            <p:ph idx="1"/>
          </p:nvPr>
        </p:nvSpPr>
        <p:spPr>
          <a:xfrm>
            <a:off x="762000" y="1676400"/>
            <a:ext cx="10820400" cy="4351338"/>
          </a:xfrm>
        </p:spPr>
        <p:txBody>
          <a:bodyPr>
            <a:noAutofit/>
          </a:bodyPr>
          <a:lstStyle/>
          <a:p>
            <a:pPr algn="just"/>
            <a:r>
              <a:rPr lang="en-IN" sz="2400" dirty="0">
                <a:effectLst/>
                <a:latin typeface="Calibri" pitchFamily="34" charset="0"/>
                <a:ea typeface="Times New Roman" pitchFamily="34" charset="0"/>
                <a:cs typeface="Mangal" pitchFamily="34" charset="0"/>
              </a:rPr>
              <a:t>ETT </a:t>
            </a:r>
            <a:r>
              <a:rPr lang="en-IN"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are either made of red </a:t>
            </a:r>
            <a:r>
              <a:rPr lang="en-IN" sz="2400" dirty="0">
                <a:latin typeface="Calibri" pitchFamily="34" charset="0"/>
                <a:ea typeface="Times New Roman" pitchFamily="34" charset="0"/>
                <a:cs typeface="Mangal" pitchFamily="34" charset="0"/>
              </a:rPr>
              <a:t>ru</a:t>
            </a:r>
            <a:r>
              <a:rPr lang="en-IN" sz="2400" dirty="0">
                <a:effectLst/>
                <a:latin typeface="Calibri" pitchFamily="34" charset="0"/>
                <a:ea typeface="Times New Roman" pitchFamily="34" charset="0"/>
                <a:cs typeface="Mangal" pitchFamily="34" charset="0"/>
              </a:rPr>
              <a:t>bber, </a:t>
            </a:r>
            <a:r>
              <a:rPr lang="en-IN" sz="2400" dirty="0" err="1">
                <a:effectLst/>
                <a:latin typeface="Calibri" pitchFamily="34" charset="0"/>
                <a:ea typeface="Times New Roman" pitchFamily="34" charset="0"/>
                <a:cs typeface="Mangal" pitchFamily="34" charset="0"/>
              </a:rPr>
              <a:t>polyvenyl</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chloride (PVC) or silicone.</a:t>
            </a:r>
          </a:p>
          <a:p>
            <a:pPr algn="just"/>
            <a:r>
              <a:rPr lang="en-IN" sz="2400" dirty="0">
                <a:effectLst/>
                <a:latin typeface="Calibri" pitchFamily="34" charset="0"/>
                <a:ea typeface="Times New Roman" pitchFamily="34" charset="0"/>
                <a:cs typeface="Mangal" pitchFamily="34" charset="0"/>
              </a:rPr>
              <a:t> PVC tubes are preferred as they are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inexpensive, nontoxic, </a:t>
            </a:r>
            <a:r>
              <a:rPr lang="en-IN" sz="2400" dirty="0" err="1">
                <a:effectLst/>
                <a:latin typeface="Calibri" pitchFamily="34" charset="0"/>
                <a:ea typeface="Times New Roman" pitchFamily="34" charset="0"/>
                <a:cs typeface="Mangal" pitchFamily="34" charset="0"/>
              </a:rPr>
              <a:t>thermolabile</a:t>
            </a:r>
            <a:r>
              <a:rPr lang="en-IN" sz="2400" dirty="0">
                <a:effectLst/>
                <a:latin typeface="Calibri" pitchFamily="34" charset="0"/>
                <a:ea typeface="Times New Roman" pitchFamily="34" charset="0"/>
                <a:cs typeface="Mangal" pitchFamily="34" charset="0"/>
              </a:rPr>
              <a:t> transparent and are very</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smooth. These PVC tubes have a radio-opaque longitudinal line for visualization on the radiograph. They should be used as a use and throw device as boiling or autoclaving makes them opaque and</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they tend to adopt the shape in which they have been boiled of</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autoclaved. </a:t>
            </a:r>
          </a:p>
          <a:p>
            <a:pPr algn="just"/>
            <a:r>
              <a:rPr lang="en-IN" sz="2400" dirty="0">
                <a:effectLst/>
                <a:latin typeface="Calibri" pitchFamily="34" charset="0"/>
                <a:ea typeface="Times New Roman" pitchFamily="34" charset="0"/>
                <a:cs typeface="Mangal" pitchFamily="34" charset="0"/>
              </a:rPr>
              <a:t>ETT made of polymeric silicone are </a:t>
            </a:r>
            <a:r>
              <a:rPr lang="en-IN" sz="2400" dirty="0">
                <a:latin typeface="Calibri" pitchFamily="34" charset="0"/>
                <a:ea typeface="Times New Roman" pitchFamily="34" charset="0"/>
                <a:cs typeface="Mangal" pitchFamily="34" charset="0"/>
              </a:rPr>
              <a:t>re-</a:t>
            </a:r>
            <a:r>
              <a:rPr lang="en-IN" sz="2400" dirty="0" err="1">
                <a:latin typeface="Calibri" pitchFamily="34" charset="0"/>
                <a:ea typeface="Times New Roman" pitchFamily="34" charset="0"/>
                <a:cs typeface="Mangal" pitchFamily="34" charset="0"/>
              </a:rPr>
              <a:t>autoclaveble</a:t>
            </a:r>
            <a:r>
              <a:rPr lang="en-IN" sz="2400" dirty="0">
                <a:latin typeface="Calibri" pitchFamily="34" charset="0"/>
                <a:ea typeface="Times New Roman" pitchFamily="34" charset="0"/>
                <a:cs typeface="Mangal" pitchFamily="34" charset="0"/>
              </a:rPr>
              <a:t> and hence reusable, They are not only expensive, but also have</a:t>
            </a:r>
            <a:r>
              <a:rPr lang="en-PH" sz="2400" dirty="0">
                <a:latin typeface="Calibri" pitchFamily="34" charset="0"/>
                <a:ea typeface="Times New Roman" pitchFamily="34" charset="0"/>
                <a:cs typeface="Mangal" pitchFamily="34" charset="0"/>
              </a:rPr>
              <a:t> </a:t>
            </a:r>
            <a:r>
              <a:rPr lang="en-IN" sz="2400" dirty="0" err="1">
                <a:latin typeface="Calibri" pitchFamily="34" charset="0"/>
                <a:ea typeface="Times New Roman" pitchFamily="34" charset="0"/>
                <a:cs typeface="Mangal" pitchFamily="34" charset="0"/>
              </a:rPr>
              <a:t>signifi-cantly</a:t>
            </a:r>
            <a:r>
              <a:rPr lang="en-IN" sz="2400" dirty="0">
                <a:latin typeface="Calibri" pitchFamily="34" charset="0"/>
                <a:ea typeface="Times New Roman" pitchFamily="34" charset="0"/>
                <a:cs typeface="Mangal" pitchFamily="34" charset="0"/>
              </a:rPr>
              <a:t> less </a:t>
            </a:r>
            <a:r>
              <a:rPr lang="en-IN" sz="2400" dirty="0" err="1">
                <a:latin typeface="Calibri" pitchFamily="34" charset="0"/>
                <a:ea typeface="Times New Roman" pitchFamily="34" charset="0"/>
                <a:cs typeface="Mangal" pitchFamily="34" charset="0"/>
              </a:rPr>
              <a:t>thermolabile</a:t>
            </a:r>
            <a:r>
              <a:rPr lang="en-IN" sz="2400" dirty="0">
                <a:latin typeface="Calibri" pitchFamily="34" charset="0"/>
                <a:ea typeface="Times New Roman" pitchFamily="34" charset="0"/>
                <a:cs typeface="Mangal" pitchFamily="34" charset="0"/>
              </a:rPr>
              <a:t> property and are soft and floppy. </a:t>
            </a:r>
          </a:p>
          <a:p>
            <a:pPr algn="just"/>
            <a:r>
              <a:rPr lang="en-IN" sz="2400" dirty="0">
                <a:latin typeface="Calibri" pitchFamily="34" charset="0"/>
                <a:ea typeface="Times New Roman" pitchFamily="34" charset="0"/>
                <a:cs typeface="Mangal" pitchFamily="34" charset="0"/>
              </a:rPr>
              <a:t>Red rubber tubes are seldom used today as their use is associated with more toxic reactions. Being opaque does not guarantee luminal patency and misting during exhalation cannot be observed during correct ETI. Rubber ETT is soft and springy. They can be sterilized and reused. Rubber fatigues over time and may kink.</a:t>
            </a:r>
            <a:endParaRPr lang="en-PH" sz="2400" dirty="0">
              <a:latin typeface="Calibri" pitchFamily="34" charset="0"/>
              <a:ea typeface="Times New Roman" pitchFamily="34" charset="0"/>
              <a:cs typeface="Mang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parts of the ETT cuff system</a:t>
            </a:r>
            <a:endParaRPr lang="en-US" dirty="0"/>
          </a:p>
        </p:txBody>
      </p:sp>
      <p:sp>
        <p:nvSpPr>
          <p:cNvPr id="3" name="Content Placeholder 2"/>
          <p:cNvSpPr>
            <a:spLocks noGrp="1"/>
          </p:cNvSpPr>
          <p:nvPr>
            <p:ph idx="1"/>
          </p:nvPr>
        </p:nvSpPr>
        <p:spPr>
          <a:xfrm>
            <a:off x="838200" y="1825625"/>
            <a:ext cx="10744200" cy="4351338"/>
          </a:xfrm>
        </p:spPr>
        <p:txBody>
          <a:bodyPr>
            <a:noAutofit/>
          </a:bodyPr>
          <a:lstStyle/>
          <a:p>
            <a:pPr algn="just"/>
            <a:r>
              <a:rPr lang="en-IN" dirty="0">
                <a:effectLst/>
                <a:latin typeface="Calibri" pitchFamily="34" charset="0"/>
                <a:ea typeface="Times New Roman" pitchFamily="34" charset="0"/>
                <a:cs typeface="Mangal" pitchFamily="34" charset="0"/>
              </a:rPr>
              <a:t>The cuff system includes the </a:t>
            </a:r>
            <a:r>
              <a:rPr lang="en-IN" b="1" dirty="0">
                <a:effectLst/>
                <a:latin typeface="Calibri" pitchFamily="34" charset="0"/>
                <a:ea typeface="Times New Roman" pitchFamily="34" charset="0"/>
                <a:cs typeface="Mangal" pitchFamily="34" charset="0"/>
              </a:rPr>
              <a:t>inflatable cuff, cuff inflation tubing, a</a:t>
            </a:r>
            <a:r>
              <a:rPr lang="en-PH" b="1" dirty="0">
                <a:latin typeface="Calibri" pitchFamily="34" charset="0"/>
                <a:ea typeface="Times New Roman" pitchFamily="34" charset="0"/>
                <a:cs typeface="Mangal" pitchFamily="34" charset="0"/>
              </a:rPr>
              <a:t> </a:t>
            </a:r>
            <a:r>
              <a:rPr lang="en-IN" b="1" dirty="0">
                <a:effectLst/>
                <a:latin typeface="Calibri" pitchFamily="34" charset="0"/>
                <a:ea typeface="Times New Roman" pitchFamily="34" charset="0"/>
                <a:cs typeface="Mangal" pitchFamily="34" charset="0"/>
              </a:rPr>
              <a:t>pilot balloon and </a:t>
            </a:r>
            <a:r>
              <a:rPr lang="en-IN" b="1" dirty="0" err="1">
                <a:effectLst/>
                <a:latin typeface="Calibri" pitchFamily="34" charset="0"/>
                <a:ea typeface="Times New Roman" pitchFamily="34" charset="0"/>
                <a:cs typeface="Mangal" pitchFamily="34" charset="0"/>
              </a:rPr>
              <a:t>selFsealing</a:t>
            </a:r>
            <a:r>
              <a:rPr lang="en-IN" b="1" dirty="0">
                <a:effectLst/>
                <a:latin typeface="Calibri" pitchFamily="34" charset="0"/>
                <a:ea typeface="Times New Roman" pitchFamily="34" charset="0"/>
                <a:cs typeface="Mangal" pitchFamily="34" charset="0"/>
              </a:rPr>
              <a:t> valve </a:t>
            </a:r>
            <a:r>
              <a:rPr lang="en-IN" dirty="0">
                <a:effectLst/>
                <a:latin typeface="Calibri" pitchFamily="34" charset="0"/>
                <a:ea typeface="Times New Roman" pitchFamily="34" charset="0"/>
                <a:cs typeface="Mangal" pitchFamily="34" charset="0"/>
              </a:rPr>
              <a:t>to inflate or deflate the cuff. The</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whole thing is also known as cuff inflation assembly. </a:t>
            </a:r>
          </a:p>
          <a:p>
            <a:pPr algn="just"/>
            <a:r>
              <a:rPr lang="en-IN" dirty="0">
                <a:effectLst/>
                <a:latin typeface="Calibri" pitchFamily="34" charset="0"/>
                <a:ea typeface="Times New Roman" pitchFamily="34" charset="0"/>
                <a:cs typeface="Mangal" pitchFamily="34" charset="0"/>
              </a:rPr>
              <a:t>The function</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of the </a:t>
            </a:r>
            <a:r>
              <a:rPr lang="en-IN" b="1" dirty="0">
                <a:effectLst/>
                <a:latin typeface="Calibri" pitchFamily="34" charset="0"/>
                <a:ea typeface="Times New Roman" pitchFamily="34" charset="0"/>
                <a:cs typeface="Mangal" pitchFamily="34" charset="0"/>
              </a:rPr>
              <a:t>pilot balloon </a:t>
            </a:r>
            <a:r>
              <a:rPr lang="en-IN" dirty="0">
                <a:effectLst/>
                <a:latin typeface="Calibri" pitchFamily="34" charset="0"/>
                <a:ea typeface="Times New Roman" pitchFamily="34" charset="0"/>
                <a:cs typeface="Mangal" pitchFamily="34" charset="0"/>
              </a:rPr>
              <a:t>is to indicate whether the cuff is in an inflated or</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deflated state. It also gives a rough idea of pressure within the cuff.</a:t>
            </a:r>
            <a:endParaRPr lang="en-PH" dirty="0">
              <a:effectLst/>
              <a:latin typeface="Calibri" pitchFamily="34" charset="0"/>
              <a:ea typeface="Times New Roman" pitchFamily="34" charset="0"/>
              <a:cs typeface="Mangal" pitchFamily="34" charset="0"/>
            </a:endParaRPr>
          </a:p>
          <a:p>
            <a:pPr algn="just"/>
            <a:r>
              <a:rPr lang="en-IN" dirty="0">
                <a:effectLst/>
                <a:latin typeface="Calibri" pitchFamily="34" charset="0"/>
                <a:ea typeface="Times New Roman" pitchFamily="34" charset="0"/>
                <a:cs typeface="Mangal" pitchFamily="34" charset="0"/>
              </a:rPr>
              <a:t> The </a:t>
            </a:r>
            <a:r>
              <a:rPr lang="en-IN" b="1" dirty="0">
                <a:effectLst/>
                <a:latin typeface="Calibri" pitchFamily="34" charset="0"/>
                <a:ea typeface="Times New Roman" pitchFamily="34" charset="0"/>
                <a:cs typeface="Mangal" pitchFamily="34" charset="0"/>
              </a:rPr>
              <a:t>cuff inflation line </a:t>
            </a:r>
            <a:r>
              <a:rPr lang="en-IN" dirty="0">
                <a:effectLst/>
                <a:latin typeface="Calibri" pitchFamily="34" charset="0"/>
                <a:ea typeface="Times New Roman" pitchFamily="34" charset="0"/>
                <a:cs typeface="Mangal" pitchFamily="34" charset="0"/>
              </a:rPr>
              <a:t>travels partly in the wall of the ETT and</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portion of it is outside. The external inflation tubing should not</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have an outer diameter exceeding 2. 5 mm. The inflation tubing</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should extend at least 3 cm beyond the machine end of the ETT before a pilot balloon or inflation valve is attached.</a:t>
            </a:r>
            <a:endParaRPr lang="en-PH" dirty="0">
              <a:effectLst/>
              <a:latin typeface="Calibri" pitchFamily="34" charset="0"/>
              <a:ea typeface="Times New Roman" pitchFamily="34" charset="0"/>
              <a:cs typeface="Mang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conventional types of ETT cuffs</a:t>
            </a:r>
            <a:endParaRPr lang="en-US" dirty="0"/>
          </a:p>
        </p:txBody>
      </p:sp>
      <p:sp>
        <p:nvSpPr>
          <p:cNvPr id="3" name="Content Placeholder 2"/>
          <p:cNvSpPr>
            <a:spLocks noGrp="1"/>
          </p:cNvSpPr>
          <p:nvPr>
            <p:ph idx="1"/>
          </p:nvPr>
        </p:nvSpPr>
        <p:spPr/>
        <p:txBody>
          <a:bodyPr>
            <a:normAutofit/>
          </a:bodyPr>
          <a:lstStyle/>
          <a:p>
            <a:pPr>
              <a:buNone/>
            </a:pPr>
            <a:r>
              <a:rPr lang="en-IN" sz="2400" dirty="0">
                <a:effectLst/>
                <a:latin typeface="Calibri" pitchFamily="34" charset="0"/>
                <a:ea typeface="Times New Roman" pitchFamily="34" charset="0"/>
                <a:cs typeface="Mangal" pitchFamily="34" charset="0"/>
              </a:rPr>
              <a:t> </a:t>
            </a:r>
            <a:endParaRPr lang="en-PH" sz="2400" dirty="0">
              <a:effectLst/>
              <a:latin typeface="Calibri" pitchFamily="34" charset="0"/>
              <a:ea typeface="Times New Roman" pitchFamily="34" charset="0"/>
              <a:cs typeface="Mangal" pitchFamily="34" charset="0"/>
            </a:endParaRPr>
          </a:p>
          <a:p>
            <a:r>
              <a:rPr lang="en-IN" sz="2400" dirty="0">
                <a:effectLst/>
                <a:latin typeface="Calibri" pitchFamily="34" charset="0"/>
                <a:ea typeface="Times New Roman" pitchFamily="34" charset="0"/>
                <a:cs typeface="Mangal" pitchFamily="34" charset="0"/>
              </a:rPr>
              <a:t>The two types of ETT cuffs are :</a:t>
            </a:r>
          </a:p>
          <a:p>
            <a:pPr>
              <a:buNone/>
            </a:pPr>
            <a:r>
              <a:rPr lang="en-IN" sz="2400" dirty="0">
                <a:latin typeface="Calibri" pitchFamily="34" charset="0"/>
                <a:ea typeface="Times New Roman" pitchFamily="34" charset="0"/>
                <a:cs typeface="Mangal" pitchFamily="34" charset="0"/>
              </a:rPr>
              <a:t>1)</a:t>
            </a:r>
            <a:r>
              <a:rPr lang="en-IN" sz="2400" dirty="0">
                <a:effectLst/>
                <a:latin typeface="Calibri" pitchFamily="34" charset="0"/>
                <a:ea typeface="Times New Roman" pitchFamily="34" charset="0"/>
                <a:cs typeface="Mangal" pitchFamily="34" charset="0"/>
              </a:rPr>
              <a:t>the high pressure low volume(HPLV) cuff and </a:t>
            </a:r>
          </a:p>
          <a:p>
            <a:pPr>
              <a:buNone/>
            </a:pPr>
            <a:r>
              <a:rPr lang="en-IN" sz="2400" dirty="0">
                <a:latin typeface="Calibri" pitchFamily="34" charset="0"/>
                <a:ea typeface="Times New Roman" pitchFamily="34" charset="0"/>
                <a:cs typeface="Mangal" pitchFamily="34" charset="0"/>
              </a:rPr>
              <a:t>2)</a:t>
            </a:r>
            <a:r>
              <a:rPr lang="en-IN" sz="2400" dirty="0">
                <a:effectLst/>
                <a:latin typeface="Calibri" pitchFamily="34" charset="0"/>
                <a:ea typeface="Times New Roman" pitchFamily="34" charset="0"/>
                <a:cs typeface="Mangal" pitchFamily="34" charset="0"/>
              </a:rPr>
              <a:t>the low pressure high volume cuff (LPHV). </a:t>
            </a:r>
          </a:p>
          <a:p>
            <a:r>
              <a:rPr lang="en-IN" sz="2400" dirty="0">
                <a:effectLst/>
                <a:latin typeface="Calibri" pitchFamily="34" charset="0"/>
                <a:ea typeface="Times New Roman" pitchFamily="34" charset="0"/>
                <a:cs typeface="Mangal" pitchFamily="34" charset="0"/>
              </a:rPr>
              <a:t>The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latter design is the more commonly used in clinical practice. </a:t>
            </a:r>
          </a:p>
          <a:p>
            <a:r>
              <a:rPr lang="en-IN" sz="2400" b="1" dirty="0">
                <a:effectLst/>
                <a:latin typeface="Calibri" pitchFamily="34" charset="0"/>
                <a:ea typeface="Times New Roman" pitchFamily="34" charset="0"/>
                <a:cs typeface="Mangal" pitchFamily="34" charset="0"/>
              </a:rPr>
              <a:t>HPLV</a:t>
            </a:r>
            <a:r>
              <a:rPr lang="en-PH" sz="2400" b="1" dirty="0">
                <a:latin typeface="Calibri" pitchFamily="34" charset="0"/>
                <a:ea typeface="Times New Roman" pitchFamily="34" charset="0"/>
                <a:cs typeface="Mangal" pitchFamily="34" charset="0"/>
              </a:rPr>
              <a:t> </a:t>
            </a:r>
            <a:r>
              <a:rPr lang="en-IN" sz="2400" b="1" dirty="0">
                <a:effectLst/>
                <a:latin typeface="Calibri" pitchFamily="34" charset="0"/>
                <a:ea typeface="Times New Roman" pitchFamily="34" charset="0"/>
                <a:cs typeface="Mangal" pitchFamily="34" charset="0"/>
              </a:rPr>
              <a:t>cuff is made of non-disposable silicone, while the LPHV cuff is</a:t>
            </a:r>
            <a:r>
              <a:rPr lang="en-PH" sz="2400" b="1" dirty="0">
                <a:latin typeface="Calibri" pitchFamily="34" charset="0"/>
                <a:ea typeface="Times New Roman" pitchFamily="34" charset="0"/>
                <a:cs typeface="Mangal" pitchFamily="34" charset="0"/>
              </a:rPr>
              <a:t> </a:t>
            </a:r>
            <a:r>
              <a:rPr lang="en-IN" sz="2400" b="1" dirty="0">
                <a:effectLst/>
                <a:latin typeface="Calibri" pitchFamily="34" charset="0"/>
                <a:ea typeface="Times New Roman" pitchFamily="34" charset="0"/>
                <a:cs typeface="Mangal" pitchFamily="34" charset="0"/>
              </a:rPr>
              <a:t>made of tissue-compatible polyvinyl chloride or polyurethane. </a:t>
            </a:r>
          </a:p>
          <a:p>
            <a:r>
              <a:rPr lang="en-IN" sz="2400" dirty="0">
                <a:effectLst/>
                <a:latin typeface="Calibri" pitchFamily="34" charset="0"/>
                <a:ea typeface="Times New Roman" pitchFamily="34" charset="0"/>
                <a:cs typeface="Mangal" pitchFamily="34" charset="0"/>
              </a:rPr>
              <a:t>Current example of HPLV cuff is the ETT that comes with the </a:t>
            </a:r>
            <a:r>
              <a:rPr lang="en-IN" sz="2400" dirty="0" err="1">
                <a:effectLst/>
                <a:latin typeface="Calibri" pitchFamily="34" charset="0"/>
                <a:ea typeface="Times New Roman" pitchFamily="34" charset="0"/>
                <a:cs typeface="Mangal" pitchFamily="34" charset="0"/>
              </a:rPr>
              <a:t>intubating</a:t>
            </a:r>
            <a:r>
              <a:rPr lang="en-IN" sz="2400" dirty="0">
                <a:effectLst/>
                <a:latin typeface="Calibri" pitchFamily="34" charset="0"/>
                <a:ea typeface="Times New Roman" pitchFamily="34" charset="0"/>
                <a:cs typeface="Mangal" pitchFamily="34" charset="0"/>
              </a:rPr>
              <a:t> LMA (</a:t>
            </a:r>
            <a:r>
              <a:rPr lang="en-IN" sz="2400" dirty="0" err="1">
                <a:effectLst/>
                <a:latin typeface="Calibri" pitchFamily="34" charset="0"/>
                <a:ea typeface="Times New Roman" pitchFamily="34" charset="0"/>
                <a:cs typeface="Mangal" pitchFamily="34" charset="0"/>
              </a:rPr>
              <a:t>FastrachT</a:t>
            </a:r>
            <a:r>
              <a:rPr lang="en-IN" sz="2400" dirty="0" err="1">
                <a:latin typeface="Calibri" pitchFamily="34" charset="0"/>
                <a:ea typeface="Times New Roman" pitchFamily="34" charset="0"/>
                <a:cs typeface="Mangal" pitchFamily="34" charset="0"/>
              </a:rPr>
              <a:t>m</a:t>
            </a:r>
            <a:r>
              <a:rPr lang="en-IN" sz="2400" dirty="0">
                <a:effectLst/>
                <a:latin typeface="Calibri" pitchFamily="34" charset="0"/>
                <a:ea typeface="Times New Roman" pitchFamily="34" charset="0"/>
                <a:cs typeface="Mangal" pitchFamily="34" charset="0"/>
              </a:rPr>
              <a:t>).</a:t>
            </a:r>
            <a:endParaRPr lang="en-PH" sz="2400" dirty="0">
              <a:effectLst/>
              <a:latin typeface="Calibri" pitchFamily="34" charset="0"/>
              <a:ea typeface="Times New Roman" pitchFamily="34" charset="0"/>
              <a:cs typeface="Mang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advantages/disadvantages of the </a:t>
            </a:r>
            <a:r>
              <a:rPr lang="en-IN" dirty="0" err="1">
                <a:latin typeface="Calibri" pitchFamily="34" charset="0"/>
                <a:ea typeface="Times New Roman" pitchFamily="34" charset="0"/>
                <a:cs typeface="Mangal" pitchFamily="34" charset="0"/>
              </a:rPr>
              <a:t>HPLVcuff</a:t>
            </a:r>
            <a:endParaRPr lang="en-US" dirty="0"/>
          </a:p>
        </p:txBody>
      </p:sp>
      <p:sp>
        <p:nvSpPr>
          <p:cNvPr id="3" name="Content Placeholder 2"/>
          <p:cNvSpPr>
            <a:spLocks noGrp="1"/>
          </p:cNvSpPr>
          <p:nvPr>
            <p:ph idx="1"/>
          </p:nvPr>
        </p:nvSpPr>
        <p:spPr/>
        <p:txBody>
          <a:bodyPr>
            <a:normAutofit fontScale="92500"/>
          </a:bodyPr>
          <a:lstStyle/>
          <a:p>
            <a:pPr>
              <a:buNone/>
            </a:pPr>
            <a:r>
              <a:rPr lang="en-IN" sz="2400" dirty="0">
                <a:effectLst/>
                <a:latin typeface="Calibri" pitchFamily="34" charset="0"/>
                <a:ea typeface="Times New Roman" pitchFamily="34" charset="0"/>
                <a:cs typeface="Mangal" pitchFamily="34" charset="0"/>
              </a:rPr>
              <a:t>These are </a:t>
            </a:r>
            <a:r>
              <a:rPr lang="en-IN" sz="2400" b="1" dirty="0">
                <a:effectLst/>
                <a:latin typeface="Calibri" pitchFamily="34" charset="0"/>
                <a:ea typeface="Times New Roman" pitchFamily="34" charset="0"/>
                <a:cs typeface="Mangal" pitchFamily="34" charset="0"/>
              </a:rPr>
              <a:t>usually reusable </a:t>
            </a:r>
            <a:r>
              <a:rPr lang="en-IN" sz="2400" dirty="0">
                <a:effectLst/>
                <a:latin typeface="Calibri" pitchFamily="34" charset="0"/>
                <a:ea typeface="Times New Roman" pitchFamily="34" charset="0"/>
                <a:cs typeface="Mangal" pitchFamily="34" charset="0"/>
              </a:rPr>
              <a:t>like the one's available on </a:t>
            </a:r>
            <a:r>
              <a:rPr lang="en-IN" sz="2400" dirty="0" err="1">
                <a:effectLst/>
                <a:latin typeface="Calibri" pitchFamily="34" charset="0"/>
                <a:ea typeface="Times New Roman" pitchFamily="34" charset="0"/>
                <a:cs typeface="Mangal" pitchFamily="34" charset="0"/>
              </a:rPr>
              <a:t>Rusch</a:t>
            </a:r>
            <a:r>
              <a:rPr lang="en-IN" sz="2400" dirty="0">
                <a:effectLst/>
                <a:latin typeface="Calibri" pitchFamily="34" charset="0"/>
                <a:ea typeface="Times New Roman" pitchFamily="34" charset="0"/>
                <a:cs typeface="Mangal" pitchFamily="34" charset="0"/>
              </a:rPr>
              <a:t> red</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rubber ETT and hence more economical in the long run. They produce </a:t>
            </a:r>
            <a:r>
              <a:rPr lang="en-IN" sz="2400" b="1" dirty="0">
                <a:effectLst/>
                <a:latin typeface="Calibri" pitchFamily="34" charset="0"/>
                <a:ea typeface="Times New Roman" pitchFamily="34" charset="0"/>
                <a:cs typeface="Mangal" pitchFamily="34" charset="0"/>
              </a:rPr>
              <a:t>lower incidence of sore throat</a:t>
            </a:r>
            <a:r>
              <a:rPr lang="en-IN" sz="2400" dirty="0">
                <a:effectLst/>
                <a:latin typeface="Calibri" pitchFamily="34" charset="0"/>
                <a:ea typeface="Times New Roman" pitchFamily="34" charset="0"/>
                <a:cs typeface="Mangal" pitchFamily="34" charset="0"/>
              </a:rPr>
              <a:t>. </a:t>
            </a:r>
            <a:endParaRPr lang="en-IN" sz="2400" dirty="0">
              <a:latin typeface="Calibri" pitchFamily="34" charset="0"/>
              <a:ea typeface="Times New Roman" pitchFamily="34" charset="0"/>
              <a:cs typeface="Mangal" pitchFamily="34" charset="0"/>
            </a:endParaRPr>
          </a:p>
          <a:p>
            <a:pPr>
              <a:buNone/>
            </a:pPr>
            <a:r>
              <a:rPr lang="en-IN" sz="2400" dirty="0">
                <a:effectLst/>
                <a:latin typeface="Calibri" pitchFamily="34" charset="0"/>
                <a:ea typeface="Times New Roman" pitchFamily="34" charset="0"/>
                <a:cs typeface="Mangal" pitchFamily="34" charset="0"/>
              </a:rPr>
              <a:t>Compared to LPHV cuff, they</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provide </a:t>
            </a:r>
            <a:r>
              <a:rPr lang="en-IN" sz="2400" b="1" dirty="0">
                <a:effectLst/>
                <a:latin typeface="Calibri" pitchFamily="34" charset="0"/>
                <a:ea typeface="Times New Roman" pitchFamily="34" charset="0"/>
                <a:cs typeface="Mangal" pitchFamily="34" charset="0"/>
              </a:rPr>
              <a:t>better protection against aspiration </a:t>
            </a:r>
            <a:r>
              <a:rPr lang="en-IN" sz="2400" dirty="0">
                <a:effectLst/>
                <a:latin typeface="Calibri" pitchFamily="34" charset="0"/>
                <a:ea typeface="Times New Roman" pitchFamily="34" charset="0"/>
                <a:cs typeface="Mangal" pitchFamily="34" charset="0"/>
              </a:rPr>
              <a:t>as they expand uniformly</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without any channels created as that produced by wrinkles of LPHV</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cuff. </a:t>
            </a:r>
            <a:endParaRPr lang="en-IN" sz="2400" dirty="0">
              <a:latin typeface="Calibri" pitchFamily="34" charset="0"/>
              <a:ea typeface="Times New Roman" pitchFamily="34" charset="0"/>
              <a:cs typeface="Mangal" pitchFamily="34" charset="0"/>
            </a:endParaRPr>
          </a:p>
          <a:p>
            <a:pPr>
              <a:buNone/>
            </a:pPr>
            <a:r>
              <a:rPr lang="en-IN" sz="2400" dirty="0">
                <a:effectLst/>
                <a:latin typeface="Calibri" pitchFamily="34" charset="0"/>
                <a:ea typeface="Times New Roman" pitchFamily="34" charset="0"/>
                <a:cs typeface="Mangal" pitchFamily="34" charset="0"/>
              </a:rPr>
              <a:t>They are </a:t>
            </a:r>
            <a:r>
              <a:rPr lang="en-IN" sz="2400" b="1" dirty="0">
                <a:effectLst/>
                <a:latin typeface="Calibri" pitchFamily="34" charset="0"/>
                <a:ea typeface="Times New Roman" pitchFamily="34" charset="0"/>
                <a:cs typeface="Mangal" pitchFamily="34" charset="0"/>
              </a:rPr>
              <a:t>more successful in keeping the tip of the ETT central in the trachea. </a:t>
            </a:r>
            <a:r>
              <a:rPr lang="en-IN" sz="2400" dirty="0">
                <a:effectLst/>
                <a:latin typeface="Calibri" pitchFamily="34" charset="0"/>
                <a:ea typeface="Times New Roman" pitchFamily="34" charset="0"/>
                <a:cs typeface="Mangal" pitchFamily="34" charset="0"/>
              </a:rPr>
              <a:t>Finally, a deflated HPLV cuff tightly snuggles the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ETT making visibility of ETT and cuff better during tracheal intubation. </a:t>
            </a:r>
          </a:p>
          <a:p>
            <a:pPr>
              <a:buNone/>
            </a:pPr>
            <a:r>
              <a:rPr lang="en-IN" sz="2400" dirty="0">
                <a:effectLst/>
                <a:latin typeface="Calibri" pitchFamily="34" charset="0"/>
                <a:ea typeface="Times New Roman" pitchFamily="34" charset="0"/>
                <a:cs typeface="Mangal" pitchFamily="34" charset="0"/>
              </a:rPr>
              <a:t>The main disadvantage of HPLV cuff is that it has a </a:t>
            </a:r>
            <a:r>
              <a:rPr lang="en-IN" sz="2400" b="1" dirty="0">
                <a:effectLst/>
                <a:latin typeface="Calibri" pitchFamily="34" charset="0"/>
                <a:ea typeface="Times New Roman" pitchFamily="34" charset="0"/>
                <a:cs typeface="Mangal" pitchFamily="34" charset="0"/>
              </a:rPr>
              <a:t>smaller contact area with the trachea</a:t>
            </a:r>
            <a:r>
              <a:rPr lang="en-IN" sz="2400" dirty="0">
                <a:effectLst/>
                <a:latin typeface="Calibri" pitchFamily="34" charset="0"/>
                <a:ea typeface="Times New Roman" pitchFamily="34" charset="0"/>
                <a:cs typeface="Mangal" pitchFamily="34" charset="0"/>
              </a:rPr>
              <a:t> and it deforms the tracheal shape to a</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circular one with pressure areas, which may become </a:t>
            </a:r>
            <a:r>
              <a:rPr lang="en-IN" sz="2400" dirty="0" err="1">
                <a:effectLst/>
                <a:latin typeface="Calibri" pitchFamily="34" charset="0"/>
                <a:ea typeface="Times New Roman" pitchFamily="34" charset="0"/>
                <a:cs typeface="Mangal" pitchFamily="34" charset="0"/>
              </a:rPr>
              <a:t>ischaemic</a:t>
            </a:r>
            <a:r>
              <a:rPr lang="en-IN" sz="2400" dirty="0">
                <a:effectLst/>
                <a:latin typeface="Calibri" pitchFamily="34" charset="0"/>
                <a:ea typeface="Times New Roman" pitchFamily="34" charset="0"/>
                <a:cs typeface="Mangal" pitchFamily="34" charset="0"/>
              </a:rPr>
              <a:t>.</a:t>
            </a:r>
            <a:endParaRPr lang="en-PH" sz="2400" dirty="0">
              <a:effectLst/>
              <a:latin typeface="Calibri" pitchFamily="34" charset="0"/>
              <a:ea typeface="Times New Roman" pitchFamily="34" charset="0"/>
              <a:cs typeface="Mangal" pitchFamily="34" charset="0"/>
            </a:endParaRPr>
          </a:p>
          <a:p>
            <a:pPr>
              <a:buNone/>
            </a:pPr>
            <a:r>
              <a:rPr lang="en-IN" sz="2400" dirty="0">
                <a:effectLst/>
                <a:latin typeface="Calibri" pitchFamily="34" charset="0"/>
                <a:ea typeface="Times New Roman" pitchFamily="34" charset="0"/>
                <a:cs typeface="Mangal" pitchFamily="34" charset="0"/>
              </a:rPr>
              <a:t> </a:t>
            </a:r>
            <a:endParaRPr lang="en-PH" sz="2400" dirty="0">
              <a:effectLst/>
              <a:latin typeface="Calibri" pitchFamily="34" charset="0"/>
              <a:ea typeface="Times New Roman" pitchFamily="34" charset="0"/>
              <a:cs typeface="Mang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latin typeface="Calibri" pitchFamily="34" charset="0"/>
                <a:ea typeface="Times New Roman" pitchFamily="34" charset="0"/>
                <a:cs typeface="Mangal" pitchFamily="34" charset="0"/>
              </a:rPr>
              <a:t>the advantages/disadvantages of the </a:t>
            </a:r>
            <a:r>
              <a:rPr lang="en-IN" dirty="0" err="1">
                <a:latin typeface="Calibri" pitchFamily="34" charset="0"/>
                <a:ea typeface="Times New Roman" pitchFamily="34" charset="0"/>
                <a:cs typeface="Mangal" pitchFamily="34" charset="0"/>
              </a:rPr>
              <a:t>LpHV</a:t>
            </a:r>
            <a:r>
              <a:rPr lang="en-IN" dirty="0">
                <a:latin typeface="Calibri" pitchFamily="34" charset="0"/>
                <a:ea typeface="Times New Roman" pitchFamily="34" charset="0"/>
                <a:cs typeface="Mangal" pitchFamily="34" charset="0"/>
              </a:rPr>
              <a:t> cuff</a:t>
            </a:r>
            <a:r>
              <a:rPr lang="en-PH" dirty="0">
                <a:latin typeface="Calibri" pitchFamily="34" charset="0"/>
                <a:ea typeface="Times New Roman" pitchFamily="34" charset="0"/>
                <a:cs typeface="Mangal" pitchFamily="34" charset="0"/>
              </a:rPr>
              <a:t/>
            </a:r>
            <a:br>
              <a:rPr lang="en-PH" dirty="0">
                <a:latin typeface="Calibri" pitchFamily="34" charset="0"/>
                <a:ea typeface="Times New Roman" pitchFamily="34" charset="0"/>
                <a:cs typeface="Mangal" pitchFamily="34" charset="0"/>
              </a:rPr>
            </a:br>
            <a:endParaRPr lang="en-US" dirty="0"/>
          </a:p>
        </p:txBody>
      </p:sp>
      <p:sp>
        <p:nvSpPr>
          <p:cNvPr id="3" name="Content Placeholder 2"/>
          <p:cNvSpPr>
            <a:spLocks noGrp="1"/>
          </p:cNvSpPr>
          <p:nvPr>
            <p:ph idx="1"/>
          </p:nvPr>
        </p:nvSpPr>
        <p:spPr/>
        <p:txBody>
          <a:bodyPr>
            <a:normAutofit/>
          </a:bodyPr>
          <a:lstStyle/>
          <a:p>
            <a:pPr algn="just"/>
            <a:r>
              <a:rPr lang="en-IN" sz="2400" dirty="0">
                <a:effectLst/>
                <a:latin typeface="Calibri" pitchFamily="34" charset="0"/>
                <a:ea typeface="Times New Roman" pitchFamily="34" charset="0"/>
                <a:cs typeface="Mangal" pitchFamily="34" charset="0"/>
              </a:rPr>
              <a:t>It is made of thin material that when inflated, adopts and conforms more easily to the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irregular borders of the tracheal wall. The intra-cuff pressure, if</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not unduly stretched, usually correlates to the tracheal mucosa</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contact pressure. </a:t>
            </a:r>
            <a:endParaRPr lang="en-IN" sz="2400" dirty="0">
              <a:latin typeface="Calibri" pitchFamily="34" charset="0"/>
              <a:ea typeface="Times New Roman" pitchFamily="34" charset="0"/>
              <a:cs typeface="Mangal" pitchFamily="34" charset="0"/>
            </a:endParaRPr>
          </a:p>
          <a:p>
            <a:pPr algn="just"/>
            <a:r>
              <a:rPr lang="en-IN" sz="2400" dirty="0">
                <a:effectLst/>
                <a:latin typeface="Calibri" pitchFamily="34" charset="0"/>
                <a:ea typeface="Times New Roman" pitchFamily="34" charset="0"/>
                <a:cs typeface="Mangal" pitchFamily="34" charset="0"/>
              </a:rPr>
              <a:t>Redundancy of the cuff permits small up and</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down movements of the tube without tube displacement, so abrasive movement of the cuff against the trachea is reduced. </a:t>
            </a:r>
          </a:p>
          <a:p>
            <a:pPr algn="just"/>
            <a:r>
              <a:rPr lang="en-IN" sz="2400" dirty="0">
                <a:effectLst/>
                <a:latin typeface="Calibri" pitchFamily="34" charset="0"/>
                <a:ea typeface="Times New Roman" pitchFamily="34" charset="0"/>
                <a:cs typeface="Mangal" pitchFamily="34" charset="0"/>
              </a:rPr>
              <a:t>Disadvantage includes the possibility of wrinkle formation that may permit some seepage of secretions past them and micro aspiration</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may take place. </a:t>
            </a:r>
          </a:p>
          <a:p>
            <a:pPr algn="just"/>
            <a:r>
              <a:rPr lang="en-IN" sz="2400" dirty="0">
                <a:effectLst/>
                <a:latin typeface="Calibri" pitchFamily="34" charset="0"/>
                <a:ea typeface="Times New Roman" pitchFamily="34" charset="0"/>
                <a:cs typeface="Mangal" pitchFamily="34" charset="0"/>
              </a:rPr>
              <a:t>In addition, the large, floppy </a:t>
            </a:r>
            <a:r>
              <a:rPr lang="en-IN" sz="2400" dirty="0" err="1">
                <a:effectLst/>
                <a:latin typeface="Calibri" pitchFamily="34" charset="0"/>
                <a:ea typeface="Times New Roman" pitchFamily="34" charset="0"/>
                <a:cs typeface="Mangal" pitchFamily="34" charset="0"/>
              </a:rPr>
              <a:t>cufF</a:t>
            </a:r>
            <a:r>
              <a:rPr lang="en-IN" sz="2400" dirty="0">
                <a:effectLst/>
                <a:latin typeface="Calibri" pitchFamily="34" charset="0"/>
                <a:ea typeface="Times New Roman" pitchFamily="34" charset="0"/>
                <a:cs typeface="Mangal" pitchFamily="34" charset="0"/>
              </a:rPr>
              <a:t> may also obscure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the view at direct </a:t>
            </a:r>
            <a:r>
              <a:rPr lang="en-IN" sz="2400" dirty="0" err="1">
                <a:effectLst/>
                <a:latin typeface="Calibri" pitchFamily="34" charset="0"/>
                <a:ea typeface="Times New Roman" pitchFamily="34" charset="0"/>
                <a:cs typeface="Mangal" pitchFamily="34" charset="0"/>
              </a:rPr>
              <a:t>laryngoscopy</a:t>
            </a:r>
            <a:r>
              <a:rPr lang="en-IN" sz="2400" dirty="0">
                <a:effectLst/>
                <a:latin typeface="Calibri" pitchFamily="34" charset="0"/>
                <a:ea typeface="Times New Roman" pitchFamily="34" charset="0"/>
                <a:cs typeface="Mangal" pitchFamily="34" charset="0"/>
              </a:rPr>
              <a:t> increasing the likelihood of trauma</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on insertion.</a:t>
            </a:r>
            <a:endParaRPr lang="en-PH" sz="2400" dirty="0">
              <a:effectLst/>
              <a:latin typeface="Calibri" pitchFamily="34" charset="0"/>
              <a:ea typeface="Times New Roman" pitchFamily="34" charset="0"/>
              <a:cs typeface="Mang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intra-cuff pressure</a:t>
            </a:r>
            <a:endParaRPr lang="en-US" dirty="0"/>
          </a:p>
        </p:txBody>
      </p:sp>
      <p:sp>
        <p:nvSpPr>
          <p:cNvPr id="3" name="Content Placeholder 2"/>
          <p:cNvSpPr>
            <a:spLocks noGrp="1"/>
          </p:cNvSpPr>
          <p:nvPr>
            <p:ph idx="1"/>
          </p:nvPr>
        </p:nvSpPr>
        <p:spPr/>
        <p:txBody>
          <a:bodyPr>
            <a:normAutofit/>
          </a:bodyPr>
          <a:lstStyle/>
          <a:p>
            <a:pPr algn="just"/>
            <a:r>
              <a:rPr lang="en-IN" sz="2400" dirty="0">
                <a:effectLst/>
                <a:latin typeface="Calibri" pitchFamily="34" charset="0"/>
                <a:ea typeface="Times New Roman" pitchFamily="34" charset="0"/>
                <a:cs typeface="Mangal" pitchFamily="34" charset="0"/>
              </a:rPr>
              <a:t>we should keep the cuff-tracheal wall contact pressure below the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capillary perfusion pressure. </a:t>
            </a:r>
          </a:p>
          <a:p>
            <a:pPr algn="just"/>
            <a:r>
              <a:rPr lang="en-IN" sz="2400" dirty="0">
                <a:effectLst/>
                <a:latin typeface="Calibri" pitchFamily="34" charset="0"/>
                <a:ea typeface="Times New Roman" pitchFamily="34" charset="0"/>
                <a:cs typeface="Mangal" pitchFamily="34" charset="0"/>
              </a:rPr>
              <a:t>This is possible when the intra-cuff</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pressure of the</a:t>
            </a:r>
            <a:r>
              <a:rPr lang="en-IN" sz="2400" b="1" dirty="0">
                <a:solidFill>
                  <a:srgbClr val="FF0000"/>
                </a:solidFill>
                <a:effectLst/>
                <a:latin typeface="Calibri" pitchFamily="34" charset="0"/>
                <a:ea typeface="Times New Roman" pitchFamily="34" charset="0"/>
                <a:cs typeface="Mangal" pitchFamily="34" charset="0"/>
              </a:rPr>
              <a:t> </a:t>
            </a:r>
            <a:r>
              <a:rPr lang="en-IN" sz="2400" b="1" dirty="0" err="1">
                <a:solidFill>
                  <a:srgbClr val="FF0000"/>
                </a:solidFill>
                <a:effectLst/>
                <a:latin typeface="Calibri" pitchFamily="34" charset="0"/>
                <a:ea typeface="Times New Roman" pitchFamily="34" charset="0"/>
                <a:cs typeface="Mangal" pitchFamily="34" charset="0"/>
              </a:rPr>
              <a:t>LpHV</a:t>
            </a:r>
            <a:r>
              <a:rPr lang="en-IN" sz="2400" b="1" dirty="0">
                <a:solidFill>
                  <a:srgbClr val="FF0000"/>
                </a:solidFill>
                <a:effectLst/>
                <a:latin typeface="Calibri" pitchFamily="34" charset="0"/>
                <a:ea typeface="Times New Roman" pitchFamily="34" charset="0"/>
                <a:cs typeface="Mangal" pitchFamily="34" charset="0"/>
              </a:rPr>
              <a:t> ETT is kept below 34 cmH20</a:t>
            </a:r>
            <a:r>
              <a:rPr lang="en-IN" sz="2400" dirty="0">
                <a:effectLst/>
                <a:latin typeface="Calibri" pitchFamily="34" charset="0"/>
                <a:ea typeface="Times New Roman" pitchFamily="34" charset="0"/>
                <a:cs typeface="Mangal" pitchFamily="34" charset="0"/>
              </a:rPr>
              <a:t>. Remember</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that total obstruction of the tracheal mucosal capillary blood flow</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occurs at a pressure of 50 cm H20. </a:t>
            </a:r>
          </a:p>
          <a:p>
            <a:pPr algn="just"/>
            <a:r>
              <a:rPr lang="en-IN" sz="2400" dirty="0">
                <a:effectLst/>
                <a:latin typeface="Calibri" pitchFamily="34" charset="0"/>
                <a:ea typeface="Times New Roman" pitchFamily="34" charset="0"/>
                <a:cs typeface="Mangal" pitchFamily="34" charset="0"/>
              </a:rPr>
              <a:t>The consensus regarding </a:t>
            </a:r>
            <a:r>
              <a:rPr lang="en-IN" sz="2400" b="1" dirty="0">
                <a:solidFill>
                  <a:srgbClr val="FF0000"/>
                </a:solidFill>
                <a:effectLst/>
                <a:latin typeface="Calibri" pitchFamily="34" charset="0"/>
                <a:ea typeface="Times New Roman" pitchFamily="34" charset="0"/>
                <a:cs typeface="Mangal" pitchFamily="34" charset="0"/>
              </a:rPr>
              <a:t>acceptable intra-cuff pressure is to keep it between 25-40 cm H20 in</a:t>
            </a:r>
            <a:r>
              <a:rPr lang="en-PH" sz="2400" b="1" dirty="0">
                <a:solidFill>
                  <a:srgbClr val="FF0000"/>
                </a:solidFill>
                <a:latin typeface="Calibri" pitchFamily="34" charset="0"/>
                <a:ea typeface="Times New Roman" pitchFamily="34" charset="0"/>
                <a:cs typeface="Mangal" pitchFamily="34" charset="0"/>
              </a:rPr>
              <a:t> </a:t>
            </a:r>
            <a:r>
              <a:rPr lang="en-IN" sz="2400" b="1" dirty="0">
                <a:solidFill>
                  <a:srgbClr val="FF0000"/>
                </a:solidFill>
                <a:effectLst/>
                <a:latin typeface="Calibri" pitchFamily="34" charset="0"/>
                <a:ea typeface="Times New Roman" pitchFamily="34" charset="0"/>
                <a:cs typeface="Mangal" pitchFamily="34" charset="0"/>
              </a:rPr>
              <a:t>adults. </a:t>
            </a:r>
          </a:p>
          <a:p>
            <a:pPr algn="just"/>
            <a:r>
              <a:rPr lang="en-IN" sz="2400" dirty="0">
                <a:effectLst/>
                <a:latin typeface="Calibri" pitchFamily="34" charset="0"/>
                <a:ea typeface="Times New Roman" pitchFamily="34" charset="0"/>
                <a:cs typeface="Mangal" pitchFamily="34" charset="0"/>
              </a:rPr>
              <a:t>When using N20, one should check the cuff pressure at</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regular intervals as it diffuses across the cuff wall and may increase pressure with the greatest changes occurring after the first</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hour.</a:t>
            </a:r>
            <a:endParaRPr lang="en-PH" sz="2400" dirty="0">
              <a:effectLst/>
              <a:latin typeface="Calibri" pitchFamily="34" charset="0"/>
              <a:ea typeface="Times New Roman" pitchFamily="34" charset="0"/>
              <a:cs typeface="Mang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How should one assess the </a:t>
            </a:r>
            <a:r>
              <a:rPr lang="en-IN" dirty="0" err="1">
                <a:latin typeface="Calibri" pitchFamily="34" charset="0"/>
                <a:ea typeface="Times New Roman" pitchFamily="34" charset="0"/>
                <a:cs typeface="Mangal" pitchFamily="34" charset="0"/>
              </a:rPr>
              <a:t>intracuff</a:t>
            </a:r>
            <a:r>
              <a:rPr lang="en-IN" dirty="0">
                <a:latin typeface="Calibri" pitchFamily="34" charset="0"/>
                <a:ea typeface="Times New Roman" pitchFamily="34" charset="0"/>
                <a:cs typeface="Mangal" pitchFamily="34" charset="0"/>
              </a:rPr>
              <a:t> pressure???</a:t>
            </a:r>
            <a:endParaRPr lang="en-US" dirty="0"/>
          </a:p>
        </p:txBody>
      </p:sp>
      <p:sp>
        <p:nvSpPr>
          <p:cNvPr id="3" name="Content Placeholder 2"/>
          <p:cNvSpPr>
            <a:spLocks noGrp="1"/>
          </p:cNvSpPr>
          <p:nvPr>
            <p:ph idx="1"/>
          </p:nvPr>
        </p:nvSpPr>
        <p:spPr>
          <a:xfrm>
            <a:off x="838200" y="1825625"/>
            <a:ext cx="10515600" cy="3279775"/>
          </a:xfrm>
        </p:spPr>
        <p:txBody>
          <a:bodyPr>
            <a:normAutofit/>
          </a:bodyPr>
          <a:lstStyle/>
          <a:p>
            <a:r>
              <a:rPr lang="en-IN" sz="2000" dirty="0">
                <a:effectLst/>
                <a:latin typeface="Calibri" pitchFamily="34" charset="0"/>
                <a:ea typeface="Times New Roman" pitchFamily="34" charset="0"/>
                <a:cs typeface="Mangal" pitchFamily="34" charset="0"/>
              </a:rPr>
              <a:t>tactile feel of the cuff. This can be</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fallacious and inaccurate. </a:t>
            </a:r>
          </a:p>
          <a:p>
            <a:r>
              <a:rPr lang="en-IN" sz="2000" dirty="0">
                <a:effectLst/>
                <a:latin typeface="Calibri" pitchFamily="34" charset="0"/>
                <a:ea typeface="Times New Roman" pitchFamily="34" charset="0"/>
                <a:cs typeface="Mangal" pitchFamily="34" charset="0"/>
              </a:rPr>
              <a:t>Simpler</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devices are available such as the digital syringe called AG </a:t>
            </a:r>
            <a:r>
              <a:rPr lang="en-IN" sz="2000" dirty="0" err="1">
                <a:effectLst/>
                <a:latin typeface="Calibri" pitchFamily="34" charset="0"/>
                <a:ea typeface="Times New Roman" pitchFamily="34" charset="0"/>
                <a:cs typeface="Mangal" pitchFamily="34" charset="0"/>
              </a:rPr>
              <a:t>Cuffill</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that  gives digital display of cuff pressure, They are recommended</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for 100 uses. </a:t>
            </a:r>
          </a:p>
          <a:p>
            <a:r>
              <a:rPr lang="en-IN" sz="2000" dirty="0">
                <a:effectLst/>
                <a:latin typeface="Calibri" pitchFamily="34" charset="0"/>
                <a:ea typeface="Times New Roman" pitchFamily="34" charset="0"/>
                <a:cs typeface="Mangal" pitchFamily="34" charset="0"/>
              </a:rPr>
              <a:t>Other variants are the </a:t>
            </a:r>
            <a:r>
              <a:rPr lang="en-IN" sz="2000" dirty="0" err="1">
                <a:effectLst/>
                <a:latin typeface="Calibri" pitchFamily="34" charset="0"/>
                <a:ea typeface="Times New Roman" pitchFamily="34" charset="0"/>
                <a:cs typeface="Mangal" pitchFamily="34" charset="0"/>
              </a:rPr>
              <a:t>PressureEasy</a:t>
            </a:r>
            <a:r>
              <a:rPr lang="en-IN" sz="2000" dirty="0">
                <a:effectLst/>
                <a:latin typeface="Calibri" pitchFamily="34" charset="0"/>
                <a:ea typeface="Times New Roman" pitchFamily="34" charset="0"/>
                <a:cs typeface="Mangal" pitchFamily="34" charset="0"/>
              </a:rPr>
              <a:t>® Cuff Pressure</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controller that is designed to continuously monitor tracheal cuff</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pressure. </a:t>
            </a:r>
          </a:p>
          <a:p>
            <a:r>
              <a:rPr lang="en-IN" sz="2000" dirty="0" err="1">
                <a:effectLst/>
                <a:latin typeface="Calibri" pitchFamily="34" charset="0"/>
                <a:ea typeface="Times New Roman" pitchFamily="34" charset="0"/>
                <a:cs typeface="Mangal" pitchFamily="34" charset="0"/>
              </a:rPr>
              <a:t>Intellicuff</a:t>
            </a:r>
            <a:r>
              <a:rPr lang="en-IN" sz="2000" dirty="0">
                <a:effectLst/>
                <a:latin typeface="Calibri" pitchFamily="34" charset="0"/>
                <a:ea typeface="Times New Roman" pitchFamily="34" charset="0"/>
                <a:cs typeface="Mangal" pitchFamily="34" charset="0"/>
              </a:rPr>
              <a:t>® integrated cuff pressure controller is another</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option that provides continuous real-time monitoring and control</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of optimal cuff pressure during the entire ventilation period in the</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ICUs and critical care areas, especially when cuffed tracheal tubes</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are used for longer duration. </a:t>
            </a:r>
          </a:p>
          <a:p>
            <a:r>
              <a:rPr lang="en-IN" sz="2000" dirty="0">
                <a:effectLst/>
                <a:latin typeface="Calibri" pitchFamily="34" charset="0"/>
                <a:ea typeface="Times New Roman" pitchFamily="34" charset="0"/>
                <a:cs typeface="Mangal" pitchFamily="34" charset="0"/>
              </a:rPr>
              <a:t>They help to prevent ventilator associated pneumonia (VAP) and tracheal injuries.</a:t>
            </a:r>
            <a:endParaRPr lang="en-PH" sz="2000" dirty="0">
              <a:effectLst/>
              <a:latin typeface="Calibri" pitchFamily="34" charset="0"/>
              <a:ea typeface="Times New Roman" pitchFamily="34" charset="0"/>
              <a:cs typeface="Mangal" pitchFamily="34" charset="0"/>
            </a:endParaRPr>
          </a:p>
        </p:txBody>
      </p:sp>
      <p:pic>
        <p:nvPicPr>
          <p:cNvPr id="4" name="Picture 3" descr="2019-12-18 10:39:02.937000"/>
          <p:cNvPicPr>
            <a:picLocks noChangeAspect="1"/>
          </p:cNvPicPr>
          <p:nvPr/>
        </p:nvPicPr>
        <p:blipFill>
          <a:blip r:embed="rId2" cstate="print"/>
          <a:stretch>
            <a:fillRect/>
          </a:stretch>
        </p:blipFill>
        <p:spPr>
          <a:xfrm>
            <a:off x="838200" y="5048251"/>
            <a:ext cx="9144000" cy="180974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latin typeface="Calibri" pitchFamily="34" charset="0"/>
                <a:ea typeface="Times New Roman" pitchFamily="34" charset="0"/>
                <a:cs typeface="Mangal" pitchFamily="34" charset="0"/>
              </a:rPr>
              <a:t> strategies to prevent high ETT cuff</a:t>
            </a:r>
            <a:r>
              <a:rPr lang="en-PH" dirty="0">
                <a:latin typeface="Calibri" pitchFamily="34" charset="0"/>
                <a:ea typeface="Times New Roman" pitchFamily="34" charset="0"/>
                <a:cs typeface="Mangal" pitchFamily="34" charset="0"/>
              </a:rPr>
              <a:t/>
            </a:r>
            <a:br>
              <a:rPr lang="en-PH" dirty="0">
                <a:latin typeface="Calibri" pitchFamily="34" charset="0"/>
                <a:ea typeface="Times New Roman" pitchFamily="34" charset="0"/>
                <a:cs typeface="Mangal" pitchFamily="34" charset="0"/>
              </a:rPr>
            </a:br>
            <a:r>
              <a:rPr lang="en-IN" dirty="0">
                <a:latin typeface="Calibri" pitchFamily="34" charset="0"/>
                <a:ea typeface="Times New Roman" pitchFamily="34" charset="0"/>
                <a:cs typeface="Mangal" pitchFamily="34" charset="0"/>
              </a:rPr>
              <a:t>pressure?</a:t>
            </a:r>
            <a:r>
              <a:rPr lang="en-PH" dirty="0">
                <a:latin typeface="Calibri" pitchFamily="34" charset="0"/>
                <a:ea typeface="Times New Roman" pitchFamily="34" charset="0"/>
                <a:cs typeface="Mangal" pitchFamily="34" charset="0"/>
              </a:rPr>
              <a:t/>
            </a:r>
            <a:br>
              <a:rPr lang="en-PH" dirty="0">
                <a:latin typeface="Calibri" pitchFamily="34" charset="0"/>
                <a:ea typeface="Times New Roman" pitchFamily="34" charset="0"/>
                <a:cs typeface="Mangal" pitchFamily="34" charset="0"/>
              </a:rPr>
            </a:br>
            <a:endParaRPr lang="en-US" dirty="0"/>
          </a:p>
        </p:txBody>
      </p:sp>
      <p:sp>
        <p:nvSpPr>
          <p:cNvPr id="3" name="Content Placeholder 2"/>
          <p:cNvSpPr>
            <a:spLocks noGrp="1"/>
          </p:cNvSpPr>
          <p:nvPr>
            <p:ph idx="1"/>
          </p:nvPr>
        </p:nvSpPr>
        <p:spPr/>
        <p:txBody>
          <a:bodyPr>
            <a:normAutofit/>
          </a:bodyPr>
          <a:lstStyle/>
          <a:p>
            <a:pPr>
              <a:buNone/>
            </a:pPr>
            <a:r>
              <a:rPr lang="en-IN" sz="2400" dirty="0">
                <a:effectLst/>
                <a:latin typeface="Calibri" pitchFamily="34" charset="0"/>
                <a:ea typeface="Times New Roman" pitchFamily="34" charset="0"/>
                <a:cs typeface="Mangal" pitchFamily="34" charset="0"/>
              </a:rPr>
              <a:t>The most common method is to employ the manual cuff pressure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gauge when inflating the cuff to maintain cuff pressure in the range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of 25-40 </a:t>
            </a:r>
            <a:r>
              <a:rPr lang="en-IN" sz="2400" dirty="0" err="1">
                <a:effectLst/>
                <a:latin typeface="Calibri" pitchFamily="34" charset="0"/>
                <a:ea typeface="Times New Roman" pitchFamily="34" charset="0"/>
                <a:cs typeface="Mangal" pitchFamily="34" charset="0"/>
              </a:rPr>
              <a:t>cmH</a:t>
            </a:r>
            <a:r>
              <a:rPr lang="en-IN" sz="2400" dirty="0">
                <a:effectLst/>
                <a:latin typeface="Calibri" pitchFamily="34" charset="0"/>
                <a:ea typeface="Times New Roman" pitchFamily="34" charset="0"/>
                <a:cs typeface="Mangal" pitchFamily="34" charset="0"/>
              </a:rPr>
              <a:t> O. </a:t>
            </a:r>
          </a:p>
          <a:p>
            <a:pPr>
              <a:buNone/>
            </a:pPr>
            <a:r>
              <a:rPr lang="en-IN" sz="2400" dirty="0">
                <a:effectLst/>
                <a:latin typeface="Calibri" pitchFamily="34" charset="0"/>
                <a:ea typeface="Times New Roman" pitchFamily="34" charset="0"/>
                <a:cs typeface="Mangal" pitchFamily="34" charset="0"/>
              </a:rPr>
              <a:t>In contrast to this method, one may employ ETT</a:t>
            </a:r>
            <a:r>
              <a:rPr lang="en-PH" sz="2400" dirty="0">
                <a:latin typeface="Calibri" pitchFamily="34" charset="0"/>
                <a:ea typeface="Times New Roman" pitchFamily="34" charset="0"/>
                <a:cs typeface="Mangal" pitchFamily="34" charset="0"/>
              </a:rPr>
              <a:t>  </a:t>
            </a:r>
            <a:r>
              <a:rPr lang="en-IN" sz="2400" dirty="0" err="1">
                <a:effectLst/>
                <a:latin typeface="Calibri" pitchFamily="34" charset="0"/>
                <a:ea typeface="Times New Roman" pitchFamily="34" charset="0"/>
                <a:cs typeface="Mangal" pitchFamily="34" charset="0"/>
              </a:rPr>
              <a:t>incorporated,with</a:t>
            </a:r>
            <a:r>
              <a:rPr lang="en-IN" sz="2400" dirty="0">
                <a:effectLst/>
                <a:latin typeface="Calibri" pitchFamily="34" charset="0"/>
                <a:ea typeface="Times New Roman" pitchFamily="34" charset="0"/>
                <a:cs typeface="Mangal" pitchFamily="34" charset="0"/>
              </a:rPr>
              <a:t> either the </a:t>
            </a:r>
            <a:r>
              <a:rPr lang="en-IN" sz="2400" dirty="0" err="1">
                <a:effectLst/>
                <a:latin typeface="Calibri" pitchFamily="34" charset="0"/>
                <a:ea typeface="Times New Roman" pitchFamily="34" charset="0"/>
                <a:cs typeface="Mangal" pitchFamily="34" charset="0"/>
              </a:rPr>
              <a:t>Lanz</a:t>
            </a:r>
            <a:r>
              <a:rPr lang="en-IN" sz="2400" dirty="0">
                <a:effectLst/>
                <a:latin typeface="Calibri" pitchFamily="34" charset="0"/>
                <a:ea typeface="Times New Roman" pitchFamily="34" charset="0"/>
                <a:cs typeface="Mangal" pitchFamily="34" charset="0"/>
              </a:rPr>
              <a:t> or Brandt system. In the ETT with </a:t>
            </a:r>
            <a:r>
              <a:rPr lang="en-IN" sz="2400" b="1" dirty="0" err="1">
                <a:effectLst/>
                <a:latin typeface="Calibri" pitchFamily="34" charset="0"/>
                <a:ea typeface="Times New Roman" pitchFamily="34" charset="0"/>
                <a:cs typeface="Mangal" pitchFamily="34" charset="0"/>
              </a:rPr>
              <a:t>Lanz</a:t>
            </a:r>
            <a:r>
              <a:rPr lang="en-IN" sz="2400" b="1" dirty="0">
                <a:effectLst/>
                <a:latin typeface="Calibri" pitchFamily="34" charset="0"/>
                <a:ea typeface="Times New Roman" pitchFamily="34" charset="0"/>
                <a:cs typeface="Mangal" pitchFamily="34" charset="0"/>
              </a:rPr>
              <a:t> pilot balloon</a:t>
            </a:r>
            <a:r>
              <a:rPr lang="en-IN" sz="2400" dirty="0">
                <a:effectLst/>
                <a:latin typeface="Calibri" pitchFamily="34" charset="0"/>
                <a:ea typeface="Times New Roman" pitchFamily="34" charset="0"/>
                <a:cs typeface="Mangal" pitchFamily="34" charset="0"/>
              </a:rPr>
              <a:t>, a syringe is used to fill</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the </a:t>
            </a:r>
            <a:r>
              <a:rPr lang="en-IN" sz="2400" dirty="0" err="1">
                <a:effectLst/>
                <a:latin typeface="Calibri" pitchFamily="34" charset="0"/>
                <a:ea typeface="Times New Roman" pitchFamily="34" charset="0"/>
                <a:cs typeface="Mangal" pitchFamily="34" charset="0"/>
              </a:rPr>
              <a:t>Lanz</a:t>
            </a:r>
            <a:r>
              <a:rPr lang="en-IN" sz="2400" dirty="0">
                <a:effectLst/>
                <a:latin typeface="Calibri" pitchFamily="34" charset="0"/>
                <a:ea typeface="Times New Roman" pitchFamily="34" charset="0"/>
                <a:cs typeface="Mangal" pitchFamily="34" charset="0"/>
              </a:rPr>
              <a:t> system pilot balloon with about 40 </a:t>
            </a:r>
            <a:r>
              <a:rPr lang="en-IN" sz="2400" dirty="0" err="1">
                <a:effectLst/>
                <a:latin typeface="Calibri" pitchFamily="34" charset="0"/>
                <a:ea typeface="Times New Roman" pitchFamily="34" charset="0"/>
                <a:cs typeface="Mangal" pitchFamily="34" charset="0"/>
              </a:rPr>
              <a:t>mL</a:t>
            </a:r>
            <a:r>
              <a:rPr lang="en-IN" sz="2400" dirty="0">
                <a:effectLst/>
                <a:latin typeface="Calibri" pitchFamily="34" charset="0"/>
                <a:ea typeface="Times New Roman" pitchFamily="34" charset="0"/>
                <a:cs typeface="Mangal" pitchFamily="34" charset="0"/>
              </a:rPr>
              <a:t> of air. This brings</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the cuff pressure between 30-34 </a:t>
            </a:r>
            <a:r>
              <a:rPr lang="en-IN" sz="2400" dirty="0" err="1">
                <a:effectLst/>
                <a:latin typeface="Calibri" pitchFamily="34" charset="0"/>
                <a:ea typeface="Times New Roman" pitchFamily="34" charset="0"/>
                <a:cs typeface="Mangal" pitchFamily="34" charset="0"/>
              </a:rPr>
              <a:t>cmH</a:t>
            </a:r>
            <a:r>
              <a:rPr lang="en-IN" sz="2400" dirty="0">
                <a:effectLst/>
                <a:latin typeface="Calibri" pitchFamily="34" charset="0"/>
                <a:ea typeface="Times New Roman" pitchFamily="34" charset="0"/>
                <a:cs typeface="Mangal" pitchFamily="34" charset="0"/>
              </a:rPr>
              <a:t> 2 0. After removing the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syringe, the </a:t>
            </a:r>
            <a:r>
              <a:rPr lang="en-IN" sz="2400" dirty="0" err="1">
                <a:effectLst/>
                <a:latin typeface="Calibri" pitchFamily="34" charset="0"/>
                <a:ea typeface="Times New Roman" pitchFamily="34" charset="0"/>
                <a:cs typeface="Mangal" pitchFamily="34" charset="0"/>
              </a:rPr>
              <a:t>Lanz</a:t>
            </a:r>
            <a:r>
              <a:rPr lang="en-IN" sz="2400" dirty="0">
                <a:effectLst/>
                <a:latin typeface="Calibri" pitchFamily="34" charset="0"/>
                <a:ea typeface="Times New Roman" pitchFamily="34" charset="0"/>
                <a:cs typeface="Mangal" pitchFamily="34" charset="0"/>
              </a:rPr>
              <a:t> system pilot balloon automatically maintains cuff</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pressure below 34 </a:t>
            </a:r>
            <a:r>
              <a:rPr lang="en-IN" sz="2400" dirty="0" err="1">
                <a:effectLst/>
                <a:latin typeface="Calibri" pitchFamily="34" charset="0"/>
                <a:ea typeface="Times New Roman" pitchFamily="34" charset="0"/>
                <a:cs typeface="Mangal" pitchFamily="34" charset="0"/>
              </a:rPr>
              <a:t>cmH</a:t>
            </a:r>
            <a:r>
              <a:rPr lang="en-IN" sz="2400" dirty="0">
                <a:effectLst/>
                <a:latin typeface="Calibri" pitchFamily="34" charset="0"/>
                <a:ea typeface="Times New Roman" pitchFamily="34" charset="0"/>
                <a:cs typeface="Mangal" pitchFamily="34" charset="0"/>
              </a:rPr>
              <a:t> 2 0 due to the built-in control valve. </a:t>
            </a:r>
          </a:p>
          <a:p>
            <a:pPr>
              <a:buNone/>
            </a:pPr>
            <a:r>
              <a:rPr lang="en-IN" sz="2400" dirty="0">
                <a:effectLst/>
                <a:latin typeface="Calibri" pitchFamily="34" charset="0"/>
                <a:ea typeface="Times New Roman" pitchFamily="34" charset="0"/>
                <a:cs typeface="Mangal" pitchFamily="34" charset="0"/>
              </a:rPr>
              <a:t>In</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contrast, the </a:t>
            </a:r>
            <a:r>
              <a:rPr lang="en-IN" sz="2400" b="1" dirty="0">
                <a:effectLst/>
                <a:latin typeface="Calibri" pitchFamily="34" charset="0"/>
                <a:ea typeface="Times New Roman" pitchFamily="34" charset="0"/>
                <a:cs typeface="Mangal" pitchFamily="34" charset="0"/>
              </a:rPr>
              <a:t>Brandt system </a:t>
            </a:r>
            <a:r>
              <a:rPr lang="en-IN" sz="2400" dirty="0">
                <a:effectLst/>
                <a:latin typeface="Calibri" pitchFamily="34" charset="0"/>
                <a:ea typeface="Times New Roman" pitchFamily="34" charset="0"/>
                <a:cs typeface="Mangal" pitchFamily="34" charset="0"/>
              </a:rPr>
              <a:t>limits the rise in intra-cuff pressure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caused by the diffusion of nitrous oxide into the ETT cuff during</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general anaesthesia. The Brandt pilot balloon allows </a:t>
            </a:r>
            <a:r>
              <a:rPr lang="en-IN" sz="2400" dirty="0" err="1">
                <a:effectLst/>
                <a:latin typeface="Calibri" pitchFamily="34" charset="0"/>
                <a:ea typeface="Times New Roman" pitchFamily="34" charset="0"/>
                <a:cs typeface="Mangal" pitchFamily="34" charset="0"/>
              </a:rPr>
              <a:t>rediffusion</a:t>
            </a:r>
            <a:r>
              <a:rPr lang="en-IN" sz="2400" dirty="0">
                <a:effectLst/>
                <a:latin typeface="Calibri" pitchFamily="34" charset="0"/>
                <a:ea typeface="Times New Roman" pitchFamily="34" charset="0"/>
                <a:cs typeface="Mangal" pitchFamily="34" charset="0"/>
              </a:rPr>
              <a:t> of</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N20, which helps to maintain a low pressure cuff seal of the ETT.</a:t>
            </a:r>
            <a:endParaRPr lang="en-PH" sz="2400" dirty="0">
              <a:effectLst/>
              <a:latin typeface="Calibri" pitchFamily="34" charset="0"/>
              <a:ea typeface="Times New Roman" pitchFamily="34" charset="0"/>
              <a:cs typeface="Mang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1_210_112"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endParaRPr lang="en-AU" altLang="en-US"/>
          </a:p>
        </p:txBody>
      </p:sp>
      <p:sp>
        <p:nvSpPr>
          <p:cNvPr id="3075" name="Title 3074" descr="#wm#_a_01_210_112_a_1_1#clear#"/>
          <p:cNvSpPr>
            <a:spLocks noGrp="1"/>
          </p:cNvSpPr>
          <p:nvPr>
            <p:ph type="title"/>
          </p:nvPr>
        </p:nvSpPr>
        <p:spPr/>
        <p:txBody>
          <a:bodyPr anchor="ctr"/>
          <a:lstStyle/>
          <a:p>
            <a:endParaRPr/>
          </a:p>
        </p:txBody>
      </p:sp>
      <p:sp>
        <p:nvSpPr>
          <p:cNvPr id="3076" name="Content Placeholder 3075" descr="#wm#_a_01_210_112_c_1_607*1122"/>
          <p:cNvSpPr>
            <a:spLocks noGrp="1"/>
          </p:cNvSpPr>
          <p:nvPr>
            <p:ph sz="quarter" idx="1"/>
          </p:nvPr>
        </p:nvSpPr>
        <p:spPr>
          <a:xfrm>
            <a:off x="1981200" y="1600200"/>
            <a:ext cx="4038600" cy="2185988"/>
          </a:xfrm>
        </p:spPr>
        <p:txBody>
          <a:bodyPr/>
          <a:lstStyle/>
          <a:p>
            <a:endParaRPr sz="2400" kern="1200"/>
          </a:p>
        </p:txBody>
      </p:sp>
      <p:sp>
        <p:nvSpPr>
          <p:cNvPr id="3077" name="Content Placeholder 3076" descr="#wm#_a_01_210_112_c_2_607*1122"/>
          <p:cNvSpPr>
            <a:spLocks noGrp="1"/>
          </p:cNvSpPr>
          <p:nvPr>
            <p:ph sz="quarter" idx="2"/>
          </p:nvPr>
        </p:nvSpPr>
        <p:spPr>
          <a:xfrm>
            <a:off x="1981200" y="3938588"/>
            <a:ext cx="4038600" cy="2185987"/>
          </a:xfrm>
        </p:spPr>
        <p:txBody>
          <a:bodyPr/>
          <a:lstStyle/>
          <a:p>
            <a:endParaRPr sz="2400" kern="1200"/>
          </a:p>
        </p:txBody>
      </p:sp>
      <p:sp>
        <p:nvSpPr>
          <p:cNvPr id="3078" name="Text Placeholder 3077" descr="#wm#_a_01_210_112_b_1_1#clear#"/>
          <p:cNvSpPr>
            <a:spLocks noGrp="1"/>
          </p:cNvSpPr>
          <p:nvPr>
            <p:ph type="body" sz="half" idx="3"/>
          </p:nvPr>
        </p:nvSpPr>
        <p:spPr>
          <a:xfrm>
            <a:off x="6172200" y="1600200"/>
            <a:ext cx="4038600" cy="4525963"/>
          </a:xfrm>
        </p:spPr>
        <p:txBody>
          <a:bodyPr/>
          <a:lstStyle/>
          <a:p>
            <a:endParaRPr sz="2800" kern="1200"/>
          </a:p>
        </p:txBody>
      </p:sp>
      <p:pic>
        <p:nvPicPr>
          <p:cNvPr id="2" name="Picture 1" descr="2019-12-19 06:08:20.696000"/>
          <p:cNvPicPr>
            <a:picLocks noChangeAspect="1"/>
          </p:cNvPicPr>
          <p:nvPr/>
        </p:nvPicPr>
        <p:blipFill>
          <a:blip r:embed="rId2" cstate="print"/>
          <a:stretch>
            <a:fillRect/>
          </a:stretch>
        </p:blipFill>
        <p:spPr>
          <a:xfrm>
            <a:off x="0" y="426720"/>
            <a:ext cx="12192000" cy="2912110"/>
          </a:xfrm>
          <a:prstGeom prst="rect">
            <a:avLst/>
          </a:prstGeom>
        </p:spPr>
      </p:pic>
      <p:pic>
        <p:nvPicPr>
          <p:cNvPr id="3" name="Picture 2" descr="2019-12-19 06:08:55.210000"/>
          <p:cNvPicPr>
            <a:picLocks noChangeAspect="1"/>
          </p:cNvPicPr>
          <p:nvPr/>
        </p:nvPicPr>
        <p:blipFill>
          <a:blip r:embed="rId3" cstate="print"/>
          <a:stretch>
            <a:fillRect/>
          </a:stretch>
        </p:blipFill>
        <p:spPr>
          <a:xfrm>
            <a:off x="0" y="3860165"/>
            <a:ext cx="12192000" cy="28124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 What is </a:t>
            </a:r>
            <a:r>
              <a:rPr lang="en-IN" dirty="0" err="1">
                <a:latin typeface="Calibri" pitchFamily="34" charset="0"/>
                <a:ea typeface="Times New Roman" pitchFamily="34" charset="0"/>
                <a:cs typeface="Mangal" pitchFamily="34" charset="0"/>
              </a:rPr>
              <a:t>Vivasight</a:t>
            </a:r>
            <a:r>
              <a:rPr lang="en-IN" dirty="0">
                <a:latin typeface="Calibri" pitchFamily="34" charset="0"/>
                <a:ea typeface="Times New Roman" pitchFamily="34" charset="0"/>
                <a:cs typeface="Mangal" pitchFamily="34" charset="0"/>
              </a:rPr>
              <a:t>-SL ETT?</a:t>
            </a:r>
            <a:endParaRPr lang="en-US" dirty="0"/>
          </a:p>
        </p:txBody>
      </p:sp>
      <p:sp>
        <p:nvSpPr>
          <p:cNvPr id="3" name="Content Placeholder 2"/>
          <p:cNvSpPr>
            <a:spLocks noGrp="1"/>
          </p:cNvSpPr>
          <p:nvPr>
            <p:ph idx="1"/>
          </p:nvPr>
        </p:nvSpPr>
        <p:spPr>
          <a:xfrm>
            <a:off x="609600" y="1600200"/>
            <a:ext cx="10744200" cy="4576763"/>
          </a:xfrm>
        </p:spPr>
        <p:txBody>
          <a:bodyPr>
            <a:noAutofit/>
          </a:bodyPr>
          <a:lstStyle/>
          <a:p>
            <a:pPr algn="just">
              <a:buNone/>
            </a:pPr>
            <a:r>
              <a:rPr lang="en-IN" sz="2000" dirty="0" err="1">
                <a:effectLst/>
                <a:latin typeface="Calibri" pitchFamily="34" charset="0"/>
                <a:ea typeface="Times New Roman" pitchFamily="34" charset="0"/>
                <a:cs typeface="Mangal" pitchFamily="34" charset="0"/>
              </a:rPr>
              <a:t>Vivasight</a:t>
            </a:r>
            <a:r>
              <a:rPr lang="en-IN" sz="2000" dirty="0">
                <a:effectLst/>
                <a:latin typeface="Calibri" pitchFamily="34" charset="0"/>
                <a:ea typeface="Times New Roman" pitchFamily="34" charset="0"/>
                <a:cs typeface="Mangal" pitchFamily="34" charset="0"/>
              </a:rPr>
              <a:t>-SL incorporates a video camera and light source</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embedded in the tip of a single lumen </a:t>
            </a:r>
            <a:r>
              <a:rPr lang="en-IN" sz="2000" dirty="0">
                <a:latin typeface="Calibri" pitchFamily="34" charset="0"/>
                <a:ea typeface="Times New Roman" pitchFamily="34" charset="0"/>
                <a:cs typeface="Mangal" pitchFamily="34" charset="0"/>
              </a:rPr>
              <a:t>ETT</a:t>
            </a:r>
            <a:r>
              <a:rPr lang="en-IN" sz="2000" dirty="0">
                <a:effectLst/>
                <a:latin typeface="Calibri" pitchFamily="34" charset="0"/>
                <a:ea typeface="Times New Roman" pitchFamily="34" charset="0"/>
                <a:cs typeface="Mangal" pitchFamily="34" charset="0"/>
              </a:rPr>
              <a:t>. The images from the</a:t>
            </a:r>
            <a:r>
              <a:rPr lang="en-PH" sz="2000" dirty="0">
                <a:latin typeface="Calibri" pitchFamily="34" charset="0"/>
                <a:ea typeface="Times New Roman" pitchFamily="34" charset="0"/>
                <a:cs typeface="Mangal" pitchFamily="34" charset="0"/>
              </a:rPr>
              <a:t> </a:t>
            </a:r>
            <a:r>
              <a:rPr lang="en-IN" sz="2000" dirty="0" err="1">
                <a:effectLst/>
                <a:latin typeface="Calibri" pitchFamily="34" charset="0"/>
                <a:ea typeface="Times New Roman" pitchFamily="34" charset="0"/>
                <a:cs typeface="Mangal" pitchFamily="34" charset="0"/>
              </a:rPr>
              <a:t>Vivasight</a:t>
            </a:r>
            <a:r>
              <a:rPr lang="en-IN" sz="2000" dirty="0">
                <a:effectLst/>
                <a:latin typeface="Calibri" pitchFamily="34" charset="0"/>
                <a:ea typeface="Times New Roman" pitchFamily="34" charset="0"/>
                <a:cs typeface="Mangal" pitchFamily="34" charset="0"/>
              </a:rPr>
              <a:t>-SL can be viewed on its dedicated monitor or on other</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monitors/computers. This special tube offers several advantages over the conventional single lumen ETT. </a:t>
            </a:r>
            <a:endParaRPr lang="en-IN" sz="2000" dirty="0">
              <a:latin typeface="Calibri" pitchFamily="34" charset="0"/>
              <a:ea typeface="Times New Roman" pitchFamily="34" charset="0"/>
              <a:cs typeface="Mangal" pitchFamily="34" charset="0"/>
            </a:endParaRPr>
          </a:p>
          <a:p>
            <a:pPr algn="just">
              <a:buNone/>
            </a:pPr>
            <a:r>
              <a:rPr lang="en-IN" sz="2000" dirty="0">
                <a:effectLst/>
                <a:latin typeface="Calibri" pitchFamily="34" charset="0"/>
                <a:ea typeface="Times New Roman" pitchFamily="34" charset="0"/>
                <a:cs typeface="Mangal" pitchFamily="34" charset="0"/>
              </a:rPr>
              <a:t>This includes</a:t>
            </a:r>
            <a:r>
              <a:rPr lang="en-PH" sz="2000" dirty="0">
                <a:latin typeface="Calibri" pitchFamily="34" charset="0"/>
                <a:ea typeface="Times New Roman" pitchFamily="34" charset="0"/>
                <a:cs typeface="Mangal" pitchFamily="34" charset="0"/>
              </a:rPr>
              <a:t> </a:t>
            </a:r>
          </a:p>
          <a:p>
            <a:pPr algn="just">
              <a:buFont typeface="Wingdings" charset="2"/>
              <a:buChar char="v"/>
            </a:pPr>
            <a:r>
              <a:rPr lang="en-IN" sz="2000" dirty="0">
                <a:effectLst/>
                <a:latin typeface="Calibri" pitchFamily="34" charset="0"/>
                <a:ea typeface="Times New Roman" pitchFamily="34" charset="0"/>
                <a:cs typeface="Mangal" pitchFamily="34" charset="0"/>
              </a:rPr>
              <a:t>Facilitates smooth possibly less traumatic intubation.</a:t>
            </a:r>
            <a:endParaRPr lang="en-PH" sz="2000" dirty="0">
              <a:effectLst/>
              <a:latin typeface="Calibri" pitchFamily="34" charset="0"/>
              <a:ea typeface="Times New Roman" pitchFamily="34" charset="0"/>
              <a:cs typeface="Mangal" pitchFamily="34" charset="0"/>
            </a:endParaRPr>
          </a:p>
          <a:p>
            <a:pPr algn="just">
              <a:buFont typeface="Wingdings" charset="2"/>
              <a:buChar char="v"/>
            </a:pPr>
            <a:r>
              <a:rPr lang="en-IN" sz="2000" dirty="0">
                <a:effectLst/>
                <a:latin typeface="Calibri" pitchFamily="34" charset="0"/>
                <a:ea typeface="Times New Roman" pitchFamily="34" charset="0"/>
                <a:cs typeface="Mangal" pitchFamily="34" charset="0"/>
              </a:rPr>
              <a:t>Ideal for simplifying </a:t>
            </a:r>
            <a:r>
              <a:rPr lang="en-IN" sz="2000" dirty="0" err="1">
                <a:effectLst/>
                <a:latin typeface="Calibri" pitchFamily="34" charset="0"/>
                <a:ea typeface="Times New Roman" pitchFamily="34" charset="0"/>
                <a:cs typeface="Mangal" pitchFamily="34" charset="0"/>
              </a:rPr>
              <a:t>endobronchial</a:t>
            </a:r>
            <a:r>
              <a:rPr lang="en-IN" sz="2000" dirty="0">
                <a:effectLst/>
                <a:latin typeface="Calibri" pitchFamily="34" charset="0"/>
                <a:ea typeface="Times New Roman" pitchFamily="34" charset="0"/>
                <a:cs typeface="Mangal" pitchFamily="34" charset="0"/>
              </a:rPr>
              <a:t> blocker placement and per-</a:t>
            </a:r>
            <a:r>
              <a:rPr lang="en-IN" sz="2000" dirty="0" err="1">
                <a:effectLst/>
                <a:latin typeface="Calibri" pitchFamily="34" charset="0"/>
                <a:ea typeface="Times New Roman" pitchFamily="34" charset="0"/>
                <a:cs typeface="Mangal" pitchFamily="34" charset="0"/>
              </a:rPr>
              <a:t>cutaneous</a:t>
            </a:r>
            <a:r>
              <a:rPr lang="en-IN" sz="2000" dirty="0">
                <a:effectLst/>
                <a:latin typeface="Calibri" pitchFamily="34" charset="0"/>
                <a:ea typeface="Times New Roman" pitchFamily="34" charset="0"/>
                <a:cs typeface="Mangal" pitchFamily="34" charset="0"/>
              </a:rPr>
              <a:t> </a:t>
            </a:r>
            <a:r>
              <a:rPr lang="en-IN" sz="2000" dirty="0" err="1">
                <a:effectLst/>
                <a:latin typeface="Calibri" pitchFamily="34" charset="0"/>
                <a:ea typeface="Times New Roman" pitchFamily="34" charset="0"/>
                <a:cs typeface="Mangal" pitchFamily="34" charset="0"/>
              </a:rPr>
              <a:t>tracheostomy</a:t>
            </a:r>
            <a:r>
              <a:rPr lang="en-IN" sz="2000" dirty="0">
                <a:effectLst/>
                <a:latin typeface="Calibri" pitchFamily="34" charset="0"/>
                <a:ea typeface="Times New Roman" pitchFamily="34" charset="0"/>
                <a:cs typeface="Mangal" pitchFamily="34" charset="0"/>
              </a:rPr>
              <a:t>.</a:t>
            </a:r>
            <a:endParaRPr lang="en-PH" sz="2000" dirty="0">
              <a:effectLst/>
              <a:latin typeface="Calibri" pitchFamily="34" charset="0"/>
              <a:ea typeface="Times New Roman" pitchFamily="34" charset="0"/>
              <a:cs typeface="Mangal" pitchFamily="34" charset="0"/>
            </a:endParaRPr>
          </a:p>
          <a:p>
            <a:pPr algn="just">
              <a:buFont typeface="Wingdings" charset="2"/>
              <a:buChar char="v"/>
            </a:pPr>
            <a:r>
              <a:rPr lang="en-IN" sz="2000" dirty="0">
                <a:effectLst/>
                <a:latin typeface="Calibri" pitchFamily="34" charset="0"/>
                <a:ea typeface="Times New Roman" pitchFamily="34" charset="0"/>
                <a:cs typeface="Mangal" pitchFamily="34" charset="0"/>
              </a:rPr>
              <a:t>Continuous visualization of the airway helps reduce the need</a:t>
            </a:r>
            <a:r>
              <a:rPr lang="en-PH" sz="2000" dirty="0">
                <a:latin typeface="Calibri" pitchFamily="34" charset="0"/>
                <a:ea typeface="Times New Roman" pitchFamily="34" charset="0"/>
                <a:cs typeface="Mangal" pitchFamily="34" charset="0"/>
              </a:rPr>
              <a:t> </a:t>
            </a:r>
            <a:r>
              <a:rPr lang="en-IN" sz="2000" dirty="0">
                <a:effectLst/>
                <a:latin typeface="Calibri" pitchFamily="34" charset="0"/>
                <a:ea typeface="Times New Roman" pitchFamily="34" charset="0"/>
                <a:cs typeface="Mangal" pitchFamily="34" charset="0"/>
              </a:rPr>
              <a:t>for a bronchoscope.</a:t>
            </a:r>
            <a:endParaRPr lang="en-PH" sz="2000" dirty="0">
              <a:effectLst/>
              <a:latin typeface="Calibri" pitchFamily="34" charset="0"/>
              <a:ea typeface="Times New Roman" pitchFamily="34" charset="0"/>
              <a:cs typeface="Mangal" pitchFamily="34" charset="0"/>
            </a:endParaRPr>
          </a:p>
          <a:p>
            <a:pPr algn="just">
              <a:buFont typeface="Wingdings" charset="2"/>
              <a:buChar char="v"/>
            </a:pPr>
            <a:r>
              <a:rPr lang="en-IN" sz="2000" dirty="0">
                <a:effectLst/>
                <a:latin typeface="Calibri" pitchFamily="34" charset="0"/>
                <a:ea typeface="Times New Roman" pitchFamily="34" charset="0"/>
                <a:cs typeface="Mangal" pitchFamily="34" charset="0"/>
              </a:rPr>
              <a:t>Allows for monitoring and detection of accumulating secretions,</a:t>
            </a:r>
            <a:endParaRPr lang="en-PH" sz="2000" dirty="0">
              <a:effectLst/>
              <a:latin typeface="Calibri" pitchFamily="34" charset="0"/>
              <a:ea typeface="Times New Roman" pitchFamily="34" charset="0"/>
              <a:cs typeface="Mangal" pitchFamily="34" charset="0"/>
            </a:endParaRPr>
          </a:p>
          <a:p>
            <a:pPr algn="just">
              <a:buFont typeface="Wingdings" charset="2"/>
              <a:buChar char="v"/>
            </a:pPr>
            <a:r>
              <a:rPr lang="en-IN" sz="2000" dirty="0">
                <a:effectLst/>
                <a:latin typeface="Calibri" pitchFamily="34" charset="0"/>
                <a:ea typeface="Times New Roman" pitchFamily="34" charset="0"/>
                <a:cs typeface="Mangal" pitchFamily="34" charset="0"/>
              </a:rPr>
              <a:t>Gives complete airway visualization during lung isolation.</a:t>
            </a:r>
            <a:endParaRPr lang="en-PH" sz="2000" dirty="0">
              <a:effectLst/>
              <a:latin typeface="Calibri" pitchFamily="34" charset="0"/>
              <a:ea typeface="Times New Roman" pitchFamily="34" charset="0"/>
              <a:cs typeface="Mangal" pitchFamily="34" charset="0"/>
            </a:endParaRPr>
          </a:p>
          <a:p>
            <a:pPr algn="just">
              <a:buFont typeface="Wingdings" charset="2"/>
              <a:buChar char="v"/>
            </a:pPr>
            <a:r>
              <a:rPr lang="en-IN" sz="2000" dirty="0">
                <a:effectLst/>
                <a:latin typeface="Calibri" pitchFamily="34" charset="0"/>
                <a:ea typeface="Times New Roman" pitchFamily="34" charset="0"/>
                <a:cs typeface="Mangal" pitchFamily="34" charset="0"/>
              </a:rPr>
              <a:t>Facilitates easier detection of complications due to blocker displacement caused by patient repositioning.</a:t>
            </a:r>
            <a:endParaRPr lang="en-PH" sz="2000" dirty="0">
              <a:effectLst/>
              <a:latin typeface="Calibri" pitchFamily="34" charset="0"/>
              <a:ea typeface="Times New Roman" pitchFamily="34" charset="0"/>
              <a:cs typeface="Mangal" pitchFamily="34" charset="0"/>
            </a:endParaRPr>
          </a:p>
          <a:p>
            <a:pPr algn="just">
              <a:buNone/>
            </a:pPr>
            <a:r>
              <a:rPr lang="en-IN" sz="2000" dirty="0">
                <a:effectLst/>
                <a:latin typeface="Calibri" pitchFamily="34" charset="0"/>
                <a:ea typeface="Times New Roman" pitchFamily="34" charset="0"/>
                <a:cs typeface="Mangal" pitchFamily="34" charset="0"/>
              </a:rPr>
              <a:t> </a:t>
            </a:r>
            <a:endParaRPr lang="en-PH" sz="2000" dirty="0">
              <a:effectLst/>
              <a:latin typeface="Calibri" pitchFamily="34" charset="0"/>
              <a:ea typeface="Times New Roman" pitchFamily="34" charset="0"/>
              <a:cs typeface="Mang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1_210_112"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endParaRPr lang="en-AU" altLang="en-US"/>
          </a:p>
        </p:txBody>
      </p:sp>
      <p:sp>
        <p:nvSpPr>
          <p:cNvPr id="3075" name="Title 3074" descr="#wm#_a_01_210_112_a_1_1#clear#"/>
          <p:cNvSpPr>
            <a:spLocks noGrp="1"/>
          </p:cNvSpPr>
          <p:nvPr>
            <p:ph type="title"/>
          </p:nvPr>
        </p:nvSpPr>
        <p:spPr/>
        <p:txBody>
          <a:bodyPr anchor="ctr"/>
          <a:lstStyle/>
          <a:p>
            <a:endParaRPr/>
          </a:p>
        </p:txBody>
      </p:sp>
      <p:sp>
        <p:nvSpPr>
          <p:cNvPr id="3076" name="Content Placeholder 3075" descr="#wm#_a_01_210_112_c_1_607*1122"/>
          <p:cNvSpPr>
            <a:spLocks noGrp="1"/>
          </p:cNvSpPr>
          <p:nvPr>
            <p:ph sz="quarter" idx="1"/>
          </p:nvPr>
        </p:nvSpPr>
        <p:spPr>
          <a:xfrm>
            <a:off x="1981200" y="1600200"/>
            <a:ext cx="4038600" cy="2185988"/>
          </a:xfrm>
        </p:spPr>
        <p:txBody>
          <a:bodyPr/>
          <a:lstStyle/>
          <a:p>
            <a:endParaRPr sz="2400" kern="1200"/>
          </a:p>
        </p:txBody>
      </p:sp>
      <p:sp>
        <p:nvSpPr>
          <p:cNvPr id="3077" name="Content Placeholder 3076" descr="#wm#_a_01_210_112_c_2_607*1122"/>
          <p:cNvSpPr>
            <a:spLocks noGrp="1"/>
          </p:cNvSpPr>
          <p:nvPr>
            <p:ph sz="quarter" idx="2"/>
          </p:nvPr>
        </p:nvSpPr>
        <p:spPr>
          <a:xfrm>
            <a:off x="1981200" y="3938588"/>
            <a:ext cx="4038600" cy="2185987"/>
          </a:xfrm>
        </p:spPr>
        <p:txBody>
          <a:bodyPr/>
          <a:lstStyle/>
          <a:p>
            <a:endParaRPr sz="2400" kern="1200"/>
          </a:p>
        </p:txBody>
      </p:sp>
      <p:sp>
        <p:nvSpPr>
          <p:cNvPr id="3078" name="Text Placeholder 3077" descr="#wm#_a_01_210_112_b_1_1#clear#"/>
          <p:cNvSpPr>
            <a:spLocks noGrp="1"/>
          </p:cNvSpPr>
          <p:nvPr>
            <p:ph type="body" sz="half" idx="3"/>
          </p:nvPr>
        </p:nvSpPr>
        <p:spPr>
          <a:xfrm>
            <a:off x="6172200" y="1600200"/>
            <a:ext cx="4038600" cy="4525963"/>
          </a:xfrm>
        </p:spPr>
        <p:txBody>
          <a:bodyPr/>
          <a:lstStyle/>
          <a:p>
            <a:endParaRPr sz="2800" kern="1200"/>
          </a:p>
        </p:txBody>
      </p:sp>
      <p:pic>
        <p:nvPicPr>
          <p:cNvPr id="2" name="Picture 1" descr="2019-12-19 06:09:12.830000"/>
          <p:cNvPicPr>
            <a:picLocks noChangeAspect="1"/>
          </p:cNvPicPr>
          <p:nvPr/>
        </p:nvPicPr>
        <p:blipFill>
          <a:blip r:embed="rId2" cstate="print"/>
          <a:stretch>
            <a:fillRect/>
          </a:stretch>
        </p:blipFill>
        <p:spPr>
          <a:xfrm>
            <a:off x="1043940" y="0"/>
            <a:ext cx="10103485"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1_210_112"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endParaRPr lang="en-AU" altLang="en-US"/>
          </a:p>
        </p:txBody>
      </p:sp>
      <p:sp>
        <p:nvSpPr>
          <p:cNvPr id="3075" name="Title 3074" descr="#wm#_a_01_210_112_a_1_1#clear#"/>
          <p:cNvSpPr>
            <a:spLocks noGrp="1"/>
          </p:cNvSpPr>
          <p:nvPr>
            <p:ph type="title"/>
          </p:nvPr>
        </p:nvSpPr>
        <p:spPr/>
        <p:txBody>
          <a:bodyPr anchor="ctr"/>
          <a:lstStyle/>
          <a:p>
            <a:endParaRPr/>
          </a:p>
        </p:txBody>
      </p:sp>
      <p:sp>
        <p:nvSpPr>
          <p:cNvPr id="3076" name="Content Placeholder 3075" descr="#wm#_a_01_210_112_c_1_607*1122"/>
          <p:cNvSpPr>
            <a:spLocks noGrp="1"/>
          </p:cNvSpPr>
          <p:nvPr>
            <p:ph sz="quarter" idx="1"/>
          </p:nvPr>
        </p:nvSpPr>
        <p:spPr>
          <a:xfrm>
            <a:off x="1981200" y="1600200"/>
            <a:ext cx="4038600" cy="2185988"/>
          </a:xfrm>
        </p:spPr>
        <p:txBody>
          <a:bodyPr/>
          <a:lstStyle/>
          <a:p>
            <a:endParaRPr sz="2400" kern="1200"/>
          </a:p>
        </p:txBody>
      </p:sp>
      <p:sp>
        <p:nvSpPr>
          <p:cNvPr id="3077" name="Content Placeholder 3076" descr="#wm#_a_01_210_112_c_2_607*1122"/>
          <p:cNvSpPr>
            <a:spLocks noGrp="1"/>
          </p:cNvSpPr>
          <p:nvPr>
            <p:ph sz="quarter" idx="2"/>
          </p:nvPr>
        </p:nvSpPr>
        <p:spPr>
          <a:xfrm>
            <a:off x="1981200" y="3938588"/>
            <a:ext cx="4038600" cy="2185987"/>
          </a:xfrm>
        </p:spPr>
        <p:txBody>
          <a:bodyPr/>
          <a:lstStyle/>
          <a:p>
            <a:endParaRPr sz="2400" kern="1200"/>
          </a:p>
        </p:txBody>
      </p:sp>
      <p:sp>
        <p:nvSpPr>
          <p:cNvPr id="3078" name="Text Placeholder 3077" descr="#wm#_a_01_210_112_b_1_1#clear#"/>
          <p:cNvSpPr>
            <a:spLocks noGrp="1"/>
          </p:cNvSpPr>
          <p:nvPr>
            <p:ph type="body" sz="half" idx="3"/>
          </p:nvPr>
        </p:nvSpPr>
        <p:spPr>
          <a:xfrm>
            <a:off x="6172200" y="1600200"/>
            <a:ext cx="4038600" cy="4525963"/>
          </a:xfrm>
        </p:spPr>
        <p:txBody>
          <a:bodyPr/>
          <a:lstStyle/>
          <a:p>
            <a:endParaRPr sz="2800" kern="1200"/>
          </a:p>
        </p:txBody>
      </p:sp>
      <p:pic>
        <p:nvPicPr>
          <p:cNvPr id="2" name="Picture 1" descr="2019-12-18 10:31:35.288000"/>
          <p:cNvPicPr>
            <a:picLocks noChangeAspect="1"/>
          </p:cNvPicPr>
          <p:nvPr/>
        </p:nvPicPr>
        <p:blipFill>
          <a:blip r:embed="rId2" cstate="print"/>
          <a:stretch>
            <a:fillRect/>
          </a:stretch>
        </p:blipFill>
        <p:spPr>
          <a:xfrm>
            <a:off x="1524000" y="0"/>
            <a:ext cx="9144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en-US" sz="6000" dirty="0"/>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Special variety of ETT for use in special circumstances</a:t>
            </a:r>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err="1">
                <a:latin typeface="Calibri" pitchFamily="34" charset="0"/>
                <a:ea typeface="Times New Roman" pitchFamily="34" charset="0"/>
                <a:cs typeface="Mangal" pitchFamily="34" charset="0"/>
              </a:rPr>
              <a:t>Armored</a:t>
            </a:r>
            <a:r>
              <a:rPr lang="en-IN" b="1" dirty="0">
                <a:latin typeface="Calibri" pitchFamily="34" charset="0"/>
                <a:ea typeface="Times New Roman" pitchFamily="34" charset="0"/>
                <a:cs typeface="Mangal" pitchFamily="34" charset="0"/>
              </a:rPr>
              <a:t>, anode, spiral embedded or re-enforced or </a:t>
            </a:r>
            <a:r>
              <a:rPr lang="en-IN" b="1" dirty="0" err="1">
                <a:latin typeface="Calibri" pitchFamily="34" charset="0"/>
                <a:ea typeface="Times New Roman" pitchFamily="34" charset="0"/>
                <a:cs typeface="Mangal" pitchFamily="34" charset="0"/>
              </a:rPr>
              <a:t>flexometallic</a:t>
            </a:r>
            <a:r>
              <a:rPr lang="en-IN" b="1" dirty="0">
                <a:latin typeface="Calibri" pitchFamily="34" charset="0"/>
                <a:ea typeface="Times New Roman" pitchFamily="34" charset="0"/>
                <a:cs typeface="Mangal" pitchFamily="34" charset="0"/>
              </a:rPr>
              <a:t> ETT :</a:t>
            </a:r>
            <a:br>
              <a:rPr lang="en-IN" b="1" dirty="0">
                <a:latin typeface="Calibri" pitchFamily="34" charset="0"/>
                <a:ea typeface="Times New Roman" pitchFamily="34" charset="0"/>
                <a:cs typeface="Mangal" pitchFamily="34" charset="0"/>
              </a:rPr>
            </a:br>
            <a:endParaRPr lang="en-US" dirty="0"/>
          </a:p>
        </p:txBody>
      </p:sp>
      <p:sp>
        <p:nvSpPr>
          <p:cNvPr id="3" name="Content Placeholder 2"/>
          <p:cNvSpPr>
            <a:spLocks noGrp="1"/>
          </p:cNvSpPr>
          <p:nvPr>
            <p:ph idx="1"/>
          </p:nvPr>
        </p:nvSpPr>
        <p:spPr>
          <a:xfrm>
            <a:off x="457200" y="1676401"/>
            <a:ext cx="10896600" cy="4495800"/>
          </a:xfrm>
        </p:spPr>
        <p:txBody>
          <a:bodyPr>
            <a:normAutofit fontScale="92500" lnSpcReduction="10000"/>
          </a:bodyPr>
          <a:lstStyle/>
          <a:p>
            <a:pPr>
              <a:buNone/>
            </a:pPr>
            <a:endParaRPr lang="en-IN" sz="2400" b="1" dirty="0">
              <a:effectLst/>
              <a:latin typeface="Calibri" pitchFamily="34" charset="0"/>
              <a:ea typeface="Times New Roman" pitchFamily="34" charset="0"/>
              <a:cs typeface="Mangal" pitchFamily="34" charset="0"/>
            </a:endParaRPr>
          </a:p>
          <a:p>
            <a:pPr algn="just"/>
            <a:r>
              <a:rPr lang="en-IN" sz="2400" dirty="0">
                <a:effectLst/>
                <a:latin typeface="Calibri" pitchFamily="34" charset="0"/>
                <a:ea typeface="Times New Roman" pitchFamily="34" charset="0"/>
                <a:cs typeface="Mangal" pitchFamily="34" charset="0"/>
              </a:rPr>
              <a:t>These ETTs have a metal or nylon spiral</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wire running between inner and an outer layer of PVC, nylon or</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silicone. The spiral does not extend to its distal tip. The straight</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connector is usually bonded and is generally not removable.</a:t>
            </a:r>
          </a:p>
          <a:p>
            <a:pPr algn="just"/>
            <a:r>
              <a:rPr lang="en-IN" sz="2400" dirty="0">
                <a:effectLst/>
                <a:latin typeface="Calibri" pitchFamily="34" charset="0"/>
                <a:ea typeface="Times New Roman" pitchFamily="34" charset="0"/>
                <a:cs typeface="Mangal" pitchFamily="34" charset="0"/>
              </a:rPr>
              <a:t>These tubes generally require a stylet to give them appropriate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curvature for easy tracheal intubation.</a:t>
            </a:r>
          </a:p>
          <a:p>
            <a:pPr algn="just"/>
            <a:r>
              <a:rPr lang="en-IN" sz="2400" dirty="0">
                <a:effectLst/>
                <a:latin typeface="Calibri" pitchFamily="34" charset="0"/>
                <a:ea typeface="Times New Roman" pitchFamily="34" charset="0"/>
                <a:cs typeface="Mangal" pitchFamily="34" charset="0"/>
              </a:rPr>
              <a:t> A few disadvantages of</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these ETTs include their inability to be shortened, absence of</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Murphy's eye in some of the tubes, difficult </a:t>
            </a:r>
            <a:r>
              <a:rPr lang="en-IN" sz="2400" dirty="0" err="1">
                <a:effectLst/>
                <a:latin typeface="Calibri" pitchFamily="34" charset="0"/>
                <a:ea typeface="Times New Roman" pitchFamily="34" charset="0"/>
                <a:cs typeface="Mangal" pitchFamily="34" charset="0"/>
              </a:rPr>
              <a:t>nasotracheal</a:t>
            </a:r>
            <a:r>
              <a:rPr lang="en-IN" sz="2400" dirty="0">
                <a:effectLst/>
                <a:latin typeface="Calibri" pitchFamily="34" charset="0"/>
                <a:ea typeface="Times New Roman" pitchFamily="34" charset="0"/>
                <a:cs typeface="Mangal" pitchFamily="34" charset="0"/>
              </a:rPr>
              <a:t> intubation and occasional separation of the two layers, especially if</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they are subjected to autoclaving. </a:t>
            </a:r>
          </a:p>
          <a:p>
            <a:pPr algn="just"/>
            <a:r>
              <a:rPr lang="en-IN" sz="2400" dirty="0">
                <a:effectLst/>
                <a:latin typeface="Calibri" pitchFamily="34" charset="0"/>
                <a:ea typeface="Times New Roman" pitchFamily="34" charset="0"/>
                <a:cs typeface="Mangal" pitchFamily="34" charset="0"/>
              </a:rPr>
              <a:t>They are available as </a:t>
            </a:r>
            <a:r>
              <a:rPr lang="en-IN" sz="2400" dirty="0" err="1">
                <a:effectLst/>
                <a:latin typeface="Calibri" pitchFamily="34" charset="0"/>
                <a:ea typeface="Times New Roman" pitchFamily="34" charset="0"/>
                <a:cs typeface="Mangal" pitchFamily="34" charset="0"/>
              </a:rPr>
              <a:t>paediatrie</a:t>
            </a:r>
            <a:r>
              <a:rPr lang="en-IN" sz="2400" dirty="0">
                <a:effectLst/>
                <a:latin typeface="Calibri" pitchFamily="34" charset="0"/>
                <a:ea typeface="Times New Roman" pitchFamily="34" charset="0"/>
                <a:cs typeface="Mangal" pitchFamily="34" charset="0"/>
              </a:rPr>
              <a:t> </a:t>
            </a:r>
            <a:r>
              <a:rPr lang="en-IN" sz="2400" dirty="0" err="1">
                <a:effectLst/>
                <a:latin typeface="Calibri" pitchFamily="34" charset="0"/>
                <a:ea typeface="Times New Roman" pitchFamily="34" charset="0"/>
                <a:cs typeface="Mangal" pitchFamily="34" charset="0"/>
              </a:rPr>
              <a:t>uncuffed</a:t>
            </a:r>
            <a:r>
              <a:rPr lang="en-IN" sz="2400" dirty="0">
                <a:effectLst/>
                <a:latin typeface="Calibri" pitchFamily="34" charset="0"/>
                <a:ea typeface="Times New Roman" pitchFamily="34" charset="0"/>
                <a:cs typeface="Mangal" pitchFamily="34" charset="0"/>
              </a:rPr>
              <a:t> version or the adult cuffed varieties. These </a:t>
            </a:r>
            <a:r>
              <a:rPr lang="en-IN" sz="2400" dirty="0" err="1">
                <a:effectLst/>
                <a:latin typeface="Calibri" pitchFamily="34" charset="0"/>
                <a:ea typeface="Times New Roman" pitchFamily="34" charset="0"/>
                <a:cs typeface="Mangal" pitchFamily="34" charset="0"/>
              </a:rPr>
              <a:t>armored</a:t>
            </a:r>
            <a:r>
              <a:rPr lang="en-IN" sz="2400" dirty="0">
                <a:effectLst/>
                <a:latin typeface="Calibri" pitchFamily="34" charset="0"/>
                <a:ea typeface="Times New Roman" pitchFamily="34" charset="0"/>
                <a:cs typeface="Mangal" pitchFamily="34" charset="0"/>
              </a:rPr>
              <a:t> tubes are easier to be placed than conventional PVC tubes</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during fiberoptic tracheal intubation. They are especially useful</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in patients having a tracheostomy or </a:t>
            </a:r>
            <a:r>
              <a:rPr lang="en-IN" sz="2400" dirty="0" err="1">
                <a:effectLst/>
                <a:latin typeface="Calibri" pitchFamily="34" charset="0"/>
                <a:ea typeface="Times New Roman" pitchFamily="34" charset="0"/>
                <a:cs typeface="Mangal" pitchFamily="34" charset="0"/>
              </a:rPr>
              <a:t>laryngectomy</a:t>
            </a:r>
            <a:r>
              <a:rPr lang="en-IN" sz="2400" dirty="0">
                <a:effectLst/>
                <a:latin typeface="Calibri" pitchFamily="34" charset="0"/>
                <a:ea typeface="Times New Roman" pitchFamily="34" charset="0"/>
                <a:cs typeface="Mangal" pitchFamily="34" charset="0"/>
              </a:rPr>
              <a:t> stoma. They</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are also indicated in patients undergoing cleft lip or palate repair, head and neck or neurosurgical procedures where kinking is possible with conventional ETT.</a:t>
            </a:r>
            <a:endParaRPr lang="en-PH" sz="2400" dirty="0">
              <a:effectLst/>
              <a:latin typeface="Calibri" pitchFamily="34" charset="0"/>
              <a:ea typeface="Times New Roman" pitchFamily="34" charset="0"/>
              <a:cs typeface="Mangal" pitchFamily="34" charset="0"/>
            </a:endParaRPr>
          </a:p>
          <a:p>
            <a:pPr>
              <a:buNone/>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Calibri" pitchFamily="34" charset="0"/>
                <a:ea typeface="Times New Roman" pitchFamily="34" charset="0"/>
                <a:cs typeface="Mangal" pitchFamily="34" charset="0"/>
              </a:rPr>
              <a:t>Ring, Adair &amp; </a:t>
            </a:r>
            <a:r>
              <a:rPr lang="en-IN" dirty="0" err="1">
                <a:latin typeface="Calibri" pitchFamily="34" charset="0"/>
                <a:ea typeface="Times New Roman" pitchFamily="34" charset="0"/>
                <a:cs typeface="Mangal" pitchFamily="34" charset="0"/>
              </a:rPr>
              <a:t>Elwyn</a:t>
            </a:r>
            <a:r>
              <a:rPr lang="en-IN" dirty="0">
                <a:latin typeface="Calibri" pitchFamily="34" charset="0"/>
                <a:ea typeface="Times New Roman" pitchFamily="34" charset="0"/>
                <a:cs typeface="Mangal" pitchFamily="34" charset="0"/>
              </a:rPr>
              <a:t> (RAE) ETT</a:t>
            </a:r>
            <a:endParaRPr lang="en-US" dirty="0"/>
          </a:p>
        </p:txBody>
      </p:sp>
      <p:sp>
        <p:nvSpPr>
          <p:cNvPr id="3" name="Content Placeholder 2"/>
          <p:cNvSpPr>
            <a:spLocks noGrp="1"/>
          </p:cNvSpPr>
          <p:nvPr>
            <p:ph idx="1"/>
          </p:nvPr>
        </p:nvSpPr>
        <p:spPr/>
        <p:txBody>
          <a:bodyPr>
            <a:normAutofit/>
          </a:bodyPr>
          <a:lstStyle/>
          <a:p>
            <a:pPr algn="just"/>
            <a:r>
              <a:rPr lang="en-IN" sz="2400" dirty="0">
                <a:effectLst/>
                <a:latin typeface="Calibri" pitchFamily="34" charset="0"/>
                <a:ea typeface="Times New Roman" pitchFamily="34" charset="0"/>
                <a:cs typeface="Mangal" pitchFamily="34" charset="0"/>
              </a:rPr>
              <a:t>These are made of plastic</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and come in both plain and cuffed version. </a:t>
            </a:r>
          </a:p>
          <a:p>
            <a:pPr algn="just"/>
            <a:r>
              <a:rPr lang="en-IN" sz="2400" dirty="0" err="1">
                <a:effectLst/>
                <a:latin typeface="Calibri" pitchFamily="34" charset="0"/>
                <a:ea typeface="Times New Roman" pitchFamily="34" charset="0"/>
                <a:cs typeface="Mangal" pitchFamily="34" charset="0"/>
              </a:rPr>
              <a:t>Uncuffed</a:t>
            </a:r>
            <a:r>
              <a:rPr lang="en-IN" sz="2400" dirty="0">
                <a:effectLst/>
                <a:latin typeface="Calibri" pitchFamily="34" charset="0"/>
                <a:ea typeface="Times New Roman" pitchFamily="34" charset="0"/>
                <a:cs typeface="Mangal" pitchFamily="34" charset="0"/>
              </a:rPr>
              <a:t> RAE </a:t>
            </a:r>
            <a:r>
              <a:rPr lang="en-IN" sz="2400" dirty="0">
                <a:latin typeface="Calibri" pitchFamily="34" charset="0"/>
                <a:ea typeface="Times New Roman" pitchFamily="34" charset="0"/>
                <a:cs typeface="Mangal" pitchFamily="34" charset="0"/>
              </a:rPr>
              <a:t>ETT</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is shorter than their cuffed version.</a:t>
            </a:r>
          </a:p>
          <a:p>
            <a:pPr algn="just"/>
            <a:r>
              <a:rPr lang="en-IN" sz="2400" dirty="0">
                <a:effectLst/>
                <a:latin typeface="Calibri" pitchFamily="34" charset="0"/>
                <a:ea typeface="Times New Roman" pitchFamily="34" charset="0"/>
                <a:cs typeface="Mangal" pitchFamily="34" charset="0"/>
              </a:rPr>
              <a:t> They have a preformed</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shape called either the preformed north-facing </a:t>
            </a:r>
            <a:r>
              <a:rPr lang="en-IN" sz="2400" dirty="0" err="1">
                <a:effectLst/>
                <a:latin typeface="Calibri" pitchFamily="34" charset="0"/>
                <a:ea typeface="Times New Roman" pitchFamily="34" charset="0"/>
                <a:cs typeface="Mangal" pitchFamily="34" charset="0"/>
              </a:rPr>
              <a:t>nasotracheal</a:t>
            </a:r>
            <a:r>
              <a:rPr lang="en-IN" sz="2400" dirty="0">
                <a:effectLst/>
                <a:latin typeface="Calibri" pitchFamily="34" charset="0"/>
                <a:ea typeface="Times New Roman" pitchFamily="34" charset="0"/>
                <a:cs typeface="Mangal" pitchFamily="34" charset="0"/>
              </a:rPr>
              <a:t> tube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(RAE nasal) or the preformed south-facing </a:t>
            </a:r>
            <a:r>
              <a:rPr lang="en-IN" sz="2400" dirty="0" err="1">
                <a:effectLst/>
                <a:latin typeface="Calibri" pitchFamily="34" charset="0"/>
                <a:ea typeface="Times New Roman" pitchFamily="34" charset="0"/>
                <a:cs typeface="Mangal" pitchFamily="34" charset="0"/>
              </a:rPr>
              <a:t>orotracheal</a:t>
            </a:r>
            <a:r>
              <a:rPr lang="en-IN" sz="2400" dirty="0">
                <a:effectLst/>
                <a:latin typeface="Calibri" pitchFamily="34" charset="0"/>
                <a:ea typeface="Times New Roman" pitchFamily="34" charset="0"/>
                <a:cs typeface="Mangal" pitchFamily="34" charset="0"/>
              </a:rPr>
              <a:t> tube</a:t>
            </a:r>
            <a:r>
              <a:rPr lang="en-PH" sz="2400" dirty="0">
                <a:latin typeface="Calibri" pitchFamily="34" charset="0"/>
                <a:ea typeface="Times New Roman" pitchFamily="34" charset="0"/>
                <a:cs typeface="Mangal" pitchFamily="34" charset="0"/>
              </a:rPr>
              <a:t> </a:t>
            </a:r>
            <a:r>
              <a:rPr lang="en-IN" sz="2400" dirty="0">
                <a:effectLst/>
                <a:latin typeface="Calibri" pitchFamily="34" charset="0"/>
                <a:ea typeface="Times New Roman" pitchFamily="34" charset="0"/>
                <a:cs typeface="Mangal" pitchFamily="34" charset="0"/>
              </a:rPr>
              <a:t>RAE oral).</a:t>
            </a:r>
          </a:p>
          <a:p>
            <a:pPr algn="just"/>
            <a:r>
              <a:rPr lang="en-IN" sz="2400" dirty="0">
                <a:effectLst/>
                <a:latin typeface="Calibri" pitchFamily="34" charset="0"/>
                <a:ea typeface="Times New Roman" pitchFamily="34" charset="0"/>
                <a:cs typeface="Mangal" pitchFamily="34" charset="0"/>
              </a:rPr>
              <a:t> These tubes are easy to secure and allow the breathing circuit to be away from the surgical field.</a:t>
            </a:r>
          </a:p>
          <a:p>
            <a:pPr algn="just"/>
            <a:r>
              <a:rPr lang="en-IN" sz="2400" dirty="0">
                <a:effectLst/>
                <a:latin typeface="Calibri" pitchFamily="34" charset="0"/>
                <a:ea typeface="Times New Roman" pitchFamily="34" charset="0"/>
                <a:cs typeface="Mangal" pitchFamily="34" charset="0"/>
              </a:rPr>
              <a:t> Some of the disadvantages of this tube are an increase in resistance to breathing, difficulty in suctioning and inability to correctly fit all patients because of their fixed lengths.</a:t>
            </a:r>
            <a:endParaRPr lang="en-PH" sz="2400" dirty="0">
              <a:effectLst/>
              <a:latin typeface="Calibri" pitchFamily="34" charset="0"/>
              <a:ea typeface="Times New Roman" pitchFamily="34" charset="0"/>
              <a:cs typeface="Mang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Cole’s ETT</a:t>
            </a:r>
          </a:p>
        </p:txBody>
      </p:sp>
      <p:sp>
        <p:nvSpPr>
          <p:cNvPr id="3" name="Content Placeholder 2"/>
          <p:cNvSpPr>
            <a:spLocks noGrp="1"/>
          </p:cNvSpPr>
          <p:nvPr>
            <p:ph idx="1"/>
          </p:nvPr>
        </p:nvSpPr>
        <p:spPr/>
        <p:txBody>
          <a:bodyPr>
            <a:normAutofit/>
          </a:bodyPr>
          <a:lstStyle/>
          <a:p>
            <a:pPr algn="just"/>
            <a:r>
              <a:rPr lang="en-IN" dirty="0">
                <a:effectLst/>
                <a:latin typeface="Calibri" pitchFamily="34" charset="0"/>
                <a:ea typeface="Times New Roman" pitchFamily="34" charset="0"/>
                <a:cs typeface="Mangal" pitchFamily="34" charset="0"/>
              </a:rPr>
              <a:t> This tube is sized by the French scale,</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according to the narrowed distal portion, which remains </a:t>
            </a:r>
            <a:r>
              <a:rPr lang="en-IN" dirty="0" err="1">
                <a:effectLst/>
                <a:latin typeface="Calibri" pitchFamily="34" charset="0"/>
                <a:ea typeface="Times New Roman" pitchFamily="34" charset="0"/>
                <a:cs typeface="Mangal" pitchFamily="34" charset="0"/>
              </a:rPr>
              <a:t>intratracheal</a:t>
            </a:r>
            <a:r>
              <a:rPr lang="en-IN" dirty="0">
                <a:effectLst/>
                <a:latin typeface="Calibri" pitchFamily="34" charset="0"/>
                <a:ea typeface="Times New Roman" pitchFamily="34" charset="0"/>
                <a:cs typeface="Mangal" pitchFamily="34" charset="0"/>
              </a:rPr>
              <a:t>. </a:t>
            </a:r>
          </a:p>
          <a:p>
            <a:pPr algn="just"/>
            <a:r>
              <a:rPr lang="en-IN" dirty="0">
                <a:effectLst/>
                <a:latin typeface="Calibri" pitchFamily="34" charset="0"/>
                <a:ea typeface="Times New Roman" pitchFamily="34" charset="0"/>
                <a:cs typeface="Mangal" pitchFamily="34" charset="0"/>
              </a:rPr>
              <a:t>This is basically used in paediatric patient. </a:t>
            </a:r>
          </a:p>
          <a:p>
            <a:pPr algn="just"/>
            <a:r>
              <a:rPr lang="en-IN" dirty="0">
                <a:effectLst/>
                <a:latin typeface="Calibri" pitchFamily="34" charset="0"/>
                <a:ea typeface="Times New Roman" pitchFamily="34" charset="0"/>
                <a:cs typeface="Mangal" pitchFamily="34" charset="0"/>
              </a:rPr>
              <a:t>Its use</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has declined in recent times.</a:t>
            </a:r>
            <a:endParaRPr lang="en-PH" dirty="0">
              <a:effectLst/>
              <a:latin typeface="Calibri" pitchFamily="34" charset="0"/>
              <a:ea typeface="Times New Roman" pitchFamily="34" charset="0"/>
              <a:cs typeface="Mangal" pitchFamily="34" charset="0"/>
            </a:endParaRPr>
          </a:p>
        </p:txBody>
      </p:sp>
      <p:pic>
        <p:nvPicPr>
          <p:cNvPr id="4" name="Picture 3" descr="2019-12-18 10:32:14.822000"/>
          <p:cNvPicPr>
            <a:picLocks noChangeAspect="1"/>
          </p:cNvPicPr>
          <p:nvPr/>
        </p:nvPicPr>
        <p:blipFill>
          <a:blip r:embed="rId2" cstate="print"/>
          <a:stretch>
            <a:fillRect/>
          </a:stretch>
        </p:blipFill>
        <p:spPr>
          <a:xfrm>
            <a:off x="0" y="3877310"/>
            <a:ext cx="12192000" cy="28822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ENDOTROL TRACHEAL TUBE:</a:t>
            </a:r>
          </a:p>
        </p:txBody>
      </p:sp>
      <p:sp>
        <p:nvSpPr>
          <p:cNvPr id="3" name="Content Placeholder 2"/>
          <p:cNvSpPr>
            <a:spLocks noGrp="1"/>
          </p:cNvSpPr>
          <p:nvPr>
            <p:ph idx="1"/>
          </p:nvPr>
        </p:nvSpPr>
        <p:spPr/>
        <p:txBody>
          <a:bodyPr>
            <a:normAutofit/>
          </a:bodyPr>
          <a:lstStyle/>
          <a:p>
            <a:pPr algn="just"/>
            <a:r>
              <a:rPr lang="en-IN" dirty="0">
                <a:effectLst/>
                <a:latin typeface="Calibri" pitchFamily="34" charset="0"/>
                <a:ea typeface="Times New Roman" pitchFamily="34" charset="0"/>
                <a:cs typeface="Mangal" pitchFamily="34" charset="0"/>
              </a:rPr>
              <a:t>These tubes have a mechanism, which</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enables the operator to displace the distal tip of the ETT </a:t>
            </a:r>
            <a:r>
              <a:rPr lang="en-IN" dirty="0" err="1">
                <a:effectLst/>
                <a:latin typeface="Calibri" pitchFamily="34" charset="0"/>
                <a:ea typeface="Times New Roman" pitchFamily="34" charset="0"/>
                <a:cs typeface="Mangal" pitchFamily="34" charset="0"/>
              </a:rPr>
              <a:t>anteriorly</a:t>
            </a:r>
            <a:r>
              <a:rPr lang="en-IN" dirty="0">
                <a:effectLst/>
                <a:latin typeface="Calibri" pitchFamily="34" charset="0"/>
                <a:ea typeface="Times New Roman" pitchFamily="34" charset="0"/>
                <a:cs typeface="Mangal" pitchFamily="34" charset="0"/>
              </a:rPr>
              <a:t> by pulling a loop at its proximal end. They are useful when</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a nasally placed ETT repeatedly enters the oesophagus and/of cervical movements are contraindicated. This ETT is available</a:t>
            </a:r>
            <a:r>
              <a:rPr lang="en-PH" dirty="0">
                <a:latin typeface="Calibri" pitchFamily="34" charset="0"/>
                <a:ea typeface="Times New Roman" pitchFamily="34" charset="0"/>
                <a:cs typeface="Mangal" pitchFamily="34" charset="0"/>
              </a:rPr>
              <a:t> </a:t>
            </a:r>
            <a:r>
              <a:rPr lang="en-IN" dirty="0">
                <a:effectLst/>
                <a:latin typeface="Calibri" pitchFamily="34" charset="0"/>
                <a:ea typeface="Times New Roman" pitchFamily="34" charset="0"/>
                <a:cs typeface="Mangal" pitchFamily="34" charset="0"/>
              </a:rPr>
              <a:t>in 6. 0, 7. 0, 8. 0 and 9. 0 mm ID sizes.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IN" sz="4400" dirty="0" err="1">
                <a:latin typeface="Calibri" pitchFamily="34" charset="0"/>
                <a:ea typeface="Times New Roman" pitchFamily="34" charset="0"/>
                <a:cs typeface="Mangal" pitchFamily="34" charset="0"/>
              </a:rPr>
              <a:t>Microlaryngeal</a:t>
            </a:r>
            <a:r>
              <a:rPr lang="en-IN" sz="4400" dirty="0">
                <a:latin typeface="Calibri" pitchFamily="34" charset="0"/>
                <a:ea typeface="Times New Roman" pitchFamily="34" charset="0"/>
                <a:cs typeface="Mangal" pitchFamily="34" charset="0"/>
              </a:rPr>
              <a:t> tube : </a:t>
            </a:r>
            <a:r>
              <a:rPr lang="en-IN" dirty="0">
                <a:latin typeface="Calibri" pitchFamily="34" charset="0"/>
                <a:ea typeface="Times New Roman" pitchFamily="34" charset="0"/>
                <a:cs typeface="Mangal" pitchFamily="34" charset="0"/>
              </a:rPr>
              <a:t>This</a:t>
            </a:r>
            <a:r>
              <a:rPr lang="en-PH" dirty="0">
                <a:latin typeface="Calibri" pitchFamily="34" charset="0"/>
                <a:ea typeface="Times New Roman" pitchFamily="34" charset="0"/>
                <a:cs typeface="Mangal" pitchFamily="34" charset="0"/>
              </a:rPr>
              <a:t> </a:t>
            </a:r>
            <a:r>
              <a:rPr lang="en-IN" dirty="0">
                <a:latin typeface="Calibri" pitchFamily="34" charset="0"/>
                <a:ea typeface="Times New Roman" pitchFamily="34" charset="0"/>
                <a:cs typeface="Mangal" pitchFamily="34" charset="0"/>
              </a:rPr>
              <a:t>is a small tube with an</a:t>
            </a:r>
            <a:r>
              <a:rPr lang="en-PH" dirty="0">
                <a:latin typeface="Calibri" pitchFamily="34" charset="0"/>
                <a:ea typeface="Times New Roman" pitchFamily="34" charset="0"/>
                <a:cs typeface="Mangal" pitchFamily="34" charset="0"/>
              </a:rPr>
              <a:t> </a:t>
            </a:r>
            <a:r>
              <a:rPr lang="en-IN" dirty="0">
                <a:latin typeface="Calibri" pitchFamily="34" charset="0"/>
                <a:ea typeface="Times New Roman" pitchFamily="34" charset="0"/>
                <a:cs typeface="Mangal" pitchFamily="34" charset="0"/>
              </a:rPr>
              <a:t>internal diameter of approximately 5 mm. It has an adult size</a:t>
            </a:r>
            <a:r>
              <a:rPr lang="en-PH" dirty="0">
                <a:latin typeface="Calibri" pitchFamily="34" charset="0"/>
                <a:ea typeface="Times New Roman" pitchFamily="34" charset="0"/>
                <a:cs typeface="Mangal" pitchFamily="34" charset="0"/>
              </a:rPr>
              <a:t> </a:t>
            </a:r>
            <a:r>
              <a:rPr lang="en-IN" dirty="0">
                <a:latin typeface="Calibri" pitchFamily="34" charset="0"/>
                <a:ea typeface="Times New Roman" pitchFamily="34" charset="0"/>
                <a:cs typeface="Mangal" pitchFamily="34" charset="0"/>
              </a:rPr>
              <a:t>cuff. It is useful during laryngeal surgery. It permits a better surgical access to the operating surgeon.</a:t>
            </a:r>
            <a:endParaRPr lang="en-PH" dirty="0">
              <a:latin typeface="Calibri" pitchFamily="34" charset="0"/>
              <a:ea typeface="Times New Roman" pitchFamily="34" charset="0"/>
              <a:cs typeface="Mangal" pitchFamily="34" charset="0"/>
            </a:endParaRPr>
          </a:p>
          <a:p>
            <a:endParaRPr lang="en-US" dirty="0"/>
          </a:p>
        </p:txBody>
      </p:sp>
      <p:pic>
        <p:nvPicPr>
          <p:cNvPr id="4" name="Picture 3" descr="2019-12-18 10:32:55.988000"/>
          <p:cNvPicPr>
            <a:picLocks noChangeAspect="1"/>
          </p:cNvPicPr>
          <p:nvPr/>
        </p:nvPicPr>
        <p:blipFill>
          <a:blip r:embed="rId2" cstate="print"/>
          <a:stretch>
            <a:fillRect/>
          </a:stretch>
        </p:blipFill>
        <p:spPr>
          <a:xfrm rot="21480000">
            <a:off x="0" y="3521710"/>
            <a:ext cx="12192000" cy="334899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2080</Words>
  <Application>Microsoft Office PowerPoint</Application>
  <PresentationFormat>Custom</PresentationFormat>
  <Paragraphs>112</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Endotracheal tubes (ETT)</vt:lpstr>
      <vt:lpstr>Endotracheal tube (ETT)</vt:lpstr>
      <vt:lpstr>Slide 3</vt:lpstr>
      <vt:lpstr>Special variety of ETT for use in special circumstances</vt:lpstr>
      <vt:lpstr>Armored, anode, spiral embedded or re-enforced or flexometallic ETT : </vt:lpstr>
      <vt:lpstr>Ring, Adair &amp; Elwyn (RAE) ETT</vt:lpstr>
      <vt:lpstr>Cole’s ETT</vt:lpstr>
      <vt:lpstr>ENDOTROL TRACHEAL TUBE:</vt:lpstr>
      <vt:lpstr>Slide 9</vt:lpstr>
      <vt:lpstr>Double lumen ETT:</vt:lpstr>
      <vt:lpstr>Slide 11</vt:lpstr>
      <vt:lpstr>Laser-Flex tube:</vt:lpstr>
      <vt:lpstr>Slide 13</vt:lpstr>
      <vt:lpstr>Laryngectomy tracheal  tube</vt:lpstr>
      <vt:lpstr>Slide 15</vt:lpstr>
      <vt:lpstr>Oxford preformed tracheal tube</vt:lpstr>
      <vt:lpstr>introduced the ETT cuff into actual clinical practice</vt:lpstr>
      <vt:lpstr>functions of the ETT cuff</vt:lpstr>
      <vt:lpstr>The ETT cuff specifications by the American Society for Testing and Materials (ASTM)? </vt:lpstr>
      <vt:lpstr>parts of the ETT cuff system</vt:lpstr>
      <vt:lpstr>conventional types of ETT cuffs</vt:lpstr>
      <vt:lpstr>advantages/disadvantages of the HPLVcuff</vt:lpstr>
      <vt:lpstr>the advantages/disadvantages of the LpHV cuff </vt:lpstr>
      <vt:lpstr>intra-cuff pressure</vt:lpstr>
      <vt:lpstr>How should one assess the intracuff pressure???</vt:lpstr>
      <vt:lpstr> strategies to prevent high ETT cuff pressure? </vt:lpstr>
      <vt:lpstr>Slide 27</vt:lpstr>
      <vt:lpstr> What is Vivasight-SL ETT?</vt:lpstr>
      <vt:lpstr>Slide 29</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288</cp:revision>
  <dcterms:created xsi:type="dcterms:W3CDTF">1900-01-01T00:00:00Z</dcterms:created>
  <dcterms:modified xsi:type="dcterms:W3CDTF">2022-04-26T10:50:48Z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3081-10.0.0</vt:lpwstr>
  </property>
  <property fmtid="{D5CDD505-2E9C-101B-9397-08002B2CF9AE}" pid="3" name="NXPowerLiteLastOptimized">
    <vt:lpwstr>19024679</vt:lpwstr>
  </property>
  <property fmtid="{D5CDD505-2E9C-101B-9397-08002B2CF9AE}" pid="4" name="NXPowerLiteSettings">
    <vt:lpwstr>C7000400038000</vt:lpwstr>
  </property>
  <property fmtid="{D5CDD505-2E9C-101B-9397-08002B2CF9AE}" pid="5" name="NXPowerLiteVersion">
    <vt:lpwstr>S9.0.1</vt:lpwstr>
  </property>
</Properties>
</file>