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AC4B6A2-47B2-476B-BCB6-C3E1908B5C36}">
  <a:tblStyle styleId="{1AC4B6A2-47B2-476B-BCB6-C3E1908B5C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3" y="-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7133402" y="1956629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799399" y="-596071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Vitamin B complex deficiency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95208" y="5202300"/>
            <a:ext cx="321471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IN" sz="3200" dirty="0" smtClean="0"/>
              <a:t>By: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IN" sz="3200" dirty="0" smtClean="0"/>
              <a:t>Dr .</a:t>
            </a:r>
            <a:r>
              <a:rPr lang="en-IN" sz="3200" dirty="0" err="1" smtClean="0"/>
              <a:t>Pooja</a:t>
            </a:r>
            <a:r>
              <a:rPr lang="en-IN" sz="3200" dirty="0" smtClean="0"/>
              <a:t> Patel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IN" sz="3200" dirty="0" smtClean="0"/>
              <a:t>Dept of </a:t>
            </a:r>
            <a:r>
              <a:rPr lang="en-IN" sz="3200" smtClean="0"/>
              <a:t>Paeditrics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Infantile beri beri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 group- 2-3 months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Fulminant cardiac failure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Cardiomegaly, tachycardia, cyanosis, dyspnoea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Aeptic meningitis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Vomiting, nystagmus, purposeless movements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Seizures with normal CSF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811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MAGNESIUM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580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839882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for </a:t>
            </a:r>
          </a:p>
          <a:p>
            <a:endParaRPr lang="en-US" dirty="0"/>
          </a:p>
          <a:p>
            <a:pPr lvl="1"/>
            <a:r>
              <a:rPr lang="en-US" sz="2800" dirty="0" err="1"/>
              <a:t>bionergic</a:t>
            </a:r>
            <a:r>
              <a:rPr lang="en-US" sz="2800" dirty="0"/>
              <a:t> reactions controlling fuel oxidation, </a:t>
            </a:r>
          </a:p>
          <a:p>
            <a:pPr lvl="1"/>
            <a:r>
              <a:rPr lang="en-US" sz="2800" dirty="0"/>
              <a:t>membrane transport and </a:t>
            </a:r>
          </a:p>
          <a:p>
            <a:pPr lvl="1"/>
            <a:r>
              <a:rPr lang="en-US" sz="2800" dirty="0"/>
              <a:t>signal transmission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7537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vegetables</a:t>
            </a:r>
          </a:p>
          <a:p>
            <a:r>
              <a:rPr lang="en-US" dirty="0"/>
              <a:t>Legumes </a:t>
            </a:r>
          </a:p>
          <a:p>
            <a:r>
              <a:rPr lang="en-US" dirty="0"/>
              <a:t>Nuts </a:t>
            </a:r>
          </a:p>
          <a:p>
            <a:r>
              <a:rPr lang="en-US" dirty="0"/>
              <a:t>Banana</a:t>
            </a:r>
          </a:p>
          <a:p>
            <a:r>
              <a:rPr lang="en-US" dirty="0"/>
              <a:t>Whole grains</a:t>
            </a:r>
          </a:p>
          <a:p>
            <a:r>
              <a:rPr lang="en-US" dirty="0"/>
              <a:t>Meat </a:t>
            </a:r>
          </a:p>
          <a:p>
            <a:r>
              <a:rPr lang="en-US" dirty="0"/>
              <a:t>Hard water</a:t>
            </a:r>
          </a:p>
        </p:txBody>
      </p:sp>
    </p:spTree>
    <p:extLst>
      <p:ext uri="{BB962C8B-B14F-4D97-AF65-F5344CB8AC3E}">
        <p14:creationId xmlns:p14="http://schemas.microsoft.com/office/powerpoint/2010/main" xmlns="" val="23136462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 – 6 </a:t>
            </a:r>
            <a:r>
              <a:rPr lang="en-US" dirty="0" err="1"/>
              <a:t>mo</a:t>
            </a:r>
            <a:r>
              <a:rPr lang="en-US" dirty="0"/>
              <a:t> – 40-50 mg/day</a:t>
            </a:r>
          </a:p>
          <a:p>
            <a:r>
              <a:rPr lang="en-US" dirty="0"/>
              <a:t>6 – 12 </a:t>
            </a:r>
            <a:r>
              <a:rPr lang="en-US" dirty="0" err="1"/>
              <a:t>mo</a:t>
            </a:r>
            <a:r>
              <a:rPr lang="en-US" dirty="0"/>
              <a:t> – 60 mg/day</a:t>
            </a:r>
          </a:p>
          <a:p>
            <a:r>
              <a:rPr lang="en-US" dirty="0"/>
              <a:t>&gt;12 </a:t>
            </a:r>
            <a:r>
              <a:rPr lang="en-US" dirty="0" err="1"/>
              <a:t>mo</a:t>
            </a:r>
            <a:r>
              <a:rPr lang="en-US" dirty="0"/>
              <a:t> – 200 mg/day</a:t>
            </a:r>
          </a:p>
        </p:txBody>
      </p:sp>
    </p:spTree>
    <p:extLst>
      <p:ext uri="{BB962C8B-B14F-4D97-AF65-F5344CB8AC3E}">
        <p14:creationId xmlns:p14="http://schemas.microsoft.com/office/powerpoint/2010/main" xmlns="" val="14037580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 depends on renal tubular absorption</a:t>
            </a:r>
          </a:p>
          <a:p>
            <a:endParaRPr lang="en-US" dirty="0"/>
          </a:p>
          <a:p>
            <a:r>
              <a:rPr lang="en-US" dirty="0"/>
              <a:t>GI disorders</a:t>
            </a:r>
          </a:p>
          <a:p>
            <a:r>
              <a:rPr lang="en-US" dirty="0"/>
              <a:t>Renal disorders</a:t>
            </a:r>
          </a:p>
        </p:txBody>
      </p:sp>
    </p:spTree>
    <p:extLst>
      <p:ext uri="{BB962C8B-B14F-4D97-AF65-F5344CB8AC3E}">
        <p14:creationId xmlns:p14="http://schemas.microsoft.com/office/powerpoint/2010/main" xmlns="" val="1749150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Hypomagnesemia causes secondary hypocalcemia </a:t>
            </a:r>
          </a:p>
          <a:p>
            <a:r>
              <a:rPr lang="en-US" dirty="0"/>
              <a:t>by impairing the release of PTH and by blunting the tissue response to PTH. </a:t>
            </a:r>
          </a:p>
          <a:p>
            <a:r>
              <a:rPr lang="en-US" dirty="0"/>
              <a:t>The dominant manifestations of hypomagnesemia are caused by hypocalcemia:</a:t>
            </a:r>
          </a:p>
          <a:p>
            <a:pPr lvl="1"/>
            <a:r>
              <a:rPr lang="en-US" sz="2800" dirty="0"/>
              <a:t>tetany, </a:t>
            </a:r>
          </a:p>
          <a:p>
            <a:pPr lvl="1"/>
            <a:r>
              <a:rPr lang="en-US" sz="2800" dirty="0"/>
              <a:t>presence of </a:t>
            </a:r>
            <a:r>
              <a:rPr lang="en-US" sz="2800" dirty="0" err="1"/>
              <a:t>Chvostek</a:t>
            </a:r>
            <a:r>
              <a:rPr lang="en-US" sz="2800" dirty="0"/>
              <a:t> and Trousseau signs, </a:t>
            </a:r>
          </a:p>
          <a:p>
            <a:pPr lvl="1"/>
            <a:r>
              <a:rPr lang="en-US" sz="2800" dirty="0"/>
              <a:t>and seizures. </a:t>
            </a:r>
          </a:p>
          <a:p>
            <a:r>
              <a:rPr lang="en-US" dirty="0"/>
              <a:t>However, with severe hypomagnesemia, these same signs and symptoms may be present despite </a:t>
            </a:r>
            <a:r>
              <a:rPr lang="en-US" dirty="0" err="1"/>
              <a:t>normocalcemia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5277748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Severe hypomagnesemia is treated with parenteral magnesium. </a:t>
            </a:r>
          </a:p>
          <a:p>
            <a:r>
              <a:rPr lang="en-US" dirty="0"/>
              <a:t>Magnesium sulfate is given at a dose of 25-50 mg/kg </a:t>
            </a:r>
          </a:p>
        </p:txBody>
      </p:sp>
    </p:spTree>
    <p:extLst>
      <p:ext uri="{BB962C8B-B14F-4D97-AF65-F5344CB8AC3E}">
        <p14:creationId xmlns:p14="http://schemas.microsoft.com/office/powerpoint/2010/main" xmlns="" val="186966792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898064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5DDBB-0B54-7642-9916-21C678F0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/>
              <a:t>                              MCQS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C38907-2A89-6B4E-989C-FAC9D2BCB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7909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5DA86-ADCC-5043-88E9-C0FABA9B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8CCE0-309D-A344-8CAA-AE1053120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Q1) What is the daily allowance of Mg &gt;12 months ?</a:t>
            </a:r>
          </a:p>
          <a:p>
            <a:endParaRPr lang="en-GB"/>
          </a:p>
          <a:p>
            <a:r>
              <a:rPr lang="en-GB"/>
              <a:t> A) 100 mg/day</a:t>
            </a:r>
          </a:p>
          <a:p>
            <a:r>
              <a:rPr lang="en-GB"/>
              <a:t> B ) 200mg/day </a:t>
            </a:r>
          </a:p>
          <a:p>
            <a:r>
              <a:rPr lang="en-GB"/>
              <a:t> C) 300mg /day</a:t>
            </a:r>
          </a:p>
          <a:p>
            <a:r>
              <a:rPr lang="en-GB"/>
              <a:t> D) 400mg/ day</a:t>
            </a:r>
          </a:p>
        </p:txBody>
      </p:sp>
    </p:spTree>
    <p:extLst>
      <p:ext uri="{BB962C8B-B14F-4D97-AF65-F5344CB8AC3E}">
        <p14:creationId xmlns:p14="http://schemas.microsoft.com/office/powerpoint/2010/main" xmlns="" val="204988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Wernicke encehalopathy</a:t>
            </a:r>
            <a:endParaRPr/>
          </a:p>
        </p:txBody>
      </p:sp>
      <p:pic>
        <p:nvPicPr>
          <p:cNvPr id="145" name="Google Shape;145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77812"/>
            <a:ext cx="10420500" cy="58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9AF87-DD7E-404E-A9AB-04134F0C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ACC08D-D371-F24D-A764-A586EEF72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Q2 ) What is the daily recommended intake for Iodine for school children (6-12 yrs) ?</a:t>
            </a:r>
          </a:p>
          <a:p>
            <a:endParaRPr lang="en-GB"/>
          </a:p>
          <a:p>
            <a:r>
              <a:rPr lang="en-GB"/>
              <a:t> A) 90 micrograms</a:t>
            </a:r>
          </a:p>
          <a:p>
            <a:r>
              <a:rPr lang="en-GB"/>
              <a:t>B) 100 micrograms</a:t>
            </a:r>
          </a:p>
          <a:p>
            <a:r>
              <a:rPr lang="en-GB"/>
              <a:t> C) 150 micrograms</a:t>
            </a:r>
          </a:p>
          <a:p>
            <a:r>
              <a:rPr lang="en-GB"/>
              <a:t>D) 120 micrograms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1896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147B3-A1ED-6B48-9172-3ECA6096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1F6E75-1473-FA4C-9A04-C17D89620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Q3) What is the dose given to treat vitamin B2 deficiency? </a:t>
            </a:r>
          </a:p>
          <a:p>
            <a:endParaRPr lang="en-GB"/>
          </a:p>
          <a:p>
            <a:r>
              <a:rPr lang="en-GB"/>
              <a:t> A. Oral 3-5 mg/day</a:t>
            </a:r>
          </a:p>
          <a:p>
            <a:r>
              <a:rPr lang="en-GB"/>
              <a:t> B. Oral 3-10 mg/day</a:t>
            </a:r>
          </a:p>
          <a:p>
            <a:r>
              <a:rPr lang="en-GB"/>
              <a:t> C. Oral 10- 15 mg/day</a:t>
            </a:r>
          </a:p>
          <a:p>
            <a:r>
              <a:rPr lang="en-GB"/>
              <a:t> D. Oral 20 mg/day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56639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4EF4D-C330-5D46-BBA1-37EDCD74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B69CEE-A4AC-F845-A110-C4C73B506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Q4) What is the Recommended daily intake of Calcium in pregnant and lactating women ?</a:t>
            </a:r>
          </a:p>
          <a:p>
            <a:endParaRPr lang="en-GB"/>
          </a:p>
          <a:p>
            <a:r>
              <a:rPr lang="en-GB"/>
              <a:t> A. 400 mg/day</a:t>
            </a:r>
          </a:p>
          <a:p>
            <a:r>
              <a:rPr lang="en-GB"/>
              <a:t> B. 500mg/day</a:t>
            </a:r>
          </a:p>
          <a:p>
            <a:r>
              <a:rPr lang="en-GB"/>
              <a:t> C. 600mg/day</a:t>
            </a:r>
          </a:p>
          <a:p>
            <a:r>
              <a:rPr lang="en-GB"/>
              <a:t>D. 350mg /day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97968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09A0A-B47C-FD43-8CB8-2A84BD24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B4F2EC-4B67-AD44-B3C1-848B44B6C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Q5) What is the dose given to treat vitamin B9 deficiency (folic acid) with vitamin B12 supplements? </a:t>
            </a:r>
          </a:p>
          <a:p>
            <a:endParaRPr lang="en-GB"/>
          </a:p>
          <a:p>
            <a:r>
              <a:rPr lang="en-GB"/>
              <a:t> A ) 5-10 mg/day for 3 – 4weeks</a:t>
            </a:r>
          </a:p>
          <a:p>
            <a:r>
              <a:rPr lang="en-GB"/>
              <a:t> B ) 10 – 20 mg / day for 3 – 4 weeks</a:t>
            </a:r>
          </a:p>
          <a:p>
            <a:r>
              <a:rPr lang="en-GB"/>
              <a:t> C) 1-5 mg / day for 3 – 4 weeks </a:t>
            </a:r>
          </a:p>
          <a:p>
            <a:r>
              <a:rPr lang="en-GB"/>
              <a:t> D) 25 mg/day for 3 – 4 weeks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6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 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Diagnosis: decreased level of RBC transketolase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Oral administration if no g.i. symptoms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CNS/CVS involvement:  10 mg i.m. or i.v. for 1 week followed by 3-5 mg/day for 6 weeks.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Vitamin B2 (Riboflavin)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 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Co-enzyme in many metabolic pathways and mitochondrial respiratory chain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Synthesis of all heme proteins including hemoglobin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Antioxidant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Dietary sources</a:t>
            </a:r>
            <a:endParaRPr/>
          </a:p>
        </p:txBody>
      </p:sp>
      <p:pic>
        <p:nvPicPr>
          <p:cNvPr id="169" name="Google Shape;169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5"/>
            <a:ext cx="10449000" cy="46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Deficiency 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Malnutrition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Malabsorption syndromes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Prolonged g.i. infections and diarrhoea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Drugs like phenothiazines , probenecid and oc pills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Cheilosis: starts as pallor, progresses to maceration and fissuring at angle of mouth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Glossitis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keratitis, conjunctivitis, photophobia, lacrimation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Seborrheic dermatitis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Loss of papillae leads to smooth tongue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Normochromic, normocytic anaemia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87" name="Google Shape;187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6699"/>
          <a:stretch/>
        </p:blipFill>
        <p:spPr>
          <a:xfrm>
            <a:off x="941387" y="554037"/>
            <a:ext cx="10412400" cy="54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 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Oral administration of 3-10 mg/day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Vitamin B complex functions as co-enzymes in several enzymatic reactions.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Lack of any one can interrupt many closely related problems and lead to diverse clinical manifestations.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0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Niacin (vitamin B3)</a:t>
            </a: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Constituent of 2 cofactors, NAD amd NADP, involved in REDOX reaction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Coenzymes for pyruvate, aminoacid, protein and fatty acid metabolism, for glycolysis, pentose biosynthesis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 in modulation of inflammatory cascade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Functioning of skin, git and nervous system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Dietary source</a:t>
            </a:r>
            <a:endParaRPr/>
          </a:p>
        </p:txBody>
      </p:sp>
      <p:pic>
        <p:nvPicPr>
          <p:cNvPr id="211" name="Google Shape;211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2362" y="1441450"/>
            <a:ext cx="7832700" cy="53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Deficiency </a:t>
            </a:r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Anorexia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Weakness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Numbness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Dizziness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Pellagra 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Pelle → skin , Agra → Sour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discovered by Spanish Don Gasper Casal in 1735 as a disease of 3D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1937 discovered that pellagra is caused by niacin deficiency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838200" y="887412"/>
            <a:ext cx="10515600" cy="52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Primary:</a:t>
            </a:r>
            <a:endParaRPr/>
          </a:p>
          <a:p>
            <a:pPr marL="0" marR="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results from inadequate niacin/tryptophan in the diet (when staple diet is maize)</a:t>
            </a:r>
            <a:endParaRPr/>
          </a:p>
          <a:p>
            <a:pPr marL="0" marR="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Prolonged PN without appropriate niacin supplementation, anorexia nervosa and alcoholism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Secondary: interference with niacin absorption</a:t>
            </a:r>
            <a:endParaRPr/>
          </a:p>
          <a:p>
            <a:pPr marL="0" marR="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Prolonged diarrhoea, ulcerative colitis, TB of GIT</a:t>
            </a:r>
            <a:endParaRPr/>
          </a:p>
          <a:p>
            <a:pPr marL="0" marR="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HIV infection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most common symptoms: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Ds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Diarrhoea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Dementia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dermatitis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body" idx="1"/>
          </p:nvPr>
        </p:nvSpPr>
        <p:spPr>
          <a:xfrm>
            <a:off x="838200" y="757237"/>
            <a:ext cx="10515600" cy="54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Dermatits 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Also known as eczema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Characterised by itching, red skin, rash</a:t>
            </a:r>
            <a:endParaRPr/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initial stage, cutaneous lesions resembles sunburn.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Skin becomes red, blisters and blebs develop which leave dusky red-brown discolouration on healing.</a:t>
            </a:r>
            <a:endParaRPr/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late stages, skin becomes dry, scaly and hyperkeratotic with yellow-brown hue.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Distribution: dorsal surfaces of hand, face, neck, arms and feet.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neck, characteristic distribution: Casal Necklace</a:t>
            </a:r>
            <a:endParaRPr/>
          </a:p>
        </p:txBody>
      </p:sp>
      <p:pic>
        <p:nvPicPr>
          <p:cNvPr id="248" name="Google Shape;24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6237" y="2936875"/>
            <a:ext cx="3819525" cy="33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body" idx="1"/>
          </p:nvPr>
        </p:nvSpPr>
        <p:spPr>
          <a:xfrm>
            <a:off x="838200" y="738187"/>
            <a:ext cx="10515600" cy="5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2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Diarrhoea: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Associated with nausea, vomiting, abdominal pain and epigastric discomfort.</a:t>
            </a:r>
            <a:endParaRPr/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3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Dementia: 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Apatheic and depressed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Later, neuropsychiatric symptoms: headache, irritability, fatigue, anxiety, confusion, delusions, hallucinations, tremors and disorientation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progression, may become comatosed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Vitamin B1 ( Thiamine)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 </a:t>
            </a:r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50-300 mg/day with balanced diet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Avoid sun exposure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Emolients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Vitamin B6 (Pyridoxine)</a:t>
            </a:r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Cofactor in many enzymatic reactions related to amino acid biosynthesis and carbohydrate and fatty acid metabolism.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Pyridoxal-5-phosphate in metabolism of many neurotransmitters like dopamine, serotonin, adrenaline and GABA.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 effect on immune function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 in glucose regulation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Dietary source</a:t>
            </a:r>
            <a:endParaRPr/>
          </a:p>
        </p:txBody>
      </p:sp>
      <p:pic>
        <p:nvPicPr>
          <p:cNvPr id="278" name="Google Shape;278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84362" y="1809750"/>
            <a:ext cx="9393300" cy="40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Deficiency </a:t>
            </a:r>
            <a:endParaRPr/>
          </a:p>
        </p:txBody>
      </p:sp>
      <p:sp>
        <p:nvSpPr>
          <p:cNvPr id="284" name="Google Shape;284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Irritability, apathy, seizures, vomiting and failure to thrive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Peripheral neuropathy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Cheilosis, ,glossitis and seborrheic dermatitis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Lymphopenia, hyperglycinemia, microcytic anaemia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Infections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90" name="Google Shape;290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Several vitamin B6 dependency syndromes occur duet o defects in enzyme structure or function like pyridoxine dependent seizures,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pyridoxine responsive anemia,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homocystinuria,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cystathioninuria.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TB, on INH, peripheral neuropathy responds to B6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 </a:t>
            </a:r>
            <a:endParaRPr/>
          </a:p>
        </p:txBody>
      </p:sp>
      <p:sp>
        <p:nvSpPr>
          <p:cNvPr id="296" name="Google Shape;296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 mg once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Pyridoxine dependency, 10-100 mg daily PO or 2-10 mg I.M.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FOLIC ACID (vitamin B9)</a:t>
            </a:r>
            <a:endParaRPr/>
          </a:p>
        </p:txBody>
      </p:sp>
      <p:sp>
        <p:nvSpPr>
          <p:cNvPr id="302" name="Google Shape;302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08" name="Google Shape;308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Composed of Pterin ring connected to PABA, which is conjugated to 1 or more glutamate residues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Naturally occurring and structurally related compounds collectively referred as folates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Folic acid (Pteroly glutamic acid) is synthetic form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Tetrahydrofolate is biologically active form.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 </a:t>
            </a:r>
            <a:endParaRPr/>
          </a:p>
        </p:txBody>
      </p:sp>
      <p:sp>
        <p:nvSpPr>
          <p:cNvPr id="314" name="Google Shape;314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Synthesis of DNA, purine and aminoacid interconversion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Converts homocysteine to methionine in conjunction with vitamin B12 and lowers risk of CVS disease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Synthesis of neurotransmitter like serotonin, regulation of mood and sleep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Functions 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Thiamine diphosphate and pyrophosphate as cofactors for many enzymes in carbohydrate metabolism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Synthesis of neurotransmitter (GABA and Acetyl-choline)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structure and functions of cellular membranes including neurons and neuroglia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>
            <a:spLocks noGrp="1"/>
          </p:cNvSpPr>
          <p:nvPr>
            <p:ph type="title"/>
          </p:nvPr>
        </p:nvSpPr>
        <p:spPr>
          <a:xfrm>
            <a:off x="838200" y="3095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Dietary source</a:t>
            </a:r>
            <a:endParaRPr/>
          </a:p>
        </p:txBody>
      </p:sp>
      <p:pic>
        <p:nvPicPr>
          <p:cNvPr id="320" name="Google Shape;320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9237" y="1412875"/>
            <a:ext cx="11942700" cy="53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Deficiency </a:t>
            </a:r>
            <a:endParaRPr/>
          </a:p>
        </p:txBody>
      </p:sp>
      <p:sp>
        <p:nvSpPr>
          <p:cNvPr id="326" name="Google Shape;32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Poor nutritional state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Malabsorption (coeliac disease, IBD)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Chronic hemolytic anaemia (increased cell turnover)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Prolonged drug treatment (methotrexate, 6-mercaptopurine, azathioprine, phenytoin)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Inborn errors of folate metabolism (methylene tetrahydro folate reductase deficiency)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c/f </a:t>
            </a:r>
            <a:endParaRPr/>
          </a:p>
        </p:txBody>
      </p:sp>
      <p:sp>
        <p:nvSpPr>
          <p:cNvPr id="332" name="Google Shape;33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Megaloblastic anaemia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Accumulation of homocysteine leads to atherosclerotic changes causing CAD and stroke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Maternal folate deficiency can cause abortion, abruptio placentae and neural tube defects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 </a:t>
            </a:r>
            <a:endParaRPr/>
          </a:p>
        </p:txBody>
      </p:sp>
      <p:sp>
        <p:nvSpPr>
          <p:cNvPr id="338" name="Google Shape;338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1-5 mg/day along with B12 supplementation for 3-4 weeks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Vitamin B12</a:t>
            </a:r>
            <a:endParaRPr/>
          </a:p>
        </p:txBody>
      </p:sp>
      <p:sp>
        <p:nvSpPr>
          <p:cNvPr id="344" name="Google Shape;344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50" name="Google Shape;35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Composed of 4 pyrrole rings, surrounding cobalt moiety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forms: methylcobalamine, 5-deoxyadenosyl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Commercially available: cyanocobalamine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Functions </a:t>
            </a:r>
            <a:endParaRPr/>
          </a:p>
        </p:txBody>
      </p:sp>
      <p:sp>
        <p:nvSpPr>
          <p:cNvPr id="356" name="Google Shape;35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Cofactor for enzymes involved in conversion of methylmalonyl coenzyme A to succinyl coenzyme A  (important reaction required for carbohydrate and fat metabolism)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Conversion of homocysteine to methionine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Synthesis of purine and pyrimidine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Protein biosynthesis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Methylation reactions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Needed for general somatic cell metabolism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Dietary source</a:t>
            </a:r>
            <a:endParaRPr/>
          </a:p>
        </p:txBody>
      </p:sp>
      <p:pic>
        <p:nvPicPr>
          <p:cNvPr id="362" name="Google Shape;362;p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00150" y="1265237"/>
            <a:ext cx="10428300" cy="5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Absorption </a:t>
            </a:r>
            <a:endParaRPr/>
          </a:p>
        </p:txBody>
      </p:sp>
      <p:pic>
        <p:nvPicPr>
          <p:cNvPr id="368" name="Google Shape;368;p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8850" y="1825625"/>
            <a:ext cx="77343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Deficiency </a:t>
            </a:r>
            <a:endParaRPr/>
          </a:p>
        </p:txBody>
      </p:sp>
      <p:sp>
        <p:nvSpPr>
          <p:cNvPr id="374" name="Google Shape;374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Strict vegans/vegetarians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Impaired absorption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Deficiency of intrinsic factors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Atrophic gastritis/chronic gastritis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H.Pylori gastritis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Intestinal or liver disease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Drugs (anticonvulsants, aspirin, oc pills, HRT, H2 receptor antagonists)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Gastrectomy, gastric bypass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Medications suppressing stomach acid production (PPI)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Dietary sources</a:t>
            </a:r>
            <a:endParaRPr/>
          </a:p>
        </p:txBody>
      </p:sp>
      <p:pic>
        <p:nvPicPr>
          <p:cNvPr id="109" name="Google Shape;10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6300" y="1825625"/>
            <a:ext cx="78993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MEGALOBLASTIC ANAEMIA</a:t>
            </a:r>
            <a:endParaRPr/>
          </a:p>
        </p:txBody>
      </p:sp>
      <p:sp>
        <p:nvSpPr>
          <p:cNvPr id="380" name="Google Shape;380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Characterised by macrocytes in PS and megaloblasts in bone marrow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prevalent in South Asia, Africa, Mexico, Central and South America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age group:3-18 months (prolonged breastfeeding with deficient mother)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Clinical features</a:t>
            </a:r>
            <a:endParaRPr/>
          </a:p>
        </p:txBody>
      </p:sp>
      <p:sp>
        <p:nvSpPr>
          <p:cNvPr id="386" name="Google Shape;386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Glossitis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Anorexia/nausea/vomiting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Hyperpigmentation of skin (esp. knuckles) and abnormal pigmentation of hair (due to increased production of melatonin)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Pallor, easy fatiguability, irritability and lethargy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Infants may have ITS and regression of milestones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Pernicious anaemia presents as anaemia, diarrhoea, paresthesia, anorexia, recurrent glossitis, and neuropsychiatric symptoms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92" name="Google Shape;392;p64"/>
          <p:cNvSpPr txBox="1">
            <a:spLocks noGrp="1"/>
          </p:cNvSpPr>
          <p:nvPr>
            <p:ph type="body" idx="1"/>
          </p:nvPr>
        </p:nvSpPr>
        <p:spPr>
          <a:xfrm>
            <a:off x="838200" y="461962"/>
            <a:ext cx="10515600" cy="61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NEUROLOGIC MANIFESTATIONS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Subacute combined degeneration of cord manifested as diffuse demyelination of spinal cord, peripheral nerves and CNS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Frequently affect vibratory sensation in the extremities.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Bowel/bladder incontinence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Erectile dysfunction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Depression, delirium, psychosis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Coarse tremors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Apathy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Hypotonia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Regression of milestones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Approach to diagnosis</a:t>
            </a:r>
            <a:endParaRPr/>
          </a:p>
        </p:txBody>
      </p:sp>
      <p:sp>
        <p:nvSpPr>
          <p:cNvPr id="398" name="Google Shape;398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Detailed dietary history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Inquire for dietary faddism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careful history of maternal diet including current diet, during and before pregnancy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 history/ history of any related surgery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Evaluate for causes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Investigation </a:t>
            </a:r>
            <a:endParaRPr/>
          </a:p>
        </p:txBody>
      </p:sp>
      <p:sp>
        <p:nvSpPr>
          <p:cNvPr id="404" name="Google Shape;404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PS: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anaemia with low retic count and macrocytosis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Macrocytosis amy get masked if associated IDA or thalassemia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Hypersegmented neutrophils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Leucopenia or normal WBC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platelets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10" name="Google Shape;410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Hypersegmented neutrophils: presence of I or more 6 lobbed neutrophils or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or more neutrophils with 5 separated lobes among 100 neutrophils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416" name="Google Shape;416;p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8912" y="1825625"/>
            <a:ext cx="98949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22" name="Google Shape;422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BONE MARROW EXAMINATION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Helps in ruling out aplastic anaemia, leukemia or myelodysplasia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Hypercellular marrow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Myeloid:erythroid ratio- changes from 3:1 to 1:1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Megaloblastic erythropoiesis: megaloblast with sieve like nucleus and hemoglobinised cytoplasm and mitotic features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Dyserythropoiesis: Howel-Jolly bodies, bi/trinucleated cells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28" name="Google Shape;428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S.VITAMIN B12 level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Serum and red cell folate levels (&lt;3 ng/ml)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S.Homocysteine and S.methylmalonic levels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S.LDH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 </a:t>
            </a:r>
            <a:endParaRPr/>
          </a:p>
        </p:txBody>
      </p:sp>
      <p:graphicFrame>
        <p:nvGraphicFramePr>
          <p:cNvPr id="434" name="Google Shape;434;p71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{1AC4B6A2-47B2-476B-BCB6-C3E1908B5C36}</a:tableStyleId>
              </a:tblPr>
              <a:tblGrid>
                <a:gridCol w="2103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3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3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3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147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of megaloblastic anaemia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Side effects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Cyanocobalamine or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Hydroxocobalamine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 due to vit.B12 deficiency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Adults or adolescent: 1000 mcg/dose im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Children: 50-100 mcg/dose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1-2 months weekly injection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large oral doses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Hypokalemia, redness, pain at injection site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Diarrhoea, joint pain or dizziness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Folic acid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 due to folic acid deficiency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Adults or adolescent: 1 mg oral daily dose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Infants: 10-50 mcg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 : 100-200 mcg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months to replenish stores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Dyspnoea, dizziness, fever, weakness, rash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Deficiency 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Malnutrition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Consumption of diet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lphaL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contain of thiaminase (fresh water raw fish)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lphaL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Anti-thiamine factors (tea, coffee)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lphaL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Polished rice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Several chronic diseases (HIV, GI disease, alcoholism)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BIOTIN (VITAMIN B 7)</a:t>
            </a:r>
            <a:endParaRPr/>
          </a:p>
        </p:txBody>
      </p:sp>
      <p:sp>
        <p:nvSpPr>
          <p:cNvPr id="440" name="Google Shape;440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46" name="Google Shape;446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Cofactor in carboxylation reactions (gluconeogenesis, fatty acid metabolism and amino acid catabolism)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Insulin receptor transcription and pancreatic B-cell function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Deficiency can occur in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TPN without Biotin supplementation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 quantities of raw egg consumption (avidin)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52" name="Google Shape;452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Presents with dermatitis, conjunctivitis, alopecia and CNS abnormalities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 with 2-5 mg biotin daily for 2-3 weeks corrects deficiency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IRON</a:t>
            </a:r>
            <a:endParaRPr/>
          </a:p>
        </p:txBody>
      </p:sp>
      <p:sp>
        <p:nvSpPr>
          <p:cNvPr id="458" name="Google Shape;458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64" name="Google Shape;464;p76"/>
          <p:cNvSpPr txBox="1">
            <a:spLocks noGrp="1"/>
          </p:cNvSpPr>
          <p:nvPr>
            <p:ph type="body" idx="1"/>
          </p:nvPr>
        </p:nvSpPr>
        <p:spPr>
          <a:xfrm>
            <a:off x="838200" y="738187"/>
            <a:ext cx="10515600" cy="5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2011, WHO estimated that worldwide prevalence of anaemia was 42% in children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2013, iron deficiency was found to be one of the  amjor cause of anaemia accounting for 27% of worldwide population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Prevalence of IDA is higher in developing countries than developed ones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per NFHS-4, prevalence is highest in preschool children (&gt;60%) followed by adolescents and young adults.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Functions </a:t>
            </a:r>
            <a:endParaRPr/>
          </a:p>
        </p:txBody>
      </p:sp>
      <p:sp>
        <p:nvSpPr>
          <p:cNvPr id="470" name="Google Shape;470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DNA synthesis, oxygen transport and cellular energy production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 of various proteins (hemoglobin, myoglobin, cytochrome c and P-450, catalase, myeloperoxidase, cyclooxygenase and ferritin lipoxygenase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Iron dependent enzymes like NADP dehydrogenase, ribonucleide reductase, etc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Deficiency </a:t>
            </a:r>
            <a:endParaRPr/>
          </a:p>
        </p:txBody>
      </p:sp>
      <p:sp>
        <p:nvSpPr>
          <p:cNvPr id="476" name="Google Shape;476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AID: (absolute iron deficiency) state when total body iron stores with serum levels and saturation levels are low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FID: (functional iron deficiency) state of imbalance between iron demand and serum iron bioavailability (can occur despite normal stores)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Etiology </a:t>
            </a:r>
            <a:endParaRPr/>
          </a:p>
        </p:txBody>
      </p:sp>
      <p:sp>
        <p:nvSpPr>
          <p:cNvPr id="482" name="Google Shape;482;p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 iron demand: preschool, growth spurt, pregnancy</a:t>
            </a:r>
            <a:endParaRPr/>
          </a:p>
          <a:p>
            <a:pPr marL="514350" marR="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Decreased iron intake: poverty/malnutrition</a:t>
            </a:r>
            <a:endParaRPr/>
          </a:p>
          <a:p>
            <a:pPr marL="514350" marR="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Decreased iron absorption: high hepcidin levels</a:t>
            </a:r>
            <a:endParaRPr/>
          </a:p>
          <a:p>
            <a:pPr marL="514350" marR="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Surgical: gastrectomy, duodenal bypass</a:t>
            </a:r>
            <a:endParaRPr/>
          </a:p>
          <a:p>
            <a:pPr marL="514350" marR="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Medical: H.pylori infection, coeliac disease, atrophic gastritis</a:t>
            </a:r>
            <a:endParaRPr/>
          </a:p>
          <a:p>
            <a:pPr marL="514350" marR="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Drug-induced:PPI</a:t>
            </a:r>
            <a:endParaRPr/>
          </a:p>
          <a:p>
            <a:pPr marL="514350" marR="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 startAt="4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hemolysis:</a:t>
            </a:r>
            <a:endParaRPr/>
          </a:p>
          <a:p>
            <a:pPr marL="514350" marR="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PNH/autoimmune hemolytic anaemia</a:t>
            </a:r>
            <a:endParaRPr/>
          </a:p>
          <a:p>
            <a:pPr marL="514350" marR="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Enzymopathies, microangiopathic hemolytic anaemia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88" name="Google Shape;488;p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5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Chronic blood loss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GI: hookworm infection, esophagitis, peptic ulcer, diverticulitis, IBD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GU:  heavy menstrual bleeding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Systemic: hemodialysis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Drugs: NSAID, corticosteroids, anticoagulants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IRIDA (iron refractory iron deficiency anaemia)</a:t>
            </a:r>
            <a:br>
              <a:rPr lang="en-US" sz="4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494" name="Google Shape;494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Rare recessive state caused by mutation of TMPRSS6 resulting in high hepcidin and reduced iron absorption from gut.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Refractory to iron therapy and erythropoeitin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Clinical picture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Starts with non-specific signs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Anorexia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Nausea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Fatigue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Irritability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Apathy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Clinical features</a:t>
            </a:r>
            <a:endParaRPr/>
          </a:p>
        </p:txBody>
      </p:sp>
      <p:sp>
        <p:nvSpPr>
          <p:cNvPr id="500" name="Google Shape;500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Insiduous onset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Pallor noticed over tongue, lips , conjunctiva, palms, nails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Easy fatiguability, anorexia and irritability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Palpitation, dyspnoea, decreased exercise tolerance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Signs of CCF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Mild hepatosplenomegaly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Koilonychia/platynychia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Glossitis,stomatitis and angular cheilosis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06" name="Google Shape;506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Plummer-Vinson syndrome : triad of dysphagia duet o esophageal web, splenomegaly and koilonychia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studies show low IQ, lack of concentration, easy distractibility, short attention span, impaired mental and motor development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Scholastic backwardness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Investigation </a:t>
            </a:r>
            <a:endParaRPr/>
          </a:p>
        </p:txBody>
      </p:sp>
      <p:sp>
        <p:nvSpPr>
          <p:cNvPr id="512" name="Google Shape;512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BLOOD COUNT WITH PERIPHERAL SMEAR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low Hb with low hematocrit,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red blood cell count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Decreased MCV, MCH,MCHC and increased RDW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Anisopoikilocytosis with microcytic , hypochromic anaemia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18" name="Google Shape;518;p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SERUM IRON STUDIES: low (&lt;40mcg/dl)\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TIBC: increased (&gt;350 mcg/dl)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Transferrin saturation: decreased &lt;16%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Serum ferritin: &lt;12 ng/ml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 of hemoglobin in reticulocyte: &lt;27.5 pg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24" name="Google Shape;524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BONE MARROW EXAMINATION: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recommended for diagnosis of IDA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 cellularity with micronormoblastic erythroid hyperplasia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or little stain with Prussian Blue dye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 </a:t>
            </a:r>
            <a:endParaRPr/>
          </a:p>
        </p:txBody>
      </p:sp>
      <p:sp>
        <p:nvSpPr>
          <p:cNvPr id="530" name="Google Shape;530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Hospitalisation: CCF, Hb &lt;5 g/dl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PCV: if CCF +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Medicinal therapy: 3-6 mg/kg/day for 3-6 months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Ferrous are better absorbed than ferric compounds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Sulphate (20%)&lt;gluconate(30%)&lt; fumarate(33%)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36" name="Google Shape;536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Parenteral iron therapy in severe GI intolerance, bleeding, malabsorption syndromes, GI surgical cases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dose calculated: weight (kg)  x Hb deficit(g/dl)  x  4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42" name="Google Shape;542;p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Response to therapy: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Positive response can be defined as daily increase in Hb of 0.1 g/dl (0.3% or 1% rise in Hct) from 4</a:t>
            </a:r>
            <a:r>
              <a:rPr lang="en-US" sz="28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day of therapy.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Retic response is seen in 7-10 days.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IODINE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84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BERI-BERI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types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Dry (nervous system)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Wet (cardiovascular)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infantile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5854"/>
            <a:ext cx="10515600" cy="3361039"/>
          </a:xfrm>
        </p:spPr>
        <p:txBody>
          <a:bodyPr>
            <a:noAutofit/>
          </a:bodyPr>
          <a:lstStyle/>
          <a:p>
            <a:r>
              <a:rPr lang="en-US" sz="2000" dirty="0"/>
              <a:t>Essential element required for normal human growth and development.</a:t>
            </a:r>
          </a:p>
          <a:p>
            <a:r>
              <a:rPr lang="en-US" sz="2000" dirty="0"/>
              <a:t>Also required for the synthesis of the thyroid hormones, thyroxine (T4) and triiodothyronine (T3)</a:t>
            </a:r>
          </a:p>
          <a:p>
            <a:r>
              <a:rPr lang="en-US" sz="2000" dirty="0"/>
              <a:t>Regulates cellular oxidation and, hence, affect </a:t>
            </a:r>
            <a:r>
              <a:rPr lang="en-US" sz="2000" dirty="0" err="1"/>
              <a:t>calorigenesis</a:t>
            </a:r>
            <a:r>
              <a:rPr lang="en-US" sz="2000" dirty="0"/>
              <a:t>, thermoregulation and intermediary metabolism</a:t>
            </a:r>
          </a:p>
          <a:p>
            <a:r>
              <a:rPr lang="en-US" sz="2000" dirty="0"/>
              <a:t>Iodine deficiency – the most prevalent and most common preventable cause of mental deficiency in the world</a:t>
            </a:r>
          </a:p>
          <a:p>
            <a:r>
              <a:rPr lang="en-US" sz="2000" dirty="0"/>
              <a:t>Serious iodine deficiency during pregnancy – stillbirth, spontaneous abortion and congenital abnormalities, such as cretinism (a grave, irreversible form of mental retardation)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21151310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RECOMMENDED DAILY INTAKE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632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90 µg for preschool children (0–59 months); </a:t>
            </a:r>
          </a:p>
          <a:p>
            <a:r>
              <a:rPr lang="en-US" sz="2400" dirty="0"/>
              <a:t>120 µg for schoolchildren (6–12 years); </a:t>
            </a:r>
          </a:p>
          <a:p>
            <a:r>
              <a:rPr lang="en-US" sz="2400" dirty="0"/>
              <a:t>150 µg for adolescents (above 12 years) and adults; </a:t>
            </a:r>
          </a:p>
          <a:p>
            <a:r>
              <a:rPr lang="en-US" sz="2400" dirty="0"/>
              <a:t>250 µg for pregnant and lactating women.</a:t>
            </a:r>
          </a:p>
        </p:txBody>
      </p:sp>
    </p:spTree>
    <p:extLst>
      <p:ext uri="{BB962C8B-B14F-4D97-AF65-F5344CB8AC3E}">
        <p14:creationId xmlns:p14="http://schemas.microsoft.com/office/powerpoint/2010/main" xmlns="" val="910127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Iodine is present in the superficial layers of the soil. </a:t>
            </a:r>
          </a:p>
          <a:p>
            <a:r>
              <a:rPr lang="en-US" sz="2000" dirty="0"/>
              <a:t>Consumption of crops and plants grown on iodine deficient soils leads to iodine deficiency. </a:t>
            </a:r>
          </a:p>
          <a:p>
            <a:r>
              <a:rPr lang="en-US" sz="2000" dirty="0"/>
              <a:t>Iodine deficiency in food and water leads to less availability of iodine to thyroid gland for synthesis of T3 and T4. </a:t>
            </a:r>
          </a:p>
          <a:p>
            <a:r>
              <a:rPr lang="en-US" sz="2000" dirty="0"/>
              <a:t>As a result, the thyroid gland becomes hyperactive to produce the requisite amounts of T3 and T4 thereby enlarging itself by hyperplasia. (Goiter) </a:t>
            </a:r>
          </a:p>
          <a:p>
            <a:r>
              <a:rPr lang="en-US" sz="2000" dirty="0"/>
              <a:t>In areas of iodine deficiency, where thyroid hormone levels are low, brain development is impaired.</a:t>
            </a:r>
          </a:p>
        </p:txBody>
      </p:sp>
    </p:spTree>
    <p:extLst>
      <p:ext uri="{BB962C8B-B14F-4D97-AF65-F5344CB8AC3E}">
        <p14:creationId xmlns:p14="http://schemas.microsoft.com/office/powerpoint/2010/main" xmlns="" val="41962161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Spectrum of iodine deficiency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Fetus: Abortions, stillbirths, congenital abnormalities, neurological cretinism, mental deficiency, deaf mutism, spastic </a:t>
            </a:r>
            <a:r>
              <a:rPr lang="en-US" sz="2400" dirty="0" err="1"/>
              <a:t>diplegia</a:t>
            </a:r>
            <a:r>
              <a:rPr lang="en-US" sz="2400" dirty="0"/>
              <a:t>, squint </a:t>
            </a:r>
            <a:r>
              <a:rPr lang="en-US" sz="2400" dirty="0" err="1"/>
              <a:t>myxedematous</a:t>
            </a:r>
            <a:r>
              <a:rPr lang="en-US" sz="2400" dirty="0"/>
              <a:t> cretinism and dwarfism </a:t>
            </a:r>
          </a:p>
          <a:p>
            <a:pPr marL="0" indent="0">
              <a:buNone/>
            </a:pPr>
            <a:r>
              <a:rPr lang="en-US" sz="2400" dirty="0"/>
              <a:t>2. Neonate: Neonatal hypothyroidism, mental deficiency </a:t>
            </a:r>
          </a:p>
          <a:p>
            <a:pPr marL="0" indent="0">
              <a:buNone/>
            </a:pPr>
            <a:r>
              <a:rPr lang="en-US" sz="2400" dirty="0"/>
              <a:t>3. Childhood and adolescence: Goiter, hypothyroidism, dwarfism, impaired mental function, poor school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36195120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OF IODINE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Goiter Rate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Clinically, presence of goiter is considered a marker of iodine deficiency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161" y="3506468"/>
            <a:ext cx="3015564" cy="22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1358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4901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Simplified classification of goiter by palpation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Grade 0  No palpable or visible goiter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Grade 1  A goiter that is palpable but not visible when the neck is in the normal 	 	   position (i.e., the thyroid is not visibly enlarged). Thyroid nodules in a   	   	   thyroid, which is otherwise not enlarged, fall into this category.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Grade 2  A swelling in the neck that is clearly visible when the neck is in a normal 		   position and is consistent with an enlarged thyroid when the neck is 	    	   palpated.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146657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24-hour Urinary Iodine</a:t>
            </a:r>
          </a:p>
          <a:p>
            <a:pPr marL="0" indent="0">
              <a:buNone/>
            </a:pPr>
            <a:r>
              <a:rPr lang="en-US" sz="2400" dirty="0"/>
              <a:t>Excretion in school-age children (≥ 6 years) is considered a good marker of recent dietary iodine intake. </a:t>
            </a:r>
          </a:p>
          <a:p>
            <a:pPr marL="0" indent="0">
              <a:buNone/>
            </a:pPr>
            <a:r>
              <a:rPr lang="en-US" sz="2400" dirty="0"/>
              <a:t>Twenty-four-hours urinary iodine more than 100 µg/L is a valid indicator of iodine sufficiency.</a:t>
            </a:r>
          </a:p>
          <a:p>
            <a:pPr marL="0" indent="0">
              <a:buNone/>
            </a:pPr>
            <a:r>
              <a:rPr lang="en-US" sz="2400" dirty="0"/>
              <a:t>Median urinary iodine less than 20, 20–49, 50–99 µg/L indicate severe, moderate or mild iodine deficiency in a given population.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0840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Thyroid-stimulating Hormone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TSH in neonates – valuable indicator for assessing iodine deficiency. </a:t>
            </a:r>
          </a:p>
          <a:p>
            <a:pPr marL="0" indent="0">
              <a:buNone/>
            </a:pPr>
            <a:r>
              <a:rPr lang="en-US" sz="2400" dirty="0"/>
              <a:t>The number of neonates with moderately elevated TSH concentrations (above 5 </a:t>
            </a:r>
            <a:r>
              <a:rPr lang="en-US" sz="2400" dirty="0" err="1"/>
              <a:t>mIU</a:t>
            </a:r>
            <a:r>
              <a:rPr lang="en-US" sz="2400" dirty="0"/>
              <a:t>/L whole blood) is proportional to the degree of iodine deficiency during pregnancy. </a:t>
            </a:r>
          </a:p>
        </p:txBody>
      </p:sp>
    </p:spTree>
    <p:extLst>
      <p:ext uri="{BB962C8B-B14F-4D97-AF65-F5344CB8AC3E}">
        <p14:creationId xmlns:p14="http://schemas.microsoft.com/office/powerpoint/2010/main" xmlns="" val="18413102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Iodine supplementation</a:t>
            </a:r>
          </a:p>
          <a:p>
            <a:pPr lvl="1"/>
            <a:r>
              <a:rPr lang="en-US" dirty="0"/>
              <a:t>iodized salt, </a:t>
            </a:r>
          </a:p>
          <a:p>
            <a:pPr lvl="1"/>
            <a:r>
              <a:rPr lang="en-US" dirty="0"/>
              <a:t>iodized oil, </a:t>
            </a:r>
          </a:p>
          <a:p>
            <a:pPr lvl="1"/>
            <a:r>
              <a:rPr lang="en-US" dirty="0"/>
              <a:t>iodized capsules, </a:t>
            </a:r>
          </a:p>
          <a:p>
            <a:pPr lvl="1"/>
            <a:r>
              <a:rPr lang="en-US" dirty="0"/>
              <a:t>iodized bread </a:t>
            </a:r>
          </a:p>
          <a:p>
            <a:pPr lvl="1"/>
            <a:r>
              <a:rPr lang="en-US" dirty="0"/>
              <a:t>and iodized water. </a:t>
            </a:r>
          </a:p>
        </p:txBody>
      </p:sp>
    </p:spTree>
    <p:extLst>
      <p:ext uri="{BB962C8B-B14F-4D97-AF65-F5344CB8AC3E}">
        <p14:creationId xmlns:p14="http://schemas.microsoft.com/office/powerpoint/2010/main" xmlns="" val="42363896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most effective method is iodized salt. </a:t>
            </a:r>
          </a:p>
          <a:p>
            <a:r>
              <a:rPr lang="en-US" sz="2400" dirty="0"/>
              <a:t>In rare instances, iodine supplementation may be considered for both pregnant women and children less than 2 years of age </a:t>
            </a:r>
          </a:p>
          <a:p>
            <a:pPr lvl="1"/>
            <a:r>
              <a:rPr lang="en-US" dirty="0"/>
              <a:t>as a single oral dose of iodized oil every 6 to 12 months. </a:t>
            </a:r>
          </a:p>
          <a:p>
            <a:pPr lvl="1"/>
            <a:r>
              <a:rPr lang="en-US" dirty="0"/>
              <a:t>Single oral dose of </a:t>
            </a:r>
            <a:r>
              <a:rPr lang="en-US" dirty="0" err="1"/>
              <a:t>Lipiodol</a:t>
            </a:r>
            <a:r>
              <a:rPr lang="en-US" dirty="0"/>
              <a:t> containing 240 mg iodine for 6-month coverage or 480 mg for 12 months is recommended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04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3" name="Google Shape;13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2950" y="288925"/>
            <a:ext cx="105156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30" y="24740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CALCIUM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26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893894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most abundant mineral in the body</a:t>
            </a:r>
          </a:p>
          <a:p>
            <a:r>
              <a:rPr lang="en-US" sz="2400" dirty="0"/>
              <a:t>Located primarily in bone tissue (98%)</a:t>
            </a:r>
          </a:p>
          <a:p>
            <a:r>
              <a:rPr lang="en-US" sz="2400" dirty="0"/>
              <a:t>Coagulation cascade, nerve conduction and muscle stimulation</a:t>
            </a:r>
          </a:p>
          <a:p>
            <a:r>
              <a:rPr lang="en-US" sz="2400" dirty="0"/>
              <a:t>Absorption depends on intake and vitamin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4022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Milk and dairy products</a:t>
            </a:r>
          </a:p>
          <a:p>
            <a:endParaRPr lang="en-US" sz="2400" dirty="0"/>
          </a:p>
          <a:p>
            <a:r>
              <a:rPr lang="en-US" sz="2400" dirty="0"/>
              <a:t>Grains </a:t>
            </a:r>
          </a:p>
          <a:p>
            <a:endParaRPr lang="en-US" sz="2400" dirty="0"/>
          </a:p>
          <a:p>
            <a:r>
              <a:rPr lang="en-US" sz="2400" dirty="0"/>
              <a:t>Fruits </a:t>
            </a:r>
          </a:p>
        </p:txBody>
      </p:sp>
    </p:spTree>
    <p:extLst>
      <p:ext uri="{BB962C8B-B14F-4D97-AF65-F5344CB8AC3E}">
        <p14:creationId xmlns:p14="http://schemas.microsoft.com/office/powerpoint/2010/main" xmlns="" val="32674130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1-10 years – 500-800 mg/day</a:t>
            </a:r>
          </a:p>
          <a:p>
            <a:r>
              <a:rPr lang="en-US" sz="2400" dirty="0"/>
              <a:t>Puberty – 1000-1200 mg/day </a:t>
            </a:r>
          </a:p>
          <a:p>
            <a:r>
              <a:rPr lang="en-US" sz="2400" dirty="0"/>
              <a:t>Pregnant and lactating women – 400 mg/day</a:t>
            </a:r>
          </a:p>
        </p:txBody>
      </p:sp>
    </p:spTree>
    <p:extLst>
      <p:ext uri="{BB962C8B-B14F-4D97-AF65-F5344CB8AC3E}">
        <p14:creationId xmlns:p14="http://schemas.microsoft.com/office/powerpoint/2010/main" xmlns="" val="21169255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Tetany – muscle cramps, numbness and tingling sensation in limbs</a:t>
            </a:r>
          </a:p>
          <a:p>
            <a:r>
              <a:rPr lang="en-US" dirty="0"/>
              <a:t>Rickets and osteoporosis – chronic deficiency</a:t>
            </a:r>
          </a:p>
        </p:txBody>
      </p:sp>
    </p:spTree>
    <p:extLst>
      <p:ext uri="{BB962C8B-B14F-4D97-AF65-F5344CB8AC3E}">
        <p14:creationId xmlns:p14="http://schemas.microsoft.com/office/powerpoint/2010/main" xmlns="" val="18689713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Classic signs and symptoms of Rickets</a:t>
            </a:r>
          </a:p>
          <a:p>
            <a:r>
              <a:rPr lang="en-US" sz="2600" dirty="0"/>
              <a:t>GENERAL </a:t>
            </a:r>
          </a:p>
          <a:p>
            <a:pPr marL="457200" lvl="1" indent="0">
              <a:buNone/>
            </a:pPr>
            <a:r>
              <a:rPr lang="en-US" dirty="0"/>
              <a:t>Failure to thrive Listlessness </a:t>
            </a:r>
          </a:p>
          <a:p>
            <a:pPr marL="457200" lvl="1" indent="0">
              <a:buNone/>
            </a:pPr>
            <a:r>
              <a:rPr lang="en-US" dirty="0"/>
              <a:t>Protruding abdomen </a:t>
            </a:r>
          </a:p>
          <a:p>
            <a:pPr marL="457200" lvl="1" indent="0">
              <a:buNone/>
            </a:pPr>
            <a:r>
              <a:rPr lang="en-US" dirty="0"/>
              <a:t>Muscle weakness (especially proximal) </a:t>
            </a:r>
          </a:p>
          <a:p>
            <a:pPr marL="457200" lvl="1" indent="0">
              <a:buNone/>
            </a:pPr>
            <a:r>
              <a:rPr lang="en-US" dirty="0"/>
              <a:t>Fractures </a:t>
            </a:r>
          </a:p>
          <a:p>
            <a:r>
              <a:rPr lang="en-US" sz="2600" dirty="0"/>
              <a:t>HEAD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 err="1"/>
              <a:t>Craniotabes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Frontal bossing </a:t>
            </a:r>
          </a:p>
          <a:p>
            <a:pPr marL="457200" lvl="1" indent="0">
              <a:buNone/>
            </a:pPr>
            <a:r>
              <a:rPr lang="en-US" dirty="0"/>
              <a:t>Delayed fontanel closure </a:t>
            </a:r>
          </a:p>
          <a:p>
            <a:pPr marL="457200" lvl="1" indent="0">
              <a:buNone/>
            </a:pPr>
            <a:r>
              <a:rPr lang="en-US" dirty="0"/>
              <a:t>Delayed dentition; caries </a:t>
            </a:r>
          </a:p>
          <a:p>
            <a:pPr marL="457200" lvl="1" indent="0">
              <a:buNone/>
            </a:pPr>
            <a:r>
              <a:rPr lang="en-US" dirty="0" err="1"/>
              <a:t>Craniosynostosis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82095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39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CHEST </a:t>
            </a:r>
          </a:p>
          <a:p>
            <a:pPr marL="457200" lvl="1" indent="0">
              <a:buNone/>
            </a:pPr>
            <a:r>
              <a:rPr lang="en-US" dirty="0"/>
              <a:t>Rachitic rosary </a:t>
            </a:r>
          </a:p>
          <a:p>
            <a:pPr marL="457200" lvl="1" indent="0">
              <a:buNone/>
            </a:pPr>
            <a:r>
              <a:rPr lang="en-US" dirty="0"/>
              <a:t>Harrison groove </a:t>
            </a:r>
          </a:p>
          <a:p>
            <a:pPr marL="457200" lvl="1" indent="0">
              <a:buNone/>
            </a:pPr>
            <a:r>
              <a:rPr lang="en-US" dirty="0"/>
              <a:t>Respiratory infections and atelectasis </a:t>
            </a:r>
          </a:p>
          <a:p>
            <a:r>
              <a:rPr lang="en-US" dirty="0"/>
              <a:t>BACK </a:t>
            </a:r>
          </a:p>
          <a:p>
            <a:pPr marL="457200" lvl="1" indent="0">
              <a:buNone/>
            </a:pPr>
            <a:r>
              <a:rPr lang="en-US" dirty="0"/>
              <a:t>Scoliosis </a:t>
            </a:r>
          </a:p>
          <a:p>
            <a:pPr marL="457200" lvl="1" indent="0">
              <a:buNone/>
            </a:pPr>
            <a:r>
              <a:rPr lang="en-US" dirty="0"/>
              <a:t>Kyphosis </a:t>
            </a:r>
          </a:p>
          <a:p>
            <a:pPr marL="457200" lvl="1" indent="0">
              <a:buNone/>
            </a:pPr>
            <a:r>
              <a:rPr lang="en-US" dirty="0"/>
              <a:t>Lordosis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882" y="576648"/>
            <a:ext cx="3077607" cy="2471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883" y="3297363"/>
            <a:ext cx="3204003" cy="2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1798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926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EXTREMITIES </a:t>
            </a:r>
          </a:p>
          <a:p>
            <a:pPr marL="457200" lvl="1" indent="0">
              <a:buNone/>
            </a:pPr>
            <a:r>
              <a:rPr lang="en-US" sz="2200" dirty="0"/>
              <a:t>Enlargement of wrists and ankles </a:t>
            </a:r>
          </a:p>
          <a:p>
            <a:pPr marL="457200" lvl="1" indent="0">
              <a:buNone/>
            </a:pPr>
            <a:r>
              <a:rPr lang="en-US" sz="2200" dirty="0"/>
              <a:t>Valgus or </a:t>
            </a:r>
            <a:r>
              <a:rPr lang="en-US" sz="2200" dirty="0" err="1"/>
              <a:t>varus</a:t>
            </a:r>
            <a:r>
              <a:rPr lang="en-US" sz="2200" dirty="0"/>
              <a:t> deformities </a:t>
            </a:r>
          </a:p>
          <a:p>
            <a:pPr marL="457200" lvl="1" indent="0">
              <a:buNone/>
            </a:pPr>
            <a:r>
              <a:rPr lang="en-US" sz="2200" dirty="0"/>
              <a:t>Windswept deformity (combination of valgus deformity of 1 leg with </a:t>
            </a:r>
            <a:r>
              <a:rPr lang="en-US" sz="2200" dirty="0" err="1"/>
              <a:t>varus</a:t>
            </a:r>
            <a:r>
              <a:rPr lang="en-US" sz="2200" dirty="0"/>
              <a:t> deformity of the other leg) </a:t>
            </a:r>
          </a:p>
          <a:p>
            <a:pPr marL="457200" lvl="1" indent="0">
              <a:buNone/>
            </a:pPr>
            <a:r>
              <a:rPr lang="en-US" sz="2200" dirty="0"/>
              <a:t>Anterior bowing of the tibia and femur Coxa </a:t>
            </a:r>
            <a:r>
              <a:rPr lang="en-US" sz="2200" dirty="0" err="1"/>
              <a:t>vara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dirty="0"/>
              <a:t>Leg pain </a:t>
            </a:r>
          </a:p>
          <a:p>
            <a:r>
              <a:rPr lang="en-US" sz="2600" dirty="0"/>
              <a:t>HYPOCALCEMIC SYMPTOMS </a:t>
            </a:r>
          </a:p>
          <a:p>
            <a:pPr marL="457200" lvl="1" indent="0">
              <a:buNone/>
            </a:pPr>
            <a:r>
              <a:rPr lang="en-US" sz="2200" dirty="0"/>
              <a:t>Tetany </a:t>
            </a:r>
          </a:p>
          <a:p>
            <a:pPr marL="457200" lvl="1" indent="0">
              <a:buNone/>
            </a:pPr>
            <a:r>
              <a:rPr lang="en-US" sz="2200" dirty="0"/>
              <a:t>Seizures </a:t>
            </a:r>
          </a:p>
          <a:p>
            <a:pPr marL="457200" lvl="1" indent="0">
              <a:buNone/>
            </a:pPr>
            <a:r>
              <a:rPr lang="en-US" sz="2200" dirty="0"/>
              <a:t>Stridor due to laryngeal spasm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9928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Diagnosis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Laboratory findings include</a:t>
            </a:r>
          </a:p>
          <a:p>
            <a:pPr lvl="1"/>
            <a:r>
              <a:rPr lang="en-US" dirty="0"/>
              <a:t>increased levels of alkaline phosphatase, </a:t>
            </a:r>
          </a:p>
          <a:p>
            <a:pPr lvl="1"/>
            <a:r>
              <a:rPr lang="en-US" dirty="0"/>
              <a:t>PTH, </a:t>
            </a:r>
          </a:p>
          <a:p>
            <a:pPr lvl="1"/>
            <a:r>
              <a:rPr lang="en-US" dirty="0"/>
              <a:t>and 1,25-D</a:t>
            </a:r>
          </a:p>
          <a:p>
            <a:pPr lvl="1"/>
            <a:r>
              <a:rPr lang="en-US" dirty="0"/>
              <a:t>Calcium levels may be normal or 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39442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Treatment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Treatment focuses on providing adequate calcium, typically as a dietary supplement </a:t>
            </a:r>
          </a:p>
          <a:p>
            <a:r>
              <a:rPr lang="en-US" sz="2400" dirty="0"/>
              <a:t>doses </a:t>
            </a:r>
          </a:p>
          <a:p>
            <a:pPr lvl="1"/>
            <a:r>
              <a:rPr lang="en-US" dirty="0"/>
              <a:t>700 [1-3 </a:t>
            </a:r>
            <a:r>
              <a:rPr lang="en-US" dirty="0" err="1"/>
              <a:t>yr</a:t>
            </a:r>
            <a:r>
              <a:rPr lang="en-US" dirty="0"/>
              <a:t> age], </a:t>
            </a:r>
          </a:p>
          <a:p>
            <a:pPr lvl="1"/>
            <a:r>
              <a:rPr lang="en-US" dirty="0"/>
              <a:t>1,000 [4-8 </a:t>
            </a:r>
            <a:r>
              <a:rPr lang="en-US" dirty="0" err="1"/>
              <a:t>yr</a:t>
            </a:r>
            <a:r>
              <a:rPr lang="en-US" dirty="0"/>
              <a:t> age],</a:t>
            </a:r>
          </a:p>
          <a:p>
            <a:pPr lvl="1"/>
            <a:r>
              <a:rPr lang="en-US" dirty="0"/>
              <a:t>1,300 [9-18 </a:t>
            </a:r>
            <a:r>
              <a:rPr lang="en-US" dirty="0" err="1"/>
              <a:t>yr</a:t>
            </a:r>
            <a:r>
              <a:rPr lang="en-US" dirty="0"/>
              <a:t> age] mg/day of elemental calcium. </a:t>
            </a:r>
          </a:p>
          <a:p>
            <a:r>
              <a:rPr lang="en-US" sz="2400" dirty="0"/>
              <a:t>Vitamin D supplementation is necessary if there is concurrent vitamin D deficiency. </a:t>
            </a:r>
          </a:p>
          <a:p>
            <a:r>
              <a:rPr lang="en-US" sz="2400" dirty="0"/>
              <a:t>Prevention – discouraging early cessation of breastfeeding and increasing dietary sources of calcium. </a:t>
            </a:r>
          </a:p>
        </p:txBody>
      </p:sp>
    </p:spTree>
    <p:extLst>
      <p:ext uri="{BB962C8B-B14F-4D97-AF65-F5344CB8AC3E}">
        <p14:creationId xmlns:p14="http://schemas.microsoft.com/office/powerpoint/2010/main" xmlns="" val="229256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3102</Words>
  <Application>Microsoft Office PowerPoint</Application>
  <PresentationFormat>Custom</PresentationFormat>
  <Paragraphs>548</Paragraphs>
  <Slides>113</Slides>
  <Notes>77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Vitamin B complex deficiency</vt:lpstr>
      <vt:lpstr>Slide 2</vt:lpstr>
      <vt:lpstr>Vitamin B1 ( Thiamine)</vt:lpstr>
      <vt:lpstr>Functions </vt:lpstr>
      <vt:lpstr>Dietary sources</vt:lpstr>
      <vt:lpstr>Deficiency </vt:lpstr>
      <vt:lpstr>Clinical picture</vt:lpstr>
      <vt:lpstr>BERI-BERI</vt:lpstr>
      <vt:lpstr>Slide 9</vt:lpstr>
      <vt:lpstr>Infantile beri beri</vt:lpstr>
      <vt:lpstr>Wernicke encehalopathy</vt:lpstr>
      <vt:lpstr>Treatment </vt:lpstr>
      <vt:lpstr>Vitamin B2 (Riboflavin)</vt:lpstr>
      <vt:lpstr>Function </vt:lpstr>
      <vt:lpstr>Dietary sources</vt:lpstr>
      <vt:lpstr>Deficiency </vt:lpstr>
      <vt:lpstr>Slide 17</vt:lpstr>
      <vt:lpstr>Slide 18</vt:lpstr>
      <vt:lpstr>Treatment </vt:lpstr>
      <vt:lpstr>Niacin (vitamin B3)</vt:lpstr>
      <vt:lpstr>Slide 21</vt:lpstr>
      <vt:lpstr>Dietary source</vt:lpstr>
      <vt:lpstr>Deficiency </vt:lpstr>
      <vt:lpstr>Pellagra </vt:lpstr>
      <vt:lpstr>Slide 25</vt:lpstr>
      <vt:lpstr>Slide 26</vt:lpstr>
      <vt:lpstr>Slide 27</vt:lpstr>
      <vt:lpstr>Slide 28</vt:lpstr>
      <vt:lpstr>Slide 29</vt:lpstr>
      <vt:lpstr>Treatment </vt:lpstr>
      <vt:lpstr>Vitamin B6 (Pyridoxine)</vt:lpstr>
      <vt:lpstr>Slide 32</vt:lpstr>
      <vt:lpstr>Dietary source</vt:lpstr>
      <vt:lpstr>Deficiency </vt:lpstr>
      <vt:lpstr>Slide 35</vt:lpstr>
      <vt:lpstr>Treatment </vt:lpstr>
      <vt:lpstr>FOLIC ACID (vitamin B9)</vt:lpstr>
      <vt:lpstr>Slide 38</vt:lpstr>
      <vt:lpstr>Function </vt:lpstr>
      <vt:lpstr>Dietary source</vt:lpstr>
      <vt:lpstr>Deficiency </vt:lpstr>
      <vt:lpstr>c/f </vt:lpstr>
      <vt:lpstr>Treatment </vt:lpstr>
      <vt:lpstr>Vitamin B12</vt:lpstr>
      <vt:lpstr>Slide 45</vt:lpstr>
      <vt:lpstr>Functions </vt:lpstr>
      <vt:lpstr>Dietary source</vt:lpstr>
      <vt:lpstr>Absorption </vt:lpstr>
      <vt:lpstr>Deficiency </vt:lpstr>
      <vt:lpstr>MEGALOBLASTIC ANAEMIA</vt:lpstr>
      <vt:lpstr>Clinical features</vt:lpstr>
      <vt:lpstr>Slide 52</vt:lpstr>
      <vt:lpstr>Approach to diagnosis</vt:lpstr>
      <vt:lpstr>Investigation </vt:lpstr>
      <vt:lpstr>Slide 55</vt:lpstr>
      <vt:lpstr>Slide 56</vt:lpstr>
      <vt:lpstr>Slide 57</vt:lpstr>
      <vt:lpstr>Slide 58</vt:lpstr>
      <vt:lpstr>Treatment </vt:lpstr>
      <vt:lpstr>BIOTIN (VITAMIN B 7)</vt:lpstr>
      <vt:lpstr>Slide 61</vt:lpstr>
      <vt:lpstr>Slide 62</vt:lpstr>
      <vt:lpstr>IRON</vt:lpstr>
      <vt:lpstr>Slide 64</vt:lpstr>
      <vt:lpstr>Functions </vt:lpstr>
      <vt:lpstr>Deficiency </vt:lpstr>
      <vt:lpstr>Etiology </vt:lpstr>
      <vt:lpstr>Slide 68</vt:lpstr>
      <vt:lpstr>IRIDA (iron refractory iron deficiency anaemia) </vt:lpstr>
      <vt:lpstr>Clinical features</vt:lpstr>
      <vt:lpstr>Slide 71</vt:lpstr>
      <vt:lpstr>Investigation </vt:lpstr>
      <vt:lpstr>Slide 73</vt:lpstr>
      <vt:lpstr>Slide 74</vt:lpstr>
      <vt:lpstr>Treatment </vt:lpstr>
      <vt:lpstr>Slide 76</vt:lpstr>
      <vt:lpstr>Slide 77</vt:lpstr>
      <vt:lpstr>Slide 78</vt:lpstr>
      <vt:lpstr>IODINE</vt:lpstr>
      <vt:lpstr>  </vt:lpstr>
      <vt:lpstr>RECOMMENDED DAILY INTAKE</vt:lpstr>
      <vt:lpstr>PATHOPHYSIOLOGY</vt:lpstr>
      <vt:lpstr>Spectrum of iodine deficiency disorders</vt:lpstr>
      <vt:lpstr>ASSESSMENT OF IODINE DEFICIENCY</vt:lpstr>
      <vt:lpstr> </vt:lpstr>
      <vt:lpstr> </vt:lpstr>
      <vt:lpstr> </vt:lpstr>
      <vt:lpstr>PREVENTION</vt:lpstr>
      <vt:lpstr> </vt:lpstr>
      <vt:lpstr>CALCIUM   </vt:lpstr>
      <vt:lpstr>Slide 91</vt:lpstr>
      <vt:lpstr>Source </vt:lpstr>
      <vt:lpstr>Requirement </vt:lpstr>
      <vt:lpstr>Deficiency </vt:lpstr>
      <vt:lpstr>Clinical manifestations</vt:lpstr>
      <vt:lpstr>  </vt:lpstr>
      <vt:lpstr> </vt:lpstr>
      <vt:lpstr>Diagnosis </vt:lpstr>
      <vt:lpstr>Treatment </vt:lpstr>
      <vt:lpstr>MAGNESIUM</vt:lpstr>
      <vt:lpstr> </vt:lpstr>
      <vt:lpstr>Sources </vt:lpstr>
      <vt:lpstr>Requirement </vt:lpstr>
      <vt:lpstr>Deficiency </vt:lpstr>
      <vt:lpstr>Clinical manifestations</vt:lpstr>
      <vt:lpstr>Treatment </vt:lpstr>
      <vt:lpstr>THANKYOU</vt:lpstr>
      <vt:lpstr>                              MCQS</vt:lpstr>
      <vt:lpstr>Slide 109</vt:lpstr>
      <vt:lpstr>Slide 110</vt:lpstr>
      <vt:lpstr>Slide 111</vt:lpstr>
      <vt:lpstr>Slide 112</vt:lpstr>
      <vt:lpstr>Slide 113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B complex deficiency</dc:title>
  <dc:creator>karthik</dc:creator>
  <cp:lastModifiedBy>karthik</cp:lastModifiedBy>
  <cp:revision>5</cp:revision>
  <dcterms:modified xsi:type="dcterms:W3CDTF">2022-05-02T07:05:08Z</dcterms:modified>
</cp:coreProperties>
</file>