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sldIdLst>
    <p:sldId id="256" r:id="rId2"/>
    <p:sldId id="384" r:id="rId3"/>
    <p:sldId id="385" r:id="rId4"/>
    <p:sldId id="260" r:id="rId5"/>
    <p:sldId id="288" r:id="rId6"/>
    <p:sldId id="289" r:id="rId7"/>
    <p:sldId id="290" r:id="rId8"/>
    <p:sldId id="264" r:id="rId9"/>
    <p:sldId id="291" r:id="rId10"/>
    <p:sldId id="265" r:id="rId11"/>
    <p:sldId id="369" r:id="rId12"/>
    <p:sldId id="262" r:id="rId13"/>
    <p:sldId id="275" r:id="rId14"/>
    <p:sldId id="322" r:id="rId15"/>
    <p:sldId id="398" r:id="rId16"/>
    <p:sldId id="399" r:id="rId17"/>
    <p:sldId id="400" r:id="rId18"/>
    <p:sldId id="401" r:id="rId19"/>
    <p:sldId id="402" r:id="rId20"/>
    <p:sldId id="403" r:id="rId21"/>
    <p:sldId id="404" r:id="rId22"/>
    <p:sldId id="405" r:id="rId23"/>
    <p:sldId id="407" r:id="rId24"/>
    <p:sldId id="408" r:id="rId25"/>
    <p:sldId id="321" r:id="rId26"/>
    <p:sldId id="409" r:id="rId27"/>
    <p:sldId id="410" r:id="rId28"/>
    <p:sldId id="411" r:id="rId29"/>
    <p:sldId id="412" r:id="rId30"/>
    <p:sldId id="41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053" autoAdjust="0"/>
  </p:normalViewPr>
  <p:slideViewPr>
    <p:cSldViewPr>
      <p:cViewPr>
        <p:scale>
          <a:sx n="60" d="100"/>
          <a:sy n="60" d="100"/>
        </p:scale>
        <p:origin x="-165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25BED-5416-4059-A421-8C05AC75E6B6}" type="datetimeFigureOut">
              <a:rPr lang="en-US" smtClean="0"/>
              <a:pPr/>
              <a:t>21-09-2022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E243E-7B2A-4415-B8CE-FAAECC4C963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E243E-7B2A-4415-B8CE-FAAECC4C963C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21-09-2022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21-09-2022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21-09-2022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21-09-2022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21-09-2022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21-09-2022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21-09-2022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21-09-2022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21-09-2022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21-09-2022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21-09-2022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21-09-2022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57299"/>
            <a:ext cx="7772400" cy="224315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MEDICAL </a:t>
            </a:r>
            <a:r>
              <a:rPr lang="en-US" dirty="0" smtClean="0"/>
              <a:t>ETHICS - II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&amp; </a:t>
            </a:r>
            <a:br>
              <a:rPr lang="en-US" dirty="0" smtClean="0"/>
            </a:br>
            <a:r>
              <a:rPr lang="en-US" dirty="0" smtClean="0"/>
              <a:t>MEDICAL JURISPRUDENCE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995354"/>
          </a:xfrm>
        </p:spPr>
        <p:txBody>
          <a:bodyPr/>
          <a:lstStyle/>
          <a:p>
            <a:pPr algn="r"/>
            <a:r>
              <a:rPr lang="en-IN" dirty="0" smtClean="0">
                <a:solidFill>
                  <a:schemeClr val="tx1"/>
                </a:solidFill>
              </a:rPr>
              <a:t>- Dr</a:t>
            </a:r>
            <a:r>
              <a:rPr lang="en-IN" dirty="0">
                <a:solidFill>
                  <a:schemeClr val="tx1"/>
                </a:solidFill>
              </a:rPr>
              <a:t>. </a:t>
            </a:r>
            <a:r>
              <a:rPr lang="en-IN" dirty="0" smtClean="0">
                <a:solidFill>
                  <a:schemeClr val="tx1"/>
                </a:solidFill>
              </a:rPr>
              <a:t>Kalpesh Zanzrukiya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356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/>
              <a:t>Proper documentation &amp; record maintenance.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IPC S.201-204 – intentionally causing disappearance of evidence or giving false evidence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IPC S.176 – omission to give notice/info to public servant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IPC S.191-193 – Perjury, Hostile witness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IPC S.197 – issuing false certificate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MLC cases – information, evidence preservation &amp; MLC certificate to give police</a:t>
            </a:r>
          </a:p>
          <a:p>
            <a:pPr>
              <a:lnSpc>
                <a:spcPct val="150000"/>
              </a:lnSpc>
            </a:pPr>
            <a:endParaRPr lang="en-US" sz="2200" dirty="0" smtClean="0"/>
          </a:p>
          <a:p>
            <a:pPr>
              <a:lnSpc>
                <a:spcPct val="150000"/>
              </a:lnSpc>
            </a:pP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752662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66800"/>
          </a:xfrm>
        </p:spPr>
        <p:txBody>
          <a:bodyPr/>
          <a:lstStyle/>
          <a:p>
            <a:r>
              <a:rPr lang="en-IN" dirty="0" smtClean="0"/>
              <a:t>MLC Cases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25112"/>
          </a:xfrm>
        </p:spPr>
        <p:txBody>
          <a:bodyPr>
            <a:noAutofit/>
          </a:bodyPr>
          <a:lstStyle/>
          <a:p>
            <a:r>
              <a:rPr lang="en-IN" sz="2000" dirty="0" smtClean="0"/>
              <a:t>any case where attending doctor, after eliciting history &amp; examining patient, thinks that some legal investigation is essential to establish and fix responsibility for the unlawful act as per existing laws of the land.</a:t>
            </a:r>
          </a:p>
          <a:p>
            <a:pPr marL="633222" indent="-514350">
              <a:buClr>
                <a:srgbClr val="C00000"/>
              </a:buClr>
              <a:buFont typeface="+mj-lt"/>
              <a:buAutoNum type="arabicParenR"/>
            </a:pPr>
            <a:r>
              <a:rPr lang="en-IN" sz="2000" b="1" dirty="0" smtClean="0"/>
              <a:t>Assault</a:t>
            </a:r>
            <a:r>
              <a:rPr lang="en-IN" sz="2000" dirty="0" smtClean="0"/>
              <a:t> injuries – physical assault, sexual assault</a:t>
            </a:r>
          </a:p>
          <a:p>
            <a:pPr marL="633222" indent="-514350">
              <a:buClr>
                <a:srgbClr val="C00000"/>
              </a:buClr>
              <a:buFont typeface="+mj-lt"/>
              <a:buAutoNum type="arabicParenR"/>
            </a:pPr>
            <a:r>
              <a:rPr lang="en-IN" sz="2000" b="1" dirty="0" smtClean="0"/>
              <a:t>Accident</a:t>
            </a:r>
            <a:r>
              <a:rPr lang="en-IN" sz="2000" dirty="0" smtClean="0"/>
              <a:t> injury cases – Road Traffic Accident, Industrial, animal attack, fall from height</a:t>
            </a:r>
          </a:p>
          <a:p>
            <a:pPr marL="633222" indent="-514350">
              <a:buClr>
                <a:srgbClr val="C00000"/>
              </a:buClr>
              <a:buFont typeface="+mj-lt"/>
              <a:buAutoNum type="arabicParenR"/>
            </a:pPr>
            <a:r>
              <a:rPr lang="en-IN" sz="2000" b="1" dirty="0" smtClean="0"/>
              <a:t>Suicidal </a:t>
            </a:r>
            <a:r>
              <a:rPr lang="en-IN" sz="2000" dirty="0" smtClean="0"/>
              <a:t>injuries</a:t>
            </a:r>
            <a:r>
              <a:rPr lang="en-IN" sz="2000" b="1" dirty="0" smtClean="0"/>
              <a:t>*</a:t>
            </a:r>
          </a:p>
          <a:p>
            <a:pPr marL="633222" indent="-514350">
              <a:buClr>
                <a:srgbClr val="C00000"/>
              </a:buClr>
              <a:buFont typeface="+mj-lt"/>
              <a:buAutoNum type="arabicParenR"/>
            </a:pPr>
            <a:r>
              <a:rPr lang="en-IN" sz="2000" b="1" dirty="0" smtClean="0"/>
              <a:t>Poisoning</a:t>
            </a:r>
            <a:r>
              <a:rPr lang="en-IN" sz="2000" dirty="0" smtClean="0"/>
              <a:t>, poisonous </a:t>
            </a:r>
            <a:r>
              <a:rPr lang="en-IN" sz="2000" b="1" dirty="0" smtClean="0"/>
              <a:t>animal bites, </a:t>
            </a:r>
            <a:r>
              <a:rPr lang="en-IN" sz="2000" dirty="0" smtClean="0"/>
              <a:t>alcoholism, drugs</a:t>
            </a:r>
            <a:endParaRPr lang="en-IN" sz="2000" b="1" dirty="0" smtClean="0"/>
          </a:p>
          <a:p>
            <a:pPr marL="633222" indent="-514350">
              <a:buClr>
                <a:srgbClr val="C00000"/>
              </a:buClr>
              <a:buFont typeface="+mj-lt"/>
              <a:buAutoNum type="arabicParenR"/>
            </a:pPr>
            <a:r>
              <a:rPr lang="en-IN" sz="2000" b="1" dirty="0" smtClean="0"/>
              <a:t>Burns </a:t>
            </a:r>
            <a:r>
              <a:rPr lang="en-IN" sz="2000" dirty="0" smtClean="0"/>
              <a:t>– flame, electric, </a:t>
            </a:r>
            <a:r>
              <a:rPr lang="en-IN" sz="2000" dirty="0" err="1" smtClean="0"/>
              <a:t>chamical</a:t>
            </a:r>
            <a:endParaRPr lang="en-IN" sz="2000" dirty="0" smtClean="0"/>
          </a:p>
          <a:p>
            <a:pPr marL="633222" indent="-514350">
              <a:buClr>
                <a:srgbClr val="C00000"/>
              </a:buClr>
              <a:buFont typeface="+mj-lt"/>
              <a:buAutoNum type="arabicParenR"/>
            </a:pPr>
            <a:r>
              <a:rPr lang="en-IN" sz="2000" b="1" dirty="0" smtClean="0"/>
              <a:t>Brought dead </a:t>
            </a:r>
            <a:r>
              <a:rPr lang="en-IN" sz="2000" dirty="0" smtClean="0"/>
              <a:t>cases, undiagnosed sudden death </a:t>
            </a:r>
          </a:p>
          <a:p>
            <a:pPr marL="633222" indent="-514350">
              <a:buClr>
                <a:srgbClr val="C00000"/>
              </a:buClr>
              <a:buFont typeface="+mj-lt"/>
              <a:buAutoNum type="arabicParenR"/>
            </a:pPr>
            <a:r>
              <a:rPr lang="en-IN" sz="2000" b="1" dirty="0" smtClean="0"/>
              <a:t>Unidentified</a:t>
            </a:r>
            <a:r>
              <a:rPr lang="en-IN" sz="2000" dirty="0" smtClean="0"/>
              <a:t> coma patient, mentally ill patient</a:t>
            </a:r>
          </a:p>
          <a:p>
            <a:pPr marL="633222" indent="-514350">
              <a:buClr>
                <a:srgbClr val="C00000"/>
              </a:buClr>
              <a:buFont typeface="+mj-lt"/>
              <a:buAutoNum type="arabicParenR"/>
            </a:pPr>
            <a:r>
              <a:rPr lang="en-IN" sz="2000" b="1" dirty="0" smtClean="0"/>
              <a:t>Sexual assault</a:t>
            </a:r>
            <a:r>
              <a:rPr lang="en-IN" sz="2000" dirty="0" smtClean="0"/>
              <a:t>, rape, attempt to rape, molestation, </a:t>
            </a:r>
            <a:r>
              <a:rPr lang="en-IN" sz="2000" b="1" dirty="0" smtClean="0"/>
              <a:t>child sexual abuse</a:t>
            </a:r>
          </a:p>
          <a:p>
            <a:pPr marL="633222" indent="-514350">
              <a:buClr>
                <a:srgbClr val="C00000"/>
              </a:buClr>
              <a:buFont typeface="+mj-lt"/>
              <a:buAutoNum type="arabicParenR"/>
            </a:pPr>
            <a:r>
              <a:rPr lang="en-IN" sz="2000" b="1" dirty="0" smtClean="0"/>
              <a:t>Criminal abortion</a:t>
            </a:r>
          </a:p>
          <a:p>
            <a:endParaRPr lang="en-IN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&amp; privileges of RMP/ Doctor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practice medicine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choose patient*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To dispense medicine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possess &amp; supply dangerous drugs to suitable patients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add title, descriptions, etc. to one’s name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recover fees &amp; charges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For appointment to hospitals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issue medical certificates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give expert evidence in courts of law</a:t>
            </a:r>
          </a:p>
        </p:txBody>
      </p:sp>
    </p:spTree>
    <p:extLst>
      <p:ext uri="{BB962C8B-B14F-4D97-AF65-F5344CB8AC3E}">
        <p14:creationId xmlns="" xmlns:p14="http://schemas.microsoft.com/office/powerpoint/2010/main" val="1089359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uties of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give complete information as required by doctor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co-operate in diagnostic examination &amp; investigations as advised by doctor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follow the treatment advised and instructions given by doctor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To pay fees &amp; charges as per agreed upon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2054667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6250"/>
            <a:ext cx="8229600" cy="1066800"/>
          </a:xfrm>
        </p:spPr>
        <p:txBody>
          <a:bodyPr/>
          <a:lstStyle/>
          <a:p>
            <a:r>
              <a:rPr lang="en-IN" dirty="0" smtClean="0"/>
              <a:t>Rights of Patient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472518" cy="504351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sz="2000" dirty="0" smtClean="0"/>
              <a:t>Right to be told </a:t>
            </a:r>
            <a:r>
              <a:rPr lang="en-IN" sz="2000" b="1" dirty="0" smtClean="0"/>
              <a:t>all the facts </a:t>
            </a:r>
            <a:r>
              <a:rPr lang="en-IN" sz="2000" dirty="0" smtClean="0"/>
              <a:t>about illness; to have </a:t>
            </a:r>
            <a:r>
              <a:rPr lang="en-IN" sz="2000" b="1" dirty="0" smtClean="0"/>
              <a:t>medical records </a:t>
            </a:r>
            <a:r>
              <a:rPr lang="en-IN" sz="2000" dirty="0" smtClean="0"/>
              <a:t>explained; and to be made aware of </a:t>
            </a:r>
            <a:r>
              <a:rPr lang="en-IN" sz="2000" b="1" dirty="0" smtClean="0"/>
              <a:t>risks and side effects</a:t>
            </a:r>
            <a:r>
              <a:rPr lang="en-IN" sz="2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000" dirty="0" smtClean="0"/>
              <a:t>To be told </a:t>
            </a:r>
            <a:r>
              <a:rPr lang="en-IN" sz="2000" b="1" dirty="0" smtClean="0"/>
              <a:t>in advance </a:t>
            </a:r>
            <a:r>
              <a:rPr lang="en-IN" sz="2000" dirty="0" smtClean="0"/>
              <a:t>what an operation(/procedure) is for and the possible risks involved and </a:t>
            </a:r>
            <a:r>
              <a:rPr lang="en-IN" sz="2000" b="1" dirty="0" smtClean="0"/>
              <a:t>alternative options</a:t>
            </a:r>
            <a:r>
              <a:rPr lang="en-IN" sz="2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000" dirty="0" smtClean="0"/>
              <a:t>To be handled with consideration and due regard of </a:t>
            </a:r>
            <a:r>
              <a:rPr lang="en-IN" sz="2000" b="1" dirty="0" smtClean="0"/>
              <a:t>modesty</a:t>
            </a:r>
            <a:r>
              <a:rPr lang="en-IN" sz="2000" dirty="0" smtClean="0"/>
              <a:t> during physical examination &amp; medical procedures.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000" dirty="0" smtClean="0"/>
              <a:t>To </a:t>
            </a:r>
            <a:r>
              <a:rPr lang="en-IN" sz="2000" b="1" dirty="0" smtClean="0"/>
              <a:t>know doctor’s qualifications</a:t>
            </a:r>
            <a:r>
              <a:rPr lang="en-IN" sz="2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000" dirty="0" smtClean="0"/>
              <a:t>To complete </a:t>
            </a:r>
            <a:r>
              <a:rPr lang="en-IN" sz="2000" b="1" dirty="0" smtClean="0"/>
              <a:t>confidentiality</a:t>
            </a:r>
            <a:r>
              <a:rPr lang="en-IN" sz="2000" dirty="0" smtClean="0"/>
              <a:t> regarding illness, treatment &amp; medical records.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000" dirty="0" smtClean="0"/>
              <a:t>To get a </a:t>
            </a:r>
            <a:r>
              <a:rPr lang="en-IN" sz="2000" b="1" dirty="0" smtClean="0"/>
              <a:t>second opinion </a:t>
            </a:r>
            <a:r>
              <a:rPr lang="en-IN" sz="2000" dirty="0" smtClean="0"/>
              <a:t>from other doctor.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000" dirty="0" smtClean="0"/>
              <a:t>To be informed in advance and to </a:t>
            </a:r>
            <a:r>
              <a:rPr lang="en-IN" sz="2000" b="1" dirty="0" smtClean="0"/>
              <a:t>make own choice </a:t>
            </a:r>
            <a:r>
              <a:rPr lang="en-IN" sz="2000" dirty="0" smtClean="0"/>
              <a:t>of hospital /doctor , in case of referral or discharge.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000" dirty="0" smtClean="0"/>
              <a:t>To get case papers(</a:t>
            </a:r>
            <a:r>
              <a:rPr lang="en-IN" sz="2000" b="1" dirty="0" smtClean="0"/>
              <a:t>medical records &amp; certificates</a:t>
            </a:r>
            <a:r>
              <a:rPr lang="en-IN" sz="2000" dirty="0" smtClean="0"/>
              <a:t>) upon request.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05142"/>
            <a:ext cx="8229600" cy="1066800"/>
          </a:xfrm>
        </p:spPr>
        <p:txBody>
          <a:bodyPr/>
          <a:lstStyle/>
          <a:p>
            <a:r>
              <a:rPr lang="en-IN" dirty="0" smtClean="0"/>
              <a:t>Laws Related To Medical Practice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596788"/>
            <a:ext cx="7771235" cy="4995088"/>
          </a:xfrm>
        </p:spPr>
        <p:txBody>
          <a:bodyPr>
            <a:noAutofit/>
          </a:bodyPr>
          <a:lstStyle/>
          <a:p>
            <a:pPr>
              <a:buClrTx/>
              <a:buFont typeface="+mj-lt"/>
              <a:buAutoNum type="arabicPeriod"/>
            </a:pPr>
            <a:r>
              <a:rPr lang="en-US" sz="2200" dirty="0" smtClean="0"/>
              <a:t>Indian Penal Code</a:t>
            </a:r>
          </a:p>
          <a:p>
            <a:pPr>
              <a:buClrTx/>
              <a:buFont typeface="+mj-lt"/>
              <a:buAutoNum type="arabicPeriod"/>
            </a:pPr>
            <a:r>
              <a:rPr lang="en-US" sz="2200" dirty="0" smtClean="0"/>
              <a:t>Criminal Procedure Code</a:t>
            </a:r>
          </a:p>
          <a:p>
            <a:pPr>
              <a:buClrTx/>
              <a:buFont typeface="+mj-lt"/>
              <a:buAutoNum type="arabicPeriod"/>
            </a:pPr>
            <a:r>
              <a:rPr lang="en-US" sz="2200" dirty="0" smtClean="0"/>
              <a:t>Indian Evidence Act</a:t>
            </a:r>
          </a:p>
          <a:p>
            <a:pPr>
              <a:buClrTx/>
              <a:buFont typeface="+mj-lt"/>
              <a:buAutoNum type="arabicPeriod"/>
            </a:pPr>
            <a:r>
              <a:rPr lang="en-US" sz="2200" dirty="0" smtClean="0"/>
              <a:t>IMC act, NMC act</a:t>
            </a:r>
          </a:p>
          <a:p>
            <a:pPr>
              <a:buClrTx/>
              <a:buFont typeface="+mj-lt"/>
              <a:buAutoNum type="arabicPeriod"/>
            </a:pPr>
            <a:r>
              <a:rPr lang="en-US" sz="2200" dirty="0" smtClean="0"/>
              <a:t>MCI Professional conduct, Etiquette and Ethics Regulations 2002 &amp; amendments</a:t>
            </a:r>
          </a:p>
          <a:p>
            <a:pPr>
              <a:buClrTx/>
              <a:buFont typeface="+mj-lt"/>
              <a:buAutoNum type="arabicPeriod"/>
            </a:pPr>
            <a:r>
              <a:rPr lang="en-US" sz="2200" dirty="0" smtClean="0"/>
              <a:t>ICMR guidelines</a:t>
            </a:r>
          </a:p>
          <a:p>
            <a:pPr marL="868680" lvl="1" indent="-457200">
              <a:buClrTx/>
              <a:buFont typeface="+mj-lt"/>
              <a:buAutoNum type="alphaLcParenR"/>
            </a:pPr>
            <a:r>
              <a:rPr lang="en-US" sz="1800" dirty="0" smtClean="0">
                <a:solidFill>
                  <a:schemeClr val="tx1"/>
                </a:solidFill>
              </a:rPr>
              <a:t>ICMR Guidelines for Biomedical Research in animals</a:t>
            </a:r>
          </a:p>
          <a:p>
            <a:pPr marL="868680" lvl="1" indent="-457200">
              <a:buClrTx/>
              <a:buFont typeface="+mj-lt"/>
              <a:buAutoNum type="alphaLcParenR"/>
            </a:pPr>
            <a:r>
              <a:rPr lang="en-US" sz="1800" dirty="0" smtClean="0">
                <a:solidFill>
                  <a:schemeClr val="tx1"/>
                </a:solidFill>
              </a:rPr>
              <a:t>ICMR Guidelines for Biomedical Research in humans</a:t>
            </a:r>
          </a:p>
          <a:p>
            <a:pPr marL="868680" lvl="1" indent="-457200">
              <a:buClrTx/>
              <a:buFont typeface="+mj-lt"/>
              <a:buAutoNum type="alphaLcParenR"/>
            </a:pPr>
            <a:r>
              <a:rPr lang="en-US" sz="1800" dirty="0" smtClean="0">
                <a:solidFill>
                  <a:schemeClr val="tx1"/>
                </a:solidFill>
              </a:rPr>
              <a:t>ICMR Guidelines for Biomedical Research in children</a:t>
            </a:r>
          </a:p>
          <a:p>
            <a:pPr marL="868680" lvl="1" indent="-457200">
              <a:buClrTx/>
              <a:buFont typeface="+mj-lt"/>
              <a:buAutoNum type="alphaLcParenR"/>
            </a:pPr>
            <a:r>
              <a:rPr lang="en-US" sz="1800" dirty="0" smtClean="0">
                <a:solidFill>
                  <a:schemeClr val="tx1"/>
                </a:solidFill>
              </a:rPr>
              <a:t>ICMR Guidelines for ART clinics, Surrogacy</a:t>
            </a:r>
          </a:p>
          <a:p>
            <a:pPr marL="868680" lvl="1" indent="-457200">
              <a:buClrTx/>
              <a:buFont typeface="+mj-lt"/>
              <a:buAutoNum type="alphaLcParenR"/>
            </a:pPr>
            <a:r>
              <a:rPr lang="en-US" sz="1800" dirty="0" smtClean="0">
                <a:solidFill>
                  <a:schemeClr val="tx1"/>
                </a:solidFill>
              </a:rPr>
              <a:t>ICMR Guidelines for stem cell research</a:t>
            </a:r>
          </a:p>
          <a:p>
            <a:pPr marL="868680" lvl="1" indent="-457200">
              <a:buClrTx/>
              <a:buFont typeface="+mj-lt"/>
              <a:buAutoNum type="alphaLcParenR"/>
            </a:pPr>
            <a:r>
              <a:rPr lang="en-US" sz="1800" dirty="0" smtClean="0">
                <a:solidFill>
                  <a:schemeClr val="tx1"/>
                </a:solidFill>
              </a:rPr>
              <a:t>ICMR Guidelines for COVID19</a:t>
            </a:r>
          </a:p>
          <a:p>
            <a:pPr marL="868680" lvl="1" indent="-457200">
              <a:buClrTx/>
              <a:buFont typeface="+mj-lt"/>
              <a:buAutoNum type="alphaLcParenR"/>
            </a:pPr>
            <a:r>
              <a:rPr lang="en-US" sz="1800" dirty="0" smtClean="0">
                <a:solidFill>
                  <a:schemeClr val="tx1"/>
                </a:solidFill>
              </a:rPr>
              <a:t>ICMR Guidelines for Blood Banking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buClrTx/>
            </a:pP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609189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ClrTx/>
              <a:buFont typeface="+mj-lt"/>
              <a:buAutoNum type="arabicPeriod" startAt="7"/>
            </a:pPr>
            <a:r>
              <a:rPr lang="en-US" sz="2200" dirty="0" smtClean="0"/>
              <a:t>Clinical Establishment Act, Gujarat Nursing Home Act</a:t>
            </a:r>
          </a:p>
          <a:p>
            <a:pPr marL="624078" indent="-514350">
              <a:buClrTx/>
              <a:buFont typeface="+mj-lt"/>
              <a:buAutoNum type="arabicPeriod" startAt="7"/>
            </a:pPr>
            <a:r>
              <a:rPr lang="en-US" sz="2200" dirty="0" smtClean="0"/>
              <a:t>Biomedical Medical Waste Act</a:t>
            </a:r>
          </a:p>
          <a:p>
            <a:pPr marL="624078" indent="-514350">
              <a:buClrTx/>
              <a:buFont typeface="+mj-lt"/>
              <a:buAutoNum type="arabicPeriod" startAt="7"/>
            </a:pPr>
            <a:r>
              <a:rPr lang="en-US" sz="2200" dirty="0" smtClean="0"/>
              <a:t>Consent (Indian Contract Act), Informed refusal</a:t>
            </a:r>
          </a:p>
          <a:p>
            <a:pPr marL="624078" indent="-514350">
              <a:buClrTx/>
              <a:buFont typeface="+mj-lt"/>
              <a:buAutoNum type="arabicPeriod" startAt="7"/>
            </a:pPr>
            <a:r>
              <a:rPr lang="en-US" sz="2200" dirty="0" smtClean="0"/>
              <a:t>Consumer Protection Act</a:t>
            </a:r>
          </a:p>
          <a:p>
            <a:pPr marL="624078" indent="-514350">
              <a:buClrTx/>
              <a:buFont typeface="+mj-lt"/>
              <a:buAutoNum type="arabicPeriod" startAt="7"/>
            </a:pPr>
            <a:r>
              <a:rPr lang="en-US" sz="2200" dirty="0" smtClean="0"/>
              <a:t>Gujarat Medicare service persons &amp; Medicare Institutions (Prevention of violence, damage or loss of property) Act</a:t>
            </a:r>
          </a:p>
          <a:p>
            <a:pPr marL="624078" indent="-514350">
              <a:buClrTx/>
              <a:buFont typeface="+mj-lt"/>
              <a:buAutoNum type="arabicPeriod" startAt="7"/>
            </a:pPr>
            <a:r>
              <a:rPr lang="en-US" sz="2200" dirty="0" smtClean="0"/>
              <a:t>Age - Indian </a:t>
            </a:r>
            <a:r>
              <a:rPr lang="en-US" sz="2200" dirty="0"/>
              <a:t>Majority </a:t>
            </a:r>
            <a:r>
              <a:rPr lang="en-US" sz="2200" dirty="0" smtClean="0"/>
              <a:t>Act</a:t>
            </a:r>
            <a:endParaRPr lang="en-US" sz="2200" dirty="0"/>
          </a:p>
          <a:p>
            <a:pPr marL="624078" indent="-514350">
              <a:buClrTx/>
              <a:buFont typeface="+mj-lt"/>
              <a:buAutoNum type="arabicPeriod" startAt="7"/>
            </a:pPr>
            <a:r>
              <a:rPr lang="en-US" sz="2200" dirty="0"/>
              <a:t>Registration of Birth &amp; Death Act</a:t>
            </a:r>
          </a:p>
          <a:p>
            <a:pPr marL="624078" indent="-514350">
              <a:buClrTx/>
              <a:buFont typeface="+mj-lt"/>
              <a:buAutoNum type="arabicPeriod" startAt="7"/>
            </a:pPr>
            <a:r>
              <a:rPr lang="en-US" sz="2200" dirty="0"/>
              <a:t>Transplantation of Human Organs Act</a:t>
            </a:r>
          </a:p>
          <a:p>
            <a:pPr marL="624078" indent="-514350">
              <a:buClrTx/>
              <a:buFont typeface="+mj-lt"/>
              <a:buAutoNum type="arabicPeriod" startAt="7"/>
            </a:pPr>
            <a:r>
              <a:rPr lang="en-US" sz="2200" dirty="0"/>
              <a:t>Gujarat Anatomy </a:t>
            </a:r>
            <a:r>
              <a:rPr lang="en-US" sz="2200" dirty="0" smtClean="0"/>
              <a:t>Act</a:t>
            </a:r>
          </a:p>
          <a:p>
            <a:pPr marL="624078" indent="-514350">
              <a:buClrTx/>
              <a:buFont typeface="+mj-lt"/>
              <a:buAutoNum type="arabicPeriod" startAt="7"/>
            </a:pPr>
            <a:r>
              <a:rPr lang="en-IN" sz="2200" dirty="0" smtClean="0"/>
              <a:t>Blood banking - Drugs &amp; Cosmetics Act </a:t>
            </a:r>
            <a:r>
              <a:rPr lang="en-IN" sz="1800" dirty="0" smtClean="0"/>
              <a:t>Schedule F Part XII B</a:t>
            </a:r>
          </a:p>
          <a:p>
            <a:pPr marL="624078" indent="-514350">
              <a:buClrTx/>
              <a:buFont typeface="+mj-lt"/>
              <a:buAutoNum type="arabicPeriod" startAt="7"/>
            </a:pPr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16631687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ClrTx/>
              <a:buFont typeface="+mj-lt"/>
              <a:buAutoNum type="arabicPeriod" startAt="17"/>
            </a:pPr>
            <a:r>
              <a:rPr lang="en-US" sz="2400" dirty="0" smtClean="0"/>
              <a:t>Medical Termination of Pregnancy Act</a:t>
            </a:r>
          </a:p>
          <a:p>
            <a:pPr marL="624078" indent="-514350">
              <a:buClrTx/>
              <a:buFont typeface="+mj-lt"/>
              <a:buAutoNum type="arabicPeriod" startAt="17"/>
            </a:pPr>
            <a:r>
              <a:rPr lang="en-US" sz="2400" dirty="0" smtClean="0"/>
              <a:t>PC-PNDT Act</a:t>
            </a:r>
          </a:p>
          <a:p>
            <a:pPr marL="624078" indent="-514350">
              <a:buClrTx/>
              <a:buFont typeface="+mj-lt"/>
              <a:buAutoNum type="arabicPeriod" startAt="17"/>
            </a:pPr>
            <a:r>
              <a:rPr lang="en-US" sz="2400" dirty="0" smtClean="0"/>
              <a:t>Assisted Reproductive Techniques Act</a:t>
            </a:r>
          </a:p>
          <a:p>
            <a:pPr marL="624078" indent="-514350">
              <a:buClrTx/>
              <a:buFont typeface="+mj-lt"/>
              <a:buAutoNum type="arabicPeriod" startAt="17"/>
            </a:pPr>
            <a:r>
              <a:rPr lang="en-US" sz="2400" dirty="0" smtClean="0"/>
              <a:t>Criminal Law Amendment Act</a:t>
            </a:r>
          </a:p>
          <a:p>
            <a:pPr marL="624078" indent="-514350">
              <a:buClrTx/>
              <a:buFont typeface="+mj-lt"/>
              <a:buAutoNum type="arabicPeriod" startAt="17"/>
            </a:pPr>
            <a:r>
              <a:rPr lang="en-US" sz="2400" dirty="0" smtClean="0"/>
              <a:t>Protection Of Children from Sexual Offences Act</a:t>
            </a:r>
          </a:p>
          <a:p>
            <a:pPr marL="624078" indent="-514350">
              <a:buClrTx/>
              <a:buFont typeface="+mj-lt"/>
              <a:buAutoNum type="arabicPeriod" startAt="17"/>
            </a:pPr>
            <a:r>
              <a:rPr lang="en-US" sz="2400" dirty="0" smtClean="0"/>
              <a:t>Mental Health Act</a:t>
            </a:r>
          </a:p>
          <a:p>
            <a:pPr marL="566928" indent="-457200">
              <a:buClrTx/>
              <a:buFont typeface="+mj-lt"/>
              <a:buAutoNum type="arabicPeriod" startAt="17"/>
            </a:pPr>
            <a:r>
              <a:rPr lang="en-US" sz="2400" dirty="0" smtClean="0"/>
              <a:t>Drugs &amp; Cosmetics Act</a:t>
            </a:r>
          </a:p>
          <a:p>
            <a:pPr marL="566928" indent="-457200">
              <a:buClrTx/>
              <a:buFont typeface="+mj-lt"/>
              <a:buAutoNum type="arabicPeriod" startAt="17"/>
            </a:pPr>
            <a:r>
              <a:rPr lang="en-US" sz="2400" dirty="0" smtClean="0"/>
              <a:t>Pharmacy Act</a:t>
            </a:r>
          </a:p>
          <a:p>
            <a:pPr marL="566928" indent="-457200">
              <a:buClrTx/>
              <a:buFont typeface="+mj-lt"/>
              <a:buAutoNum type="arabicPeriod" startAt="17"/>
            </a:pPr>
            <a:r>
              <a:rPr lang="en-US" sz="2400" dirty="0" smtClean="0"/>
              <a:t>Drugs Control Act</a:t>
            </a:r>
          </a:p>
          <a:p>
            <a:pPr marL="566928" indent="-457200">
              <a:buClrTx/>
              <a:buFont typeface="+mj-lt"/>
              <a:buAutoNum type="arabicPeriod" startAt="17"/>
            </a:pPr>
            <a:r>
              <a:rPr lang="en-US" sz="2400" dirty="0" smtClean="0"/>
              <a:t>Drugs &amp; Magic Remedies Act</a:t>
            </a:r>
          </a:p>
          <a:p>
            <a:pPr marL="566928" indent="-457200">
              <a:buClrTx/>
              <a:buFont typeface="+mj-lt"/>
              <a:buAutoNum type="arabicPeriod" startAt="17"/>
            </a:pPr>
            <a:r>
              <a:rPr lang="en-US" sz="2400" dirty="0" smtClean="0"/>
              <a:t>Gujarat Prohibition Act &amp; Rules</a:t>
            </a:r>
          </a:p>
          <a:p>
            <a:pPr marL="566928" indent="-457200">
              <a:buClrTx/>
              <a:buFont typeface="+mj-lt"/>
              <a:buAutoNum type="arabicPeriod" startAt="17"/>
            </a:pPr>
            <a:r>
              <a:rPr lang="en-US" sz="2400" dirty="0" smtClean="0"/>
              <a:t>Motor Vehicle Act</a:t>
            </a:r>
          </a:p>
          <a:p>
            <a:pPr marL="566928" indent="-457200">
              <a:buClrTx/>
              <a:buFont typeface="+mj-lt"/>
              <a:buAutoNum type="arabicPeriod" startAt="17"/>
            </a:pPr>
            <a:r>
              <a:rPr lang="en-US" sz="2400" dirty="0" smtClean="0"/>
              <a:t>Narcotic Drugs &amp; Psychotropic Substance Act</a:t>
            </a:r>
          </a:p>
          <a:p>
            <a:pPr marL="566928" indent="-457200">
              <a:buClrTx/>
              <a:buFont typeface="+mj-lt"/>
              <a:buAutoNum type="arabicPeriod" startAt="17"/>
            </a:pPr>
            <a:r>
              <a:rPr lang="en-US" sz="2400" dirty="0" smtClean="0"/>
              <a:t>Cigarette &amp; Other Tobacco Products Act</a:t>
            </a:r>
          </a:p>
          <a:p>
            <a:pPr marL="566928" indent="-457200">
              <a:buClrTx/>
              <a:buFont typeface="+mj-lt"/>
              <a:buAutoNum type="arabicPeriod" startAt="17"/>
            </a:pPr>
            <a:r>
              <a:rPr lang="en-US" sz="2400" dirty="0" smtClean="0"/>
              <a:t>Insecticides Act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344256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7" y="1142984"/>
            <a:ext cx="7842674" cy="918087"/>
          </a:xfrm>
        </p:spPr>
        <p:txBody>
          <a:bodyPr/>
          <a:lstStyle/>
          <a:p>
            <a:r>
              <a:rPr lang="en-US" b="1" dirty="0" smtClean="0"/>
              <a:t>Indian Penal Code, 1860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2214554"/>
            <a:ext cx="8001057" cy="4286280"/>
          </a:xfrm>
        </p:spPr>
        <p:txBody>
          <a:bodyPr>
            <a:normAutofit lnSpcReduction="10000"/>
          </a:bodyPr>
          <a:lstStyle/>
          <a:p>
            <a:r>
              <a:rPr lang="en-US" sz="2200" b="1" dirty="0" smtClean="0"/>
              <a:t>IPC S.87-92, 52 </a:t>
            </a:r>
            <a:r>
              <a:rPr lang="en-US" sz="2200" dirty="0" smtClean="0"/>
              <a:t>– consent</a:t>
            </a:r>
          </a:p>
          <a:p>
            <a:r>
              <a:rPr lang="en-US" sz="2200" b="1" dirty="0" smtClean="0"/>
              <a:t>IPC S.175 </a:t>
            </a:r>
            <a:r>
              <a:rPr lang="en-US" sz="2200" dirty="0" smtClean="0"/>
              <a:t>– omission to give documents to public servant</a:t>
            </a:r>
          </a:p>
          <a:p>
            <a:r>
              <a:rPr lang="en-US" sz="2200" b="1" dirty="0" smtClean="0"/>
              <a:t>IPC S.176</a:t>
            </a:r>
            <a:r>
              <a:rPr lang="en-US" sz="2200" b="1" dirty="0"/>
              <a:t>, </a:t>
            </a:r>
            <a:r>
              <a:rPr lang="en-US" sz="2200" b="1" dirty="0" smtClean="0"/>
              <a:t>S.202 </a:t>
            </a:r>
            <a:r>
              <a:rPr lang="en-US" sz="2200" dirty="0"/>
              <a:t>– information of MLC cases</a:t>
            </a:r>
          </a:p>
          <a:p>
            <a:r>
              <a:rPr lang="en-US" sz="2200" b="1" dirty="0" smtClean="0"/>
              <a:t>IPC S.177 </a:t>
            </a:r>
            <a:r>
              <a:rPr lang="en-US" sz="2200" dirty="0" smtClean="0"/>
              <a:t>– false information</a:t>
            </a:r>
          </a:p>
          <a:p>
            <a:r>
              <a:rPr lang="en-US" sz="2200" b="1" dirty="0" smtClean="0"/>
              <a:t>IPC S.197 </a:t>
            </a:r>
            <a:r>
              <a:rPr lang="en-US" sz="2200" dirty="0" smtClean="0"/>
              <a:t>– false certificate</a:t>
            </a:r>
          </a:p>
          <a:p>
            <a:r>
              <a:rPr lang="en-US" sz="2200" b="1" dirty="0" smtClean="0"/>
              <a:t>IPC S.201 </a:t>
            </a:r>
            <a:r>
              <a:rPr lang="en-US" sz="2200" dirty="0" smtClean="0"/>
              <a:t>– disappearance of evidence to screen offender</a:t>
            </a:r>
          </a:p>
          <a:p>
            <a:r>
              <a:rPr lang="en-US" sz="2200" b="1" dirty="0" smtClean="0"/>
              <a:t>IPC S.202</a:t>
            </a:r>
            <a:r>
              <a:rPr lang="en-US" sz="2200" dirty="0" smtClean="0"/>
              <a:t> – omission to give information of offence</a:t>
            </a:r>
          </a:p>
          <a:p>
            <a:r>
              <a:rPr lang="en-US" sz="2200" b="1" dirty="0" smtClean="0"/>
              <a:t>IPC S.203</a:t>
            </a:r>
            <a:r>
              <a:rPr lang="en-US" sz="2200" dirty="0" smtClean="0"/>
              <a:t> – false information of offence</a:t>
            </a:r>
          </a:p>
          <a:p>
            <a:r>
              <a:rPr lang="en-US" sz="2200" b="1" dirty="0" smtClean="0"/>
              <a:t>IPC S.204</a:t>
            </a:r>
            <a:r>
              <a:rPr lang="en-US" sz="2200" dirty="0" smtClean="0"/>
              <a:t> – destruction of records</a:t>
            </a:r>
          </a:p>
          <a:p>
            <a:r>
              <a:rPr lang="en-US" sz="2200" b="1" dirty="0" smtClean="0"/>
              <a:t>IPC S.191</a:t>
            </a:r>
            <a:r>
              <a:rPr lang="en-US" sz="2200" dirty="0" smtClean="0"/>
              <a:t> – Hostile witness</a:t>
            </a:r>
          </a:p>
          <a:p>
            <a:r>
              <a:rPr lang="en-US" sz="2200" b="1" dirty="0" smtClean="0"/>
              <a:t>IPC S.192 </a:t>
            </a:r>
            <a:r>
              <a:rPr lang="en-US" sz="2200" dirty="0" smtClean="0"/>
              <a:t>– Perjury</a:t>
            </a:r>
          </a:p>
          <a:p>
            <a:r>
              <a:rPr lang="en-US" sz="2200" b="1" dirty="0" smtClean="0"/>
              <a:t>IPC S.193</a:t>
            </a:r>
            <a:r>
              <a:rPr lang="en-US" sz="2200" dirty="0" smtClean="0"/>
              <a:t> – punishment for perjury, false evidence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3011368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6250"/>
            <a:ext cx="8229600" cy="1066800"/>
          </a:xfrm>
        </p:spPr>
        <p:txBody>
          <a:bodyPr/>
          <a:lstStyle/>
          <a:p>
            <a:r>
              <a:rPr lang="en-IN" dirty="0" smtClean="0"/>
              <a:t>In this session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28598" y="1633190"/>
          <a:ext cx="8182003" cy="3683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4"/>
                <a:gridCol w="4436983"/>
                <a:gridCol w="1123020"/>
                <a:gridCol w="882373"/>
                <a:gridCol w="882373"/>
              </a:tblGrid>
              <a:tr h="1214446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</a:rPr>
                        <a:t>No.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 smtClean="0">
                          <a:solidFill>
                            <a:schemeClr val="bg1"/>
                          </a:solidFill>
                        </a:rPr>
                        <a:t>COMPETENCY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Domain (K/S/A/C) 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Level (K/KH/S/SH/P) 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Core</a:t>
                      </a:r>
                      <a:r>
                        <a:rPr lang="en-IN" sz="1800" b="1" baseline="0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(Y/N) 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49938">
                <a:tc>
                  <a:txBody>
                    <a:bodyPr/>
                    <a:lstStyle/>
                    <a:p>
                      <a:r>
                        <a:rPr kumimoji="0"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FM4.24 </a:t>
                      </a:r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Enumerate rights, privileges and duties of a Registered Medical Practitioner. Discuss doctor- patient relationship: professional secrecy and privileged communication</a:t>
                      </a:r>
                      <a:endParaRPr lang="en-IN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K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KH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Y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20682">
                <a:tc>
                  <a:txBody>
                    <a:bodyPr/>
                    <a:lstStyle/>
                    <a:p>
                      <a:r>
                        <a:rPr kumimoji="0" lang="en-I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FM4.2 </a:t>
                      </a:r>
                      <a:r>
                        <a:rPr kumimoji="0" lang="en-IN" sz="140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Mangal"/>
                        </a:rPr>
                        <a:t>8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Demonstrate respect to laws relating to medical practice and Ethical code of conduct and rules and regulations prescribed by prescribed by Medical Council of India/NMC from time to time</a:t>
                      </a:r>
                      <a:endParaRPr lang="en-IN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A</a:t>
                      </a:r>
                      <a:r>
                        <a:rPr lang="en-IN" sz="1400" baseline="0" dirty="0" smtClean="0">
                          <a:latin typeface="Arial"/>
                          <a:ea typeface="Times New Roman"/>
                          <a:cs typeface="Mangal"/>
                        </a:rPr>
                        <a:t> &amp; C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S</a:t>
                      </a:r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H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Y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b="1" dirty="0" smtClean="0"/>
              <a:t>IPC S.44 </a:t>
            </a:r>
            <a:r>
              <a:rPr lang="en-US" sz="2200" dirty="0" smtClean="0"/>
              <a:t>– Injury</a:t>
            </a:r>
          </a:p>
          <a:p>
            <a:r>
              <a:rPr lang="en-US" sz="2200" b="1" dirty="0" smtClean="0"/>
              <a:t>IPC S.319 </a:t>
            </a:r>
            <a:r>
              <a:rPr lang="en-US" sz="2200" dirty="0" smtClean="0"/>
              <a:t>– Hurt</a:t>
            </a:r>
          </a:p>
          <a:p>
            <a:r>
              <a:rPr lang="en-US" sz="2200" b="1" dirty="0" smtClean="0"/>
              <a:t>IPC S.320 </a:t>
            </a:r>
            <a:r>
              <a:rPr lang="en-US" sz="2200" dirty="0" smtClean="0"/>
              <a:t>– Grievous hurt</a:t>
            </a:r>
          </a:p>
          <a:p>
            <a:r>
              <a:rPr lang="en-US" sz="2200" b="1" dirty="0" smtClean="0"/>
              <a:t>IPC S.326 </a:t>
            </a:r>
            <a:r>
              <a:rPr lang="en-US" sz="2200" dirty="0" smtClean="0"/>
              <a:t>– GH by dangerous weapons</a:t>
            </a:r>
          </a:p>
          <a:p>
            <a:r>
              <a:rPr lang="en-US" sz="2200" b="1" dirty="0" smtClean="0"/>
              <a:t>IPC S.326A, S.326B </a:t>
            </a:r>
            <a:r>
              <a:rPr lang="en-US" sz="2200" dirty="0" smtClean="0"/>
              <a:t>– </a:t>
            </a:r>
            <a:r>
              <a:rPr lang="en-US" sz="2200" dirty="0" err="1" smtClean="0"/>
              <a:t>Vitriolage</a:t>
            </a:r>
            <a:endParaRPr lang="en-US" sz="2200" dirty="0" smtClean="0"/>
          </a:p>
          <a:p>
            <a:r>
              <a:rPr lang="en-US" sz="2200" b="1" dirty="0" smtClean="0"/>
              <a:t>IPC S.299 </a:t>
            </a:r>
            <a:r>
              <a:rPr lang="en-US" sz="2200" dirty="0" smtClean="0"/>
              <a:t>– culpable homicide</a:t>
            </a:r>
          </a:p>
          <a:p>
            <a:r>
              <a:rPr lang="en-US" sz="2200" b="1" dirty="0" smtClean="0"/>
              <a:t>IPC S.300 </a:t>
            </a:r>
            <a:r>
              <a:rPr lang="en-US" sz="2200" dirty="0" smtClean="0"/>
              <a:t>– murder</a:t>
            </a:r>
          </a:p>
          <a:p>
            <a:r>
              <a:rPr lang="en-US" sz="2200" b="1" dirty="0" smtClean="0"/>
              <a:t>IPC S.302</a:t>
            </a:r>
            <a:r>
              <a:rPr lang="en-US" sz="2200" dirty="0" smtClean="0"/>
              <a:t> – punishment of murder</a:t>
            </a:r>
          </a:p>
          <a:p>
            <a:r>
              <a:rPr lang="en-US" sz="2200" b="1" dirty="0" smtClean="0"/>
              <a:t>IPC S.307 </a:t>
            </a:r>
            <a:r>
              <a:rPr lang="en-US" sz="2200" dirty="0" smtClean="0"/>
              <a:t>– attempt to murder</a:t>
            </a:r>
          </a:p>
          <a:p>
            <a:r>
              <a:rPr lang="en-US" sz="2200" b="1" dirty="0" smtClean="0"/>
              <a:t>IPC S.308 </a:t>
            </a:r>
            <a:r>
              <a:rPr lang="en-US" sz="2200" dirty="0" smtClean="0"/>
              <a:t>– attempt to </a:t>
            </a:r>
            <a:r>
              <a:rPr lang="en-US" sz="2200" dirty="0"/>
              <a:t>c</a:t>
            </a:r>
            <a:r>
              <a:rPr lang="en-US" sz="2200" dirty="0" smtClean="0"/>
              <a:t>ulpable homicide</a:t>
            </a:r>
          </a:p>
          <a:p>
            <a:r>
              <a:rPr lang="en-US" sz="2200" b="1" dirty="0" smtClean="0"/>
              <a:t>IPC S.304, S.304A </a:t>
            </a:r>
            <a:r>
              <a:rPr lang="en-US" sz="2200" dirty="0" smtClean="0"/>
              <a:t>– death by negligence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2566807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b="1" dirty="0" smtClean="0"/>
              <a:t>IPC S.304B </a:t>
            </a:r>
            <a:r>
              <a:rPr lang="en-US" sz="2200" dirty="0" smtClean="0"/>
              <a:t>– Dowry death</a:t>
            </a:r>
          </a:p>
          <a:p>
            <a:r>
              <a:rPr lang="en-US" sz="2200" b="1" dirty="0" smtClean="0"/>
              <a:t>IPC S.498A </a:t>
            </a:r>
            <a:r>
              <a:rPr lang="en-US" sz="2200" dirty="0" smtClean="0"/>
              <a:t>– cruelty</a:t>
            </a:r>
          </a:p>
          <a:p>
            <a:r>
              <a:rPr lang="en-US" sz="2200" b="1" dirty="0" smtClean="0"/>
              <a:t>IPC S.306 </a:t>
            </a:r>
            <a:r>
              <a:rPr lang="en-US" sz="2200" dirty="0" smtClean="0"/>
              <a:t>– abetment of suicide</a:t>
            </a:r>
          </a:p>
          <a:p>
            <a:r>
              <a:rPr lang="en-US" sz="2200" b="1" dirty="0" smtClean="0"/>
              <a:t>IPC S.309 </a:t>
            </a:r>
            <a:r>
              <a:rPr lang="en-US" sz="2200" dirty="0" smtClean="0"/>
              <a:t>– attempt to suicide – decriminalized now</a:t>
            </a:r>
          </a:p>
          <a:p>
            <a:endParaRPr lang="en-US" sz="2200" dirty="0"/>
          </a:p>
          <a:p>
            <a:r>
              <a:rPr lang="en-US" sz="2200" dirty="0" smtClean="0"/>
              <a:t>  </a:t>
            </a:r>
            <a:r>
              <a:rPr lang="en-US" sz="2200" b="1" dirty="0" smtClean="0"/>
              <a:t>IPC S.312 to 316, S.511 </a:t>
            </a:r>
            <a:r>
              <a:rPr lang="en-US" sz="2200" dirty="0" smtClean="0"/>
              <a:t>– criminal abortion</a:t>
            </a:r>
          </a:p>
          <a:p>
            <a:endParaRPr lang="en-US" sz="2200" dirty="0" smtClean="0"/>
          </a:p>
          <a:p>
            <a:r>
              <a:rPr lang="en-US" sz="2200" b="1" dirty="0" smtClean="0"/>
              <a:t>IPC S.84 </a:t>
            </a:r>
            <a:r>
              <a:rPr lang="en-US" sz="2200" dirty="0" smtClean="0"/>
              <a:t>– criminal liability of mentally ill person</a:t>
            </a:r>
          </a:p>
          <a:p>
            <a:endParaRPr lang="en-US" sz="2200" dirty="0" smtClean="0"/>
          </a:p>
          <a:p>
            <a:r>
              <a:rPr lang="en-US" sz="2200" b="1" dirty="0" smtClean="0"/>
              <a:t>IPC S.284 </a:t>
            </a:r>
            <a:r>
              <a:rPr lang="en-US" sz="2200" dirty="0" smtClean="0"/>
              <a:t>– negligent conduct with poisonous substances</a:t>
            </a:r>
          </a:p>
          <a:p>
            <a:r>
              <a:rPr lang="en-US" sz="2200" b="1" dirty="0" smtClean="0"/>
              <a:t>IPC S.85, 86 </a:t>
            </a:r>
            <a:r>
              <a:rPr lang="en-US" sz="2200" dirty="0" smtClean="0"/>
              <a:t>– criminal liability of intoxicated person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33098544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472518" cy="4325112"/>
          </a:xfrm>
        </p:spPr>
        <p:txBody>
          <a:bodyPr>
            <a:noAutofit/>
          </a:bodyPr>
          <a:lstStyle/>
          <a:p>
            <a:r>
              <a:rPr lang="en-US" sz="2200" b="1" dirty="0"/>
              <a:t>IPC </a:t>
            </a:r>
            <a:r>
              <a:rPr lang="en-US" sz="2200" b="1" dirty="0" smtClean="0"/>
              <a:t>S.497 </a:t>
            </a:r>
            <a:r>
              <a:rPr lang="en-US" sz="2200" dirty="0"/>
              <a:t>– adultery</a:t>
            </a:r>
          </a:p>
          <a:p>
            <a:r>
              <a:rPr lang="en-US" sz="2200" b="1" dirty="0"/>
              <a:t>IPC </a:t>
            </a:r>
            <a:r>
              <a:rPr lang="en-US" sz="2200" b="1" dirty="0" smtClean="0"/>
              <a:t>S.375 </a:t>
            </a:r>
            <a:r>
              <a:rPr lang="en-US" sz="2200" dirty="0"/>
              <a:t>– Rape</a:t>
            </a:r>
          </a:p>
          <a:p>
            <a:r>
              <a:rPr lang="en-US" sz="2200" b="1" dirty="0"/>
              <a:t>IPC </a:t>
            </a:r>
            <a:r>
              <a:rPr lang="en-US" sz="2200" b="1" dirty="0" smtClean="0"/>
              <a:t>S.376 </a:t>
            </a:r>
            <a:r>
              <a:rPr lang="en-US" sz="2200" dirty="0"/>
              <a:t>– punishment for rape, </a:t>
            </a:r>
            <a:r>
              <a:rPr lang="en-US" sz="2200" b="1" dirty="0" smtClean="0"/>
              <a:t>S.376A, B, C, D</a:t>
            </a:r>
            <a:r>
              <a:rPr lang="en-US" sz="2200" dirty="0" smtClean="0"/>
              <a:t>, </a:t>
            </a:r>
            <a:r>
              <a:rPr lang="en-US" sz="2200" b="1" dirty="0"/>
              <a:t>E</a:t>
            </a:r>
          </a:p>
          <a:p>
            <a:r>
              <a:rPr lang="en-US" sz="2200" b="1" dirty="0"/>
              <a:t>IPC </a:t>
            </a:r>
            <a:r>
              <a:rPr lang="en-US" sz="2200" b="1" dirty="0" smtClean="0"/>
              <a:t>S.377 </a:t>
            </a:r>
            <a:r>
              <a:rPr lang="en-US" sz="2200" dirty="0"/>
              <a:t>– Unnatural sexual </a:t>
            </a:r>
            <a:r>
              <a:rPr lang="en-US" sz="2200" dirty="0" smtClean="0"/>
              <a:t>offences</a:t>
            </a:r>
            <a:endParaRPr lang="en-US" sz="2200" dirty="0"/>
          </a:p>
          <a:p>
            <a:r>
              <a:rPr lang="en-US" sz="2200" b="1" dirty="0" smtClean="0"/>
              <a:t>IPC S.354 </a:t>
            </a:r>
            <a:r>
              <a:rPr lang="en-US" sz="2200" dirty="0" smtClean="0"/>
              <a:t>– assault(physical/sexual) to woman (Indecent assault)</a:t>
            </a:r>
          </a:p>
          <a:p>
            <a:r>
              <a:rPr lang="en-US" sz="2200" b="1" dirty="0" smtClean="0"/>
              <a:t>IPC S.354A </a:t>
            </a:r>
            <a:r>
              <a:rPr lang="en-US" sz="2200" dirty="0" smtClean="0"/>
              <a:t>– sexual harassment</a:t>
            </a:r>
          </a:p>
          <a:p>
            <a:r>
              <a:rPr lang="en-US" sz="2200" b="1" dirty="0" smtClean="0"/>
              <a:t>IPC S.354B </a:t>
            </a:r>
            <a:r>
              <a:rPr lang="en-US" sz="2200" dirty="0" smtClean="0"/>
              <a:t>– assault to disrobe a woman</a:t>
            </a:r>
          </a:p>
          <a:p>
            <a:r>
              <a:rPr lang="en-US" sz="2200" b="1" dirty="0" smtClean="0"/>
              <a:t>IPC S.354C </a:t>
            </a:r>
            <a:r>
              <a:rPr lang="en-US" sz="2200" dirty="0"/>
              <a:t>– voyeurism</a:t>
            </a:r>
          </a:p>
          <a:p>
            <a:r>
              <a:rPr lang="en-US" sz="2200" b="1" dirty="0"/>
              <a:t>IPC </a:t>
            </a:r>
            <a:r>
              <a:rPr lang="en-US" sz="2200" b="1" dirty="0" smtClean="0"/>
              <a:t>S.354D </a:t>
            </a:r>
            <a:r>
              <a:rPr lang="en-US" sz="2200" dirty="0"/>
              <a:t>– </a:t>
            </a:r>
            <a:r>
              <a:rPr lang="en-US" sz="2200" dirty="0" smtClean="0"/>
              <a:t>stalking</a:t>
            </a:r>
          </a:p>
          <a:p>
            <a:r>
              <a:rPr lang="en-US" sz="2200" b="1" dirty="0" smtClean="0"/>
              <a:t>IPC S.290 </a:t>
            </a:r>
            <a:r>
              <a:rPr lang="en-US" sz="2200" dirty="0" smtClean="0"/>
              <a:t>– </a:t>
            </a:r>
            <a:r>
              <a:rPr lang="en-US" sz="2200" dirty="0" err="1" smtClean="0"/>
              <a:t>Frotteurism</a:t>
            </a:r>
            <a:endParaRPr lang="en-US" sz="2200" dirty="0"/>
          </a:p>
          <a:p>
            <a:r>
              <a:rPr lang="en-US" sz="2200" b="1" dirty="0" smtClean="0"/>
              <a:t>IPC S.294 </a:t>
            </a:r>
            <a:r>
              <a:rPr lang="en-US" sz="2200" dirty="0" smtClean="0"/>
              <a:t>- Exhibitionism</a:t>
            </a:r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402977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Criminal Procedure Code, 1973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b="1" dirty="0" err="1" smtClean="0"/>
              <a:t>CrPC</a:t>
            </a:r>
            <a:r>
              <a:rPr lang="en-US" sz="2200" b="1" dirty="0" smtClean="0"/>
              <a:t> S.174 </a:t>
            </a:r>
            <a:r>
              <a:rPr lang="en-US" sz="2200" dirty="0" smtClean="0"/>
              <a:t>– police inquest</a:t>
            </a:r>
          </a:p>
          <a:p>
            <a:r>
              <a:rPr lang="en-US" sz="2200" b="1" dirty="0" err="1" smtClean="0"/>
              <a:t>CrPC</a:t>
            </a:r>
            <a:r>
              <a:rPr lang="en-US" sz="2200" b="1" dirty="0" smtClean="0"/>
              <a:t> S.176 </a:t>
            </a:r>
            <a:r>
              <a:rPr lang="en-US" sz="2200" dirty="0" smtClean="0"/>
              <a:t>– magistrate inquest</a:t>
            </a:r>
          </a:p>
          <a:p>
            <a:r>
              <a:rPr lang="en-US" sz="2200" b="1" dirty="0" err="1" smtClean="0"/>
              <a:t>CrPC</a:t>
            </a:r>
            <a:r>
              <a:rPr lang="en-US" sz="2200" b="1" dirty="0" smtClean="0"/>
              <a:t> S.61 to 69 </a:t>
            </a:r>
            <a:r>
              <a:rPr lang="en-US" sz="2200" dirty="0" smtClean="0"/>
              <a:t>– Summons</a:t>
            </a:r>
          </a:p>
          <a:p>
            <a:endParaRPr lang="en-US" sz="2200" dirty="0"/>
          </a:p>
          <a:p>
            <a:r>
              <a:rPr lang="en-US" sz="2200" b="1" dirty="0" err="1" smtClean="0"/>
              <a:t>CrPC</a:t>
            </a:r>
            <a:r>
              <a:rPr lang="en-US" sz="2200" b="1" dirty="0" smtClean="0"/>
              <a:t> S.357C </a:t>
            </a:r>
            <a:r>
              <a:rPr lang="en-US" sz="2200" dirty="0" smtClean="0"/>
              <a:t>– free &amp; immediate Rx to rape &amp; </a:t>
            </a:r>
            <a:r>
              <a:rPr lang="en-US" sz="2200" dirty="0" err="1" smtClean="0"/>
              <a:t>vitriolage</a:t>
            </a:r>
            <a:r>
              <a:rPr lang="en-US" sz="2200" dirty="0" smtClean="0"/>
              <a:t> victim</a:t>
            </a:r>
          </a:p>
          <a:p>
            <a:endParaRPr lang="en-US" sz="2200" dirty="0"/>
          </a:p>
          <a:p>
            <a:r>
              <a:rPr lang="en-US" sz="2200" b="1" dirty="0" err="1" smtClean="0"/>
              <a:t>CrPC</a:t>
            </a:r>
            <a:r>
              <a:rPr lang="en-US" sz="2200" b="1" dirty="0" smtClean="0"/>
              <a:t> S.39 </a:t>
            </a:r>
            <a:r>
              <a:rPr lang="en-US" sz="2200" dirty="0" smtClean="0"/>
              <a:t>– information of MLC cases</a:t>
            </a:r>
          </a:p>
          <a:p>
            <a:endParaRPr lang="en-US" sz="2200" dirty="0"/>
          </a:p>
          <a:p>
            <a:r>
              <a:rPr lang="en-US" sz="2200" b="1" dirty="0" err="1" smtClean="0"/>
              <a:t>CrPC</a:t>
            </a:r>
            <a:r>
              <a:rPr lang="en-US" sz="2200" b="1" dirty="0" smtClean="0"/>
              <a:t> S.53, 54 </a:t>
            </a:r>
            <a:r>
              <a:rPr lang="en-US" sz="2200" dirty="0" smtClean="0"/>
              <a:t>– medical examination of arrested person</a:t>
            </a:r>
          </a:p>
          <a:p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18301555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Indian Evidence Act, 1872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IEA S.61 to 90 </a:t>
            </a:r>
            <a:r>
              <a:rPr lang="en-US" sz="2400" dirty="0" smtClean="0"/>
              <a:t>– documentary evidence</a:t>
            </a:r>
          </a:p>
          <a:p>
            <a:r>
              <a:rPr lang="en-US" sz="2400" b="1" dirty="0" smtClean="0"/>
              <a:t>IEA S.32 </a:t>
            </a:r>
            <a:r>
              <a:rPr lang="en-US" sz="2400" dirty="0" smtClean="0"/>
              <a:t>– dying declaration</a:t>
            </a:r>
          </a:p>
          <a:p>
            <a:r>
              <a:rPr lang="en-US" sz="2400" b="1" dirty="0" smtClean="0"/>
              <a:t>IEA S.45 </a:t>
            </a:r>
            <a:r>
              <a:rPr lang="en-US" sz="2400" dirty="0" smtClean="0"/>
              <a:t>– Expert witness</a:t>
            </a:r>
          </a:p>
          <a:p>
            <a:r>
              <a:rPr lang="en-US" sz="2400" b="1" dirty="0" smtClean="0"/>
              <a:t>IEA S.137 </a:t>
            </a:r>
            <a:r>
              <a:rPr lang="en-US" sz="2400" dirty="0" smtClean="0"/>
              <a:t>– Examination in chief, cross examination</a:t>
            </a:r>
          </a:p>
          <a:p>
            <a:r>
              <a:rPr lang="en-US" sz="2400" b="1" dirty="0" smtClean="0"/>
              <a:t>IEA S.141 </a:t>
            </a:r>
            <a:r>
              <a:rPr lang="en-US" sz="2400" dirty="0" smtClean="0"/>
              <a:t>– leading questions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0733610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Any questions?</a:t>
            </a:r>
            <a:endParaRPr lang="en-IN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278606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4400" dirty="0" smtClean="0">
                <a:latin typeface="+mj-lt"/>
                <a:ea typeface="+mj-ea"/>
                <a:cs typeface="+mj-cs"/>
              </a:rPr>
              <a:t>MCQs</a:t>
            </a: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MCQ 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200" dirty="0" smtClean="0"/>
              <a:t>Which of the following correctly depicts 'Professional death sentence' ?</a:t>
            </a:r>
          </a:p>
          <a:p>
            <a:endParaRPr lang="en-US" sz="2200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n-US" sz="2200" dirty="0" smtClean="0"/>
              <a:t>Receiving cut money from MR of some pharmaceutical company</a:t>
            </a:r>
            <a:endParaRPr lang="en-IN" sz="2200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n-IN" sz="2200" dirty="0" smtClean="0"/>
              <a:t>Erasing name of a doctor from Medical Register permanently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IN" sz="2200" dirty="0" smtClean="0"/>
              <a:t>Warning notice to a doctor for professional misconduct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sz="2200" dirty="0" smtClean="0"/>
              <a:t>Dying declaration obtained and signed by a medical practitioner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375151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/>
              <a:t>In case of proven professional misconduct by a registered doctor, the disciplinary punishment will be given by which authority?</a:t>
            </a:r>
          </a:p>
          <a:p>
            <a:endParaRPr lang="en-US" sz="2200" dirty="0" smtClean="0"/>
          </a:p>
          <a:p>
            <a:pPr marL="514350" indent="-514350">
              <a:buFont typeface="+mj-lt"/>
              <a:buAutoNum type="alphaLcParenR"/>
            </a:pPr>
            <a:r>
              <a:rPr lang="pt-BR" sz="2200" dirty="0" smtClean="0"/>
              <a:t>State medical council</a:t>
            </a:r>
          </a:p>
          <a:p>
            <a:pPr marL="514350" indent="-514350">
              <a:buFont typeface="+mj-lt"/>
              <a:buAutoNum type="alphaLcParenR"/>
            </a:pPr>
            <a:r>
              <a:rPr lang="pt-BR" sz="2200" dirty="0" smtClean="0"/>
              <a:t>Indian Medical Association</a:t>
            </a:r>
          </a:p>
          <a:p>
            <a:pPr marL="514350" indent="-514350">
              <a:buFont typeface="+mj-lt"/>
              <a:buAutoNum type="alphaLcParenR"/>
            </a:pPr>
            <a:r>
              <a:rPr lang="en-IN" sz="2200" dirty="0" smtClean="0"/>
              <a:t>National Medical Commission </a:t>
            </a:r>
          </a:p>
          <a:p>
            <a:pPr marL="514350" indent="-514350">
              <a:buFont typeface="+mj-lt"/>
              <a:buAutoNum type="alphaLcParenR"/>
            </a:pPr>
            <a:r>
              <a:rPr lang="en-IN" sz="2200" dirty="0" smtClean="0"/>
              <a:t>High Court of the concerned State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4009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/>
              <a:t>MCI recognized medical qualifications awarded by medical institutions outside India are registered in which schedule of MCI?</a:t>
            </a:r>
          </a:p>
          <a:p>
            <a:endParaRPr lang="en-US" sz="2200" dirty="0" smtClean="0"/>
          </a:p>
          <a:p>
            <a:pPr marL="514350" indent="-514350">
              <a:buClr>
                <a:srgbClr val="002060"/>
              </a:buClr>
              <a:buFont typeface="+mj-lt"/>
              <a:buAutoNum type="alphaLcParenR"/>
            </a:pPr>
            <a:r>
              <a:rPr lang="en-IN" sz="2200" dirty="0" smtClean="0"/>
              <a:t>Schedule I</a:t>
            </a:r>
          </a:p>
          <a:p>
            <a:pPr marL="514350" indent="-514350">
              <a:buClr>
                <a:srgbClr val="002060"/>
              </a:buClr>
              <a:buFont typeface="+mj-lt"/>
              <a:buAutoNum type="alphaLcParenR"/>
            </a:pPr>
            <a:r>
              <a:rPr lang="en-IN" sz="2200" dirty="0" smtClean="0"/>
              <a:t>Schedule II</a:t>
            </a:r>
          </a:p>
          <a:p>
            <a:pPr marL="514350" indent="-514350">
              <a:buClr>
                <a:srgbClr val="002060"/>
              </a:buClr>
              <a:buFont typeface="+mj-lt"/>
              <a:buAutoNum type="alphaLcParenR"/>
            </a:pPr>
            <a:r>
              <a:rPr lang="en-IN" sz="2200" dirty="0" smtClean="0"/>
              <a:t>Schedule </a:t>
            </a:r>
            <a:r>
              <a:rPr lang="en-IN" sz="2200" dirty="0" err="1" smtClean="0"/>
              <a:t>IIIa</a:t>
            </a:r>
            <a:endParaRPr lang="en-IN" sz="2200" dirty="0" smtClean="0"/>
          </a:p>
          <a:p>
            <a:pPr marL="514350" indent="-514350">
              <a:buClr>
                <a:srgbClr val="002060"/>
              </a:buClr>
              <a:buFont typeface="+mj-lt"/>
              <a:buAutoNum type="alphaLcParenR"/>
            </a:pPr>
            <a:r>
              <a:rPr lang="en-IN" sz="2200" dirty="0" smtClean="0"/>
              <a:t>Schedule </a:t>
            </a:r>
            <a:r>
              <a:rPr lang="en-IN" sz="2200" dirty="0" err="1" smtClean="0"/>
              <a:t>IIIb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171211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/>
              <a:t>Which of following is NOT an example to a doctor for privileged communication to concerned authority?</a:t>
            </a:r>
            <a:endParaRPr lang="en-US" sz="2200" dirty="0" smtClean="0"/>
          </a:p>
          <a:p>
            <a:endParaRPr lang="en-US" sz="2200" dirty="0"/>
          </a:p>
          <a:p>
            <a:pPr marL="571500" indent="-457200">
              <a:buClrTx/>
              <a:buFont typeface="+mj-lt"/>
              <a:buAutoNum type="alphaLcParenR"/>
            </a:pPr>
            <a:r>
              <a:rPr lang="en-IN" sz="2200" dirty="0" smtClean="0"/>
              <a:t>A person with syphilis enrols for swimming training</a:t>
            </a:r>
          </a:p>
          <a:p>
            <a:pPr marL="571500" indent="-457200">
              <a:buClrTx/>
              <a:buFont typeface="+mj-lt"/>
              <a:buAutoNum type="alphaLcParenR"/>
            </a:pPr>
            <a:r>
              <a:rPr lang="en-IN" sz="2200" dirty="0" smtClean="0"/>
              <a:t>A </a:t>
            </a:r>
            <a:r>
              <a:rPr lang="en-IN" sz="2200" dirty="0" err="1" smtClean="0"/>
              <a:t>color</a:t>
            </a:r>
            <a:r>
              <a:rPr lang="en-IN" sz="2200" dirty="0" smtClean="0"/>
              <a:t> blind person applies for job of truck driving</a:t>
            </a:r>
          </a:p>
          <a:p>
            <a:pPr marL="571500" indent="-457200">
              <a:buClrTx/>
              <a:buFont typeface="+mj-lt"/>
              <a:buAutoNum type="alphaLcParenR"/>
            </a:pPr>
            <a:r>
              <a:rPr lang="en-IN" sz="2200" dirty="0" smtClean="0"/>
              <a:t>A aircraft pilot develops </a:t>
            </a:r>
            <a:r>
              <a:rPr lang="en-IN" sz="2200" dirty="0" err="1" smtClean="0"/>
              <a:t>hypermetropia</a:t>
            </a:r>
            <a:endParaRPr lang="en-IN" sz="2200" dirty="0" smtClean="0"/>
          </a:p>
          <a:p>
            <a:pPr marL="571500" indent="-457200">
              <a:buClrTx/>
              <a:buFont typeface="+mj-lt"/>
              <a:buAutoNum type="alphaLcParenR"/>
            </a:pPr>
            <a:r>
              <a:rPr lang="en-IN" sz="2200" dirty="0" smtClean="0"/>
              <a:t>A sterile person is going to marry a normal person</a:t>
            </a:r>
          </a:p>
          <a:p>
            <a:pPr marL="571500" indent="-457200">
              <a:buClrTx/>
              <a:buFont typeface="+mj-lt"/>
              <a:buAutoNum type="alphaLcParenR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340650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1285861"/>
          <a:ext cx="8215370" cy="4283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8856"/>
                <a:gridCol w="966514"/>
              </a:tblGrid>
              <a:tr h="966636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bg1"/>
                          </a:solidFill>
                        </a:rPr>
                        <a:t>SPECIFIC</a:t>
                      </a:r>
                      <a:r>
                        <a:rPr lang="en-IN" baseline="0" dirty="0" smtClean="0">
                          <a:solidFill>
                            <a:schemeClr val="bg1"/>
                          </a:solidFill>
                        </a:rPr>
                        <a:t> LEARNING OBJECTIVES</a:t>
                      </a:r>
                    </a:p>
                    <a:p>
                      <a:r>
                        <a:rPr lang="en-IN" baseline="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IN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0" lang="en-IN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At the end of this session, the 2</a:t>
                      </a:r>
                      <a:r>
                        <a:rPr kumimoji="0" lang="en-IN" sz="1800" b="1" kern="1200" baseline="300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kumimoji="0" lang="en-IN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MBBS student....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bg1"/>
                          </a:solidFill>
                        </a:rPr>
                        <a:t>Integration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739945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should able to e</a:t>
                      </a:r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numerate </a:t>
                      </a:r>
                      <a:r>
                        <a:rPr kumimoji="0"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rights, privileges and duties of a Registered Medical Practitioner</a:t>
                      </a:r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Should be able to define and discuss </a:t>
                      </a:r>
                      <a:r>
                        <a:rPr kumimoji="0"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doctor- patient relationship</a:t>
                      </a:r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professional secrecy </a:t>
                      </a:r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kumimoji="0"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privileged communication</a:t>
                      </a:r>
                      <a:endParaRPr kumimoji="0" lang="en-IN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HI</a:t>
                      </a:r>
                      <a:r>
                        <a:rPr lang="en-IN" sz="1400" baseline="0" dirty="0" smtClean="0"/>
                        <a:t> - </a:t>
                      </a:r>
                      <a:r>
                        <a:rPr lang="en-IN" sz="1400" dirty="0" smtClean="0"/>
                        <a:t/>
                      </a:r>
                      <a:br>
                        <a:rPr lang="en-IN" sz="1400" dirty="0" smtClean="0"/>
                      </a:br>
                      <a:r>
                        <a:rPr lang="en-IN" sz="1400" dirty="0" smtClean="0"/>
                        <a:t>AETCOM</a:t>
                      </a:r>
                      <a:endParaRPr lang="en-IN" sz="1400" dirty="0"/>
                    </a:p>
                  </a:txBody>
                  <a:tcPr/>
                </a:tc>
              </a:tr>
              <a:tr h="814114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kumimoji="0"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should able to have</a:t>
                      </a:r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knowledge  about </a:t>
                      </a:r>
                      <a:r>
                        <a:rPr kumimoji="0"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laws relating to medical practice </a:t>
                      </a:r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kumimoji="0"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Ethical code of conduct </a:t>
                      </a:r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kumimoji="0" lang="en-IN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rules and regulations </a:t>
                      </a:r>
                      <a:r>
                        <a:rPr kumimoji="0" lang="en-I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prescribed by prescribed by Medical Council of India/NMC. </a:t>
                      </a:r>
                    </a:p>
                    <a:p>
                      <a:pPr marL="342900" indent="-34290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kumimoji="0"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should able to </a:t>
                      </a:r>
                      <a:r>
                        <a:rPr kumimoji="0" lang="en-IN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demonstrate respect to them</a:t>
                      </a:r>
                      <a:r>
                        <a:rPr kumimoji="0"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I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HI</a:t>
                      </a:r>
                      <a:r>
                        <a:rPr lang="en-IN" sz="1400" baseline="0" dirty="0" smtClean="0"/>
                        <a:t> - </a:t>
                      </a:r>
                      <a:r>
                        <a:rPr lang="en-IN" sz="1400" dirty="0" smtClean="0"/>
                        <a:t/>
                      </a:r>
                      <a:br>
                        <a:rPr lang="en-IN" sz="1400" dirty="0" smtClean="0"/>
                      </a:br>
                      <a:r>
                        <a:rPr lang="en-IN" sz="1400" dirty="0" smtClean="0"/>
                        <a:t>AETCOM</a:t>
                      </a:r>
                      <a:endParaRPr lang="en-IN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/>
              <a:t>Which of following is NOT a right of a registered medical practitioner?</a:t>
            </a:r>
            <a:endParaRPr lang="en-US" sz="2200" dirty="0" smtClean="0"/>
          </a:p>
          <a:p>
            <a:endParaRPr lang="en-US" sz="2200" dirty="0"/>
          </a:p>
          <a:p>
            <a:pPr marL="571500" indent="-457200">
              <a:buClrTx/>
              <a:buFont typeface="+mj-lt"/>
              <a:buAutoNum type="alphaLcParenR"/>
            </a:pPr>
            <a:r>
              <a:rPr lang="en-IN" sz="2200" dirty="0" smtClean="0"/>
              <a:t>To choose patient in non-emergency case</a:t>
            </a:r>
          </a:p>
          <a:p>
            <a:pPr marL="571500" indent="-457200">
              <a:buClrTx/>
              <a:buFont typeface="+mj-lt"/>
              <a:buAutoNum type="alphaLcParenR"/>
            </a:pPr>
            <a:r>
              <a:rPr lang="en-IN" sz="2200" dirty="0" smtClean="0"/>
              <a:t>To open a drug store &amp; sell medicines</a:t>
            </a:r>
          </a:p>
          <a:p>
            <a:pPr marL="571500" indent="-457200">
              <a:buClrTx/>
              <a:buFont typeface="+mj-lt"/>
              <a:buAutoNum type="alphaLcParenR"/>
            </a:pPr>
            <a:r>
              <a:rPr lang="en-IN" sz="2200" dirty="0" smtClean="0"/>
              <a:t>To add title, descriptions, etc. to one’s name</a:t>
            </a:r>
          </a:p>
          <a:p>
            <a:pPr marL="571500" indent="-457200">
              <a:buClrTx/>
              <a:buFont typeface="+mj-lt"/>
              <a:buAutoNum type="alphaLcParenR"/>
            </a:pPr>
            <a:r>
              <a:rPr lang="en-IN" sz="2200" dirty="0" smtClean="0"/>
              <a:t>To recover fees &amp; charges for given service</a:t>
            </a:r>
          </a:p>
          <a:p>
            <a:pPr marL="571500" indent="-457200">
              <a:buClrTx/>
              <a:buFont typeface="+mj-lt"/>
              <a:buAutoNum type="alphaLcParenR"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328601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5686436" cy="16383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Duties of a Registered Medical Practitioner(RMP)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71744"/>
            <a:ext cx="7329510" cy="4002792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200" dirty="0" smtClean="0"/>
              <a:t>Duties in general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200" dirty="0" smtClean="0"/>
              <a:t>Duties towards the patient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200" dirty="0" smtClean="0"/>
              <a:t>Duties towards other doctors &amp; healthcare staff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200" dirty="0" smtClean="0"/>
              <a:t>Duties towards the state &amp; society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2018068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Duties in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/>
              <a:t>D</a:t>
            </a:r>
            <a:r>
              <a:rPr lang="en-US" sz="2200" dirty="0" smtClean="0"/>
              <a:t>ignity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Modesty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Knowledge &amp; Expertise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Medical qualifications &amp; Experience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Degrees &amp; Reg. no.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Membership of medical society &amp; associations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Employment to other qualified persons</a:t>
            </a:r>
          </a:p>
          <a:p>
            <a:pPr>
              <a:lnSpc>
                <a:spcPct val="150000"/>
              </a:lnSpc>
            </a:pP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4248694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Duties towards patients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/>
              <a:t>To exercise reasonable degree of skill &amp; knowledge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To render service &amp; care with reasonable expertise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Good doctor - patient relationship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To give proper instructions, information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To inform &amp; warn, consent – therapy, operative procedures, drugs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Professional Secrecy</a:t>
            </a:r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4282414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3942"/>
            <a:ext cx="8229600" cy="5691206"/>
          </a:xfrm>
        </p:spPr>
        <p:txBody>
          <a:bodyPr>
            <a:normAutofit/>
          </a:bodyPr>
          <a:lstStyle/>
          <a:p>
            <a:r>
              <a:rPr lang="en-US" sz="4300" dirty="0" smtClean="0"/>
              <a:t>Professional secrecy </a:t>
            </a:r>
            <a:r>
              <a:rPr lang="en-US" dirty="0" smtClean="0"/>
              <a:t>: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Implied term of contract between doctor &amp; patient that all the details regarding the patient would be kept confidential.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Not to discuss the illness of </a:t>
            </a:r>
            <a:r>
              <a:rPr lang="en-US" sz="2000" dirty="0" err="1" smtClean="0">
                <a:solidFill>
                  <a:schemeClr val="tx1"/>
                </a:solidFill>
              </a:rPr>
              <a:t>pt</a:t>
            </a:r>
            <a:r>
              <a:rPr lang="en-US" sz="2000" dirty="0" smtClean="0">
                <a:solidFill>
                  <a:schemeClr val="tx1"/>
                </a:solidFill>
              </a:rPr>
              <a:t> without his consent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If a </a:t>
            </a:r>
            <a:r>
              <a:rPr lang="en-US" sz="2000" dirty="0" err="1" smtClean="0">
                <a:solidFill>
                  <a:schemeClr val="tx1"/>
                </a:solidFill>
              </a:rPr>
              <a:t>pt</a:t>
            </a:r>
            <a:r>
              <a:rPr lang="en-US" sz="2000" dirty="0" smtClean="0">
                <a:solidFill>
                  <a:schemeClr val="tx1"/>
                </a:solidFill>
              </a:rPr>
              <a:t> is major, not to disclose any detail to parents/any authority without his/her consent even though parents are paying the fees.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Even when the pt treated free.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Examples</a:t>
            </a:r>
          </a:p>
          <a:p>
            <a:pPr marL="1161288" lvl="2" indent="-457200">
              <a:buFont typeface="+mj-lt"/>
              <a:buAutoNum type="arabicParenR"/>
            </a:pPr>
            <a:r>
              <a:rPr lang="en-US" sz="2000" dirty="0" smtClean="0">
                <a:solidFill>
                  <a:schemeClr val="tx1"/>
                </a:solidFill>
              </a:rPr>
              <a:t>Government/private company – employer</a:t>
            </a:r>
          </a:p>
          <a:p>
            <a:pPr marL="1161288" lvl="2" indent="-457200">
              <a:buFont typeface="+mj-lt"/>
              <a:buAutoNum type="arabicParenR"/>
            </a:pPr>
            <a:r>
              <a:rPr lang="en-US" sz="2000" dirty="0" smtClean="0">
                <a:solidFill>
                  <a:schemeClr val="tx1"/>
                </a:solidFill>
              </a:rPr>
              <a:t>Servant – master</a:t>
            </a:r>
          </a:p>
          <a:p>
            <a:pPr marL="1161288" lvl="2" indent="-457200">
              <a:buFont typeface="+mj-lt"/>
              <a:buAutoNum type="arabicParenR"/>
            </a:pPr>
            <a:r>
              <a:rPr lang="en-US" sz="2000" dirty="0" smtClean="0">
                <a:solidFill>
                  <a:schemeClr val="tx1"/>
                </a:solidFill>
              </a:rPr>
              <a:t>Sex of unborn child</a:t>
            </a:r>
          </a:p>
          <a:p>
            <a:pPr marL="1161288" lvl="2" indent="-457200">
              <a:buFont typeface="+mj-lt"/>
              <a:buAutoNum type="arabicParenR"/>
            </a:pPr>
            <a:r>
              <a:rPr lang="en-US" sz="2000" dirty="0" smtClean="0">
                <a:solidFill>
                  <a:schemeClr val="tx1"/>
                </a:solidFill>
              </a:rPr>
              <a:t>Social media, print media</a:t>
            </a:r>
          </a:p>
          <a:p>
            <a:pPr marL="1161288" lvl="2" indent="-457200">
              <a:buFont typeface="+mj-lt"/>
              <a:buAutoNum type="arabicParenR"/>
            </a:pPr>
            <a:r>
              <a:rPr lang="en-US" sz="2000" dirty="0" smtClean="0">
                <a:solidFill>
                  <a:schemeClr val="tx1"/>
                </a:solidFill>
              </a:rPr>
              <a:t>Prisoner – police</a:t>
            </a:r>
          </a:p>
          <a:p>
            <a:pPr marL="1161288" lvl="2" indent="-457200">
              <a:buFont typeface="+mj-lt"/>
              <a:buAutoNum type="arabicParenR"/>
            </a:pPr>
            <a:r>
              <a:rPr lang="en-US" sz="2000" dirty="0" smtClean="0">
                <a:solidFill>
                  <a:schemeClr val="tx1"/>
                </a:solidFill>
              </a:rPr>
              <a:t>Dead body – PM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IPC S.499(Defamation), IPC S.500(2yrs + fine)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7219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71546"/>
            <a:ext cx="8258204" cy="2786082"/>
          </a:xfrm>
        </p:spPr>
        <p:txBody>
          <a:bodyPr>
            <a:noAutofit/>
          </a:bodyPr>
          <a:lstStyle/>
          <a:p>
            <a:r>
              <a:rPr lang="en-US" sz="4000" dirty="0" smtClean="0"/>
              <a:t>Privileged communication : 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Statement made bonafide upon any subject matter by a doctor to the concerned authority or person, due to his duty to protect the interests of the community or the state.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Exceptions for “professional secrecy”</a:t>
            </a:r>
          </a:p>
          <a:p>
            <a:pPr lvl="1"/>
            <a:endParaRPr lang="en-US" sz="2200" dirty="0" smtClean="0">
              <a:solidFill>
                <a:schemeClr val="tx1"/>
              </a:solidFill>
            </a:endParaRP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Examples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034" y="3929066"/>
            <a:ext cx="7929618" cy="2571767"/>
          </a:xfrm>
        </p:spPr>
        <p:txBody>
          <a:bodyPr numCol="2">
            <a:noAutofit/>
          </a:bodyPr>
          <a:lstStyle/>
          <a:p>
            <a:pPr marL="971550" lvl="1" indent="-514350">
              <a:buFont typeface="+mj-lt"/>
              <a:buAutoNum type="arabicParenR"/>
            </a:pPr>
            <a:r>
              <a:rPr lang="en-US" sz="2200" dirty="0" smtClean="0">
                <a:solidFill>
                  <a:schemeClr val="tx1"/>
                </a:solidFill>
              </a:rPr>
              <a:t>Infectious diseases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200" dirty="0" smtClean="0">
                <a:solidFill>
                  <a:schemeClr val="tx1"/>
                </a:solidFill>
              </a:rPr>
              <a:t>Venereal diseases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200" dirty="0" err="1" smtClean="0">
                <a:solidFill>
                  <a:schemeClr val="tx1"/>
                </a:solidFill>
              </a:rPr>
              <a:t>Notifiable</a:t>
            </a:r>
            <a:r>
              <a:rPr lang="en-US" sz="2200" dirty="0" smtClean="0">
                <a:solidFill>
                  <a:schemeClr val="tx1"/>
                </a:solidFill>
              </a:rPr>
              <a:t> diseases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200" dirty="0" smtClean="0">
                <a:solidFill>
                  <a:schemeClr val="tx1"/>
                </a:solidFill>
              </a:rPr>
              <a:t>Pt’s own interest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200" dirty="0" smtClean="0">
                <a:solidFill>
                  <a:schemeClr val="tx1"/>
                </a:solidFill>
              </a:rPr>
              <a:t>Dr’s self interest – in courts of law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200" dirty="0" smtClean="0">
                <a:solidFill>
                  <a:schemeClr val="tx1"/>
                </a:solidFill>
              </a:rPr>
              <a:t>Servant – employee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200" dirty="0" smtClean="0">
                <a:solidFill>
                  <a:schemeClr val="tx1"/>
                </a:solidFill>
              </a:rPr>
              <a:t>Courts of law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200" dirty="0" smtClean="0">
                <a:solidFill>
                  <a:schemeClr val="tx1"/>
                </a:solidFill>
              </a:rPr>
              <a:t>Negligent suits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200" dirty="0" smtClean="0">
                <a:solidFill>
                  <a:schemeClr val="tx1"/>
                </a:solidFill>
              </a:rPr>
              <a:t>Suspected crime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200" dirty="0" smtClean="0">
                <a:solidFill>
                  <a:schemeClr val="tx1"/>
                </a:solidFill>
              </a:rPr>
              <a:t>PM report</a:t>
            </a:r>
          </a:p>
        </p:txBody>
      </p:sp>
    </p:spTree>
    <p:extLst>
      <p:ext uri="{BB962C8B-B14F-4D97-AF65-F5344CB8AC3E}">
        <p14:creationId xmlns="" xmlns:p14="http://schemas.microsoft.com/office/powerpoint/2010/main" val="2277990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2918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 startAt="3"/>
            </a:pPr>
            <a:r>
              <a:rPr lang="en-US" dirty="0"/>
              <a:t>Duties towards other </a:t>
            </a:r>
            <a:r>
              <a:rPr lang="en-US" dirty="0" smtClean="0"/>
              <a:t>doctors &amp; staff</a:t>
            </a:r>
          </a:p>
          <a:p>
            <a:pPr marL="857250" lvl="1" indent="-457200"/>
            <a:r>
              <a:rPr lang="en-US" sz="2200" dirty="0" smtClean="0">
                <a:solidFill>
                  <a:schemeClr val="tx1"/>
                </a:solidFill>
              </a:rPr>
              <a:t>Medical etiquette</a:t>
            </a:r>
          </a:p>
          <a:p>
            <a:pPr marL="857250" lvl="1" indent="-457200"/>
            <a:endParaRPr lang="en-US" sz="24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lphaUcPeriod" startAt="3"/>
            </a:pPr>
            <a:r>
              <a:rPr lang="en-US" dirty="0"/>
              <a:t>Duties towards the state &amp; </a:t>
            </a:r>
            <a:r>
              <a:rPr lang="en-US" dirty="0" smtClean="0"/>
              <a:t>community</a:t>
            </a:r>
            <a:endParaRPr lang="en-US" dirty="0"/>
          </a:p>
          <a:p>
            <a:pPr lvl="1"/>
            <a:r>
              <a:rPr lang="en-IN" sz="2200" dirty="0" smtClean="0">
                <a:solidFill>
                  <a:schemeClr val="tx1"/>
                </a:solidFill>
              </a:rPr>
              <a:t>To disseminate advice in community people on public health issues</a:t>
            </a:r>
            <a:endParaRPr lang="en-US" sz="2200" dirty="0" smtClean="0">
              <a:solidFill>
                <a:schemeClr val="tx1"/>
              </a:solidFill>
            </a:endParaRP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Privileged communication to concerned public authorities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To co-operate with state authorities to maintain health of community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To provide medical records to state authorities for statistical purpose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To provide medical service in case of emergency, epidemic, mass disaster.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83635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2240</TotalTime>
  <Words>1692</Words>
  <Application>Microsoft Office PowerPoint</Application>
  <PresentationFormat>On-screen Show (4:3)</PresentationFormat>
  <Paragraphs>267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Urban</vt:lpstr>
      <vt:lpstr>MEDICAL ETHICS - II  &amp;  MEDICAL JURISPRUDENCE</vt:lpstr>
      <vt:lpstr>In this session</vt:lpstr>
      <vt:lpstr>Slide 3</vt:lpstr>
      <vt:lpstr>Duties of a Registered Medical Practitioner(RMP)</vt:lpstr>
      <vt:lpstr>A. Duties in general</vt:lpstr>
      <vt:lpstr>B. Duties towards patients</vt:lpstr>
      <vt:lpstr>Slide 7</vt:lpstr>
      <vt:lpstr>Slide 8</vt:lpstr>
      <vt:lpstr>Slide 9</vt:lpstr>
      <vt:lpstr>Legal responsibilities</vt:lpstr>
      <vt:lpstr>MLC Cases</vt:lpstr>
      <vt:lpstr>Rights &amp; privileges of RMP/ Doctor</vt:lpstr>
      <vt:lpstr>Duties of patient</vt:lpstr>
      <vt:lpstr>Rights of Patient</vt:lpstr>
      <vt:lpstr>Laws Related To Medical Practice</vt:lpstr>
      <vt:lpstr>Slide 16</vt:lpstr>
      <vt:lpstr>Slide 17</vt:lpstr>
      <vt:lpstr>Slide 18</vt:lpstr>
      <vt:lpstr>Indian Penal Code, 1860</vt:lpstr>
      <vt:lpstr>Slide 20</vt:lpstr>
      <vt:lpstr>Slide 21</vt:lpstr>
      <vt:lpstr>Slide 22</vt:lpstr>
      <vt:lpstr>Criminal Procedure Code, 1973</vt:lpstr>
      <vt:lpstr>Indian Evidence Act, 1872</vt:lpstr>
      <vt:lpstr>Any questions?</vt:lpstr>
      <vt:lpstr>MCQ 1</vt:lpstr>
      <vt:lpstr>MCQ 2</vt:lpstr>
      <vt:lpstr>MCQ 3</vt:lpstr>
      <vt:lpstr>MCQ 4</vt:lpstr>
      <vt:lpstr>MCQ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ETHICS</dc:title>
  <dc:creator>KALPESH ZANZRUKIYA</dc:creator>
  <cp:lastModifiedBy>user</cp:lastModifiedBy>
  <cp:revision>824</cp:revision>
  <dcterms:created xsi:type="dcterms:W3CDTF">2006-08-16T00:00:00Z</dcterms:created>
  <dcterms:modified xsi:type="dcterms:W3CDTF">2022-09-21T09:49:33Z</dcterms:modified>
</cp:coreProperties>
</file>