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9A84395-B22D-4290-91F3-3FD7440FB327}" type="datetimeFigureOut">
              <a:rPr lang="en-US" smtClean="0"/>
              <a:pPr/>
              <a:t>01-Jan-13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D9F7D0-44D4-4925-AEE2-649B772E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latin typeface="Bookman Old Style" pitchFamily="18" charset="0"/>
              </a:rPr>
              <a:t>RADIATION SAFETY</a:t>
            </a:r>
            <a:endParaRPr lang="en-US" b="1" u="sng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5257800"/>
            <a:ext cx="6622256" cy="65008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Dr.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Medha</a:t>
            </a: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Bookman Old Style" pitchFamily="18" charset="0"/>
              </a:rPr>
              <a:t>Wadhwa</a:t>
            </a:r>
            <a:endParaRPr lang="en-US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Time</a:t>
            </a:r>
          </a:p>
          <a:p>
            <a:r>
              <a:rPr lang="en-US" sz="3200" dirty="0" smtClean="0"/>
              <a:t>Distance </a:t>
            </a:r>
          </a:p>
          <a:p>
            <a:r>
              <a:rPr lang="en-US" sz="3200" dirty="0" smtClean="0"/>
              <a:t>Shielding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Pregnant Staff Safety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Follow standard radiation protection techniques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Declare the pregnancy to the radiation safety officer or through other appropriate facility channels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Wear radiation monitors at the waist under shielding during times of exposure to radiation</a:t>
            </a:r>
          </a:p>
          <a:p>
            <a:pPr algn="just"/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1000" y="1371600"/>
            <a:ext cx="3086100" cy="419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056" t="8333" r="17130" b="15278"/>
          <a:stretch/>
        </p:blipFill>
        <p:spPr>
          <a:xfrm>
            <a:off x="762000" y="1371600"/>
            <a:ext cx="26670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Shielding Devices</a:t>
            </a:r>
            <a:br>
              <a:rPr lang="en-US" sz="4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Architectural (</a:t>
            </a:r>
            <a:r>
              <a:rPr lang="en-US" sz="2800" dirty="0" err="1" smtClean="0">
                <a:solidFill>
                  <a:schemeClr val="bg1"/>
                </a:solidFill>
                <a:latin typeface="Bookman Old Style" pitchFamily="18" charset="0"/>
              </a:rPr>
              <a:t>ie</a:t>
            </a: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, fixed) shielding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Equipment-mounted or mobile shields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Personal protective devices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Composed of :</a:t>
            </a:r>
          </a:p>
          <a:p>
            <a:pPr lvl="1"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Lead </a:t>
            </a:r>
          </a:p>
          <a:p>
            <a:pPr lvl="1"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Lead-equivalent material (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eg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tungsten antimony, bismuth antimony</a:t>
            </a:r>
            <a:endParaRPr lang="en-US" sz="24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Personal protective devices </a:t>
            </a:r>
            <a:br>
              <a:rPr lang="en-US" sz="4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Aprons 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Thyroid shields 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Leaded eye protection 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Protective gloves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Sterile radiation shield drapes </a:t>
            </a:r>
          </a:p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Protective caps</a:t>
            </a:r>
          </a:p>
          <a:p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302408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Protective devices should be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Visually inspected 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 the time of purchase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Before use 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X-rayed 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 the time of purchase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At least annually for defects related to wear </a:t>
            </a:r>
          </a:p>
          <a:p>
            <a:pPr lvl="1"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Whenever damage is suspected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Labeled with the last test date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Exposure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Minimizing exposure to radiation (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ie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as low as reasonably achievable [ALARA]) 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Dosimeter use and monitoring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Care of patients receiving radioactive nuclides 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Handling radioactive nuclides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Controlling and providing security for the material (</a:t>
            </a:r>
            <a:r>
              <a:rPr lang="en-US" sz="2400" dirty="0" err="1" smtClean="0">
                <a:solidFill>
                  <a:schemeClr val="bg1"/>
                </a:solidFill>
                <a:latin typeface="Bookman Old Style" pitchFamily="18" charset="0"/>
              </a:rPr>
              <a:t>ie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, constant surveillance)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Emergency response to spills</a:t>
            </a:r>
          </a:p>
          <a:p>
            <a:pPr algn="just"/>
            <a:endParaRPr lang="en-US" sz="24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Primary: Beam itself..from the tube to the intensifier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Leakage: from the covering of the machine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Scatter: bounces off the patient</a:t>
            </a:r>
            <a:endParaRPr lang="en-US" sz="2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0700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Inter-professional team: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Create and maintain the radiation safety program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Determine qualifications for the equipment operator for each type of radiologic device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Evaluate and select new radiology equipment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Determine the unit of measure to be used for monitoring the radiation dose and the peak value for notifying the operator</a:t>
            </a:r>
          </a:p>
          <a:p>
            <a:pPr algn="just"/>
            <a:endParaRPr lang="en-US" sz="28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just"/>
            <a:endParaRPr lang="en-US" sz="2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RADIATION SAFETY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070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 of the approved equipment operators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Documentation and record retention requirements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List of measures for protecting patients and personnel from unnecessary exposure to ionizing radiation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Procedures for handling and disposing of body fluids and tissue that may be radioactive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Requirements for using radiation monitoring devices (</a:t>
            </a:r>
            <a:r>
              <a:rPr lang="en-US" dirty="0" err="1" smtClean="0">
                <a:solidFill>
                  <a:schemeClr val="bg1"/>
                </a:solidFill>
                <a:latin typeface="Bookman Old Style" pitchFamily="18" charset="0"/>
              </a:rPr>
              <a:t>eg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, dosimeters) </a:t>
            </a:r>
          </a:p>
          <a:p>
            <a:pPr algn="just"/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Processes and requirements for the selection of equipment at the time of purchase  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Requirements for personnel education and competency assessment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Quality assurance and improvement program 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Frequency of and processes for testing of protective devices  </a:t>
            </a: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Bookman Old Style" pitchFamily="18" charset="0"/>
              </a:rPr>
              <a:t>Requirements for patient education </a:t>
            </a:r>
          </a:p>
          <a:p>
            <a:pPr algn="just"/>
            <a:endParaRPr lang="en-US" sz="28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Safety Officer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Autofit/>
          </a:bodyPr>
          <a:lstStyle/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Oversees the radiation safety program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Assists in creating and enforcing policies and procedures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Determines methods for monitoring and recording occupational exposure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Determines which individuals require monitoring devices 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Identifies radiation safety problems</a:t>
            </a:r>
          </a:p>
          <a:p>
            <a:pPr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Stops unsafe practices</a:t>
            </a:r>
          </a:p>
          <a:p>
            <a:pPr lvl="0" algn="just" fontAlgn="base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Initiates, recommends, provides, and verifies implementation of corrective 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Radiation Safety for Patients </a:t>
            </a:r>
            <a:br>
              <a:rPr lang="en-US" sz="4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Move extraneous body parts out of the path of the radiation beam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Collaborate regarding the use and placement of shielding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Assess the pregnancy status of all premenopausal patients</a:t>
            </a:r>
          </a:p>
          <a:p>
            <a:pPr algn="just"/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Place shielding between the fetus and the source of radiation</a:t>
            </a:r>
          </a:p>
          <a:p>
            <a:pPr algn="just"/>
            <a:endParaRPr lang="en-US" sz="24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t="3456" b="3226"/>
          <a:stretch/>
        </p:blipFill>
        <p:spPr>
          <a:xfrm>
            <a:off x="1600200" y="532737"/>
            <a:ext cx="5445068" cy="50298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Radiation Safety for Staff </a:t>
            </a:r>
            <a:br>
              <a:rPr lang="en-US" sz="4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Should you leave the OR when radiation is being used?</a:t>
            </a:r>
          </a:p>
          <a:p>
            <a:pPr marL="0" indent="0">
              <a:buNone/>
            </a:pPr>
            <a:r>
              <a:rPr lang="en-US" dirty="0" smtClean="0"/>
              <a:t>A: Yes </a:t>
            </a:r>
          </a:p>
          <a:p>
            <a:pPr marL="0" indent="0">
              <a:buNone/>
            </a:pPr>
            <a:r>
              <a:rPr lang="en-US" dirty="0" smtClean="0"/>
              <a:t>B: No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456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Verve</vt:lpstr>
      <vt:lpstr>RADIATION SAFETY</vt:lpstr>
      <vt:lpstr>EXPOSURE SOURCES</vt:lpstr>
      <vt:lpstr>RADIATION SAFETY</vt:lpstr>
      <vt:lpstr> RADIATION SAFETY PROGRAM</vt:lpstr>
      <vt:lpstr>Slide 5</vt:lpstr>
      <vt:lpstr>Radiation Safety Officer</vt:lpstr>
      <vt:lpstr>Radiation Safety for Patients  </vt:lpstr>
      <vt:lpstr>Slide 8</vt:lpstr>
      <vt:lpstr>Radiation Safety for Staff  </vt:lpstr>
      <vt:lpstr>PRINCIPLES</vt:lpstr>
      <vt:lpstr>Pregnant Staff Safety  </vt:lpstr>
      <vt:lpstr>Slide 12</vt:lpstr>
      <vt:lpstr>Shielding Devices </vt:lpstr>
      <vt:lpstr>Personal protective devices  </vt:lpstr>
      <vt:lpstr>Slide 15</vt:lpstr>
      <vt:lpstr>Radiation Exposure Education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SAFETY</dc:title>
  <dc:creator>Samir</dc:creator>
  <cp:lastModifiedBy>User</cp:lastModifiedBy>
  <cp:revision>6</cp:revision>
  <dcterms:created xsi:type="dcterms:W3CDTF">2016-12-01T04:29:24Z</dcterms:created>
  <dcterms:modified xsi:type="dcterms:W3CDTF">2012-12-31T18:34:43Z</dcterms:modified>
</cp:coreProperties>
</file>