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67" r:id="rId14"/>
    <p:sldId id="280" r:id="rId15"/>
    <p:sldId id="268" r:id="rId16"/>
    <p:sldId id="281" r:id="rId17"/>
    <p:sldId id="269" r:id="rId18"/>
    <p:sldId id="270" r:id="rId19"/>
    <p:sldId id="282" r:id="rId20"/>
    <p:sldId id="271" r:id="rId21"/>
    <p:sldId id="283" r:id="rId22"/>
    <p:sldId id="272" r:id="rId23"/>
    <p:sldId id="284" r:id="rId24"/>
    <p:sldId id="273" r:id="rId25"/>
    <p:sldId id="285" r:id="rId26"/>
    <p:sldId id="274" r:id="rId27"/>
    <p:sldId id="275" r:id="rId28"/>
    <p:sldId id="276" r:id="rId29"/>
    <p:sldId id="277" r:id="rId30"/>
    <p:sldId id="278"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001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C6963"/>
        </a:solidFill>
        <a:effectLst/>
        <a:uFillTx/>
        <a:latin typeface="+mn-lt"/>
        <a:ea typeface="+mn-ea"/>
        <a:cs typeface="+mn-cs"/>
        <a:sym typeface="Baskerville"/>
      </a:defRPr>
    </a:lvl1pPr>
    <a:lvl2pPr marL="0" marR="0" indent="0" algn="ctr" defTabSz="8001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C6963"/>
        </a:solidFill>
        <a:effectLst/>
        <a:uFillTx/>
        <a:latin typeface="+mn-lt"/>
        <a:ea typeface="+mn-ea"/>
        <a:cs typeface="+mn-cs"/>
        <a:sym typeface="Baskerville"/>
      </a:defRPr>
    </a:lvl2pPr>
    <a:lvl3pPr marL="0" marR="0" indent="0" algn="ctr" defTabSz="8001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C6963"/>
        </a:solidFill>
        <a:effectLst/>
        <a:uFillTx/>
        <a:latin typeface="+mn-lt"/>
        <a:ea typeface="+mn-ea"/>
        <a:cs typeface="+mn-cs"/>
        <a:sym typeface="Baskerville"/>
      </a:defRPr>
    </a:lvl3pPr>
    <a:lvl4pPr marL="0" marR="0" indent="0" algn="ctr" defTabSz="8001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C6963"/>
        </a:solidFill>
        <a:effectLst/>
        <a:uFillTx/>
        <a:latin typeface="+mn-lt"/>
        <a:ea typeface="+mn-ea"/>
        <a:cs typeface="+mn-cs"/>
        <a:sym typeface="Baskerville"/>
      </a:defRPr>
    </a:lvl4pPr>
    <a:lvl5pPr marL="0" marR="0" indent="0" algn="ctr" defTabSz="8001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C6963"/>
        </a:solidFill>
        <a:effectLst/>
        <a:uFillTx/>
        <a:latin typeface="+mn-lt"/>
        <a:ea typeface="+mn-ea"/>
        <a:cs typeface="+mn-cs"/>
        <a:sym typeface="Baskerville"/>
      </a:defRPr>
    </a:lvl5pPr>
    <a:lvl6pPr marL="0" marR="0" indent="0" algn="ctr" defTabSz="8001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C6963"/>
        </a:solidFill>
        <a:effectLst/>
        <a:uFillTx/>
        <a:latin typeface="+mn-lt"/>
        <a:ea typeface="+mn-ea"/>
        <a:cs typeface="+mn-cs"/>
        <a:sym typeface="Baskerville"/>
      </a:defRPr>
    </a:lvl6pPr>
    <a:lvl7pPr marL="0" marR="0" indent="0" algn="ctr" defTabSz="8001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C6963"/>
        </a:solidFill>
        <a:effectLst/>
        <a:uFillTx/>
        <a:latin typeface="+mn-lt"/>
        <a:ea typeface="+mn-ea"/>
        <a:cs typeface="+mn-cs"/>
        <a:sym typeface="Baskerville"/>
      </a:defRPr>
    </a:lvl7pPr>
    <a:lvl8pPr marL="0" marR="0" indent="0" algn="ctr" defTabSz="8001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C6963"/>
        </a:solidFill>
        <a:effectLst/>
        <a:uFillTx/>
        <a:latin typeface="+mn-lt"/>
        <a:ea typeface="+mn-ea"/>
        <a:cs typeface="+mn-cs"/>
        <a:sym typeface="Baskerville"/>
      </a:defRPr>
    </a:lvl8pPr>
    <a:lvl9pPr marL="0" marR="0" indent="0" algn="ctr" defTabSz="8001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C6963"/>
        </a:solidFill>
        <a:effectLst/>
        <a:uFillTx/>
        <a:latin typeface="+mn-lt"/>
        <a:ea typeface="+mn-ea"/>
        <a:cs typeface="+mn-cs"/>
        <a:sym typeface="Baskervil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99232-28A9-4DCE-8578-46B09CC60C6B}" v="41" dt="2021-02-18T10:51:00.03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a:tcStyle>
        <a:tcBdr/>
        <a:fill>
          <a:solidFill>
            <a:srgbClr val="BCBCBC">
              <a:alpha val="12000"/>
            </a:srgbClr>
          </a:solidFill>
        </a:fill>
      </a:tcStyle>
    </a:band2H>
    <a:firstCol>
      <a:tcTxStyle b="off" i="off">
        <a:fontRef idx="minor">
          <a:srgbClr val="5A5950"/>
        </a:fontRef>
        <a:srgbClr val="5A5950"/>
      </a:tcTxStyle>
      <a:tcStyle>
        <a:tcBdr>
          <a:left>
            <a:ln w="12700" cap="flat">
              <a:noFill/>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1270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4" d="100"/>
          <a:sy n="34" d="100"/>
        </p:scale>
        <p:origin x="-756" y="-78"/>
      </p:cViewPr>
      <p:guideLst>
        <p:guide orient="horz" pos="4320"/>
        <p:guide pos="76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leatherbooktypeembellishgld.pdf" descr="leatherbooktypeembellishgld.pdf"/>
          <p:cNvPicPr>
            <a:picLocks noChangeAspect="1"/>
          </p:cNvPicPr>
          <p:nvPr/>
        </p:nvPicPr>
        <p:blipFill>
          <a:blip r:embed="rId3"/>
          <a:stretch>
            <a:fillRect/>
          </a:stretch>
        </p:blipFill>
        <p:spPr>
          <a:xfrm>
            <a:off x="11315700" y="6972300"/>
            <a:ext cx="2771878" cy="431800"/>
          </a:xfrm>
          <a:prstGeom prst="rect">
            <a:avLst/>
          </a:prstGeom>
          <a:ln w="12700">
            <a:miter lim="400000"/>
          </a:ln>
        </p:spPr>
      </p:pic>
      <p:sp>
        <p:nvSpPr>
          <p:cNvPr id="12" name="Title Text"/>
          <p:cNvSpPr txBox="1">
            <a:spLocks noGrp="1"/>
          </p:cNvSpPr>
          <p:nvPr>
            <p:ph type="title"/>
          </p:nvPr>
        </p:nvSpPr>
        <p:spPr>
          <a:xfrm>
            <a:off x="3175000" y="2857500"/>
            <a:ext cx="19050000" cy="3556000"/>
          </a:xfrm>
          <a:prstGeom prst="rect">
            <a:avLst/>
          </a:prstGeom>
          <a:effectLst>
            <a:outerShdw blurRad="25400" dist="38100" dir="2700000" rotWithShape="0">
              <a:srgbClr val="6D625D">
                <a:alpha val="90000"/>
              </a:srgbClr>
            </a:outerShdw>
          </a:effectLst>
        </p:spPr>
        <p:txBody>
          <a:bodyPr anchor="b"/>
          <a:lstStyle>
            <a:lvl1pPr>
              <a:defRPr sz="10800">
                <a:solidFill>
                  <a:srgbClr val="BEA56D"/>
                </a:solidFill>
                <a:effectLst>
                  <a:outerShdw blurRad="38100" dist="25400" dir="15900000" rotWithShape="0">
                    <a:srgbClr val="000000">
                      <a:alpha val="90000"/>
                    </a:srgbClr>
                  </a:outerShdw>
                </a:effectLst>
              </a:defRPr>
            </a:lvl1pPr>
          </a:lstStyle>
          <a:p>
            <a:r>
              <a:t>Title Text</a:t>
            </a:r>
          </a:p>
        </p:txBody>
      </p:sp>
      <p:sp>
        <p:nvSpPr>
          <p:cNvPr id="13" name="Body Level One…"/>
          <p:cNvSpPr txBox="1">
            <a:spLocks noGrp="1"/>
          </p:cNvSpPr>
          <p:nvPr>
            <p:ph type="body" sz="quarter" idx="1"/>
          </p:nvPr>
        </p:nvSpPr>
        <p:spPr>
          <a:xfrm>
            <a:off x="3175000" y="7747000"/>
            <a:ext cx="19050000" cy="2540000"/>
          </a:xfrm>
          <a:prstGeom prst="rect">
            <a:avLst/>
          </a:prstGeom>
          <a:effectLst>
            <a:outerShdw blurRad="25400" dist="38100" dir="2700000" rotWithShape="0">
              <a:srgbClr val="6D625D">
                <a:alpha val="90000"/>
              </a:srgbClr>
            </a:outerShdw>
          </a:effectLst>
        </p:spPr>
        <p:txBody>
          <a:bodyPr anchor="t"/>
          <a:lstStyle>
            <a:lvl1pPr marL="0" indent="0" algn="ctr">
              <a:spcBef>
                <a:spcPts val="0"/>
              </a:spcBef>
              <a:buSzTx/>
              <a:buNone/>
              <a:defRPr sz="7000" i="1">
                <a:solidFill>
                  <a:srgbClr val="BEA56D"/>
                </a:solidFill>
                <a:effectLst>
                  <a:outerShdw blurRad="25400" dist="38100" dir="15900000" rotWithShape="0">
                    <a:srgbClr val="000000">
                      <a:alpha val="90000"/>
                    </a:srgbClr>
                  </a:outerShdw>
                </a:effectLst>
              </a:defRPr>
            </a:lvl1pPr>
            <a:lvl2pPr marL="0" indent="0" algn="ctr">
              <a:spcBef>
                <a:spcPts val="0"/>
              </a:spcBef>
              <a:buSzTx/>
              <a:buNone/>
              <a:defRPr sz="7000" i="1">
                <a:solidFill>
                  <a:srgbClr val="BEA56D"/>
                </a:solidFill>
                <a:effectLst>
                  <a:outerShdw blurRad="25400" dist="38100" dir="15900000" rotWithShape="0">
                    <a:srgbClr val="000000">
                      <a:alpha val="90000"/>
                    </a:srgbClr>
                  </a:outerShdw>
                </a:effectLst>
              </a:defRPr>
            </a:lvl2pPr>
            <a:lvl3pPr marL="0" indent="0" algn="ctr">
              <a:spcBef>
                <a:spcPts val="0"/>
              </a:spcBef>
              <a:buSzTx/>
              <a:buNone/>
              <a:defRPr sz="7000" i="1">
                <a:solidFill>
                  <a:srgbClr val="BEA56D"/>
                </a:solidFill>
                <a:effectLst>
                  <a:outerShdw blurRad="25400" dist="38100" dir="15900000" rotWithShape="0">
                    <a:srgbClr val="000000">
                      <a:alpha val="90000"/>
                    </a:srgbClr>
                  </a:outerShdw>
                </a:effectLst>
              </a:defRPr>
            </a:lvl3pPr>
            <a:lvl4pPr marL="0" indent="0" algn="ctr">
              <a:spcBef>
                <a:spcPts val="0"/>
              </a:spcBef>
              <a:buSzTx/>
              <a:buNone/>
              <a:defRPr sz="7000" i="1">
                <a:solidFill>
                  <a:srgbClr val="BEA56D"/>
                </a:solidFill>
                <a:effectLst>
                  <a:outerShdw blurRad="25400" dist="38100" dir="15900000" rotWithShape="0">
                    <a:srgbClr val="000000">
                      <a:alpha val="90000"/>
                    </a:srgbClr>
                  </a:outerShdw>
                </a:effectLst>
              </a:defRPr>
            </a:lvl4pPr>
            <a:lvl5pPr marL="0" indent="0" algn="ctr">
              <a:spcBef>
                <a:spcPts val="0"/>
              </a:spcBef>
              <a:buSzTx/>
              <a:buNone/>
              <a:defRPr sz="7000" i="1">
                <a:solidFill>
                  <a:srgbClr val="BEA56D"/>
                </a:solidFill>
                <a:effectLst>
                  <a:outerShdw blurRad="25400" dist="38100" dir="15900000" rotWithShape="0">
                    <a:srgbClr val="000000">
                      <a:alpha val="9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2419693" y="12719050"/>
            <a:ext cx="419101" cy="457200"/>
          </a:xfrm>
          <a:prstGeom prst="rect">
            <a:avLst/>
          </a:prstGeom>
        </p:spPr>
        <p:txBody>
          <a:bodyPr anchor="ct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Johnny Appleseed"/>
          <p:cNvSpPr txBox="1">
            <a:spLocks noGrp="1"/>
          </p:cNvSpPr>
          <p:nvPr>
            <p:ph type="body" sz="quarter" idx="21"/>
          </p:nvPr>
        </p:nvSpPr>
        <p:spPr>
          <a:xfrm>
            <a:off x="2374900" y="8980351"/>
            <a:ext cx="19621500" cy="698501"/>
          </a:xfrm>
          <a:prstGeom prst="rect">
            <a:avLst/>
          </a:prstGeom>
        </p:spPr>
        <p:txBody>
          <a:bodyPr>
            <a:spAutoFit/>
          </a:bodyPr>
          <a:lstStyle>
            <a:lvl1pPr marL="0" indent="0" algn="ctr">
              <a:spcBef>
                <a:spcPts val="0"/>
              </a:spcBef>
              <a:buSzTx/>
              <a:buNone/>
              <a:defRPr sz="4200" i="1"/>
            </a:lvl1pPr>
          </a:lstStyle>
          <a:p>
            <a:r>
              <a:t>–Johnny Appleseed</a:t>
            </a:r>
          </a:p>
        </p:txBody>
      </p:sp>
      <p:sp>
        <p:nvSpPr>
          <p:cNvPr id="96" name="“Type a quote here.”"/>
          <p:cNvSpPr txBox="1">
            <a:spLocks noGrp="1"/>
          </p:cNvSpPr>
          <p:nvPr>
            <p:ph type="body" sz="quarter" idx="22"/>
          </p:nvPr>
        </p:nvSpPr>
        <p:spPr>
          <a:xfrm>
            <a:off x="2387600" y="6070600"/>
            <a:ext cx="19621500" cy="876300"/>
          </a:xfrm>
          <a:prstGeom prst="rect">
            <a:avLst/>
          </a:prstGeom>
        </p:spPr>
        <p:txBody>
          <a:bodyPr>
            <a:spAutoFit/>
          </a:bodyPr>
          <a:lstStyle>
            <a:lvl1pPr marL="0" indent="0" algn="ctr">
              <a:spcBef>
                <a:spcPts val="3300"/>
              </a:spcBef>
              <a:buSzTx/>
              <a:buNone/>
              <a:defRPr sz="5400" i="1"/>
            </a:lvl1pPr>
          </a:lstStyle>
          <a:p>
            <a:r>
              <a:t>“Type a quote here.” </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Image"/>
          <p:cNvSpPr>
            <a:spLocks noGrp="1"/>
          </p:cNvSpPr>
          <p:nvPr>
            <p:ph type="pic" idx="21"/>
          </p:nvPr>
        </p:nvSpPr>
        <p:spPr>
          <a:xfrm>
            <a:off x="-100666" y="-1981200"/>
            <a:ext cx="24601223" cy="16408400"/>
          </a:xfrm>
          <a:prstGeom prst="rect">
            <a:avLst/>
          </a:prstGeom>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side Cover">
    <p:spTree>
      <p:nvGrpSpPr>
        <p:cNvPr id="1" name=""/>
        <p:cNvGrpSpPr/>
        <p:nvPr/>
      </p:nvGrpSpPr>
      <p:grpSpPr>
        <a:xfrm>
          <a:off x="0" y="0"/>
          <a:ext cx="0" cy="0"/>
          <a:chOff x="0" y="0"/>
          <a:chExt cx="0" cy="0"/>
        </a:xfrm>
      </p:grpSpPr>
      <p:sp>
        <p:nvSpPr>
          <p:cNvPr id="21" name="108150108_3243x2163.jpeg"/>
          <p:cNvSpPr>
            <a:spLocks noGrp="1"/>
          </p:cNvSpPr>
          <p:nvPr>
            <p:ph type="pic" idx="21"/>
          </p:nvPr>
        </p:nvSpPr>
        <p:spPr>
          <a:xfrm>
            <a:off x="3850765" y="-260764"/>
            <a:ext cx="16622963" cy="11087102"/>
          </a:xfrm>
          <a:prstGeom prst="rect">
            <a:avLst/>
          </a:prstGeom>
          <a:ln w="9525">
            <a:round/>
          </a:ln>
        </p:spPr>
        <p:txBody>
          <a:bodyPr lIns="91439" tIns="45719" rIns="91439" bIns="45719" anchor="t">
            <a:noAutofit/>
          </a:bodyPr>
          <a:lstStyle/>
          <a:p>
            <a:endParaRPr/>
          </a:p>
        </p:txBody>
      </p:sp>
      <p:sp>
        <p:nvSpPr>
          <p:cNvPr id="22" name="Title Text"/>
          <p:cNvSpPr txBox="1">
            <a:spLocks noGrp="1"/>
          </p:cNvSpPr>
          <p:nvPr>
            <p:ph type="title"/>
          </p:nvPr>
        </p:nvSpPr>
        <p:spPr>
          <a:xfrm>
            <a:off x="2044700" y="9779000"/>
            <a:ext cx="20320000" cy="1905000"/>
          </a:xfrm>
          <a:prstGeom prst="rect">
            <a:avLst/>
          </a:prstGeom>
        </p:spPr>
        <p:txBody>
          <a:bodyPr/>
          <a:lstStyle/>
          <a:p>
            <a:r>
              <a:t>Title Text</a:t>
            </a:r>
          </a:p>
        </p:txBody>
      </p:sp>
      <p:sp>
        <p:nvSpPr>
          <p:cNvPr id="23" name="Body Level One…"/>
          <p:cNvSpPr txBox="1">
            <a:spLocks noGrp="1"/>
          </p:cNvSpPr>
          <p:nvPr>
            <p:ph type="body" sz="quarter" idx="1"/>
          </p:nvPr>
        </p:nvSpPr>
        <p:spPr>
          <a:xfrm>
            <a:off x="2044700" y="11684000"/>
            <a:ext cx="20320000" cy="952500"/>
          </a:xfrm>
          <a:prstGeom prst="rect">
            <a:avLst/>
          </a:prstGeom>
        </p:spPr>
        <p:txBody>
          <a:bodyPr/>
          <a:lstStyle>
            <a:lvl1pPr marL="0" indent="0" algn="ctr">
              <a:spcBef>
                <a:spcPts val="0"/>
              </a:spcBef>
              <a:buSzTx/>
              <a:buNone/>
              <a:defRPr sz="4800" i="1"/>
            </a:lvl1pPr>
            <a:lvl2pPr marL="0" indent="0" algn="ctr">
              <a:spcBef>
                <a:spcPts val="0"/>
              </a:spcBef>
              <a:buSzTx/>
              <a:buNone/>
              <a:defRPr sz="4800" i="1"/>
            </a:lvl2pPr>
            <a:lvl3pPr marL="0" indent="0" algn="ctr">
              <a:spcBef>
                <a:spcPts val="0"/>
              </a:spcBef>
              <a:buSzTx/>
              <a:buNone/>
              <a:defRPr sz="4800" i="1"/>
            </a:lvl3pPr>
            <a:lvl4pPr marL="0" indent="0" algn="ctr">
              <a:spcBef>
                <a:spcPts val="0"/>
              </a:spcBef>
              <a:buSzTx/>
              <a:buNone/>
              <a:defRPr sz="4800" i="1"/>
            </a:lvl4pPr>
            <a:lvl5pPr marL="0" indent="0" algn="ctr">
              <a:spcBef>
                <a:spcPts val="0"/>
              </a:spcBef>
              <a:buSzTx/>
              <a:buNone/>
              <a:defRPr sz="4800" i="1"/>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11969750" y="12890500"/>
            <a:ext cx="419101" cy="4572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1" name="Title Text"/>
          <p:cNvSpPr txBox="1">
            <a:spLocks noGrp="1"/>
          </p:cNvSpPr>
          <p:nvPr>
            <p:ph type="title"/>
          </p:nvPr>
        </p:nvSpPr>
        <p:spPr>
          <a:xfrm>
            <a:off x="2032000" y="5270500"/>
            <a:ext cx="20320000" cy="3175000"/>
          </a:xfrm>
          <a:prstGeom prst="rect">
            <a:avLst/>
          </a:prstGeom>
        </p:spPr>
        <p:txBody>
          <a:bodyPr/>
          <a:lstStyle/>
          <a:p>
            <a:r>
              <a:t>Title Text</a:t>
            </a:r>
          </a:p>
        </p:txBody>
      </p:sp>
      <p:sp>
        <p:nvSpPr>
          <p:cNvPr id="32" name="Slide Number"/>
          <p:cNvSpPr txBox="1">
            <a:spLocks noGrp="1"/>
          </p:cNvSpPr>
          <p:nvPr>
            <p:ph type="sldNum" sz="quarter" idx="2"/>
          </p:nvPr>
        </p:nvSpPr>
        <p:spPr>
          <a:xfrm>
            <a:off x="11969750" y="12706350"/>
            <a:ext cx="419101" cy="457200"/>
          </a:xfrm>
          <a:prstGeom prst="rect">
            <a:avLst/>
          </a:prstGeom>
        </p:spPr>
        <p:txBody>
          <a:bodyPr anchor="ct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39" name="leatherbooktypeembellishgry.pdf" descr="leatherbooktypeembellishgry.pdf"/>
          <p:cNvPicPr>
            <a:picLocks noChangeAspect="1"/>
          </p:cNvPicPr>
          <p:nvPr/>
        </p:nvPicPr>
        <p:blipFill>
          <a:blip r:embed="rId2"/>
          <a:stretch>
            <a:fillRect/>
          </a:stretch>
        </p:blipFill>
        <p:spPr>
          <a:xfrm>
            <a:off x="5405425" y="6920086"/>
            <a:ext cx="2771878" cy="431801"/>
          </a:xfrm>
          <a:prstGeom prst="rect">
            <a:avLst/>
          </a:prstGeom>
          <a:ln w="12700">
            <a:miter lim="400000"/>
          </a:ln>
        </p:spPr>
      </p:pic>
      <p:sp>
        <p:nvSpPr>
          <p:cNvPr id="40" name="108150108_3243x2163.jpeg"/>
          <p:cNvSpPr>
            <a:spLocks noGrp="1"/>
          </p:cNvSpPr>
          <p:nvPr>
            <p:ph type="pic" idx="21"/>
          </p:nvPr>
        </p:nvSpPr>
        <p:spPr>
          <a:xfrm>
            <a:off x="11016969" y="2088583"/>
            <a:ext cx="14354838" cy="9574319"/>
          </a:xfrm>
          <a:prstGeom prst="rect">
            <a:avLst/>
          </a:prstGeom>
          <a:ln w="9525">
            <a:round/>
          </a:ln>
        </p:spPr>
        <p:txBody>
          <a:bodyPr lIns="91439" tIns="45719" rIns="91439" bIns="45719" anchor="t">
            <a:noAutofit/>
          </a:bodyPr>
          <a:lstStyle/>
          <a:p>
            <a:endParaRPr/>
          </a:p>
        </p:txBody>
      </p:sp>
      <p:sp>
        <p:nvSpPr>
          <p:cNvPr id="41" name="Title Text"/>
          <p:cNvSpPr txBox="1">
            <a:spLocks noGrp="1"/>
          </p:cNvSpPr>
          <p:nvPr>
            <p:ph type="title"/>
          </p:nvPr>
        </p:nvSpPr>
        <p:spPr>
          <a:xfrm>
            <a:off x="762000" y="2070100"/>
            <a:ext cx="12065000" cy="4406900"/>
          </a:xfrm>
          <a:prstGeom prst="rect">
            <a:avLst/>
          </a:prstGeom>
        </p:spPr>
        <p:txBody>
          <a:bodyPr anchor="b"/>
          <a:lstStyle/>
          <a:p>
            <a:r>
              <a:t>Title Text</a:t>
            </a:r>
          </a:p>
        </p:txBody>
      </p:sp>
      <p:sp>
        <p:nvSpPr>
          <p:cNvPr id="42" name="Body Level One…"/>
          <p:cNvSpPr txBox="1">
            <a:spLocks noGrp="1"/>
          </p:cNvSpPr>
          <p:nvPr>
            <p:ph type="body" sz="quarter" idx="1"/>
          </p:nvPr>
        </p:nvSpPr>
        <p:spPr>
          <a:xfrm>
            <a:off x="762000" y="7810500"/>
            <a:ext cx="12065000" cy="3797300"/>
          </a:xfrm>
          <a:prstGeom prst="rect">
            <a:avLst/>
          </a:prstGeom>
        </p:spPr>
        <p:txBody>
          <a:bodyPr anchor="t"/>
          <a:lstStyle>
            <a:lvl1pPr marL="0" indent="0" algn="ctr">
              <a:spcBef>
                <a:spcPts val="0"/>
              </a:spcBef>
              <a:buSzTx/>
              <a:buNone/>
              <a:defRPr sz="4800" i="1"/>
            </a:lvl1pPr>
            <a:lvl2pPr marL="0" indent="0" algn="ctr">
              <a:spcBef>
                <a:spcPts val="0"/>
              </a:spcBef>
              <a:buSzTx/>
              <a:buNone/>
              <a:defRPr sz="4800" i="1"/>
            </a:lvl2pPr>
            <a:lvl3pPr marL="0" indent="0" algn="ctr">
              <a:spcBef>
                <a:spcPts val="0"/>
              </a:spcBef>
              <a:buSzTx/>
              <a:buNone/>
              <a:defRPr sz="4800" i="1"/>
            </a:lvl3pPr>
            <a:lvl4pPr marL="0" indent="0" algn="ctr">
              <a:spcBef>
                <a:spcPts val="0"/>
              </a:spcBef>
              <a:buSzTx/>
              <a:buNone/>
              <a:defRPr sz="4800" i="1"/>
            </a:lvl4pPr>
            <a:lvl5pPr marL="0" indent="0" algn="ctr">
              <a:spcBef>
                <a:spcPts val="0"/>
              </a:spcBef>
              <a:buSzTx/>
              <a:buNone/>
              <a:defRPr sz="4800" i="1"/>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108150108_3243x2163.jpeg"/>
          <p:cNvSpPr>
            <a:spLocks noGrp="1"/>
          </p:cNvSpPr>
          <p:nvPr>
            <p:ph type="pic" sz="half" idx="21"/>
          </p:nvPr>
        </p:nvSpPr>
        <p:spPr>
          <a:xfrm>
            <a:off x="10123995" y="3094123"/>
            <a:ext cx="13830301" cy="9224465"/>
          </a:xfrm>
          <a:prstGeom prst="rect">
            <a:avLst/>
          </a:prstGeom>
          <a:ln w="9525">
            <a:round/>
          </a:ln>
        </p:spPr>
        <p:txBody>
          <a:bodyPr lIns="91439" tIns="45719" rIns="91439" bIns="45719" anchor="t">
            <a:noAutofit/>
          </a:bodyPr>
          <a:lstStyle/>
          <a:p>
            <a:endParaRPr/>
          </a:p>
        </p:txBody>
      </p:sp>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sz="half" idx="1"/>
          </p:nvPr>
        </p:nvSpPr>
        <p:spPr>
          <a:xfrm>
            <a:off x="2032000" y="3175000"/>
            <a:ext cx="9525000" cy="9017000"/>
          </a:xfrm>
          <a:prstGeom prst="rect">
            <a:avLst/>
          </a:prstGeom>
        </p:spPr>
        <p:txBody>
          <a:bodyPr/>
          <a:lstStyle>
            <a:lvl1pPr marL="596900" indent="-596900">
              <a:spcBef>
                <a:spcPts val="5500"/>
              </a:spcBef>
              <a:buBlip>
                <a:blip r:embed="rId2"/>
              </a:buBlip>
              <a:defRPr sz="4200"/>
            </a:lvl1pPr>
            <a:lvl2pPr marL="1193800" indent="-596900">
              <a:spcBef>
                <a:spcPts val="5500"/>
              </a:spcBef>
              <a:buBlip>
                <a:blip r:embed="rId2"/>
              </a:buBlip>
              <a:defRPr sz="4200"/>
            </a:lvl2pPr>
            <a:lvl3pPr marL="1790700" indent="-596900">
              <a:spcBef>
                <a:spcPts val="5500"/>
              </a:spcBef>
              <a:buBlip>
                <a:blip r:embed="rId2"/>
              </a:buBlip>
              <a:defRPr sz="4200"/>
            </a:lvl3pPr>
            <a:lvl4pPr marL="2387600" indent="-596900">
              <a:spcBef>
                <a:spcPts val="5500"/>
              </a:spcBef>
              <a:buBlip>
                <a:blip r:embed="rId2"/>
              </a:buBlip>
              <a:defRPr sz="4200"/>
            </a:lvl4pPr>
            <a:lvl5pPr marL="2984500" indent="-596900">
              <a:spcBef>
                <a:spcPts val="5500"/>
              </a:spcBef>
              <a:buBlip>
                <a:blip r:embed="rId2"/>
              </a:buBlip>
              <a:defRPr sz="42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Body Level One…"/>
          <p:cNvSpPr txBox="1">
            <a:spLocks noGrp="1"/>
          </p:cNvSpPr>
          <p:nvPr>
            <p:ph type="body" idx="1"/>
          </p:nvPr>
        </p:nvSpPr>
        <p:spPr>
          <a:xfrm>
            <a:off x="2032000" y="1778000"/>
            <a:ext cx="20320000" cy="10160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5" name="Image"/>
          <p:cNvSpPr>
            <a:spLocks noGrp="1"/>
          </p:cNvSpPr>
          <p:nvPr>
            <p:ph type="pic" idx="21"/>
          </p:nvPr>
        </p:nvSpPr>
        <p:spPr>
          <a:xfrm>
            <a:off x="-1701800" y="755816"/>
            <a:ext cx="17883053" cy="11927551"/>
          </a:xfrm>
          <a:prstGeom prst="rect">
            <a:avLst/>
          </a:prstGeom>
          <a:ln w="9525">
            <a:round/>
          </a:ln>
        </p:spPr>
        <p:txBody>
          <a:bodyPr lIns="91439" tIns="45719" rIns="91439" bIns="45719" anchor="t">
            <a:noAutofit/>
          </a:bodyPr>
          <a:lstStyle/>
          <a:p>
            <a:endParaRPr/>
          </a:p>
        </p:txBody>
      </p:sp>
      <p:sp>
        <p:nvSpPr>
          <p:cNvPr id="86" name="Image"/>
          <p:cNvSpPr>
            <a:spLocks noGrp="1"/>
          </p:cNvSpPr>
          <p:nvPr>
            <p:ph type="pic" sz="quarter" idx="22"/>
          </p:nvPr>
        </p:nvSpPr>
        <p:spPr>
          <a:xfrm>
            <a:off x="13677900" y="863600"/>
            <a:ext cx="8940800" cy="6440803"/>
          </a:xfrm>
          <a:prstGeom prst="rect">
            <a:avLst/>
          </a:prstGeom>
          <a:ln w="9525">
            <a:round/>
          </a:ln>
        </p:spPr>
        <p:txBody>
          <a:bodyPr lIns="91439" tIns="45719" rIns="91439" bIns="45719" anchor="t">
            <a:noAutofit/>
          </a:bodyPr>
          <a:lstStyle/>
          <a:p>
            <a:endParaRPr/>
          </a:p>
        </p:txBody>
      </p:sp>
      <p:sp>
        <p:nvSpPr>
          <p:cNvPr id="87" name="Image"/>
          <p:cNvSpPr>
            <a:spLocks noGrp="1"/>
          </p:cNvSpPr>
          <p:nvPr>
            <p:ph type="pic" sz="half" idx="23"/>
          </p:nvPr>
        </p:nvSpPr>
        <p:spPr>
          <a:xfrm>
            <a:off x="12179300" y="5764608"/>
            <a:ext cx="10655300" cy="7103536"/>
          </a:xfrm>
          <a:prstGeom prst="rect">
            <a:avLst/>
          </a:prstGeom>
          <a:ln w="9525">
            <a:round/>
          </a:ln>
        </p:spPr>
        <p:txBody>
          <a:bodyPr lIns="91439" tIns="45719" rIns="91439" bIns="45719" anchor="t">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032000" y="558800"/>
            <a:ext cx="203200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2032000" y="3810000"/>
            <a:ext cx="20320000" cy="825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69750" y="12725400"/>
            <a:ext cx="419101" cy="45720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00100" rtl="0" latinLnBrk="0">
        <a:lnSpc>
          <a:spcPct val="100000"/>
        </a:lnSpc>
        <a:spcBef>
          <a:spcPts val="0"/>
        </a:spcBef>
        <a:spcAft>
          <a:spcPts val="0"/>
        </a:spcAft>
        <a:buClrTx/>
        <a:buSzTx/>
        <a:buFontTx/>
        <a:buNone/>
        <a:tabLst/>
        <a:defRPr sz="10000" b="0" i="0" u="none" strike="noStrike" cap="none" spc="0" baseline="0">
          <a:solidFill>
            <a:srgbClr val="6C6963"/>
          </a:solidFill>
          <a:effectLst>
            <a:outerShdw blurRad="25400" dist="25400" dir="15900000" rotWithShape="0">
              <a:srgbClr val="595650">
                <a:alpha val="33000"/>
              </a:srgbClr>
            </a:outerShdw>
          </a:effectLst>
          <a:uFillTx/>
          <a:latin typeface="+mn-lt"/>
          <a:ea typeface="+mn-ea"/>
          <a:cs typeface="+mn-cs"/>
          <a:sym typeface="Baskerville"/>
        </a:defRPr>
      </a:lvl1pPr>
      <a:lvl2pPr marL="0" marR="0" indent="0" algn="ctr" defTabSz="800100" rtl="0" latinLnBrk="0">
        <a:lnSpc>
          <a:spcPct val="100000"/>
        </a:lnSpc>
        <a:spcBef>
          <a:spcPts val="0"/>
        </a:spcBef>
        <a:spcAft>
          <a:spcPts val="0"/>
        </a:spcAft>
        <a:buClrTx/>
        <a:buSzTx/>
        <a:buFontTx/>
        <a:buNone/>
        <a:tabLst/>
        <a:defRPr sz="10000" b="0" i="0" u="none" strike="noStrike" cap="none" spc="0" baseline="0">
          <a:solidFill>
            <a:srgbClr val="6C6963"/>
          </a:solidFill>
          <a:effectLst>
            <a:outerShdw blurRad="25400" dist="25400" dir="15900000" rotWithShape="0">
              <a:srgbClr val="595650">
                <a:alpha val="33000"/>
              </a:srgbClr>
            </a:outerShdw>
          </a:effectLst>
          <a:uFillTx/>
          <a:latin typeface="+mn-lt"/>
          <a:ea typeface="+mn-ea"/>
          <a:cs typeface="+mn-cs"/>
          <a:sym typeface="Baskerville"/>
        </a:defRPr>
      </a:lvl2pPr>
      <a:lvl3pPr marL="0" marR="0" indent="0" algn="ctr" defTabSz="800100" rtl="0" latinLnBrk="0">
        <a:lnSpc>
          <a:spcPct val="100000"/>
        </a:lnSpc>
        <a:spcBef>
          <a:spcPts val="0"/>
        </a:spcBef>
        <a:spcAft>
          <a:spcPts val="0"/>
        </a:spcAft>
        <a:buClrTx/>
        <a:buSzTx/>
        <a:buFontTx/>
        <a:buNone/>
        <a:tabLst/>
        <a:defRPr sz="10000" b="0" i="0" u="none" strike="noStrike" cap="none" spc="0" baseline="0">
          <a:solidFill>
            <a:srgbClr val="6C6963"/>
          </a:solidFill>
          <a:effectLst>
            <a:outerShdw blurRad="25400" dist="25400" dir="15900000" rotWithShape="0">
              <a:srgbClr val="595650">
                <a:alpha val="33000"/>
              </a:srgbClr>
            </a:outerShdw>
          </a:effectLst>
          <a:uFillTx/>
          <a:latin typeface="+mn-lt"/>
          <a:ea typeface="+mn-ea"/>
          <a:cs typeface="+mn-cs"/>
          <a:sym typeface="Baskerville"/>
        </a:defRPr>
      </a:lvl3pPr>
      <a:lvl4pPr marL="0" marR="0" indent="0" algn="ctr" defTabSz="800100" rtl="0" latinLnBrk="0">
        <a:lnSpc>
          <a:spcPct val="100000"/>
        </a:lnSpc>
        <a:spcBef>
          <a:spcPts val="0"/>
        </a:spcBef>
        <a:spcAft>
          <a:spcPts val="0"/>
        </a:spcAft>
        <a:buClrTx/>
        <a:buSzTx/>
        <a:buFontTx/>
        <a:buNone/>
        <a:tabLst/>
        <a:defRPr sz="10000" b="0" i="0" u="none" strike="noStrike" cap="none" spc="0" baseline="0">
          <a:solidFill>
            <a:srgbClr val="6C6963"/>
          </a:solidFill>
          <a:effectLst>
            <a:outerShdw blurRad="25400" dist="25400" dir="15900000" rotWithShape="0">
              <a:srgbClr val="595650">
                <a:alpha val="33000"/>
              </a:srgbClr>
            </a:outerShdw>
          </a:effectLst>
          <a:uFillTx/>
          <a:latin typeface="+mn-lt"/>
          <a:ea typeface="+mn-ea"/>
          <a:cs typeface="+mn-cs"/>
          <a:sym typeface="Baskerville"/>
        </a:defRPr>
      </a:lvl4pPr>
      <a:lvl5pPr marL="0" marR="0" indent="0" algn="ctr" defTabSz="800100" rtl="0" latinLnBrk="0">
        <a:lnSpc>
          <a:spcPct val="100000"/>
        </a:lnSpc>
        <a:spcBef>
          <a:spcPts val="0"/>
        </a:spcBef>
        <a:spcAft>
          <a:spcPts val="0"/>
        </a:spcAft>
        <a:buClrTx/>
        <a:buSzTx/>
        <a:buFontTx/>
        <a:buNone/>
        <a:tabLst/>
        <a:defRPr sz="10000" b="0" i="0" u="none" strike="noStrike" cap="none" spc="0" baseline="0">
          <a:solidFill>
            <a:srgbClr val="6C6963"/>
          </a:solidFill>
          <a:effectLst>
            <a:outerShdw blurRad="25400" dist="25400" dir="15900000" rotWithShape="0">
              <a:srgbClr val="595650">
                <a:alpha val="33000"/>
              </a:srgbClr>
            </a:outerShdw>
          </a:effectLst>
          <a:uFillTx/>
          <a:latin typeface="+mn-lt"/>
          <a:ea typeface="+mn-ea"/>
          <a:cs typeface="+mn-cs"/>
          <a:sym typeface="Baskerville"/>
        </a:defRPr>
      </a:lvl5pPr>
      <a:lvl6pPr marL="0" marR="0" indent="0" algn="ctr" defTabSz="800100" rtl="0" latinLnBrk="0">
        <a:lnSpc>
          <a:spcPct val="100000"/>
        </a:lnSpc>
        <a:spcBef>
          <a:spcPts val="0"/>
        </a:spcBef>
        <a:spcAft>
          <a:spcPts val="0"/>
        </a:spcAft>
        <a:buClrTx/>
        <a:buSzTx/>
        <a:buFontTx/>
        <a:buNone/>
        <a:tabLst/>
        <a:defRPr sz="10000" b="0" i="0" u="none" strike="noStrike" cap="none" spc="0" baseline="0">
          <a:solidFill>
            <a:srgbClr val="6C6963"/>
          </a:solidFill>
          <a:effectLst>
            <a:outerShdw blurRad="25400" dist="25400" dir="15900000" rotWithShape="0">
              <a:srgbClr val="595650">
                <a:alpha val="33000"/>
              </a:srgbClr>
            </a:outerShdw>
          </a:effectLst>
          <a:uFillTx/>
          <a:latin typeface="+mn-lt"/>
          <a:ea typeface="+mn-ea"/>
          <a:cs typeface="+mn-cs"/>
          <a:sym typeface="Baskerville"/>
        </a:defRPr>
      </a:lvl6pPr>
      <a:lvl7pPr marL="0" marR="0" indent="0" algn="ctr" defTabSz="800100" rtl="0" latinLnBrk="0">
        <a:lnSpc>
          <a:spcPct val="100000"/>
        </a:lnSpc>
        <a:spcBef>
          <a:spcPts val="0"/>
        </a:spcBef>
        <a:spcAft>
          <a:spcPts val="0"/>
        </a:spcAft>
        <a:buClrTx/>
        <a:buSzTx/>
        <a:buFontTx/>
        <a:buNone/>
        <a:tabLst/>
        <a:defRPr sz="10000" b="0" i="0" u="none" strike="noStrike" cap="none" spc="0" baseline="0">
          <a:solidFill>
            <a:srgbClr val="6C6963"/>
          </a:solidFill>
          <a:effectLst>
            <a:outerShdw blurRad="25400" dist="25400" dir="15900000" rotWithShape="0">
              <a:srgbClr val="595650">
                <a:alpha val="33000"/>
              </a:srgbClr>
            </a:outerShdw>
          </a:effectLst>
          <a:uFillTx/>
          <a:latin typeface="+mn-lt"/>
          <a:ea typeface="+mn-ea"/>
          <a:cs typeface="+mn-cs"/>
          <a:sym typeface="Baskerville"/>
        </a:defRPr>
      </a:lvl7pPr>
      <a:lvl8pPr marL="0" marR="0" indent="0" algn="ctr" defTabSz="800100" rtl="0" latinLnBrk="0">
        <a:lnSpc>
          <a:spcPct val="100000"/>
        </a:lnSpc>
        <a:spcBef>
          <a:spcPts val="0"/>
        </a:spcBef>
        <a:spcAft>
          <a:spcPts val="0"/>
        </a:spcAft>
        <a:buClrTx/>
        <a:buSzTx/>
        <a:buFontTx/>
        <a:buNone/>
        <a:tabLst/>
        <a:defRPr sz="10000" b="0" i="0" u="none" strike="noStrike" cap="none" spc="0" baseline="0">
          <a:solidFill>
            <a:srgbClr val="6C6963"/>
          </a:solidFill>
          <a:effectLst>
            <a:outerShdw blurRad="25400" dist="25400" dir="15900000" rotWithShape="0">
              <a:srgbClr val="595650">
                <a:alpha val="33000"/>
              </a:srgbClr>
            </a:outerShdw>
          </a:effectLst>
          <a:uFillTx/>
          <a:latin typeface="+mn-lt"/>
          <a:ea typeface="+mn-ea"/>
          <a:cs typeface="+mn-cs"/>
          <a:sym typeface="Baskerville"/>
        </a:defRPr>
      </a:lvl8pPr>
      <a:lvl9pPr marL="0" marR="0" indent="0" algn="ctr" defTabSz="800100" rtl="0" latinLnBrk="0">
        <a:lnSpc>
          <a:spcPct val="100000"/>
        </a:lnSpc>
        <a:spcBef>
          <a:spcPts val="0"/>
        </a:spcBef>
        <a:spcAft>
          <a:spcPts val="0"/>
        </a:spcAft>
        <a:buClrTx/>
        <a:buSzTx/>
        <a:buFontTx/>
        <a:buNone/>
        <a:tabLst/>
        <a:defRPr sz="10000" b="0" i="0" u="none" strike="noStrike" cap="none" spc="0" baseline="0">
          <a:solidFill>
            <a:srgbClr val="6C6963"/>
          </a:solidFill>
          <a:effectLst>
            <a:outerShdw blurRad="25400" dist="25400" dir="15900000" rotWithShape="0">
              <a:srgbClr val="595650">
                <a:alpha val="33000"/>
              </a:srgbClr>
            </a:outerShdw>
          </a:effectLst>
          <a:uFillTx/>
          <a:latin typeface="+mn-lt"/>
          <a:ea typeface="+mn-ea"/>
          <a:cs typeface="+mn-cs"/>
          <a:sym typeface="Baskerville"/>
        </a:defRPr>
      </a:lvl9pPr>
    </p:titleStyle>
    <p:bodyStyle>
      <a:lvl1pPr marL="685800" marR="0" indent="-685800" algn="l" defTabSz="800100" rtl="0" latinLnBrk="0">
        <a:lnSpc>
          <a:spcPct val="100000"/>
        </a:lnSpc>
        <a:spcBef>
          <a:spcPts val="5700"/>
        </a:spcBef>
        <a:spcAft>
          <a:spcPts val="0"/>
        </a:spcAft>
        <a:buClrTx/>
        <a:buSzPct val="30000"/>
        <a:buFontTx/>
        <a:buBlip>
          <a:blip r:embed="rId15"/>
        </a:buBlip>
        <a:tabLst/>
        <a:defRPr sz="5600" b="0" i="0" u="none" strike="noStrike" cap="none" spc="0" baseline="0">
          <a:solidFill>
            <a:srgbClr val="6C6963"/>
          </a:solidFill>
          <a:uFillTx/>
          <a:latin typeface="+mn-lt"/>
          <a:ea typeface="+mn-ea"/>
          <a:cs typeface="+mn-cs"/>
          <a:sym typeface="Baskerville"/>
        </a:defRPr>
      </a:lvl1pPr>
      <a:lvl2pPr marL="1371600" marR="0" indent="-685800" algn="l" defTabSz="800100" rtl="0" latinLnBrk="0">
        <a:lnSpc>
          <a:spcPct val="100000"/>
        </a:lnSpc>
        <a:spcBef>
          <a:spcPts val="5700"/>
        </a:spcBef>
        <a:spcAft>
          <a:spcPts val="0"/>
        </a:spcAft>
        <a:buClrTx/>
        <a:buSzPct val="30000"/>
        <a:buFontTx/>
        <a:buBlip>
          <a:blip r:embed="rId15"/>
        </a:buBlip>
        <a:tabLst/>
        <a:defRPr sz="5600" b="0" i="0" u="none" strike="noStrike" cap="none" spc="0" baseline="0">
          <a:solidFill>
            <a:srgbClr val="6C6963"/>
          </a:solidFill>
          <a:uFillTx/>
          <a:latin typeface="+mn-lt"/>
          <a:ea typeface="+mn-ea"/>
          <a:cs typeface="+mn-cs"/>
          <a:sym typeface="Baskerville"/>
        </a:defRPr>
      </a:lvl2pPr>
      <a:lvl3pPr marL="2057400" marR="0" indent="-685800" algn="l" defTabSz="800100" rtl="0" latinLnBrk="0">
        <a:lnSpc>
          <a:spcPct val="100000"/>
        </a:lnSpc>
        <a:spcBef>
          <a:spcPts val="5700"/>
        </a:spcBef>
        <a:spcAft>
          <a:spcPts val="0"/>
        </a:spcAft>
        <a:buClrTx/>
        <a:buSzPct val="30000"/>
        <a:buFontTx/>
        <a:buBlip>
          <a:blip r:embed="rId15"/>
        </a:buBlip>
        <a:tabLst/>
        <a:defRPr sz="5600" b="0" i="0" u="none" strike="noStrike" cap="none" spc="0" baseline="0">
          <a:solidFill>
            <a:srgbClr val="6C6963"/>
          </a:solidFill>
          <a:uFillTx/>
          <a:latin typeface="+mn-lt"/>
          <a:ea typeface="+mn-ea"/>
          <a:cs typeface="+mn-cs"/>
          <a:sym typeface="Baskerville"/>
        </a:defRPr>
      </a:lvl3pPr>
      <a:lvl4pPr marL="2743200" marR="0" indent="-685800" algn="l" defTabSz="800100" rtl="0" latinLnBrk="0">
        <a:lnSpc>
          <a:spcPct val="100000"/>
        </a:lnSpc>
        <a:spcBef>
          <a:spcPts val="5700"/>
        </a:spcBef>
        <a:spcAft>
          <a:spcPts val="0"/>
        </a:spcAft>
        <a:buClrTx/>
        <a:buSzPct val="30000"/>
        <a:buFontTx/>
        <a:buBlip>
          <a:blip r:embed="rId15"/>
        </a:buBlip>
        <a:tabLst/>
        <a:defRPr sz="5600" b="0" i="0" u="none" strike="noStrike" cap="none" spc="0" baseline="0">
          <a:solidFill>
            <a:srgbClr val="6C6963"/>
          </a:solidFill>
          <a:uFillTx/>
          <a:latin typeface="+mn-lt"/>
          <a:ea typeface="+mn-ea"/>
          <a:cs typeface="+mn-cs"/>
          <a:sym typeface="Baskerville"/>
        </a:defRPr>
      </a:lvl4pPr>
      <a:lvl5pPr marL="3429000" marR="0" indent="-685800" algn="l" defTabSz="800100" rtl="0" latinLnBrk="0">
        <a:lnSpc>
          <a:spcPct val="100000"/>
        </a:lnSpc>
        <a:spcBef>
          <a:spcPts val="5700"/>
        </a:spcBef>
        <a:spcAft>
          <a:spcPts val="0"/>
        </a:spcAft>
        <a:buClrTx/>
        <a:buSzPct val="30000"/>
        <a:buFontTx/>
        <a:buBlip>
          <a:blip r:embed="rId15"/>
        </a:buBlip>
        <a:tabLst/>
        <a:defRPr sz="5600" b="0" i="0" u="none" strike="noStrike" cap="none" spc="0" baseline="0">
          <a:solidFill>
            <a:srgbClr val="6C6963"/>
          </a:solidFill>
          <a:uFillTx/>
          <a:latin typeface="+mn-lt"/>
          <a:ea typeface="+mn-ea"/>
          <a:cs typeface="+mn-cs"/>
          <a:sym typeface="Baskerville"/>
        </a:defRPr>
      </a:lvl5pPr>
      <a:lvl6pPr marL="4114800" marR="0" indent="-685800" algn="l" defTabSz="800100" rtl="0" latinLnBrk="0">
        <a:lnSpc>
          <a:spcPct val="100000"/>
        </a:lnSpc>
        <a:spcBef>
          <a:spcPts val="5700"/>
        </a:spcBef>
        <a:spcAft>
          <a:spcPts val="0"/>
        </a:spcAft>
        <a:buClrTx/>
        <a:buSzPct val="30000"/>
        <a:buFontTx/>
        <a:buBlip>
          <a:blip r:embed="rId15"/>
        </a:buBlip>
        <a:tabLst/>
        <a:defRPr sz="5600" b="0" i="0" u="none" strike="noStrike" cap="none" spc="0" baseline="0">
          <a:solidFill>
            <a:srgbClr val="6C6963"/>
          </a:solidFill>
          <a:uFillTx/>
          <a:latin typeface="+mn-lt"/>
          <a:ea typeface="+mn-ea"/>
          <a:cs typeface="+mn-cs"/>
          <a:sym typeface="Baskerville"/>
        </a:defRPr>
      </a:lvl6pPr>
      <a:lvl7pPr marL="4800600" marR="0" indent="-685800" algn="l" defTabSz="800100" rtl="0" latinLnBrk="0">
        <a:lnSpc>
          <a:spcPct val="100000"/>
        </a:lnSpc>
        <a:spcBef>
          <a:spcPts val="5700"/>
        </a:spcBef>
        <a:spcAft>
          <a:spcPts val="0"/>
        </a:spcAft>
        <a:buClrTx/>
        <a:buSzPct val="30000"/>
        <a:buFontTx/>
        <a:buBlip>
          <a:blip r:embed="rId15"/>
        </a:buBlip>
        <a:tabLst/>
        <a:defRPr sz="5600" b="0" i="0" u="none" strike="noStrike" cap="none" spc="0" baseline="0">
          <a:solidFill>
            <a:srgbClr val="6C6963"/>
          </a:solidFill>
          <a:uFillTx/>
          <a:latin typeface="+mn-lt"/>
          <a:ea typeface="+mn-ea"/>
          <a:cs typeface="+mn-cs"/>
          <a:sym typeface="Baskerville"/>
        </a:defRPr>
      </a:lvl7pPr>
      <a:lvl8pPr marL="5486400" marR="0" indent="-685800" algn="l" defTabSz="800100" rtl="0" latinLnBrk="0">
        <a:lnSpc>
          <a:spcPct val="100000"/>
        </a:lnSpc>
        <a:spcBef>
          <a:spcPts val="5700"/>
        </a:spcBef>
        <a:spcAft>
          <a:spcPts val="0"/>
        </a:spcAft>
        <a:buClrTx/>
        <a:buSzPct val="30000"/>
        <a:buFontTx/>
        <a:buBlip>
          <a:blip r:embed="rId15"/>
        </a:buBlip>
        <a:tabLst/>
        <a:defRPr sz="5600" b="0" i="0" u="none" strike="noStrike" cap="none" spc="0" baseline="0">
          <a:solidFill>
            <a:srgbClr val="6C6963"/>
          </a:solidFill>
          <a:uFillTx/>
          <a:latin typeface="+mn-lt"/>
          <a:ea typeface="+mn-ea"/>
          <a:cs typeface="+mn-cs"/>
          <a:sym typeface="Baskerville"/>
        </a:defRPr>
      </a:lvl8pPr>
      <a:lvl9pPr marL="6172200" marR="0" indent="-685800" algn="l" defTabSz="800100" rtl="0" latinLnBrk="0">
        <a:lnSpc>
          <a:spcPct val="100000"/>
        </a:lnSpc>
        <a:spcBef>
          <a:spcPts val="5700"/>
        </a:spcBef>
        <a:spcAft>
          <a:spcPts val="0"/>
        </a:spcAft>
        <a:buClrTx/>
        <a:buSzPct val="30000"/>
        <a:buFontTx/>
        <a:buBlip>
          <a:blip r:embed="rId15"/>
        </a:buBlip>
        <a:tabLst/>
        <a:defRPr sz="5600" b="0" i="0" u="none" strike="noStrike" cap="none" spc="0" baseline="0">
          <a:solidFill>
            <a:srgbClr val="6C6963"/>
          </a:solidFill>
          <a:uFillTx/>
          <a:latin typeface="+mn-lt"/>
          <a:ea typeface="+mn-ea"/>
          <a:cs typeface="+mn-cs"/>
          <a:sym typeface="Baskerville"/>
        </a:defRPr>
      </a:lvl9pPr>
    </p:bodyStyle>
    <p:otherStyle>
      <a:lvl1pPr marL="0" marR="0" indent="0" algn="ctr" defTabSz="8001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Baskerville"/>
        </a:defRPr>
      </a:lvl1pPr>
      <a:lvl2pPr marL="0" marR="0" indent="228600" algn="ctr" defTabSz="8001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Baskerville"/>
        </a:defRPr>
      </a:lvl2pPr>
      <a:lvl3pPr marL="0" marR="0" indent="457200" algn="ctr" defTabSz="8001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Baskerville"/>
        </a:defRPr>
      </a:lvl3pPr>
      <a:lvl4pPr marL="0" marR="0" indent="685800" algn="ctr" defTabSz="8001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Baskerville"/>
        </a:defRPr>
      </a:lvl4pPr>
      <a:lvl5pPr marL="0" marR="0" indent="914400" algn="ctr" defTabSz="8001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Baskerville"/>
        </a:defRPr>
      </a:lvl5pPr>
      <a:lvl6pPr marL="0" marR="0" indent="1143000" algn="ctr" defTabSz="8001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Baskerville"/>
        </a:defRPr>
      </a:lvl6pPr>
      <a:lvl7pPr marL="0" marR="0" indent="1371600" algn="ctr" defTabSz="8001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Baskerville"/>
        </a:defRPr>
      </a:lvl7pPr>
      <a:lvl8pPr marL="0" marR="0" indent="1600200" algn="ctr" defTabSz="8001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Baskerville"/>
        </a:defRPr>
      </a:lvl8pPr>
      <a:lvl9pPr marL="0" marR="0" indent="1828800" algn="ctr" defTabSz="8001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richbroking.in/merger-world-commodity-market-mcx-indian" TargetMode="External"/><Relationship Id="rId2" Type="http://schemas.openxmlformats.org/officeDocument/2006/relationships/hyperlink" Target="https://enrichbroking.in/what-is-technical-chart"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enrichbroking.in/types-commodity-product"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enrichbroking.in/types-commodity-produc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enrichbroking.in/types-commodity-product"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vestopedia.com/terms/s/stochasticoscillator.asp" TargetMode="External"/><Relationship Id="rId2" Type="http://schemas.openxmlformats.org/officeDocument/2006/relationships/hyperlink" Target="https://www.investopedia.com/terms/b/bollingerbands.asp" TargetMode="External"/><Relationship Id="rId1" Type="http://schemas.openxmlformats.org/officeDocument/2006/relationships/slideLayout" Target="../slideLayouts/slideLayout6.xml"/><Relationship Id="rId4" Type="http://schemas.openxmlformats.org/officeDocument/2006/relationships/hyperlink" Target="https://www.investopedia.com/terms/m/macd.asp"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www.investopedia.com/terms/t/technicalanalysis.asp"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CHNICAL ANALYSIS"/>
          <p:cNvSpPr txBox="1">
            <a:spLocks noGrp="1"/>
          </p:cNvSpPr>
          <p:nvPr>
            <p:ph type="ctrTitle"/>
          </p:nvPr>
        </p:nvSpPr>
        <p:spPr>
          <a:prstGeom prst="rect">
            <a:avLst/>
          </a:prstGeom>
        </p:spPr>
        <p:txBody>
          <a:bodyPr/>
          <a:lstStyle/>
          <a:p>
            <a:r>
              <a:t>TECHNICAL ANALYSIS</a:t>
            </a:r>
          </a:p>
        </p:txBody>
      </p:sp>
      <p:sp>
        <p:nvSpPr>
          <p:cNvPr id="122" name="Submitted by:…"/>
          <p:cNvSpPr txBox="1">
            <a:spLocks noGrp="1"/>
          </p:cNvSpPr>
          <p:nvPr>
            <p:ph type="subTitle" sz="quarter" idx="1"/>
          </p:nvPr>
        </p:nvSpPr>
        <p:spPr>
          <a:xfrm>
            <a:off x="3175000" y="7747000"/>
            <a:ext cx="19050000" cy="3987800"/>
          </a:xfrm>
          <a:prstGeom prst="rect">
            <a:avLst/>
          </a:prstGeom>
        </p:spPr>
        <p:txBody>
          <a:bodyPr>
            <a:noAutofit/>
          </a:bodyPr>
          <a:lstStyle/>
          <a:p>
            <a:pPr algn="r" defTabSz="640080">
              <a:defRPr sz="5600" i="0">
                <a:effectLst>
                  <a:outerShdw blurRad="20320" dist="30480" dir="15900000" rotWithShape="0">
                    <a:srgbClr val="000000">
                      <a:alpha val="90000"/>
                    </a:srgbClr>
                  </a:outerShdw>
                </a:effectLst>
              </a:defRPr>
            </a:pPr>
            <a:r>
              <a:rPr lang="en-US" sz="4400" u="sng" dirty="0" smtClean="0"/>
              <a:t>Prepared</a:t>
            </a:r>
            <a:r>
              <a:rPr sz="4400" u="sng" smtClean="0"/>
              <a:t> </a:t>
            </a:r>
            <a:r>
              <a:rPr sz="4400" u="sng"/>
              <a:t>by:</a:t>
            </a:r>
          </a:p>
          <a:p>
            <a:pPr algn="r" defTabSz="640080">
              <a:defRPr sz="5600" i="0">
                <a:effectLst>
                  <a:outerShdw blurRad="20320" dist="30480" dir="15900000" rotWithShape="0">
                    <a:srgbClr val="000000">
                      <a:alpha val="90000"/>
                    </a:srgbClr>
                  </a:outerShdw>
                </a:effectLst>
              </a:defRPr>
            </a:pPr>
            <a:r>
              <a:rPr lang="en-US" sz="4400" dirty="0" smtClean="0"/>
              <a:t>Ms. Mital Thakkar</a:t>
            </a:r>
            <a:endParaRPr sz="4400"/>
          </a:p>
          <a:p>
            <a:pPr algn="r" defTabSz="640080">
              <a:defRPr sz="5600" i="0">
                <a:effectLst>
                  <a:outerShdw blurRad="20320" dist="30480" dir="15900000" rotWithShape="0">
                    <a:srgbClr val="000000">
                      <a:alpha val="90000"/>
                    </a:srgbClr>
                  </a:outerShdw>
                </a:effectLst>
              </a:defRPr>
            </a:pPr>
            <a:r>
              <a:rPr lang="en-US" sz="4400" dirty="0" smtClean="0"/>
              <a:t>Assistant Professor</a:t>
            </a:r>
          </a:p>
          <a:p>
            <a:pPr algn="r" defTabSz="640080">
              <a:defRPr sz="5600" i="0">
                <a:effectLst>
                  <a:outerShdw blurRad="20320" dist="30480" dir="15900000" rotWithShape="0">
                    <a:srgbClr val="000000">
                      <a:alpha val="90000"/>
                    </a:srgbClr>
                  </a:outerShdw>
                </a:effectLst>
              </a:defRPr>
            </a:pPr>
            <a:r>
              <a:rPr lang="en-US" sz="4400" dirty="0" smtClean="0"/>
              <a:t>Department of Management</a:t>
            </a:r>
          </a:p>
          <a:p>
            <a:pPr algn="r" defTabSz="640080">
              <a:defRPr sz="5600" i="0">
                <a:effectLst>
                  <a:outerShdw blurRad="20320" dist="30480" dir="15900000" rotWithShape="0">
                    <a:srgbClr val="000000">
                      <a:alpha val="90000"/>
                    </a:srgbClr>
                  </a:outerShdw>
                </a:effectLst>
              </a:defRPr>
            </a:pPr>
            <a:r>
              <a:rPr lang="en-US" sz="4400" dirty="0" smtClean="0"/>
              <a:t>SVDU</a:t>
            </a:r>
            <a:endParaRPr sz="440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ypes of Trend"/>
          <p:cNvSpPr txBox="1">
            <a:spLocks noGrp="1"/>
          </p:cNvSpPr>
          <p:nvPr>
            <p:ph type="title"/>
          </p:nvPr>
        </p:nvSpPr>
        <p:spPr>
          <a:prstGeom prst="rect">
            <a:avLst/>
          </a:prstGeom>
        </p:spPr>
        <p:txBody>
          <a:bodyPr/>
          <a:lstStyle/>
          <a:p>
            <a:r>
              <a:t>Types of Trend</a:t>
            </a:r>
          </a:p>
        </p:txBody>
      </p:sp>
      <p:sp>
        <p:nvSpPr>
          <p:cNvPr id="149" name="The trend is a primary concept in Technical Analysis. The trend can be defined as “The directional movement of a commodity price or a financial instrument”.…"/>
          <p:cNvSpPr txBox="1">
            <a:spLocks noGrp="1"/>
          </p:cNvSpPr>
          <p:nvPr>
            <p:ph type="body" sz="half" idx="1"/>
          </p:nvPr>
        </p:nvSpPr>
        <p:spPr>
          <a:xfrm>
            <a:off x="914400" y="3276600"/>
            <a:ext cx="22478999" cy="8381999"/>
          </a:xfrm>
          <a:prstGeom prst="rect">
            <a:avLst/>
          </a:prstGeom>
          <a:effectLst>
            <a:outerShdw blurRad="50800" dist="12700" rotWithShape="0">
              <a:srgbClr val="000000">
                <a:alpha val="60000"/>
              </a:srgbClr>
            </a:outerShdw>
          </a:effectLst>
        </p:spPr>
        <p:txBody>
          <a:bodyPr anchor="t">
            <a:normAutofit/>
          </a:bodyPr>
          <a:lstStyle/>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The trend is a primary concept in </a:t>
            </a:r>
            <a:r>
              <a:rPr sz="4000">
                <a:hlinkClick r:id="rId2"/>
              </a:rPr>
              <a:t>Technical Analysis. </a:t>
            </a:r>
            <a:r>
              <a:rPr sz="4000"/>
              <a:t>The trend can be defined as “The directional movement of a </a:t>
            </a:r>
            <a:r>
              <a:rPr sz="4000">
                <a:hlinkClick r:id="rId3"/>
              </a:rPr>
              <a:t>commodity price </a:t>
            </a:r>
            <a:r>
              <a:rPr sz="4000"/>
              <a:t>or a financial instrument”.</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It Can Be Classified Into Three Categories In A Market.</a:t>
            </a:r>
          </a:p>
          <a:p>
            <a:pPr marL="734785" indent="-734785" algn="just">
              <a:lnSpc>
                <a:spcPct val="150000"/>
              </a:lnSpc>
              <a:spcBef>
                <a:spcPts val="0"/>
              </a:spcBef>
              <a:buSzPct val="100000"/>
              <a:buAutoNum type="alphaUcPeriod"/>
              <a:defRPr sz="4500">
                <a:solidFill>
                  <a:schemeClr val="accent4">
                    <a:hueOff val="-88726"/>
                    <a:lumOff val="-13711"/>
                  </a:schemeClr>
                </a:solidFill>
              </a:defRPr>
            </a:pPr>
            <a:r>
              <a:rPr sz="4000"/>
              <a:t>Uptrend</a:t>
            </a:r>
          </a:p>
          <a:p>
            <a:pPr marL="734785" indent="-734785" algn="just">
              <a:lnSpc>
                <a:spcPct val="150000"/>
              </a:lnSpc>
              <a:spcBef>
                <a:spcPts val="0"/>
              </a:spcBef>
              <a:buSzPct val="100000"/>
              <a:buAutoNum type="alphaUcPeriod"/>
              <a:defRPr sz="4500">
                <a:solidFill>
                  <a:schemeClr val="accent4">
                    <a:hueOff val="-88726"/>
                    <a:lumOff val="-13711"/>
                  </a:schemeClr>
                </a:solidFill>
              </a:defRPr>
            </a:pPr>
            <a:r>
              <a:rPr sz="4000"/>
              <a:t>Downtrend</a:t>
            </a:r>
          </a:p>
          <a:p>
            <a:pPr marL="734785" indent="-734785" algn="just">
              <a:lnSpc>
                <a:spcPct val="150000"/>
              </a:lnSpc>
              <a:spcBef>
                <a:spcPts val="0"/>
              </a:spcBef>
              <a:buSzPct val="100000"/>
              <a:buAutoNum type="alphaUcPeriod"/>
              <a:defRPr sz="4500">
                <a:solidFill>
                  <a:schemeClr val="accent4">
                    <a:hueOff val="-88726"/>
                    <a:lumOff val="-13711"/>
                  </a:schemeClr>
                </a:solidFill>
              </a:defRPr>
            </a:pPr>
            <a:r>
              <a:rPr sz="4000"/>
              <a:t>Sideways trend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Uptrend"/>
          <p:cNvSpPr txBox="1">
            <a:spLocks noGrp="1"/>
          </p:cNvSpPr>
          <p:nvPr>
            <p:ph type="title"/>
          </p:nvPr>
        </p:nvSpPr>
        <p:spPr>
          <a:xfrm>
            <a:off x="2032000" y="558800"/>
            <a:ext cx="20320000" cy="1625344"/>
          </a:xfrm>
          <a:prstGeom prst="rect">
            <a:avLst/>
          </a:prstGeom>
        </p:spPr>
        <p:txBody>
          <a:bodyPr>
            <a:normAutofit fontScale="90000"/>
          </a:bodyPr>
          <a:lstStyle/>
          <a:p>
            <a:r>
              <a:t>Uptrend</a:t>
            </a:r>
          </a:p>
        </p:txBody>
      </p:sp>
      <p:sp>
        <p:nvSpPr>
          <p:cNvPr id="152" name="The chart above shows Silver chart uptrend.…"/>
          <p:cNvSpPr txBox="1">
            <a:spLocks noGrp="1"/>
          </p:cNvSpPr>
          <p:nvPr>
            <p:ph type="body" idx="1"/>
          </p:nvPr>
        </p:nvSpPr>
        <p:spPr>
          <a:xfrm>
            <a:off x="1230222" y="1888145"/>
            <a:ext cx="21685153" cy="10945244"/>
          </a:xfrm>
          <a:prstGeom prst="rect">
            <a:avLst/>
          </a:prstGeom>
          <a:effectLst>
            <a:outerShdw blurRad="50800" dist="12700" rotWithShape="0">
              <a:srgbClr val="000000">
                <a:alpha val="60000"/>
              </a:srgbClr>
            </a:outerShdw>
          </a:effectLst>
        </p:spPr>
        <p:txBody>
          <a:bodyPr anchor="t"/>
          <a:lstStyle/>
          <a:p>
            <a:pPr marL="0" indent="0" algn="ctr" defTabSz="640080">
              <a:spcBef>
                <a:spcPts val="0"/>
              </a:spcBef>
              <a:buSzTx/>
              <a:buNone/>
              <a:defRPr sz="3360">
                <a:solidFill>
                  <a:srgbClr val="F2EBDB"/>
                </a:solidFill>
              </a:defRPr>
            </a:pPr>
            <a:endParaRPr/>
          </a:p>
          <a:p>
            <a:pPr marL="407670" indent="-407670" algn="just" defTabSz="640080">
              <a:lnSpc>
                <a:spcPct val="150000"/>
              </a:lnSpc>
              <a:spcBef>
                <a:spcPts val="0"/>
              </a:spcBef>
              <a:buSzPct val="80000"/>
              <a:buFont typeface="Helvetica Light"/>
              <a:buChar char="•"/>
              <a:defRPr sz="3600">
                <a:solidFill>
                  <a:schemeClr val="accent4">
                    <a:hueOff val="-88726"/>
                    <a:lumOff val="-13711"/>
                  </a:schemeClr>
                </a:solidFill>
              </a:defRPr>
            </a:pPr>
            <a:r>
              <a:rPr dirty="0"/>
              <a:t>Whenever the direction movement makes higher highs and higher lows it can be said as </a:t>
            </a:r>
            <a:r>
              <a:rPr dirty="0">
                <a:hlinkClick r:id="rId2"/>
              </a:rPr>
              <a:t>Silver </a:t>
            </a:r>
            <a:r>
              <a:rPr dirty="0"/>
              <a:t>Chart Uptrend. Consecutive peaks higher than the previous peaks is termed as “Higher highs”. The bottoms higher than the previous peaks is termed as “Higher lows”.</a:t>
            </a:r>
          </a:p>
          <a:p>
            <a:pPr marL="407670" indent="-407670" algn="just" defTabSz="640080">
              <a:lnSpc>
                <a:spcPct val="150000"/>
              </a:lnSpc>
              <a:spcBef>
                <a:spcPts val="0"/>
              </a:spcBef>
              <a:buSzPct val="80000"/>
              <a:buFont typeface="Helvetica Light"/>
              <a:buChar char="•"/>
              <a:defRPr sz="3600">
                <a:solidFill>
                  <a:schemeClr val="accent4">
                    <a:hueOff val="-88726"/>
                    <a:lumOff val="-13711"/>
                  </a:schemeClr>
                </a:solidFill>
              </a:defRPr>
            </a:pPr>
            <a:r>
              <a:rPr dirty="0"/>
              <a:t>Generally, when the fundamental and psychological factors improve, it forms an Upward Trend. The Uptrend may last as short as a few weeks to few years depending on the source and duration of the driver.</a:t>
            </a:r>
          </a:p>
          <a:p>
            <a:pPr marL="407670" indent="-407670" algn="just" defTabSz="640080">
              <a:lnSpc>
                <a:spcPct val="150000"/>
              </a:lnSpc>
              <a:spcBef>
                <a:spcPts val="0"/>
              </a:spcBef>
              <a:buSzPct val="80000"/>
              <a:buFont typeface="Helvetica Light"/>
              <a:buChar char="•"/>
              <a:defRPr sz="3600">
                <a:solidFill>
                  <a:schemeClr val="accent4">
                    <a:hueOff val="-88726"/>
                    <a:lumOff val="-13711"/>
                  </a:schemeClr>
                </a:solidFill>
              </a:defRPr>
            </a:pPr>
            <a:r>
              <a:rPr dirty="0"/>
              <a:t>Trend Line: The line connecting the higher lows and higher highs is called Trend line.</a:t>
            </a:r>
          </a:p>
          <a:p>
            <a:pPr marL="407670" indent="-407670" algn="just" defTabSz="640080">
              <a:lnSpc>
                <a:spcPct val="150000"/>
              </a:lnSpc>
              <a:spcBef>
                <a:spcPts val="0"/>
              </a:spcBef>
              <a:buSzPct val="80000"/>
              <a:buFont typeface="Helvetica Light"/>
              <a:buChar char="•"/>
              <a:defRPr sz="3600">
                <a:solidFill>
                  <a:schemeClr val="accent4">
                    <a:hueOff val="-88726"/>
                    <a:lumOff val="-13711"/>
                  </a:schemeClr>
                </a:solidFill>
              </a:defRPr>
            </a:pPr>
            <a:r>
              <a:rPr dirty="0"/>
              <a:t>Resistance Line: “The higher highs” trend line is alternatively called as Resistance line.</a:t>
            </a:r>
          </a:p>
          <a:p>
            <a:pPr marL="407670" indent="-407670" algn="just" defTabSz="640080">
              <a:lnSpc>
                <a:spcPct val="150000"/>
              </a:lnSpc>
              <a:spcBef>
                <a:spcPts val="0"/>
              </a:spcBef>
              <a:buSzPct val="80000"/>
              <a:buFont typeface="Helvetica Light"/>
              <a:buChar char="•"/>
              <a:defRPr sz="3600">
                <a:solidFill>
                  <a:schemeClr val="accent4">
                    <a:hueOff val="-88726"/>
                    <a:lumOff val="-13711"/>
                  </a:schemeClr>
                </a:solidFill>
              </a:defRPr>
            </a:pPr>
            <a:r>
              <a:rPr dirty="0"/>
              <a:t>Support Line: “The higher lows” trend line is alternatively called as Support </a:t>
            </a:r>
            <a:r>
              <a:rPr dirty="0" err="1"/>
              <a:t>line.Buy</a:t>
            </a:r>
            <a:r>
              <a:rPr dirty="0"/>
              <a:t> every lower of trend line or nearby support line and expected Target will be a new high.</a:t>
            </a:r>
          </a:p>
          <a:p>
            <a:pPr algn="just" defTabSz="640080">
              <a:lnSpc>
                <a:spcPct val="150000"/>
              </a:lnSpc>
              <a:spcBef>
                <a:spcPts val="0"/>
              </a:spcBef>
              <a:buSzPct val="80000"/>
              <a:buFont typeface="Helvetica Light"/>
              <a:buChar char="•"/>
              <a:defRPr sz="3600">
                <a:solidFill>
                  <a:schemeClr val="accent4">
                    <a:hueOff val="-88726"/>
                    <a:lumOff val="-13711"/>
                  </a:schemeClr>
                </a:solidFill>
              </a:defRPr>
            </a:pPr>
            <a:r>
              <a:rPr lang="en-US" dirty="0">
                <a:ea typeface="+mn-lt"/>
                <a:cs typeface="+mn-lt"/>
              </a:rPr>
              <a:t>The chart above shows Silver chart uptrend.</a:t>
            </a:r>
          </a:p>
          <a:p>
            <a:pPr marL="407670" indent="-407670" defTabSz="640080">
              <a:spcBef>
                <a:spcPts val="0"/>
              </a:spcBef>
              <a:buSzPct val="80000"/>
              <a:buFont typeface="Helvetica Light"/>
              <a:buChar char="•"/>
              <a:defRPr sz="3600">
                <a:solidFill>
                  <a:schemeClr val="accent4">
                    <a:hueOff val="-88726"/>
                    <a:lumOff val="-13711"/>
                  </a:schemeClr>
                </a:solidFill>
              </a:defRPr>
            </a:pP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UptrendSilverDailyChart.jpg" descr="UptrendSilverDailyChart.jpg"/>
          <p:cNvPicPr>
            <a:picLocks noChangeAspect="1"/>
          </p:cNvPicPr>
          <p:nvPr/>
        </p:nvPicPr>
        <p:blipFill>
          <a:blip r:embed="rId2"/>
          <a:stretch>
            <a:fillRect/>
          </a:stretch>
        </p:blipFill>
        <p:spPr>
          <a:xfrm>
            <a:off x="1739939" y="3528022"/>
            <a:ext cx="19672261" cy="866397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Downtrend"/>
          <p:cNvSpPr txBox="1">
            <a:spLocks noGrp="1"/>
          </p:cNvSpPr>
          <p:nvPr>
            <p:ph type="title"/>
          </p:nvPr>
        </p:nvSpPr>
        <p:spPr>
          <a:xfrm>
            <a:off x="2032000" y="558800"/>
            <a:ext cx="20320000" cy="1807593"/>
          </a:xfrm>
          <a:prstGeom prst="rect">
            <a:avLst/>
          </a:prstGeom>
        </p:spPr>
        <p:txBody>
          <a:bodyPr/>
          <a:lstStyle/>
          <a:p>
            <a:r>
              <a:t>Downtrend</a:t>
            </a:r>
          </a:p>
        </p:txBody>
      </p:sp>
      <p:sp>
        <p:nvSpPr>
          <p:cNvPr id="156" name="Lower highs and lower lows made by crude oil are in a Downtrend. When the crude previous peak is higher than the current peak, it is termed as “Lower highs”. Similarly, when the current bottom is lower than the previous bottom it is termed as “Lower lows"/>
          <p:cNvSpPr txBox="1">
            <a:spLocks noGrp="1"/>
          </p:cNvSpPr>
          <p:nvPr>
            <p:ph type="body" idx="1"/>
          </p:nvPr>
        </p:nvSpPr>
        <p:spPr>
          <a:xfrm>
            <a:off x="2032000" y="3657600"/>
            <a:ext cx="20320000" cy="9171476"/>
          </a:xfrm>
          <a:prstGeom prst="rect">
            <a:avLst/>
          </a:prstGeom>
          <a:effectLst>
            <a:outerShdw blurRad="50800" dist="12700" rotWithShape="0">
              <a:srgbClr val="000000">
                <a:alpha val="60000"/>
              </a:srgbClr>
            </a:outerShdw>
          </a:effectLst>
        </p:spPr>
        <p:txBody>
          <a:bodyPr anchor="t"/>
          <a:lstStyle/>
          <a:p>
            <a:pPr marL="510267" indent="-510267" algn="just">
              <a:lnSpc>
                <a:spcPct val="150000"/>
              </a:lnSpc>
              <a:spcBef>
                <a:spcPts val="5500"/>
              </a:spcBef>
              <a:buSzPct val="80000"/>
              <a:buFont typeface="Helvetica Light"/>
              <a:buChar char="•"/>
              <a:defRPr sz="4500">
                <a:solidFill>
                  <a:schemeClr val="accent4">
                    <a:hueOff val="-88726"/>
                    <a:lumOff val="-13711"/>
                  </a:schemeClr>
                </a:solidFill>
              </a:defRPr>
            </a:pPr>
            <a:r>
              <a:rPr sz="4000"/>
              <a:t>Lower highs and lower lows made by </a:t>
            </a:r>
            <a:r>
              <a:rPr sz="4000">
                <a:hlinkClick r:id="rId2"/>
              </a:rPr>
              <a:t>crude oil</a:t>
            </a:r>
            <a:r>
              <a:rPr sz="4000"/>
              <a:t> are in a Downtrend. When the crude previous peak is higher than the current peak, it is termed as “Lower highs”. Similarly, when the current bottom is lower than the previous bottom it is termed as “Lower lows”.Crude oil that are making lower highs and lower lows are in a downtrend. Lower highs mean the crude previous peak is higher than the current peak. Lower lows mean the current bottom is lower than the previous bottom.The Following Chart Shows The Downtrend In </a:t>
            </a:r>
            <a:r>
              <a:rPr sz="4000">
                <a:hlinkClick r:id="rId2"/>
              </a:rPr>
              <a:t>Crude Oil </a:t>
            </a:r>
            <a:r>
              <a:rPr sz="4000"/>
              <a:t>Prices:</a:t>
            </a:r>
          </a:p>
          <a:p>
            <a:pPr marL="0" indent="0">
              <a:spcBef>
                <a:spcPts val="5500"/>
              </a:spcBef>
              <a:buSzTx/>
              <a:buNone/>
              <a:defRPr sz="4500">
                <a:solidFill>
                  <a:schemeClr val="accent4">
                    <a:hueOff val="-88726"/>
                    <a:lumOff val="-13711"/>
                  </a:schemeClr>
                </a:solidFill>
              </a:defRPr>
            </a:pPr>
            <a:endParaRPr/>
          </a:p>
          <a:p>
            <a:pPr marL="0" indent="0">
              <a:spcBef>
                <a:spcPts val="5500"/>
              </a:spcBef>
              <a:buSzTx/>
              <a:buNone/>
              <a:defRPr sz="4500">
                <a:solidFill>
                  <a:schemeClr val="accent4">
                    <a:hueOff val="-88726"/>
                    <a:lumOff val="-13711"/>
                  </a:schemeClr>
                </a:solidFill>
              </a:defRPr>
            </a:pPr>
            <a:endParaRPr/>
          </a:p>
          <a:p>
            <a:pPr marL="0" indent="0">
              <a:spcBef>
                <a:spcPts val="5500"/>
              </a:spcBef>
              <a:buSzTx/>
              <a:buNone/>
              <a:defRPr sz="4500">
                <a:solidFill>
                  <a:schemeClr val="accent4">
                    <a:hueOff val="-88726"/>
                    <a:lumOff val="-13711"/>
                  </a:schemeClr>
                </a:solidFill>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rudeOilDowntrendForDailyChart.jpg" descr="CrudeOilDowntrendForDailyChart.jpg"/>
          <p:cNvPicPr>
            <a:picLocks noChangeAspect="1"/>
          </p:cNvPicPr>
          <p:nvPr/>
        </p:nvPicPr>
        <p:blipFill>
          <a:blip r:embed="rId2"/>
          <a:stretch>
            <a:fillRect/>
          </a:stretch>
        </p:blipFill>
        <p:spPr>
          <a:xfrm>
            <a:off x="2895600" y="3505201"/>
            <a:ext cx="18139252" cy="901959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ideways Trend"/>
          <p:cNvSpPr txBox="1">
            <a:spLocks noGrp="1"/>
          </p:cNvSpPr>
          <p:nvPr>
            <p:ph type="title"/>
          </p:nvPr>
        </p:nvSpPr>
        <p:spPr>
          <a:xfrm>
            <a:off x="2032000" y="558800"/>
            <a:ext cx="20320000" cy="1786182"/>
          </a:xfrm>
          <a:prstGeom prst="rect">
            <a:avLst/>
          </a:prstGeom>
        </p:spPr>
        <p:txBody>
          <a:bodyPr/>
          <a:lstStyle/>
          <a:p>
            <a:r>
              <a:t>Sideways Trend</a:t>
            </a:r>
          </a:p>
        </p:txBody>
      </p:sp>
      <p:sp>
        <p:nvSpPr>
          <p:cNvPr id="160" name="The horizontal price movement that occurs when the forces of supply and demand are nearly equal is termed as “Sideways trend”.…"/>
          <p:cNvSpPr txBox="1">
            <a:spLocks noGrp="1"/>
          </p:cNvSpPr>
          <p:nvPr>
            <p:ph type="body" idx="1"/>
          </p:nvPr>
        </p:nvSpPr>
        <p:spPr>
          <a:xfrm>
            <a:off x="2032000" y="2434888"/>
            <a:ext cx="21272646" cy="10711297"/>
          </a:xfrm>
          <a:prstGeom prst="rect">
            <a:avLst/>
          </a:prstGeom>
          <a:effectLst>
            <a:outerShdw blurRad="50800" dist="12700" rotWithShape="0">
              <a:srgbClr val="000000">
                <a:alpha val="60000"/>
              </a:srgbClr>
            </a:outerShdw>
          </a:effectLst>
        </p:spPr>
        <p:txBody>
          <a:bodyPr anchor="t">
            <a:normAutofit/>
          </a:bodyPr>
          <a:lstStyle/>
          <a:p>
            <a:pPr marL="433727" indent="-433727" algn="just" defTabSz="680085">
              <a:lnSpc>
                <a:spcPct val="150000"/>
              </a:lnSpc>
              <a:spcBef>
                <a:spcPts val="0"/>
              </a:spcBef>
              <a:buSzPct val="80000"/>
              <a:buFont typeface="Helvetica Light"/>
              <a:buChar char="•"/>
              <a:defRPr sz="3825">
                <a:solidFill>
                  <a:schemeClr val="accent4">
                    <a:hueOff val="-88726"/>
                    <a:lumOff val="-13711"/>
                  </a:schemeClr>
                </a:solidFill>
              </a:defRPr>
            </a:pPr>
            <a:r>
              <a:rPr sz="4000"/>
              <a:t>The horizontal price movement that occurs when the forces of supply and demand are nearly equal is termed as “Sideways trend”.</a:t>
            </a:r>
          </a:p>
          <a:p>
            <a:pPr marL="433727" indent="-433727" algn="just" defTabSz="680085">
              <a:lnSpc>
                <a:spcPct val="150000"/>
              </a:lnSpc>
              <a:spcBef>
                <a:spcPts val="0"/>
              </a:spcBef>
              <a:buSzPct val="80000"/>
              <a:buFont typeface="Helvetica Light"/>
              <a:buChar char="•"/>
              <a:defRPr sz="3825">
                <a:solidFill>
                  <a:schemeClr val="accent4">
                    <a:hueOff val="-88726"/>
                    <a:lumOff val="-13711"/>
                  </a:schemeClr>
                </a:solidFill>
              </a:defRPr>
            </a:pPr>
            <a:r>
              <a:rPr sz="4000">
                <a:hlinkClick r:id="rId2"/>
              </a:rPr>
              <a:t>Natural Gas</a:t>
            </a:r>
            <a:r>
              <a:rPr sz="4000"/>
              <a:t> that trade in a range is in a sideways trend. Natural Gas trading in a sideways trend trade between strong levels of support and resistance.</a:t>
            </a:r>
          </a:p>
          <a:p>
            <a:pPr marL="0" indent="0" algn="just" defTabSz="680085">
              <a:lnSpc>
                <a:spcPct val="150000"/>
              </a:lnSpc>
              <a:spcBef>
                <a:spcPts val="0"/>
              </a:spcBef>
              <a:buSzTx/>
              <a:buNone/>
              <a:defRPr sz="3825">
                <a:solidFill>
                  <a:schemeClr val="accent4">
                    <a:hueOff val="-88726"/>
                    <a:lumOff val="-13711"/>
                  </a:schemeClr>
                </a:solidFill>
              </a:defRPr>
            </a:pPr>
            <a:r>
              <a:rPr sz="4000"/>
              <a:t>The Following Chart Below Shows The Sideways Trend For Natural Gas:</a:t>
            </a:r>
          </a:p>
          <a:p>
            <a:pPr marL="433727" indent="-433727" algn="just" defTabSz="680085">
              <a:lnSpc>
                <a:spcPct val="150000"/>
              </a:lnSpc>
              <a:spcBef>
                <a:spcPts val="0"/>
              </a:spcBef>
              <a:buSzPct val="80000"/>
              <a:buFont typeface="Helvetica Light"/>
              <a:buChar char="•"/>
              <a:defRPr sz="3825">
                <a:solidFill>
                  <a:schemeClr val="accent4">
                    <a:hueOff val="-88726"/>
                    <a:lumOff val="-13711"/>
                  </a:schemeClr>
                </a:solidFill>
              </a:defRPr>
            </a:pPr>
            <a:r>
              <a:rPr sz="4000" smtClean="0"/>
              <a:t>It’s </a:t>
            </a:r>
            <a:r>
              <a:rPr sz="4000"/>
              <a:t>advisable to buy Natural Gas at support levels and sell at the resistance level.</a:t>
            </a:r>
          </a:p>
          <a:p>
            <a:pPr marL="433727" indent="-433727" algn="just" defTabSz="680085">
              <a:lnSpc>
                <a:spcPct val="150000"/>
              </a:lnSpc>
              <a:spcBef>
                <a:spcPts val="0"/>
              </a:spcBef>
              <a:buSzPct val="80000"/>
              <a:buFont typeface="Helvetica Light"/>
              <a:buChar char="•"/>
              <a:defRPr sz="3825">
                <a:solidFill>
                  <a:schemeClr val="accent4">
                    <a:hueOff val="-88726"/>
                    <a:lumOff val="-13711"/>
                  </a:schemeClr>
                </a:solidFill>
              </a:defRPr>
            </a:pPr>
            <a:r>
              <a:rPr sz="4000"/>
              <a:t>Once the support or resistance is broken, take fresh position and target will be considered over all wedge of support resistance.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ideWaysTrendForNaturalGas.jpg" descr="SideWaysTrendForNaturalGas.jpg"/>
          <p:cNvPicPr>
            <a:picLocks noChangeAspect="1"/>
          </p:cNvPicPr>
          <p:nvPr/>
        </p:nvPicPr>
        <p:blipFill>
          <a:blip r:embed="rId2"/>
          <a:stretch>
            <a:fillRect/>
          </a:stretch>
        </p:blipFill>
        <p:spPr>
          <a:xfrm>
            <a:off x="2759954" y="3429000"/>
            <a:ext cx="18158512" cy="84582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hart Types"/>
          <p:cNvSpPr txBox="1">
            <a:spLocks noGrp="1"/>
          </p:cNvSpPr>
          <p:nvPr>
            <p:ph type="title"/>
          </p:nvPr>
        </p:nvSpPr>
        <p:spPr>
          <a:prstGeom prst="rect">
            <a:avLst/>
          </a:prstGeom>
        </p:spPr>
        <p:txBody>
          <a:bodyPr/>
          <a:lstStyle/>
          <a:p>
            <a:r>
              <a:t>Chart Types</a:t>
            </a:r>
          </a:p>
        </p:txBody>
      </p:sp>
      <p:sp>
        <p:nvSpPr>
          <p:cNvPr id="164" name="Charts provide visual assistance in detecting the emerging and changing patterns of price behaviour.…"/>
          <p:cNvSpPr txBox="1">
            <a:spLocks noGrp="1"/>
          </p:cNvSpPr>
          <p:nvPr>
            <p:ph type="body" idx="1"/>
          </p:nvPr>
        </p:nvSpPr>
        <p:spPr>
          <a:prstGeom prst="rect">
            <a:avLst/>
          </a:prstGeom>
        </p:spPr>
        <p:txBody>
          <a:bodyPr anchor="t">
            <a:normAutofit lnSpcReduction="10000"/>
          </a:bodyPr>
          <a:lstStyle/>
          <a:p>
            <a:pPr marL="685800" indent="-685800">
              <a:lnSpc>
                <a:spcPct val="150000"/>
              </a:lnSpc>
              <a:buBlip>
                <a:blip r:embed="rId2"/>
              </a:buBlip>
              <a:defRPr sz="4500">
                <a:solidFill>
                  <a:schemeClr val="accent4">
                    <a:hueOff val="-88726"/>
                    <a:lumOff val="-13711"/>
                  </a:schemeClr>
                </a:solidFill>
              </a:defRPr>
            </a:pPr>
            <a:r>
              <a:rPr sz="4000"/>
              <a:t>Charts provide visual assistance in detecting the emerging and changing patterns of price behaviour.</a:t>
            </a:r>
          </a:p>
          <a:p>
            <a:pPr marL="685800" indent="-685800">
              <a:lnSpc>
                <a:spcPct val="150000"/>
              </a:lnSpc>
              <a:buNone/>
              <a:defRPr sz="4500">
                <a:solidFill>
                  <a:schemeClr val="accent4">
                    <a:hueOff val="-88726"/>
                    <a:lumOff val="-13711"/>
                  </a:schemeClr>
                </a:solidFill>
              </a:defRPr>
            </a:pPr>
            <a:r>
              <a:rPr sz="4000"/>
              <a:t>Technical analyst uses three basic types of charts:</a:t>
            </a:r>
          </a:p>
          <a:p>
            <a:pPr marL="734785" indent="-734785">
              <a:lnSpc>
                <a:spcPct val="150000"/>
              </a:lnSpc>
              <a:buSzPct val="100000"/>
              <a:buAutoNum type="arabicPeriod"/>
              <a:defRPr sz="4500">
                <a:solidFill>
                  <a:schemeClr val="accent4">
                    <a:hueOff val="-88726"/>
                    <a:lumOff val="-13711"/>
                  </a:schemeClr>
                </a:solidFill>
              </a:defRPr>
            </a:pPr>
            <a:r>
              <a:rPr sz="4000"/>
              <a:t>Bar Charts</a:t>
            </a:r>
          </a:p>
          <a:p>
            <a:pPr marL="734785" indent="-734785">
              <a:lnSpc>
                <a:spcPct val="150000"/>
              </a:lnSpc>
              <a:buSzPct val="100000"/>
              <a:buAutoNum type="arabicPeriod"/>
              <a:defRPr sz="4500">
                <a:solidFill>
                  <a:schemeClr val="accent4">
                    <a:hueOff val="-88726"/>
                    <a:lumOff val="-13711"/>
                  </a:schemeClr>
                </a:solidFill>
              </a:defRPr>
            </a:pPr>
            <a:r>
              <a:rPr sz="4000"/>
              <a:t>Line Charts</a:t>
            </a:r>
          </a:p>
          <a:p>
            <a:pPr marL="734785" indent="-734785">
              <a:lnSpc>
                <a:spcPct val="150000"/>
              </a:lnSpc>
              <a:buSzPct val="100000"/>
              <a:buAutoNum type="arabicPeriod"/>
              <a:defRPr sz="4500">
                <a:solidFill>
                  <a:schemeClr val="accent4">
                    <a:hueOff val="-88726"/>
                    <a:lumOff val="-13711"/>
                  </a:schemeClr>
                </a:solidFill>
              </a:defRPr>
            </a:pPr>
            <a:r>
              <a:rPr sz="4000"/>
              <a:t>Point and Figure Charts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Bar Charts"/>
          <p:cNvSpPr txBox="1">
            <a:spLocks noGrp="1"/>
          </p:cNvSpPr>
          <p:nvPr>
            <p:ph type="title"/>
          </p:nvPr>
        </p:nvSpPr>
        <p:spPr>
          <a:xfrm>
            <a:off x="2032000" y="558800"/>
            <a:ext cx="20320000" cy="1784270"/>
          </a:xfrm>
          <a:prstGeom prst="rect">
            <a:avLst/>
          </a:prstGeom>
        </p:spPr>
        <p:txBody>
          <a:bodyPr/>
          <a:lstStyle/>
          <a:p>
            <a:r>
              <a:t>Bar Charts</a:t>
            </a:r>
          </a:p>
        </p:txBody>
      </p:sp>
      <p:sp>
        <p:nvSpPr>
          <p:cNvPr id="167" name="The bar chart is made up of a series of vertical lines that represent each data point.…"/>
          <p:cNvSpPr txBox="1">
            <a:spLocks noGrp="1"/>
          </p:cNvSpPr>
          <p:nvPr>
            <p:ph type="body" idx="1"/>
          </p:nvPr>
        </p:nvSpPr>
        <p:spPr>
          <a:xfrm>
            <a:off x="1477920" y="3962400"/>
            <a:ext cx="21678278" cy="9079789"/>
          </a:xfrm>
          <a:prstGeom prst="rect">
            <a:avLst/>
          </a:prstGeom>
          <a:effectLst>
            <a:outerShdw blurRad="50800" dist="12700" rotWithShape="0">
              <a:srgbClr val="000000">
                <a:alpha val="60000"/>
              </a:srgbClr>
            </a:outerShdw>
          </a:effectLst>
        </p:spPr>
        <p:txBody>
          <a:bodyPr anchor="t">
            <a:normAutofit/>
          </a:bodyPr>
          <a:lstStyle/>
          <a:p>
            <a:pPr marL="0" indent="0" algn="just" defTabSz="776097">
              <a:lnSpc>
                <a:spcPct val="150000"/>
              </a:lnSpc>
              <a:spcBef>
                <a:spcPts val="0"/>
              </a:spcBef>
              <a:buSzTx/>
              <a:buFont typeface="Arial" pitchFamily="34" charset="0"/>
              <a:buChar char="•"/>
              <a:defRPr sz="4365">
                <a:solidFill>
                  <a:schemeClr val="accent4">
                    <a:hueOff val="-88726"/>
                    <a:lumOff val="-13711"/>
                  </a:schemeClr>
                </a:solidFill>
              </a:defRPr>
            </a:pPr>
            <a:r>
              <a:rPr sz="4000" smtClean="0"/>
              <a:t>The bar chart is made up of a series of vertical lines that represent each data point. </a:t>
            </a:r>
          </a:p>
          <a:p>
            <a:pPr marL="0" indent="0" algn="just" defTabSz="776097">
              <a:lnSpc>
                <a:spcPct val="150000"/>
              </a:lnSpc>
              <a:spcBef>
                <a:spcPts val="0"/>
              </a:spcBef>
              <a:buSzTx/>
              <a:buFont typeface="Arial" pitchFamily="34" charset="0"/>
              <a:buChar char="•"/>
              <a:defRPr sz="4365">
                <a:solidFill>
                  <a:schemeClr val="accent4">
                    <a:hueOff val="-88726"/>
                    <a:lumOff val="-13711"/>
                  </a:schemeClr>
                </a:solidFill>
              </a:defRPr>
            </a:pPr>
            <a:r>
              <a:rPr sz="4000" smtClean="0"/>
              <a:t>This vertical line represents the high and low for the trading period, along with the closing price. </a:t>
            </a:r>
          </a:p>
          <a:p>
            <a:pPr marL="0" indent="0" algn="just" defTabSz="776097">
              <a:lnSpc>
                <a:spcPct val="150000"/>
              </a:lnSpc>
              <a:spcBef>
                <a:spcPts val="0"/>
              </a:spcBef>
              <a:buSzTx/>
              <a:buFont typeface="Arial" pitchFamily="34" charset="0"/>
              <a:buChar char="•"/>
              <a:defRPr sz="4365">
                <a:solidFill>
                  <a:schemeClr val="accent4">
                    <a:hueOff val="-88726"/>
                    <a:lumOff val="-13711"/>
                  </a:schemeClr>
                </a:solidFill>
              </a:defRPr>
            </a:pPr>
            <a:r>
              <a:rPr sz="4000" smtClean="0"/>
              <a:t>The close and open are represented on the vertical line by a horizontal dash. The opening price on a bar chart is illustrated by the dash that is located on the left side of the vertical bar. </a:t>
            </a:r>
          </a:p>
          <a:p>
            <a:pPr marL="0" indent="0" algn="just" defTabSz="776097">
              <a:lnSpc>
                <a:spcPct val="150000"/>
              </a:lnSpc>
              <a:spcBef>
                <a:spcPts val="0"/>
              </a:spcBef>
              <a:buSzTx/>
              <a:buFont typeface="Arial" pitchFamily="34" charset="0"/>
              <a:buChar char="•"/>
              <a:defRPr sz="4365">
                <a:solidFill>
                  <a:schemeClr val="accent4">
                    <a:hueOff val="-88726"/>
                    <a:lumOff val="-13711"/>
                  </a:schemeClr>
                </a:solidFill>
              </a:defRPr>
            </a:pPr>
            <a:r>
              <a:rPr sz="4000" smtClean="0"/>
              <a:t>The close is represented by the dash on the right. </a:t>
            </a:r>
          </a:p>
          <a:p>
            <a:pPr marL="0" indent="0" algn="just" defTabSz="776097">
              <a:lnSpc>
                <a:spcPct val="150000"/>
              </a:lnSpc>
              <a:spcBef>
                <a:spcPts val="0"/>
              </a:spcBef>
              <a:buSzTx/>
              <a:buNone/>
              <a:defRPr sz="4074">
                <a:solidFill>
                  <a:srgbClr val="F2EBDB"/>
                </a:solidFill>
              </a:defRPr>
            </a:pPr>
            <a:r>
              <a:rPr sz="4000" smtClean="0">
                <a:latin typeface="Times Roman"/>
                <a:ea typeface="Times Roman"/>
                <a:cs typeface="Times Roman"/>
                <a:sym typeface="Times Roman"/>
              </a:rPr>
              <a:t> </a:t>
            </a:r>
            <a:endParaRPr sz="4000">
              <a:latin typeface="Times Roman"/>
              <a:ea typeface="Times Roman"/>
              <a:cs typeface="Times Roman"/>
              <a:sym typeface="Times Roman"/>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age22image55038224.png" descr="page22image55038224.png"/>
          <p:cNvPicPr>
            <a:picLocks noChangeAspect="1"/>
          </p:cNvPicPr>
          <p:nvPr/>
        </p:nvPicPr>
        <p:blipFill>
          <a:blip r:embed="rId2"/>
          <a:stretch>
            <a:fillRect/>
          </a:stretch>
        </p:blipFill>
        <p:spPr>
          <a:xfrm>
            <a:off x="5562600" y="3810000"/>
            <a:ext cx="13235250" cy="837321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Introduction"/>
          <p:cNvSpPr txBox="1">
            <a:spLocks noGrp="1"/>
          </p:cNvSpPr>
          <p:nvPr>
            <p:ph type="title"/>
          </p:nvPr>
        </p:nvSpPr>
        <p:spPr>
          <a:prstGeom prst="rect">
            <a:avLst/>
          </a:prstGeom>
        </p:spPr>
        <p:txBody>
          <a:bodyPr/>
          <a:lstStyle/>
          <a:p>
            <a:pPr>
              <a:defRPr>
                <a:solidFill>
                  <a:srgbClr val="000000"/>
                </a:solidFill>
              </a:defRPr>
            </a:pPr>
            <a:r>
              <a:rPr>
                <a:solidFill>
                  <a:srgbClr val="4D5459"/>
                </a:solidFill>
              </a:rPr>
              <a:t>Introduction</a:t>
            </a:r>
            <a:r>
              <a:t> </a:t>
            </a:r>
          </a:p>
        </p:txBody>
      </p:sp>
      <p:sp>
        <p:nvSpPr>
          <p:cNvPr id="125" name="Technical analysis is a means of examining and predicting price movements in the financial markets, by using historical price charts and market statistics. It is based on the idea that if a trader can identify previous market patterns, they can form a fa"/>
          <p:cNvSpPr txBox="1">
            <a:spLocks noGrp="1"/>
          </p:cNvSpPr>
          <p:nvPr>
            <p:ph type="body" idx="1"/>
          </p:nvPr>
        </p:nvSpPr>
        <p:spPr>
          <a:xfrm>
            <a:off x="1143000" y="2438400"/>
            <a:ext cx="22402800" cy="10363200"/>
          </a:xfrm>
          <a:prstGeom prst="rect">
            <a:avLst/>
          </a:prstGeom>
          <a:effectLst>
            <a:outerShdw blurRad="50800" dist="12700" rotWithShape="0">
              <a:srgbClr val="000000">
                <a:alpha val="60000"/>
              </a:srgbClr>
            </a:outerShdw>
          </a:effectLst>
        </p:spPr>
        <p:txBody>
          <a:bodyPr anchor="t">
            <a:normAutofit/>
          </a:bodyPr>
          <a:lstStyle/>
          <a:p>
            <a:pPr marL="551089" indent="-551089">
              <a:lnSpc>
                <a:spcPct val="150000"/>
              </a:lnSpc>
              <a:spcBef>
                <a:spcPts val="0"/>
              </a:spcBef>
              <a:buBlip>
                <a:blip r:embed="rId2"/>
              </a:buBlip>
              <a:defRPr sz="4500">
                <a:solidFill>
                  <a:schemeClr val="accent4">
                    <a:hueOff val="-88726"/>
                    <a:lumOff val="-13711"/>
                  </a:schemeClr>
                </a:solidFill>
              </a:defRPr>
            </a:pPr>
            <a:r>
              <a:rPr sz="4000"/>
              <a:t>Technical analysis is a means of examining and predicting price movements in the financial markets, by using historical price charts and market statistics. It is based on the idea that if a trader can identify previous market patterns, they can form a fairly accurate prediction of future price trajectories. </a:t>
            </a:r>
          </a:p>
          <a:p>
            <a:pPr marL="551089" indent="-551089">
              <a:lnSpc>
                <a:spcPct val="150000"/>
              </a:lnSpc>
              <a:spcBef>
                <a:spcPts val="0"/>
              </a:spcBef>
              <a:buBlip>
                <a:blip r:embed="rId2"/>
              </a:buBlip>
              <a:defRPr sz="4500">
                <a:solidFill>
                  <a:schemeClr val="accent4">
                    <a:hueOff val="-88726"/>
                    <a:lumOff val="-13711"/>
                  </a:schemeClr>
                </a:solidFill>
              </a:defRPr>
            </a:pPr>
            <a:r>
              <a:rPr sz="4000"/>
              <a:t>It is based purely on the price charts of an asset. It is solely the identification of patterns on a chart that is used to predict future movements.</a:t>
            </a:r>
          </a:p>
          <a:p>
            <a:pPr marL="551089" indent="-551089">
              <a:lnSpc>
                <a:spcPct val="150000"/>
              </a:lnSpc>
              <a:spcBef>
                <a:spcPts val="0"/>
              </a:spcBef>
              <a:buBlip>
                <a:blip r:embed="rId2"/>
              </a:buBlip>
              <a:defRPr sz="4500">
                <a:solidFill>
                  <a:schemeClr val="accent4">
                    <a:hueOff val="-88726"/>
                    <a:lumOff val="-13711"/>
                  </a:schemeClr>
                </a:solidFill>
              </a:defRPr>
            </a:pPr>
            <a:r>
              <a:rPr sz="4000"/>
              <a:t>A process of identifying trend reversals at an earlier stage to formulate the buying and selling strategy. </a:t>
            </a:r>
          </a:p>
          <a:p>
            <a:pPr marL="551089" indent="-551089">
              <a:lnSpc>
                <a:spcPct val="150000"/>
              </a:lnSpc>
              <a:spcBef>
                <a:spcPts val="0"/>
              </a:spcBef>
              <a:buBlip>
                <a:blip r:embed="rId2"/>
              </a:buBlip>
              <a:defRPr sz="4500">
                <a:solidFill>
                  <a:schemeClr val="accent4">
                    <a:hueOff val="-88726"/>
                    <a:lumOff val="-13711"/>
                  </a:schemeClr>
                </a:solidFill>
              </a:defRPr>
            </a:pPr>
            <a:r>
              <a:rPr sz="4000"/>
              <a:t>Technical analyst study the relationship between price-volume and supply-demand for the overall market and the individual stock.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Line Charts"/>
          <p:cNvSpPr txBox="1">
            <a:spLocks noGrp="1"/>
          </p:cNvSpPr>
          <p:nvPr>
            <p:ph type="title"/>
          </p:nvPr>
        </p:nvSpPr>
        <p:spPr>
          <a:xfrm>
            <a:off x="2032000" y="558800"/>
            <a:ext cx="20320000" cy="1531953"/>
          </a:xfrm>
          <a:prstGeom prst="rect">
            <a:avLst/>
          </a:prstGeom>
        </p:spPr>
        <p:txBody>
          <a:bodyPr>
            <a:normAutofit fontScale="90000"/>
          </a:bodyPr>
          <a:lstStyle>
            <a:lvl1pPr defTabSz="792098">
              <a:defRPr sz="9900">
                <a:effectLst>
                  <a:outerShdw blurRad="25146" dist="25146" dir="15900000" rotWithShape="0">
                    <a:srgbClr val="595650">
                      <a:alpha val="33000"/>
                    </a:srgbClr>
                  </a:outerShdw>
                </a:effectLst>
              </a:defRPr>
            </a:lvl1pPr>
          </a:lstStyle>
          <a:p>
            <a:r>
              <a:t>Line Charts</a:t>
            </a:r>
          </a:p>
        </p:txBody>
      </p:sp>
      <p:sp>
        <p:nvSpPr>
          <p:cNvPr id="171" name="The most basic of the charts is the line chart. It represents only the closing prices over a set period of time.…"/>
          <p:cNvSpPr txBox="1">
            <a:spLocks noGrp="1"/>
          </p:cNvSpPr>
          <p:nvPr>
            <p:ph type="body" idx="1"/>
          </p:nvPr>
        </p:nvSpPr>
        <p:spPr>
          <a:xfrm>
            <a:off x="1894904" y="3657600"/>
            <a:ext cx="20832908" cy="9192368"/>
          </a:xfrm>
          <a:prstGeom prst="rect">
            <a:avLst/>
          </a:prstGeom>
          <a:effectLst>
            <a:outerShdw blurRad="50800" dist="12700" rotWithShape="0">
              <a:srgbClr val="000000">
                <a:alpha val="60000"/>
              </a:srgbClr>
            </a:outerShdw>
          </a:effectLst>
        </p:spPr>
        <p:txBody>
          <a:bodyPr anchor="t"/>
          <a:lstStyle/>
          <a:p>
            <a:pPr marL="0" indent="0" algn="just">
              <a:lnSpc>
                <a:spcPct val="150000"/>
              </a:lnSpc>
              <a:spcBef>
                <a:spcPts val="0"/>
              </a:spcBef>
              <a:buSzTx/>
              <a:buFont typeface="Arial" pitchFamily="34" charset="0"/>
              <a:buChar char="•"/>
              <a:defRPr sz="4500">
                <a:solidFill>
                  <a:schemeClr val="accent4">
                    <a:hueOff val="-88726"/>
                    <a:lumOff val="-13711"/>
                  </a:schemeClr>
                </a:solidFill>
              </a:defRPr>
            </a:pPr>
            <a:r>
              <a:rPr sz="4000" smtClean="0"/>
              <a:t>The most basic of the charts is the line chart. It represents only the closing prices over a set period of time. </a:t>
            </a:r>
          </a:p>
          <a:p>
            <a:pPr marL="0" indent="0" algn="just">
              <a:lnSpc>
                <a:spcPct val="150000"/>
              </a:lnSpc>
              <a:spcBef>
                <a:spcPts val="0"/>
              </a:spcBef>
              <a:buSzTx/>
              <a:buFont typeface="Arial" pitchFamily="34" charset="0"/>
              <a:buChar char="•"/>
              <a:defRPr sz="4500">
                <a:solidFill>
                  <a:schemeClr val="accent4">
                    <a:hueOff val="-88726"/>
                    <a:lumOff val="-13711"/>
                  </a:schemeClr>
                </a:solidFill>
              </a:defRPr>
            </a:pPr>
            <a:r>
              <a:rPr sz="4000" smtClean="0"/>
              <a:t>The line is formed by connecting the closing prices over the time frame. </a:t>
            </a:r>
          </a:p>
          <a:p>
            <a:pPr marL="0" indent="0" algn="just">
              <a:lnSpc>
                <a:spcPct val="150000"/>
              </a:lnSpc>
              <a:spcBef>
                <a:spcPts val="0"/>
              </a:spcBef>
              <a:buSzTx/>
              <a:buFont typeface="Arial" pitchFamily="34" charset="0"/>
              <a:buChar char="•"/>
              <a:defRPr sz="4500">
                <a:solidFill>
                  <a:schemeClr val="accent4">
                    <a:hueOff val="-88726"/>
                    <a:lumOff val="-13711"/>
                  </a:schemeClr>
                </a:solidFill>
              </a:defRPr>
            </a:pPr>
            <a:r>
              <a:rPr sz="4000" smtClean="0"/>
              <a:t>The closing price is often considered to be the most important price in stock data compared to the high and low for the day and this is why it is the only value used in line charts. </a:t>
            </a:r>
            <a:endParaRPr sz="4000" smtClean="0">
              <a:latin typeface="Times Roman"/>
              <a:ea typeface="Times Roman"/>
              <a:cs typeface="Times Roman"/>
              <a:sym typeface="Times Roman"/>
            </a:endParaRPr>
          </a:p>
          <a:p>
            <a:pPr marL="0" indent="0" algn="ctr" defTabSz="457200">
              <a:spcBef>
                <a:spcPts val="0"/>
              </a:spcBef>
              <a:buSzTx/>
              <a:buNone/>
              <a:defRPr sz="1200">
                <a:solidFill>
                  <a:srgbClr val="000000"/>
                </a:solidFill>
                <a:latin typeface="Times Roman"/>
                <a:ea typeface="Times Roman"/>
                <a:cs typeface="Times Roman"/>
                <a:sym typeface="Times Roman"/>
              </a:defRPr>
            </a:pPr>
            <a:r>
              <a:rPr smtClean="0"/>
              <a:t> </a:t>
            </a: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age21image55034896.png" descr="page21image55034896.png"/>
          <p:cNvPicPr>
            <a:picLocks noChangeAspect="1"/>
          </p:cNvPicPr>
          <p:nvPr/>
        </p:nvPicPr>
        <p:blipFill>
          <a:blip r:embed="rId2"/>
          <a:stretch>
            <a:fillRect/>
          </a:stretch>
        </p:blipFill>
        <p:spPr>
          <a:xfrm>
            <a:off x="5867400" y="3124200"/>
            <a:ext cx="11712955" cy="938538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oint and Figure Chart"/>
          <p:cNvSpPr txBox="1">
            <a:spLocks noGrp="1"/>
          </p:cNvSpPr>
          <p:nvPr>
            <p:ph type="title"/>
          </p:nvPr>
        </p:nvSpPr>
        <p:spPr>
          <a:xfrm>
            <a:off x="2032000" y="558800"/>
            <a:ext cx="20320000" cy="2068330"/>
          </a:xfrm>
          <a:prstGeom prst="rect">
            <a:avLst/>
          </a:prstGeom>
        </p:spPr>
        <p:txBody>
          <a:bodyPr/>
          <a:lstStyle/>
          <a:p>
            <a:r>
              <a:t>Point and Figure Chart</a:t>
            </a:r>
          </a:p>
        </p:txBody>
      </p:sp>
      <p:sp>
        <p:nvSpPr>
          <p:cNvPr id="175" name="It predicts the extent and direction of the price movements of a stock or market index.…"/>
          <p:cNvSpPr txBox="1">
            <a:spLocks noGrp="1"/>
          </p:cNvSpPr>
          <p:nvPr>
            <p:ph type="body" idx="1"/>
          </p:nvPr>
        </p:nvSpPr>
        <p:spPr>
          <a:xfrm>
            <a:off x="2032000" y="3657600"/>
            <a:ext cx="20320000" cy="9308132"/>
          </a:xfrm>
          <a:prstGeom prst="rect">
            <a:avLst/>
          </a:prstGeom>
          <a:effectLst>
            <a:outerShdw blurRad="50800" dist="12700" rotWithShape="0">
              <a:srgbClr val="000000">
                <a:alpha val="60000"/>
              </a:srgbClr>
            </a:outerShdw>
          </a:effectLst>
        </p:spPr>
        <p:txBody>
          <a:bodyPr anchor="t">
            <a:normAutofit/>
          </a:bodyPr>
          <a:lstStyle/>
          <a:p>
            <a:pPr marL="0" indent="0" algn="just" defTabSz="616076">
              <a:lnSpc>
                <a:spcPct val="150000"/>
              </a:lnSpc>
              <a:spcBef>
                <a:spcPts val="0"/>
              </a:spcBef>
              <a:buSzTx/>
              <a:buFont typeface="Arial" pitchFamily="34" charset="0"/>
              <a:buChar char="•"/>
              <a:defRPr sz="3464">
                <a:solidFill>
                  <a:schemeClr val="accent4">
                    <a:hueOff val="-88726"/>
                    <a:lumOff val="-13711"/>
                  </a:schemeClr>
                </a:solidFill>
              </a:defRPr>
            </a:pPr>
            <a:r>
              <a:rPr sz="4000"/>
              <a:t>It predicts the extent and direction of the price movements of a stock or market index. </a:t>
            </a:r>
          </a:p>
          <a:p>
            <a:pPr marL="0" indent="0" algn="just" defTabSz="616076">
              <a:lnSpc>
                <a:spcPct val="150000"/>
              </a:lnSpc>
              <a:spcBef>
                <a:spcPts val="0"/>
              </a:spcBef>
              <a:buSzTx/>
              <a:buFont typeface="Arial" pitchFamily="34" charset="0"/>
              <a:buChar char="•"/>
              <a:defRPr sz="3464">
                <a:solidFill>
                  <a:schemeClr val="accent4">
                    <a:hueOff val="-88726"/>
                    <a:lumOff val="-13711"/>
                  </a:schemeClr>
                </a:solidFill>
              </a:defRPr>
            </a:pPr>
            <a:r>
              <a:rPr sz="4000"/>
              <a:t>These Charts are on dimensional without any indication of time or volume. </a:t>
            </a:r>
          </a:p>
          <a:p>
            <a:pPr marL="0" indent="0" algn="just" defTabSz="616076">
              <a:lnSpc>
                <a:spcPct val="150000"/>
              </a:lnSpc>
              <a:spcBef>
                <a:spcPts val="0"/>
              </a:spcBef>
              <a:buSzTx/>
              <a:buFont typeface="Arial" pitchFamily="34" charset="0"/>
              <a:buChar char="•"/>
              <a:defRPr sz="3464">
                <a:solidFill>
                  <a:schemeClr val="accent4">
                    <a:hueOff val="-88726"/>
                    <a:lumOff val="-13711"/>
                  </a:schemeClr>
                </a:solidFill>
              </a:defRPr>
            </a:pPr>
            <a:r>
              <a:rPr sz="4000"/>
              <a:t>They show price changes in relation to previous prices </a:t>
            </a:r>
          </a:p>
          <a:p>
            <a:pPr marL="0" indent="0" algn="just" defTabSz="616076">
              <a:lnSpc>
                <a:spcPct val="150000"/>
              </a:lnSpc>
              <a:spcBef>
                <a:spcPts val="0"/>
              </a:spcBef>
              <a:buSzTx/>
              <a:buFont typeface="Arial" pitchFamily="34" charset="0"/>
              <a:buChar char="•"/>
              <a:defRPr sz="3464">
                <a:solidFill>
                  <a:schemeClr val="accent4">
                    <a:hueOff val="-88726"/>
                    <a:lumOff val="-13711"/>
                  </a:schemeClr>
                </a:solidFill>
              </a:defRPr>
            </a:pPr>
            <a:r>
              <a:rPr sz="4000"/>
              <a:t>It consists of a series of Xs and Os </a:t>
            </a:r>
          </a:p>
          <a:p>
            <a:pPr marL="0" indent="0" algn="just" defTabSz="616076">
              <a:lnSpc>
                <a:spcPct val="150000"/>
              </a:lnSpc>
              <a:spcBef>
                <a:spcPts val="0"/>
              </a:spcBef>
              <a:buSzTx/>
              <a:buFont typeface="Arial" pitchFamily="34" charset="0"/>
              <a:buChar char="•"/>
              <a:defRPr sz="3464">
                <a:solidFill>
                  <a:schemeClr val="accent4">
                    <a:hueOff val="-88726"/>
                    <a:lumOff val="-13711"/>
                  </a:schemeClr>
                </a:solidFill>
              </a:defRPr>
            </a:pPr>
            <a:r>
              <a:rPr sz="4000"/>
              <a:t>The Xs represent upward price trends and the Os represent downward price trends. </a:t>
            </a:r>
          </a:p>
          <a:p>
            <a:pPr marL="0" indent="0" algn="just" defTabSz="616076">
              <a:lnSpc>
                <a:spcPct val="150000"/>
              </a:lnSpc>
              <a:spcBef>
                <a:spcPts val="0"/>
              </a:spcBef>
              <a:buSzTx/>
              <a:buFont typeface="Arial" pitchFamily="34" charset="0"/>
              <a:buChar char="•"/>
              <a:defRPr sz="3464">
                <a:solidFill>
                  <a:schemeClr val="accent4">
                    <a:hueOff val="-88726"/>
                    <a:lumOff val="-13711"/>
                  </a:schemeClr>
                </a:solidFill>
              </a:defRPr>
            </a:pPr>
            <a:endParaRPr sz="4000"/>
          </a:p>
          <a:p>
            <a:pPr marL="0" indent="0" algn="just" defTabSz="616076">
              <a:lnSpc>
                <a:spcPct val="150000"/>
              </a:lnSpc>
              <a:spcBef>
                <a:spcPts val="0"/>
              </a:spcBef>
              <a:buSzTx/>
              <a:buNone/>
              <a:defRPr sz="3464">
                <a:solidFill>
                  <a:schemeClr val="accent4">
                    <a:hueOff val="-88726"/>
                    <a:lumOff val="-13711"/>
                  </a:schemeClr>
                </a:solidFill>
              </a:defRPr>
            </a:pPr>
            <a:endParaRPr sz="400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mage" descr="Image"/>
          <p:cNvPicPr>
            <a:picLocks noChangeAspect="1"/>
          </p:cNvPicPr>
          <p:nvPr/>
        </p:nvPicPr>
        <p:blipFill>
          <a:blip r:embed="rId2"/>
          <a:stretch>
            <a:fillRect/>
          </a:stretch>
        </p:blipFill>
        <p:spPr>
          <a:xfrm>
            <a:off x="5410200" y="3200400"/>
            <a:ext cx="11036300" cy="8641777"/>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Limitations of Charts"/>
          <p:cNvSpPr txBox="1">
            <a:spLocks noGrp="1"/>
          </p:cNvSpPr>
          <p:nvPr>
            <p:ph type="title"/>
          </p:nvPr>
        </p:nvSpPr>
        <p:spPr>
          <a:prstGeom prst="rect">
            <a:avLst/>
          </a:prstGeom>
        </p:spPr>
        <p:txBody>
          <a:bodyPr/>
          <a:lstStyle/>
          <a:p>
            <a:r>
              <a:t>Limitations of Charts</a:t>
            </a:r>
          </a:p>
        </p:txBody>
      </p:sp>
      <p:sp>
        <p:nvSpPr>
          <p:cNvPr id="179" name="The trouble with most chart patterns is that they cause their followers to change their opinion so frequently. Most chart services change like the wind. One day they put out a strong buy signal, two weeks later, they see a change in the pattern and tell "/>
          <p:cNvSpPr txBox="1">
            <a:spLocks noGrp="1"/>
          </p:cNvSpPr>
          <p:nvPr>
            <p:ph type="body" idx="1"/>
          </p:nvPr>
        </p:nvSpPr>
        <p:spPr>
          <a:xfrm>
            <a:off x="2032000" y="2854531"/>
            <a:ext cx="20320000" cy="9883461"/>
          </a:xfrm>
          <a:prstGeom prst="rect">
            <a:avLst/>
          </a:prstGeom>
          <a:effectLst>
            <a:outerShdw blurRad="50800" dist="12700" rotWithShape="0">
              <a:srgbClr val="000000">
                <a:alpha val="60000"/>
              </a:srgbClr>
            </a:outerShdw>
          </a:effectLst>
        </p:spPr>
        <p:txBody>
          <a:bodyPr anchor="t">
            <a:normAutofit/>
          </a:bodyPr>
          <a:lstStyle/>
          <a:p>
            <a:pPr marL="509905" indent="-509905" algn="just">
              <a:lnSpc>
                <a:spcPct val="150000"/>
              </a:lnSpc>
              <a:spcBef>
                <a:spcPts val="0"/>
              </a:spcBef>
              <a:buSzPct val="80000"/>
              <a:buFont typeface="Helvetica Light"/>
              <a:buChar char="•"/>
              <a:defRPr sz="4500">
                <a:solidFill>
                  <a:schemeClr val="accent4">
                    <a:hueOff val="-88726"/>
                    <a:lumOff val="-13711"/>
                  </a:schemeClr>
                </a:solidFill>
              </a:defRPr>
            </a:pPr>
            <a:r>
              <a:rPr sz="4000" dirty="0"/>
              <a:t>The trouble with most chart patterns is that they cause their followers to change their opinion so frequently. Most chart services change like the wind. One day they put out a strong buy signal, two weeks later, they see a change in the pattern and tell their clients to sell, then two weeks later, they tell them to buy again.</a:t>
            </a:r>
            <a:r>
              <a:rPr lang="en-US" sz="4000" dirty="0"/>
              <a:t> </a:t>
            </a:r>
            <a:r>
              <a:rPr sz="4000" dirty="0"/>
              <a:t>The result is that these patterns force their followers in and out of the market time and time again. Though this is great for brokers’ commission, but not so great for the investor.</a:t>
            </a:r>
            <a:endParaRPr lang="en-US" sz="4000" dirty="0"/>
          </a:p>
          <a:p>
            <a:pPr marL="509905" indent="-509905" algn="just">
              <a:lnSpc>
                <a:spcPct val="150000"/>
              </a:lnSpc>
              <a:spcBef>
                <a:spcPts val="0"/>
              </a:spcBef>
              <a:buSzPct val="80000"/>
              <a:buFont typeface="Helvetica Light"/>
              <a:buChar char="•"/>
              <a:defRPr sz="4500">
                <a:solidFill>
                  <a:schemeClr val="accent4">
                    <a:hueOff val="-88726"/>
                    <a:lumOff val="-13711"/>
                  </a:schemeClr>
                </a:solidFill>
              </a:defRPr>
            </a:pPr>
            <a:r>
              <a:rPr sz="4000" dirty="0"/>
              <a:t>Another disadvantage and a great one which exists in charting is that decisions are almost always made on the basis of the chart alone. Most buyers under this method have no idea why they are buying a company’s </a:t>
            </a:r>
            <a:r>
              <a:rPr sz="4000"/>
              <a:t>stock</a:t>
            </a:r>
            <a:r>
              <a:rPr sz="4000" smtClean="0"/>
              <a:t>.</a:t>
            </a:r>
            <a:endParaRPr sz="4000"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2057400" y="2819400"/>
            <a:ext cx="20320000" cy="8255000"/>
          </a:xfrm>
        </p:spPr>
        <p:txBody>
          <a:bodyPr/>
          <a:lstStyle/>
          <a:p>
            <a:pPr algn="just">
              <a:lnSpc>
                <a:spcPct val="150000"/>
              </a:lnSpc>
            </a:pPr>
            <a:r>
              <a:rPr lang="en-US" sz="4000" dirty="0" smtClean="0">
                <a:solidFill>
                  <a:schemeClr val="accent4">
                    <a:hueOff val="-88726"/>
                    <a:lumOff val="-13711"/>
                  </a:schemeClr>
                </a:solidFill>
              </a:rPr>
              <a:t>They rely alone on a stock’s action, assuming that the people who have caused or are currently causing this action really know something about the company. This is generally negative thinking simply because, as more and more chartists are attracted to a stock, there are simply more and more owners who know little or nothing about the company.</a:t>
            </a:r>
          </a:p>
          <a:p>
            <a:endParaRPr lang="en-US"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Moving Averages"/>
          <p:cNvSpPr txBox="1">
            <a:spLocks noGrp="1"/>
          </p:cNvSpPr>
          <p:nvPr>
            <p:ph type="title"/>
          </p:nvPr>
        </p:nvSpPr>
        <p:spPr>
          <a:xfrm>
            <a:off x="2032000" y="558800"/>
            <a:ext cx="20320000" cy="2159001"/>
          </a:xfrm>
          <a:prstGeom prst="rect">
            <a:avLst/>
          </a:prstGeom>
        </p:spPr>
        <p:txBody>
          <a:bodyPr/>
          <a:lstStyle/>
          <a:p>
            <a:r>
              <a:t>Moving Averages</a:t>
            </a:r>
          </a:p>
        </p:txBody>
      </p:sp>
      <p:sp>
        <p:nvSpPr>
          <p:cNvPr id="182" name="A moving average (MA) is a widely used technical indicator that smooths out price trends by filtering out the “noise” from random short-term price fluctuations.…"/>
          <p:cNvSpPr txBox="1">
            <a:spLocks noGrp="1"/>
          </p:cNvSpPr>
          <p:nvPr>
            <p:ph type="body" idx="1"/>
          </p:nvPr>
        </p:nvSpPr>
        <p:spPr>
          <a:xfrm>
            <a:off x="1066800" y="2971800"/>
            <a:ext cx="22174200" cy="9677400"/>
          </a:xfrm>
          <a:prstGeom prst="rect">
            <a:avLst/>
          </a:prstGeom>
          <a:effectLst>
            <a:outerShdw blurRad="50800" dist="12700" rotWithShape="0">
              <a:srgbClr val="000000">
                <a:alpha val="60000"/>
              </a:srgbClr>
            </a:outerShdw>
          </a:effectLst>
        </p:spPr>
        <p:txBody>
          <a:bodyPr anchor="t">
            <a:normAutofit/>
          </a:bodyPr>
          <a:lstStyle/>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A moving average (MA) is a widely used technical indicator that smooths out price trends by filtering out the “noise” from random short-term price fluctuations.</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Moving averages can be constructed in several different ways, and employ different numbers of days for the averaging interval.</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The most common applications of moving averages are to identify trend direction and to determine support and resistance levels.</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When asset prices cross over their moving averages, it may generate a trading signal for technical traders.</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While moving averages are useful enough on their own, they also form the basis for other technical indicators such as the moving average convergence divergence.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Exponential Moving Average"/>
          <p:cNvSpPr txBox="1">
            <a:spLocks noGrp="1"/>
          </p:cNvSpPr>
          <p:nvPr>
            <p:ph type="title"/>
          </p:nvPr>
        </p:nvSpPr>
        <p:spPr>
          <a:prstGeom prst="rect">
            <a:avLst/>
          </a:prstGeom>
        </p:spPr>
        <p:txBody>
          <a:bodyPr/>
          <a:lstStyle/>
          <a:p>
            <a:r>
              <a:t>Exponential Moving Average</a:t>
            </a:r>
          </a:p>
        </p:txBody>
      </p:sp>
      <p:sp>
        <p:nvSpPr>
          <p:cNvPr id="185" name="Exponential moving averages are designed to see price trends over specific time frames like 50 or 200 days.…"/>
          <p:cNvSpPr txBox="1">
            <a:spLocks noGrp="1"/>
          </p:cNvSpPr>
          <p:nvPr>
            <p:ph type="body" idx="1"/>
          </p:nvPr>
        </p:nvSpPr>
        <p:spPr>
          <a:xfrm>
            <a:off x="2031999" y="4265775"/>
            <a:ext cx="20320001" cy="6900368"/>
          </a:xfrm>
          <a:prstGeom prst="rect">
            <a:avLst/>
          </a:prstGeom>
          <a:effectLst>
            <a:outerShdw blurRad="50800" dist="12700" rotWithShape="0">
              <a:srgbClr val="000000">
                <a:alpha val="60000"/>
              </a:srgbClr>
            </a:outerShdw>
          </a:effectLst>
        </p:spPr>
        <p:txBody>
          <a:bodyPr anchor="t">
            <a:normAutofit/>
          </a:bodyPr>
          <a:lstStyle/>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Exponential moving averages are designed to see price trends over specific time frames like 50 or 200 days.</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Compared to simple moving averages, EMAs give greater weight to recent (more relevant) data.</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Computing the exponential moving average involves applying a multiplier to the SMA (Simple Moving Average).</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Moving average ribbons allow traders to see multiple EMAs at the same time.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chnical Analysis Indicators"/>
          <p:cNvSpPr txBox="1">
            <a:spLocks noGrp="1"/>
          </p:cNvSpPr>
          <p:nvPr>
            <p:ph type="title"/>
          </p:nvPr>
        </p:nvSpPr>
        <p:spPr>
          <a:prstGeom prst="rect">
            <a:avLst/>
          </a:prstGeom>
        </p:spPr>
        <p:txBody>
          <a:bodyPr/>
          <a:lstStyle/>
          <a:p>
            <a:r>
              <a:t>Technical Analysis Indicators</a:t>
            </a:r>
          </a:p>
        </p:txBody>
      </p:sp>
      <p:sp>
        <p:nvSpPr>
          <p:cNvPr id="188" name="Technical indicators are chart analysis tools that can help traders better understand and act on price movement. There is a huge range of technical analysis tools available that analyse trends, provide price averages, measure volatility and more.…"/>
          <p:cNvSpPr txBox="1">
            <a:spLocks noGrp="1"/>
          </p:cNvSpPr>
          <p:nvPr>
            <p:ph type="body" idx="1"/>
          </p:nvPr>
        </p:nvSpPr>
        <p:spPr>
          <a:xfrm>
            <a:off x="1066800" y="2895600"/>
            <a:ext cx="22250400" cy="9842015"/>
          </a:xfrm>
          <a:prstGeom prst="rect">
            <a:avLst/>
          </a:prstGeom>
          <a:effectLst>
            <a:outerShdw blurRad="50800" dist="12700" rotWithShape="0">
              <a:srgbClr val="000000">
                <a:alpha val="60000"/>
              </a:srgbClr>
            </a:outerShdw>
          </a:effectLst>
        </p:spPr>
        <p:txBody>
          <a:bodyPr anchor="t">
            <a:normAutofit/>
          </a:bodyPr>
          <a:lstStyle/>
          <a:p>
            <a:pPr marL="0" indent="0" algn="just">
              <a:lnSpc>
                <a:spcPct val="150000"/>
              </a:lnSpc>
              <a:spcBef>
                <a:spcPts val="0"/>
              </a:spcBef>
              <a:buSzTx/>
              <a:buNone/>
              <a:defRPr sz="4500">
                <a:solidFill>
                  <a:schemeClr val="accent4">
                    <a:hueOff val="-88726"/>
                    <a:lumOff val="-13711"/>
                  </a:schemeClr>
                </a:solidFill>
              </a:defRPr>
            </a:pPr>
            <a:r>
              <a:rPr sz="4000"/>
              <a:t>Technical indicators are chart analysis tools that can help traders better understand and act on price movement. There is a huge range of technical analysis tools available that analyse trends, provide price averages, measure volatility and more.</a:t>
            </a:r>
          </a:p>
          <a:p>
            <a:pPr marL="0" indent="0" algn="just">
              <a:lnSpc>
                <a:spcPct val="150000"/>
              </a:lnSpc>
              <a:spcBef>
                <a:spcPts val="0"/>
              </a:spcBef>
              <a:buSzTx/>
              <a:buNone/>
              <a:defRPr sz="4500">
                <a:solidFill>
                  <a:schemeClr val="accent4">
                    <a:hueOff val="-88726"/>
                    <a:lumOff val="-13711"/>
                  </a:schemeClr>
                </a:solidFill>
              </a:defRPr>
            </a:pPr>
            <a:endParaRPr sz="4000"/>
          </a:p>
          <a:p>
            <a:pPr marL="0" indent="0" algn="just">
              <a:lnSpc>
                <a:spcPct val="150000"/>
              </a:lnSpc>
              <a:spcBef>
                <a:spcPts val="0"/>
              </a:spcBef>
              <a:buSzTx/>
              <a:buNone/>
              <a:defRPr sz="4500">
                <a:solidFill>
                  <a:schemeClr val="accent4">
                    <a:hueOff val="-88726"/>
                    <a:lumOff val="-13711"/>
                  </a:schemeClr>
                </a:solidFill>
              </a:defRPr>
            </a:pPr>
            <a:r>
              <a:rPr sz="4000"/>
              <a:t>There are two basic types of technical indicators:</a:t>
            </a:r>
          </a:p>
          <a:p>
            <a:pPr marL="0" indent="0" algn="just">
              <a:lnSpc>
                <a:spcPct val="150000"/>
              </a:lnSpc>
              <a:spcBef>
                <a:spcPts val="0"/>
              </a:spcBef>
              <a:buSzTx/>
              <a:buNone/>
              <a:defRPr sz="4500">
                <a:solidFill>
                  <a:schemeClr val="accent4">
                    <a:hueOff val="-88726"/>
                    <a:lumOff val="-13711"/>
                  </a:schemeClr>
                </a:solidFill>
              </a:defRPr>
            </a:pPr>
            <a:endParaRPr sz="4000"/>
          </a:p>
          <a:p>
            <a:pPr marL="734785" indent="-734785" algn="just">
              <a:lnSpc>
                <a:spcPct val="150000"/>
              </a:lnSpc>
              <a:spcBef>
                <a:spcPts val="0"/>
              </a:spcBef>
              <a:buSzPct val="100000"/>
              <a:buAutoNum type="arabicPeriod"/>
              <a:defRPr sz="4500">
                <a:solidFill>
                  <a:schemeClr val="accent4">
                    <a:hueOff val="-88726"/>
                    <a:lumOff val="-13711"/>
                  </a:schemeClr>
                </a:solidFill>
              </a:defRPr>
            </a:pPr>
            <a:r>
              <a:rPr sz="4000"/>
              <a:t>Overlays: Technical indicators that use the same scale as prices are plotted over the top of the prices on a stock chart. Examples include moving averages and </a:t>
            </a:r>
            <a:r>
              <a:rPr sz="4000">
                <a:hlinkClick r:id="rId2"/>
              </a:rPr>
              <a:t>Bollinger Bands®</a:t>
            </a:r>
            <a:r>
              <a:rPr sz="4000"/>
              <a:t>.</a:t>
            </a:r>
          </a:p>
          <a:p>
            <a:pPr marL="734785" indent="-734785" algn="just">
              <a:lnSpc>
                <a:spcPct val="150000"/>
              </a:lnSpc>
              <a:spcBef>
                <a:spcPts val="0"/>
              </a:spcBef>
              <a:buSzPct val="100000"/>
              <a:buAutoNum type="arabicPeriod"/>
              <a:defRPr sz="4500">
                <a:solidFill>
                  <a:schemeClr val="accent4">
                    <a:hueOff val="-88726"/>
                    <a:lumOff val="-13711"/>
                  </a:schemeClr>
                </a:solidFill>
              </a:defRPr>
            </a:pPr>
            <a:r>
              <a:rPr sz="4000"/>
              <a:t>Oscillators: Technical indicators that oscillate between a local minimum and maximum are plotted above or below a price chart. Examples include the </a:t>
            </a:r>
            <a:r>
              <a:rPr sz="4000">
                <a:hlinkClick r:id="rId3"/>
              </a:rPr>
              <a:t>stochastic oscillator</a:t>
            </a:r>
            <a:r>
              <a:rPr sz="4000"/>
              <a:t>, </a:t>
            </a:r>
            <a:r>
              <a:rPr sz="4000">
                <a:hlinkClick r:id="rId4"/>
              </a:rPr>
              <a:t>MACD</a:t>
            </a:r>
            <a:r>
              <a:rPr sz="4000"/>
              <a:t> or RSI.</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Oscillator"/>
          <p:cNvSpPr txBox="1">
            <a:spLocks noGrp="1"/>
          </p:cNvSpPr>
          <p:nvPr>
            <p:ph type="title"/>
          </p:nvPr>
        </p:nvSpPr>
        <p:spPr>
          <a:prstGeom prst="rect">
            <a:avLst/>
          </a:prstGeom>
        </p:spPr>
        <p:txBody>
          <a:bodyPr/>
          <a:lstStyle/>
          <a:p>
            <a:r>
              <a:t>Oscillator</a:t>
            </a:r>
          </a:p>
        </p:txBody>
      </p:sp>
      <p:sp>
        <p:nvSpPr>
          <p:cNvPr id="191" name="An oscillator is a technical analysis tool that constructs high and low bands between two extreme values, and then builds a trend indicator that fluctuates within these bounds.…"/>
          <p:cNvSpPr txBox="1">
            <a:spLocks noGrp="1"/>
          </p:cNvSpPr>
          <p:nvPr>
            <p:ph type="body" idx="1"/>
          </p:nvPr>
        </p:nvSpPr>
        <p:spPr>
          <a:xfrm>
            <a:off x="1219200" y="3276600"/>
            <a:ext cx="22098000" cy="8991600"/>
          </a:xfrm>
          <a:prstGeom prst="rect">
            <a:avLst/>
          </a:prstGeom>
          <a:effectLst>
            <a:outerShdw blurRad="50800" dist="12700" rotWithShape="0">
              <a:srgbClr val="000000">
                <a:alpha val="60000"/>
              </a:srgbClr>
            </a:outerShdw>
          </a:effectLst>
        </p:spPr>
        <p:txBody>
          <a:bodyPr anchor="t">
            <a:normAutofit/>
          </a:bodyPr>
          <a:lstStyle/>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An oscillator is a </a:t>
            </a:r>
            <a:r>
              <a:rPr sz="4000">
                <a:hlinkClick r:id="rId2"/>
              </a:rPr>
              <a:t>technical analysis</a:t>
            </a:r>
            <a:r>
              <a:rPr sz="4000"/>
              <a:t> tool that constructs high and low bands between two extreme values, and then builds a trend indicator that fluctuates within these bounds.</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 Traders use the trend indicator to discover short-term overbought or oversold conditions.</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 When the value of the oscillator approaches the upper extreme value, technical analysts interpret that information to mean that the asset is overbought, and as it approaches the lower extreme, technicians consider the asset to be oversold.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Assumptions"/>
          <p:cNvSpPr txBox="1">
            <a:spLocks noGrp="1"/>
          </p:cNvSpPr>
          <p:nvPr>
            <p:ph type="title"/>
          </p:nvPr>
        </p:nvSpPr>
        <p:spPr>
          <a:prstGeom prst="rect">
            <a:avLst/>
          </a:prstGeom>
        </p:spPr>
        <p:txBody>
          <a:bodyPr/>
          <a:lstStyle>
            <a:lvl1pPr>
              <a:defRPr>
                <a:solidFill>
                  <a:srgbClr val="4D5459"/>
                </a:solidFill>
              </a:defRPr>
            </a:lvl1pPr>
          </a:lstStyle>
          <a:p>
            <a:r>
              <a:t>Assumptions</a:t>
            </a:r>
          </a:p>
        </p:txBody>
      </p:sp>
      <p:sp>
        <p:nvSpPr>
          <p:cNvPr id="128" name="The market value of the scrip is determined by the interaction of supply and demand.…"/>
          <p:cNvSpPr txBox="1">
            <a:spLocks noGrp="1"/>
          </p:cNvSpPr>
          <p:nvPr>
            <p:ph type="body" idx="1"/>
          </p:nvPr>
        </p:nvSpPr>
        <p:spPr>
          <a:prstGeom prst="rect">
            <a:avLst/>
          </a:prstGeom>
          <a:effectLst>
            <a:outerShdw blurRad="50800" dist="12700" rotWithShape="0">
              <a:srgbClr val="000000">
                <a:alpha val="60000"/>
              </a:srgbClr>
            </a:outerShdw>
          </a:effectLst>
        </p:spPr>
        <p:txBody>
          <a:bodyPr anchor="t">
            <a:normAutofit/>
          </a:bodyPr>
          <a:lstStyle/>
          <a:p>
            <a:pPr marL="510267" indent="-510267">
              <a:spcBef>
                <a:spcPts val="0"/>
              </a:spcBef>
              <a:buSzPct val="80000"/>
              <a:buFont typeface="Helvetica Light"/>
              <a:buChar char="•"/>
              <a:defRPr sz="4500">
                <a:solidFill>
                  <a:schemeClr val="accent4">
                    <a:hueOff val="-88726"/>
                    <a:lumOff val="-13711"/>
                  </a:schemeClr>
                </a:solidFill>
              </a:defRPr>
            </a:pPr>
            <a:r>
              <a:rPr sz="4000"/>
              <a:t>The market value of the scrip is determined by the interaction of supply and demand. </a:t>
            </a:r>
          </a:p>
          <a:p>
            <a:pPr marL="510267" indent="-510267">
              <a:spcBef>
                <a:spcPts val="0"/>
              </a:spcBef>
              <a:buSzPct val="80000"/>
              <a:buFont typeface="Helvetica Light"/>
              <a:buChar char="•"/>
              <a:defRPr sz="4500">
                <a:solidFill>
                  <a:schemeClr val="accent4">
                    <a:hueOff val="-88726"/>
                    <a:lumOff val="-13711"/>
                  </a:schemeClr>
                </a:solidFill>
              </a:defRPr>
            </a:pPr>
            <a:endParaRPr sz="4000"/>
          </a:p>
          <a:p>
            <a:pPr marL="510267" indent="-510267">
              <a:spcBef>
                <a:spcPts val="0"/>
              </a:spcBef>
              <a:buSzPct val="80000"/>
              <a:buFont typeface="Helvetica Light"/>
              <a:buChar char="•"/>
              <a:defRPr sz="4500">
                <a:solidFill>
                  <a:schemeClr val="accent4">
                    <a:hueOff val="-88726"/>
                    <a:lumOff val="-13711"/>
                  </a:schemeClr>
                </a:solidFill>
              </a:defRPr>
            </a:pPr>
            <a:r>
              <a:rPr sz="4000"/>
              <a:t>The market discounts everything. </a:t>
            </a:r>
          </a:p>
          <a:p>
            <a:pPr marL="510267" indent="-510267">
              <a:spcBef>
                <a:spcPts val="0"/>
              </a:spcBef>
              <a:buSzPct val="80000"/>
              <a:buFont typeface="Helvetica Light"/>
              <a:buChar char="•"/>
              <a:defRPr sz="4500">
                <a:solidFill>
                  <a:schemeClr val="accent4">
                    <a:hueOff val="-88726"/>
                    <a:lumOff val="-13711"/>
                  </a:schemeClr>
                </a:solidFill>
              </a:defRPr>
            </a:pPr>
            <a:endParaRPr sz="4000"/>
          </a:p>
          <a:p>
            <a:pPr marL="510267" indent="-510267">
              <a:spcBef>
                <a:spcPts val="0"/>
              </a:spcBef>
              <a:buSzPct val="80000"/>
              <a:buFont typeface="Helvetica Light"/>
              <a:buChar char="•"/>
              <a:defRPr sz="4500">
                <a:solidFill>
                  <a:schemeClr val="accent4">
                    <a:hueOff val="-88726"/>
                    <a:lumOff val="-13711"/>
                  </a:schemeClr>
                </a:solidFill>
              </a:defRPr>
            </a:pPr>
            <a:r>
              <a:rPr sz="4000"/>
              <a:t>The market always moves in trend. </a:t>
            </a:r>
          </a:p>
          <a:p>
            <a:pPr marL="510267" indent="-510267">
              <a:spcBef>
                <a:spcPts val="0"/>
              </a:spcBef>
              <a:buSzPct val="80000"/>
              <a:buFont typeface="Helvetica Light"/>
              <a:buChar char="•"/>
              <a:defRPr sz="4500">
                <a:solidFill>
                  <a:schemeClr val="accent4">
                    <a:hueOff val="-88726"/>
                    <a:lumOff val="-13711"/>
                  </a:schemeClr>
                </a:solidFill>
              </a:defRPr>
            </a:pPr>
            <a:endParaRPr sz="4000"/>
          </a:p>
          <a:p>
            <a:pPr marL="510267" indent="-510267">
              <a:spcBef>
                <a:spcPts val="0"/>
              </a:spcBef>
              <a:buSzPct val="80000"/>
              <a:buFont typeface="Helvetica Light"/>
              <a:buChar char="•"/>
              <a:defRPr sz="4500">
                <a:solidFill>
                  <a:schemeClr val="accent4">
                    <a:hueOff val="-88726"/>
                    <a:lumOff val="-13711"/>
                  </a:schemeClr>
                </a:solidFill>
              </a:defRPr>
            </a:pPr>
            <a:r>
              <a:rPr sz="4000"/>
              <a:t>History repeats itself. It is true to the stock market also. </a:t>
            </a:r>
            <a:endParaRPr sz="1050">
              <a:latin typeface="Times Roman"/>
              <a:ea typeface="Times Roman"/>
              <a:cs typeface="Times Roman"/>
              <a:sym typeface="Times Roman"/>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HANK YOU"/>
          <p:cNvSpPr txBox="1"/>
          <p:nvPr/>
        </p:nvSpPr>
        <p:spPr>
          <a:xfrm>
            <a:off x="8179831" y="6081249"/>
            <a:ext cx="8009013" cy="1562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1">
                <a:solidFill>
                  <a:schemeClr val="accent4">
                    <a:hueOff val="-88726"/>
                    <a:lumOff val="-13711"/>
                  </a:schemeClr>
                </a:solidFill>
              </a:defRPr>
            </a:lvl1pPr>
          </a:lstStyle>
          <a:p>
            <a:r>
              <a:t>THANK YOU</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ifference"/>
          <p:cNvSpPr txBox="1">
            <a:spLocks noGrp="1"/>
          </p:cNvSpPr>
          <p:nvPr>
            <p:ph type="title"/>
          </p:nvPr>
        </p:nvSpPr>
        <p:spPr>
          <a:prstGeom prst="rect">
            <a:avLst/>
          </a:prstGeom>
        </p:spPr>
        <p:txBody>
          <a:bodyPr/>
          <a:lstStyle>
            <a:lvl1pPr>
              <a:defRPr>
                <a:solidFill>
                  <a:srgbClr val="4D5459"/>
                </a:solidFill>
              </a:defRPr>
            </a:lvl1pPr>
          </a:lstStyle>
          <a:p>
            <a:r>
              <a:t>Difference </a:t>
            </a:r>
          </a:p>
        </p:txBody>
      </p:sp>
      <p:graphicFrame>
        <p:nvGraphicFramePr>
          <p:cNvPr id="131" name="Table"/>
          <p:cNvGraphicFramePr/>
          <p:nvPr>
            <p:extLst>
              <p:ext uri="{D42A27DB-BD31-4B8C-83A1-F6EECF244321}">
                <p14:modId xmlns="" xmlns:p14="http://schemas.microsoft.com/office/powerpoint/2010/main" val="1084353309"/>
              </p:ext>
            </p:extLst>
          </p:nvPr>
        </p:nvGraphicFramePr>
        <p:xfrm>
          <a:off x="1371597" y="3044429"/>
          <a:ext cx="21869402" cy="9172355"/>
        </p:xfrm>
        <a:graphic>
          <a:graphicData uri="http://schemas.openxmlformats.org/drawingml/2006/table">
            <a:tbl>
              <a:tblPr firstRow="1">
                <a:tableStyleId>{2708684C-4D16-4618-839F-0558EEFCDFE6}</a:tableStyleId>
              </a:tblPr>
              <a:tblGrid>
                <a:gridCol w="10934701">
                  <a:extLst>
                    <a:ext uri="{9D8B030D-6E8A-4147-A177-3AD203B41FA5}">
                      <a16:colId xmlns="" xmlns:a16="http://schemas.microsoft.com/office/drawing/2014/main" val="20000"/>
                    </a:ext>
                  </a:extLst>
                </a:gridCol>
                <a:gridCol w="10934701">
                  <a:extLst>
                    <a:ext uri="{9D8B030D-6E8A-4147-A177-3AD203B41FA5}">
                      <a16:colId xmlns="" xmlns:a16="http://schemas.microsoft.com/office/drawing/2014/main" val="20001"/>
                    </a:ext>
                  </a:extLst>
                </a:gridCol>
              </a:tblGrid>
              <a:tr h="1306151">
                <a:tc>
                  <a:txBody>
                    <a:bodyPr/>
                    <a:lstStyle/>
                    <a:p>
                      <a:pPr defTabSz="622300">
                        <a:defRPr sz="1800">
                          <a:solidFill>
                            <a:srgbClr val="000000"/>
                          </a:solidFill>
                        </a:defRPr>
                      </a:pPr>
                      <a:r>
                        <a:rPr sz="7500" b="1" dirty="0">
                          <a:solidFill>
                            <a:srgbClr val="5A5950"/>
                          </a:solidFill>
                        </a:rPr>
                        <a:t>Fundamental Analysis</a:t>
                      </a:r>
                    </a:p>
                  </a:txBody>
                  <a:tcPr marL="50800" marR="50800" marT="50800" marB="50800" anchor="ctr" horzOverflow="overflow">
                    <a:lnL w="12700">
                      <a:solidFill>
                        <a:srgbClr val="000000"/>
                      </a:solidFill>
                      <a:miter lim="400000"/>
                    </a:lnL>
                    <a:lnT w="12700">
                      <a:solidFill>
                        <a:srgbClr val="000000"/>
                      </a:solidFill>
                      <a:miter lim="400000"/>
                    </a:lnT>
                  </a:tcPr>
                </a:tc>
                <a:tc>
                  <a:txBody>
                    <a:bodyPr/>
                    <a:lstStyle/>
                    <a:p>
                      <a:pPr defTabSz="622300">
                        <a:defRPr sz="1800">
                          <a:solidFill>
                            <a:srgbClr val="000000"/>
                          </a:solidFill>
                        </a:defRPr>
                      </a:pPr>
                      <a:r>
                        <a:rPr sz="7500" b="1" dirty="0">
                          <a:solidFill>
                            <a:srgbClr val="5A5950"/>
                          </a:solidFill>
                        </a:rPr>
                        <a:t>Technical Analysis</a:t>
                      </a:r>
                    </a:p>
                  </a:txBody>
                  <a:tcPr marL="50800" marR="50800" marT="50800" marB="50800" anchor="ctr" horzOverflow="overflow">
                    <a:lnR w="12700">
                      <a:solidFill>
                        <a:srgbClr val="000000"/>
                      </a:solidFill>
                      <a:miter lim="400000"/>
                    </a:lnR>
                    <a:lnT w="12700">
                      <a:solidFill>
                        <a:srgbClr val="000000"/>
                      </a:solidFill>
                      <a:miter lim="400000"/>
                    </a:lnT>
                  </a:tcPr>
                </a:tc>
                <a:extLst>
                  <a:ext uri="{0D108BD9-81ED-4DB2-BD59-A6C34878D82A}">
                    <a16:rowId xmlns="" xmlns:a16="http://schemas.microsoft.com/office/drawing/2014/main" val="10000"/>
                  </a:ext>
                </a:extLst>
              </a:tr>
              <a:tr h="1306151">
                <a:tc>
                  <a:txBody>
                    <a:bodyPr/>
                    <a:lstStyle/>
                    <a:p>
                      <a:pPr>
                        <a:spcBef>
                          <a:spcPts val="5700"/>
                        </a:spcBef>
                        <a:defRPr sz="4000">
                          <a:solidFill>
                            <a:schemeClr val="accent4">
                              <a:hueOff val="-88726"/>
                              <a:lumOff val="-13711"/>
                            </a:schemeClr>
                          </a:solidFill>
                        </a:defRPr>
                      </a:pPr>
                      <a:r>
                        <a:rPr sz="4000" dirty="0"/>
                        <a:t>Demand/Supply Analysis</a:t>
                      </a:r>
                    </a:p>
                  </a:txBody>
                  <a:tcPr marL="50800" marR="50800" marT="50800" marB="50800" anchor="ctr" horzOverflow="overflow">
                    <a:lnL w="12700">
                      <a:solidFill>
                        <a:srgbClr val="000000"/>
                      </a:solidFill>
                      <a:miter lim="400000"/>
                    </a:lnL>
                  </a:tcPr>
                </a:tc>
                <a:tc>
                  <a:txBody>
                    <a:bodyPr/>
                    <a:lstStyle/>
                    <a:p>
                      <a:pPr defTabSz="622300">
                        <a:defRPr sz="1800">
                          <a:solidFill>
                            <a:srgbClr val="000000"/>
                          </a:solidFill>
                        </a:defRPr>
                      </a:pPr>
                      <a:r>
                        <a:rPr sz="4000" dirty="0">
                          <a:solidFill>
                            <a:schemeClr val="accent4">
                              <a:hueOff val="-88726"/>
                              <a:lumOff val="-13711"/>
                            </a:schemeClr>
                          </a:solidFill>
                        </a:rPr>
                        <a:t>Study the price action</a:t>
                      </a:r>
                    </a:p>
                  </a:txBody>
                  <a:tcPr marL="50800" marR="50800" marT="50800" marB="50800" anchor="ctr" horzOverflow="overflow">
                    <a:lnR w="12700">
                      <a:solidFill>
                        <a:srgbClr val="000000"/>
                      </a:solidFill>
                      <a:miter lim="400000"/>
                    </a:lnR>
                  </a:tcPr>
                </a:tc>
                <a:extLst>
                  <a:ext uri="{0D108BD9-81ED-4DB2-BD59-A6C34878D82A}">
                    <a16:rowId xmlns="" xmlns:a16="http://schemas.microsoft.com/office/drawing/2014/main" val="10001"/>
                  </a:ext>
                </a:extLst>
              </a:tr>
              <a:tr h="1306151">
                <a:tc>
                  <a:txBody>
                    <a:bodyPr/>
                    <a:lstStyle/>
                    <a:p>
                      <a:pPr defTabSz="622300">
                        <a:defRPr sz="1800">
                          <a:solidFill>
                            <a:srgbClr val="000000"/>
                          </a:solidFill>
                        </a:defRPr>
                      </a:pPr>
                      <a:r>
                        <a:rPr sz="4000" dirty="0">
                          <a:solidFill>
                            <a:schemeClr val="accent4">
                              <a:hueOff val="-88726"/>
                              <a:lumOff val="-13711"/>
                            </a:schemeClr>
                          </a:solidFill>
                        </a:rPr>
                        <a:t>Gather news</a:t>
                      </a:r>
                    </a:p>
                  </a:txBody>
                  <a:tcPr marL="50800" marR="50800" marT="50800" marB="50800" anchor="ctr" horzOverflow="overflow">
                    <a:lnL w="12700">
                      <a:solidFill>
                        <a:srgbClr val="000000"/>
                      </a:solidFill>
                      <a:miter lim="400000"/>
                    </a:lnL>
                  </a:tcPr>
                </a:tc>
                <a:tc>
                  <a:txBody>
                    <a:bodyPr/>
                    <a:lstStyle/>
                    <a:p>
                      <a:r>
                        <a:rPr sz="4000" dirty="0">
                          <a:solidFill>
                            <a:schemeClr val="accent4">
                              <a:hueOff val="-88726"/>
                              <a:lumOff val="-13711"/>
                            </a:schemeClr>
                          </a:solidFill>
                        </a:rPr>
                        <a:t>Study historical and current price movements</a:t>
                      </a:r>
                      <a:r>
                        <a:rPr lang="en-US" sz="4000" dirty="0">
                          <a:solidFill>
                            <a:schemeClr val="accent4">
                              <a:hueOff val="-88726"/>
                              <a:lumOff val="-13711"/>
                            </a:schemeClr>
                          </a:solidFill>
                        </a:rPr>
                        <a:t> </a:t>
                      </a:r>
                      <a:endParaRPr sz="4000">
                        <a:solidFill>
                          <a:schemeClr val="accent4">
                            <a:hueOff val="-88726"/>
                            <a:lumOff val="-13711"/>
                          </a:schemeClr>
                        </a:solidFill>
                      </a:endParaRPr>
                    </a:p>
                  </a:txBody>
                  <a:tcPr marL="50800" marR="50800" marT="50800" marB="50800" anchor="ctr" horzOverflow="overflow">
                    <a:lnR w="12700">
                      <a:solidFill>
                        <a:srgbClr val="000000"/>
                      </a:solidFill>
                      <a:miter lim="400000"/>
                    </a:lnR>
                  </a:tcPr>
                </a:tc>
                <a:extLst>
                  <a:ext uri="{0D108BD9-81ED-4DB2-BD59-A6C34878D82A}">
                    <a16:rowId xmlns="" xmlns:a16="http://schemas.microsoft.com/office/drawing/2014/main" val="10002"/>
                  </a:ext>
                </a:extLst>
              </a:tr>
              <a:tr h="1306151">
                <a:tc>
                  <a:txBody>
                    <a:bodyPr/>
                    <a:lstStyle/>
                    <a:p>
                      <a:pPr defTabSz="622300">
                        <a:defRPr sz="1800">
                          <a:solidFill>
                            <a:srgbClr val="000000"/>
                          </a:solidFill>
                        </a:defRPr>
                      </a:pPr>
                      <a:r>
                        <a:rPr sz="4000" dirty="0">
                          <a:solidFill>
                            <a:schemeClr val="accent4">
                              <a:hueOff val="-88726"/>
                              <a:lumOff val="-13711"/>
                            </a:schemeClr>
                          </a:solidFill>
                        </a:rPr>
                        <a:t>Examine economy data</a:t>
                      </a:r>
                    </a:p>
                  </a:txBody>
                  <a:tcPr marL="50800" marR="50800" marT="50800" marB="50800" anchor="ctr" horzOverflow="overflow">
                    <a:lnL w="12700">
                      <a:solidFill>
                        <a:srgbClr val="000000"/>
                      </a:solidFill>
                      <a:miter lim="400000"/>
                    </a:lnL>
                  </a:tcPr>
                </a:tc>
                <a:tc>
                  <a:txBody>
                    <a:bodyPr/>
                    <a:lstStyle/>
                    <a:p>
                      <a:r>
                        <a:rPr sz="4000" dirty="0">
                          <a:solidFill>
                            <a:schemeClr val="accent4">
                              <a:hueOff val="-88726"/>
                              <a:lumOff val="-13711"/>
                            </a:schemeClr>
                          </a:solidFill>
                        </a:rPr>
                        <a:t>Compare the current with historical price movements</a:t>
                      </a:r>
                      <a:r>
                        <a:rPr lang="en-US" sz="4000" dirty="0">
                          <a:solidFill>
                            <a:schemeClr val="accent4">
                              <a:hueOff val="-88726"/>
                              <a:lumOff val="-13711"/>
                            </a:schemeClr>
                          </a:solidFill>
                        </a:rPr>
                        <a:t> </a:t>
                      </a:r>
                      <a:endParaRPr sz="4000">
                        <a:solidFill>
                          <a:schemeClr val="accent4">
                            <a:hueOff val="-88726"/>
                            <a:lumOff val="-13711"/>
                          </a:schemeClr>
                        </a:solidFill>
                      </a:endParaRPr>
                    </a:p>
                  </a:txBody>
                  <a:tcPr marL="50800" marR="50800" marT="50800" marB="50800" anchor="ctr" horzOverflow="overflow">
                    <a:lnR w="12700">
                      <a:solidFill>
                        <a:srgbClr val="000000"/>
                      </a:solidFill>
                      <a:miter lim="400000"/>
                    </a:lnR>
                  </a:tcPr>
                </a:tc>
                <a:extLst>
                  <a:ext uri="{0D108BD9-81ED-4DB2-BD59-A6C34878D82A}">
                    <a16:rowId xmlns="" xmlns:a16="http://schemas.microsoft.com/office/drawing/2014/main" val="10003"/>
                  </a:ext>
                </a:extLst>
              </a:tr>
              <a:tr h="1306151">
                <a:tc>
                  <a:txBody>
                    <a:bodyPr/>
                    <a:lstStyle/>
                    <a:p>
                      <a:pPr defTabSz="622300">
                        <a:defRPr sz="1800">
                          <a:solidFill>
                            <a:srgbClr val="000000"/>
                          </a:solidFill>
                        </a:defRPr>
                      </a:pPr>
                      <a:r>
                        <a:rPr sz="4000" dirty="0">
                          <a:solidFill>
                            <a:schemeClr val="accent4">
                              <a:hueOff val="-88726"/>
                              <a:lumOff val="-13711"/>
                            </a:schemeClr>
                          </a:solidFill>
                        </a:rPr>
                        <a:t>Study the related industry</a:t>
                      </a:r>
                    </a:p>
                  </a:txBody>
                  <a:tcPr marL="50800" marR="50800" marT="50800" marB="50800" anchor="ctr" horzOverflow="overflow">
                    <a:lnL w="12700">
                      <a:solidFill>
                        <a:srgbClr val="000000"/>
                      </a:solidFill>
                      <a:miter lim="400000"/>
                    </a:lnL>
                  </a:tcPr>
                </a:tc>
                <a:tc>
                  <a:txBody>
                    <a:bodyPr/>
                    <a:lstStyle/>
                    <a:p>
                      <a:pPr defTabSz="622300">
                        <a:defRPr sz="1800">
                          <a:solidFill>
                            <a:srgbClr val="000000"/>
                          </a:solidFill>
                        </a:defRPr>
                      </a:pPr>
                      <a:r>
                        <a:rPr sz="4000" dirty="0">
                          <a:solidFill>
                            <a:schemeClr val="accent4">
                              <a:hueOff val="-88726"/>
                              <a:lumOff val="-13711"/>
                            </a:schemeClr>
                          </a:solidFill>
                        </a:rPr>
                        <a:t>Use this comparison as a tool to forecast future price action</a:t>
                      </a:r>
                    </a:p>
                  </a:txBody>
                  <a:tcPr marL="50800" marR="50800" marT="50800" marB="50800" anchor="ctr" horzOverflow="overflow">
                    <a:lnR w="12700">
                      <a:solidFill>
                        <a:srgbClr val="000000"/>
                      </a:solidFill>
                      <a:miter lim="400000"/>
                    </a:lnR>
                  </a:tcPr>
                </a:tc>
                <a:extLst>
                  <a:ext uri="{0D108BD9-81ED-4DB2-BD59-A6C34878D82A}">
                    <a16:rowId xmlns="" xmlns:a16="http://schemas.microsoft.com/office/drawing/2014/main" val="10004"/>
                  </a:ext>
                </a:extLst>
              </a:tr>
              <a:tr h="1306151">
                <a:tc>
                  <a:txBody>
                    <a:bodyPr/>
                    <a:lstStyle/>
                    <a:p>
                      <a:pPr defTabSz="622300">
                        <a:defRPr sz="1800">
                          <a:solidFill>
                            <a:srgbClr val="000000"/>
                          </a:solidFill>
                        </a:defRPr>
                      </a:pPr>
                      <a:r>
                        <a:rPr sz="4000" dirty="0">
                          <a:solidFill>
                            <a:schemeClr val="accent4">
                              <a:hueOff val="-88726"/>
                              <a:lumOff val="-13711"/>
                            </a:schemeClr>
                          </a:solidFill>
                        </a:rPr>
                        <a:t>Study related markets</a:t>
                      </a:r>
                    </a:p>
                  </a:txBody>
                  <a:tcPr marL="50800" marR="50800" marT="50800" marB="50800" anchor="ctr" horzOverflow="overflow">
                    <a:lnL w="12700">
                      <a:solidFill>
                        <a:srgbClr val="000000"/>
                      </a:solidFill>
                      <a:miter lim="400000"/>
                    </a:lnL>
                  </a:tcPr>
                </a:tc>
                <a:tc>
                  <a:txBody>
                    <a:bodyPr/>
                    <a:lstStyle/>
                    <a:p>
                      <a:pPr defTabSz="622300">
                        <a:defRPr sz="1800">
                          <a:solidFill>
                            <a:srgbClr val="000000"/>
                          </a:solidFill>
                        </a:defRPr>
                      </a:pPr>
                      <a:r>
                        <a:rPr sz="4000" dirty="0">
                          <a:solidFill>
                            <a:schemeClr val="accent4">
                              <a:hueOff val="-88726"/>
                              <a:lumOff val="-13711"/>
                            </a:schemeClr>
                          </a:solidFill>
                        </a:rPr>
                        <a:t>Study the effect i.e. historical price movement</a:t>
                      </a:r>
                    </a:p>
                  </a:txBody>
                  <a:tcPr marL="50800" marR="50800" marT="50800" marB="50800" anchor="ctr" horzOverflow="overflow">
                    <a:lnR w="12700">
                      <a:solidFill>
                        <a:srgbClr val="000000"/>
                      </a:solidFill>
                      <a:miter lim="400000"/>
                    </a:lnR>
                  </a:tcPr>
                </a:tc>
                <a:extLst>
                  <a:ext uri="{0D108BD9-81ED-4DB2-BD59-A6C34878D82A}">
                    <a16:rowId xmlns="" xmlns:a16="http://schemas.microsoft.com/office/drawing/2014/main" val="10005"/>
                  </a:ext>
                </a:extLst>
              </a:tr>
              <a:tr h="1306151">
                <a:tc>
                  <a:txBody>
                    <a:bodyPr/>
                    <a:lstStyle/>
                    <a:p>
                      <a:pPr defTabSz="622300">
                        <a:defRPr sz="1800">
                          <a:solidFill>
                            <a:srgbClr val="000000"/>
                          </a:solidFill>
                        </a:defRPr>
                      </a:pPr>
                      <a:r>
                        <a:rPr sz="4000" dirty="0">
                          <a:solidFill>
                            <a:schemeClr val="accent4">
                              <a:hueOff val="-88726"/>
                              <a:lumOff val="-13711"/>
                            </a:schemeClr>
                          </a:solidFill>
                        </a:rPr>
                        <a:t>Study the cause of market movement</a:t>
                      </a:r>
                    </a:p>
                  </a:txBody>
                  <a:tcPr marL="50800" marR="50800" marT="50800" marB="50800" anchor="ctr" horzOverflow="overflow">
                    <a:lnL w="12700">
                      <a:solidFill>
                        <a:srgbClr val="000000"/>
                      </a:solidFill>
                      <a:miter lim="400000"/>
                    </a:lnL>
                    <a:lnB w="12700">
                      <a:solidFill>
                        <a:srgbClr val="000000"/>
                      </a:solidFill>
                      <a:miter lim="400000"/>
                    </a:lnB>
                  </a:tcPr>
                </a:tc>
                <a:tc>
                  <a:txBody>
                    <a:bodyPr/>
                    <a:lstStyle/>
                    <a:p>
                      <a:pPr defTabSz="622300">
                        <a:defRPr sz="4200">
                          <a:solidFill>
                            <a:schemeClr val="accent4">
                              <a:hueOff val="-88726"/>
                              <a:lumOff val="-13711"/>
                            </a:schemeClr>
                          </a:solidFill>
                        </a:defRPr>
                      </a:pPr>
                      <a:endParaRPr sz="4000"/>
                    </a:p>
                  </a:txBody>
                  <a:tcPr marL="50800" marR="50800" marT="50800" marB="50800" anchor="ctr" horzOverflow="overflow">
                    <a:lnR w="12700">
                      <a:solidFill>
                        <a:srgbClr val="000000"/>
                      </a:solidFill>
                      <a:miter lim="400000"/>
                    </a:lnR>
                    <a:lnB w="12700">
                      <a:solidFill>
                        <a:srgbClr val="000000"/>
                      </a:solidFill>
                      <a:miter lim="400000"/>
                    </a:lnB>
                  </a:tcPr>
                </a:tc>
                <a:extLst>
                  <a:ext uri="{0D108BD9-81ED-4DB2-BD59-A6C34878D82A}">
                    <a16:rowId xmlns="" xmlns:a16="http://schemas.microsoft.com/office/drawing/2014/main" val="10006"/>
                  </a:ext>
                </a:extLst>
              </a:tr>
            </a:tbl>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Dow Theory"/>
          <p:cNvSpPr txBox="1">
            <a:spLocks noGrp="1"/>
          </p:cNvSpPr>
          <p:nvPr>
            <p:ph type="title"/>
          </p:nvPr>
        </p:nvSpPr>
        <p:spPr>
          <a:prstGeom prst="rect">
            <a:avLst/>
          </a:prstGeom>
        </p:spPr>
        <p:txBody>
          <a:bodyPr/>
          <a:lstStyle/>
          <a:p>
            <a:r>
              <a:t>Dow Theory</a:t>
            </a:r>
          </a:p>
        </p:txBody>
      </p:sp>
      <p:sp>
        <p:nvSpPr>
          <p:cNvPr id="134" name="Dow developed his theory to explain the movement of the indices of Dow Jones Averages.…"/>
          <p:cNvSpPr txBox="1">
            <a:spLocks noGrp="1"/>
          </p:cNvSpPr>
          <p:nvPr>
            <p:ph type="body" idx="1"/>
          </p:nvPr>
        </p:nvSpPr>
        <p:spPr>
          <a:xfrm>
            <a:off x="914400" y="2895600"/>
            <a:ext cx="22402800" cy="9906000"/>
          </a:xfrm>
          <a:prstGeom prst="rect">
            <a:avLst/>
          </a:prstGeom>
          <a:effectLst>
            <a:outerShdw blurRad="50800" dist="12700" rotWithShape="0">
              <a:srgbClr val="000000">
                <a:alpha val="60000"/>
              </a:srgbClr>
            </a:outerShdw>
          </a:effectLst>
        </p:spPr>
        <p:txBody>
          <a:bodyPr anchor="t">
            <a:noAutofit/>
          </a:bodyPr>
          <a:lstStyle/>
          <a:p>
            <a:pPr marL="0" indent="0" algn="just" defTabSz="784098">
              <a:lnSpc>
                <a:spcPct val="150000"/>
              </a:lnSpc>
              <a:spcBef>
                <a:spcPts val="0"/>
              </a:spcBef>
              <a:buSzTx/>
              <a:buNone/>
              <a:defRPr sz="4410">
                <a:solidFill>
                  <a:schemeClr val="accent4">
                    <a:hueOff val="-88726"/>
                    <a:lumOff val="-13711"/>
                  </a:schemeClr>
                </a:solidFill>
              </a:defRPr>
            </a:pPr>
            <a:r>
              <a:rPr sz="4000" dirty="0"/>
              <a:t>Dow developed his theory to explain the movement of the indices of Dow Jones Averages.</a:t>
            </a:r>
            <a:r>
              <a:rPr lang="en-US" sz="4000" dirty="0"/>
              <a:t> </a:t>
            </a:r>
            <a:endParaRPr sz="4000"/>
          </a:p>
          <a:p>
            <a:pPr marL="0" indent="0" algn="just" defTabSz="784098">
              <a:lnSpc>
                <a:spcPct val="150000"/>
              </a:lnSpc>
              <a:spcBef>
                <a:spcPts val="0"/>
              </a:spcBef>
              <a:buSzTx/>
              <a:buNone/>
              <a:defRPr sz="4410">
                <a:solidFill>
                  <a:schemeClr val="accent4">
                    <a:hueOff val="-88726"/>
                    <a:lumOff val="-13711"/>
                  </a:schemeClr>
                </a:solidFill>
              </a:defRPr>
            </a:pPr>
            <a:r>
              <a:rPr sz="4000" dirty="0"/>
              <a:t>The theory is based on certain hypothesis:</a:t>
            </a:r>
            <a:r>
              <a:rPr lang="en-US" sz="4000" dirty="0"/>
              <a:t> </a:t>
            </a:r>
            <a:endParaRPr sz="4000" dirty="0"/>
          </a:p>
          <a:p>
            <a:pPr marL="499745" indent="-499745" algn="just" defTabSz="784098">
              <a:lnSpc>
                <a:spcPct val="150000"/>
              </a:lnSpc>
              <a:spcBef>
                <a:spcPts val="0"/>
              </a:spcBef>
              <a:buSzPct val="80000"/>
              <a:buFont typeface="Helvetica Light"/>
              <a:buChar char="•"/>
              <a:defRPr sz="4410">
                <a:solidFill>
                  <a:schemeClr val="accent4">
                    <a:hueOff val="-88726"/>
                    <a:lumOff val="-13711"/>
                  </a:schemeClr>
                </a:solidFill>
              </a:defRPr>
            </a:pPr>
            <a:r>
              <a:rPr sz="4000" dirty="0"/>
              <a:t>The first hypothesis is that no single individual or buyer can influence the major trend of the market.</a:t>
            </a:r>
            <a:r>
              <a:rPr lang="en-US" sz="4000" dirty="0"/>
              <a:t> </a:t>
            </a:r>
            <a:endParaRPr sz="4000" dirty="0"/>
          </a:p>
          <a:p>
            <a:pPr marL="499745" indent="-499745" algn="just" defTabSz="784098">
              <a:lnSpc>
                <a:spcPct val="150000"/>
              </a:lnSpc>
              <a:spcBef>
                <a:spcPts val="0"/>
              </a:spcBef>
              <a:buSzPct val="80000"/>
              <a:buFont typeface="Helvetica Light"/>
              <a:buChar char="•"/>
              <a:defRPr sz="4410">
                <a:solidFill>
                  <a:schemeClr val="accent4">
                    <a:hueOff val="-88726"/>
                    <a:lumOff val="-13711"/>
                  </a:schemeClr>
                </a:solidFill>
              </a:defRPr>
            </a:pPr>
            <a:r>
              <a:rPr sz="4000" dirty="0"/>
              <a:t>The second hypothesis is that market discounts </a:t>
            </a:r>
            <a:r>
              <a:rPr lang="en-US" sz="4000" dirty="0"/>
              <a:t>everything</a:t>
            </a:r>
            <a:r>
              <a:rPr sz="4000"/>
              <a:t>.</a:t>
            </a:r>
            <a:r>
              <a:rPr lang="en-US" sz="4000" dirty="0"/>
              <a:t> </a:t>
            </a:r>
            <a:endParaRPr sz="4000" dirty="0"/>
          </a:p>
          <a:p>
            <a:pPr marL="499745" indent="-499745" algn="just" defTabSz="784098">
              <a:lnSpc>
                <a:spcPct val="150000"/>
              </a:lnSpc>
              <a:spcBef>
                <a:spcPts val="0"/>
              </a:spcBef>
              <a:buSzPct val="80000"/>
              <a:buFont typeface="Helvetica Light"/>
              <a:buChar char="•"/>
              <a:defRPr sz="4410">
                <a:solidFill>
                  <a:schemeClr val="accent4">
                    <a:hueOff val="-88726"/>
                    <a:lumOff val="-13711"/>
                  </a:schemeClr>
                </a:solidFill>
              </a:defRPr>
            </a:pPr>
            <a:r>
              <a:rPr sz="4000" dirty="0"/>
              <a:t>The third hypothesis is that the theory is not infallible.</a:t>
            </a:r>
            <a:r>
              <a:rPr lang="en-US" sz="4000" dirty="0"/>
              <a:t> </a:t>
            </a:r>
            <a:endParaRPr sz="4000"/>
          </a:p>
          <a:p>
            <a:pPr marL="0" indent="0" algn="just" defTabSz="784098">
              <a:lnSpc>
                <a:spcPct val="150000"/>
              </a:lnSpc>
              <a:spcBef>
                <a:spcPts val="0"/>
              </a:spcBef>
              <a:buSzTx/>
              <a:buNone/>
              <a:defRPr sz="4410">
                <a:solidFill>
                  <a:schemeClr val="accent4">
                    <a:hueOff val="-88726"/>
                    <a:lumOff val="-13711"/>
                  </a:schemeClr>
                </a:solidFill>
              </a:defRPr>
            </a:pPr>
            <a:r>
              <a:rPr sz="4000" dirty="0"/>
              <a:t>According to Dow theory the trend is divided into:</a:t>
            </a:r>
          </a:p>
          <a:p>
            <a:pPr marL="499745" indent="-499745" algn="just" defTabSz="784098">
              <a:lnSpc>
                <a:spcPct val="150000"/>
              </a:lnSpc>
              <a:spcBef>
                <a:spcPts val="0"/>
              </a:spcBef>
              <a:buSzPct val="80000"/>
              <a:buFont typeface="Helvetica Light"/>
              <a:buChar char="•"/>
              <a:defRPr sz="4410">
                <a:solidFill>
                  <a:schemeClr val="accent4">
                    <a:hueOff val="-88726"/>
                    <a:lumOff val="-13711"/>
                  </a:schemeClr>
                </a:solidFill>
              </a:defRPr>
            </a:pPr>
            <a:r>
              <a:rPr sz="4000" dirty="0"/>
              <a:t>Primary</a:t>
            </a:r>
          </a:p>
          <a:p>
            <a:pPr marL="499745" indent="-499745" algn="just" defTabSz="784098">
              <a:lnSpc>
                <a:spcPct val="150000"/>
              </a:lnSpc>
              <a:spcBef>
                <a:spcPts val="0"/>
              </a:spcBef>
              <a:buSzPct val="80000"/>
              <a:buFont typeface="Helvetica Light"/>
              <a:buChar char="•"/>
              <a:defRPr sz="4410">
                <a:solidFill>
                  <a:schemeClr val="accent4">
                    <a:hueOff val="-88726"/>
                    <a:lumOff val="-13711"/>
                  </a:schemeClr>
                </a:solidFill>
              </a:defRPr>
            </a:pPr>
            <a:r>
              <a:rPr sz="4000" dirty="0"/>
              <a:t>Intermediate/Secondary</a:t>
            </a:r>
          </a:p>
          <a:p>
            <a:pPr marL="499745" indent="-499745" algn="just" defTabSz="784098">
              <a:lnSpc>
                <a:spcPct val="150000"/>
              </a:lnSpc>
              <a:spcBef>
                <a:spcPts val="0"/>
              </a:spcBef>
              <a:buSzPct val="80000"/>
              <a:buFont typeface="Helvetica Light"/>
              <a:buChar char="•"/>
              <a:defRPr sz="4410">
                <a:solidFill>
                  <a:schemeClr val="accent4">
                    <a:hueOff val="-88726"/>
                    <a:lumOff val="-13711"/>
                  </a:schemeClr>
                </a:solidFill>
              </a:defRPr>
            </a:pPr>
            <a:r>
              <a:rPr sz="4000" dirty="0"/>
              <a:t>Short term/Minor</a:t>
            </a:r>
            <a:r>
              <a:rPr lang="en-US" sz="4000" dirty="0"/>
              <a:t> </a:t>
            </a:r>
            <a:endParaRPr sz="40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rimary Trend"/>
          <p:cNvSpPr txBox="1">
            <a:spLocks noGrp="1"/>
          </p:cNvSpPr>
          <p:nvPr>
            <p:ph type="title"/>
          </p:nvPr>
        </p:nvSpPr>
        <p:spPr>
          <a:prstGeom prst="rect">
            <a:avLst/>
          </a:prstGeom>
        </p:spPr>
        <p:txBody>
          <a:bodyPr/>
          <a:lstStyle/>
          <a:p>
            <a:r>
              <a:t>Primary Trend</a:t>
            </a:r>
          </a:p>
        </p:txBody>
      </p:sp>
      <p:sp>
        <p:nvSpPr>
          <p:cNvPr id="137" name="The security price trend may be either increasing or decreasing.…"/>
          <p:cNvSpPr txBox="1">
            <a:spLocks noGrp="1"/>
          </p:cNvSpPr>
          <p:nvPr>
            <p:ph type="body" idx="1"/>
          </p:nvPr>
        </p:nvSpPr>
        <p:spPr>
          <a:xfrm>
            <a:off x="762000" y="2607597"/>
            <a:ext cx="22936200" cy="10270203"/>
          </a:xfrm>
          <a:prstGeom prst="rect">
            <a:avLst/>
          </a:prstGeom>
          <a:effectLst>
            <a:outerShdw blurRad="50800" dist="12700" rotWithShape="0">
              <a:srgbClr val="000000">
                <a:alpha val="60000"/>
              </a:srgbClr>
            </a:outerShdw>
          </a:effectLst>
        </p:spPr>
        <p:txBody>
          <a:bodyPr anchor="t">
            <a:normAutofit/>
          </a:bodyPr>
          <a:lstStyle/>
          <a:p>
            <a:pPr marL="0" indent="0" algn="just">
              <a:lnSpc>
                <a:spcPct val="150000"/>
              </a:lnSpc>
              <a:spcBef>
                <a:spcPts val="0"/>
              </a:spcBef>
              <a:buSzTx/>
              <a:buNone/>
              <a:defRPr sz="4500">
                <a:solidFill>
                  <a:schemeClr val="accent4">
                    <a:hueOff val="-88726"/>
                    <a:lumOff val="-13711"/>
                  </a:schemeClr>
                </a:solidFill>
              </a:defRPr>
            </a:pPr>
            <a:r>
              <a:rPr sz="4000"/>
              <a:t>The security price trend may be either increasing or decreasing. </a:t>
            </a:r>
          </a:p>
          <a:p>
            <a:pPr marL="0" indent="0" algn="just">
              <a:lnSpc>
                <a:spcPct val="150000"/>
              </a:lnSpc>
              <a:spcBef>
                <a:spcPts val="0"/>
              </a:spcBef>
              <a:buSzTx/>
              <a:buNone/>
              <a:defRPr sz="4500">
                <a:solidFill>
                  <a:schemeClr val="accent4">
                    <a:hueOff val="-88726"/>
                    <a:lumOff val="-13711"/>
                  </a:schemeClr>
                </a:solidFill>
              </a:defRPr>
            </a:pPr>
            <a:r>
              <a:rPr sz="4000"/>
              <a:t>When the market exhibits the increasing trend, it is called ‘bull market’ and when it exhibits a decreasing trend it is called ‘bear market</a:t>
            </a:r>
            <a:r>
              <a:rPr sz="4000"/>
              <a:t>’. </a:t>
            </a:r>
            <a:endParaRPr sz="4000"/>
          </a:p>
          <a:p>
            <a:pPr marL="0" indent="0" algn="just">
              <a:lnSpc>
                <a:spcPct val="150000"/>
              </a:lnSpc>
              <a:spcBef>
                <a:spcPts val="0"/>
              </a:spcBef>
              <a:buSzTx/>
              <a:buNone/>
              <a:defRPr sz="4500">
                <a:solidFill>
                  <a:schemeClr val="accent4">
                    <a:hueOff val="-88726"/>
                    <a:lumOff val="-13711"/>
                  </a:schemeClr>
                </a:solidFill>
              </a:defRPr>
            </a:pPr>
            <a:r>
              <a:rPr sz="4000" b="1"/>
              <a:t>Bull Market:</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The bull market shows three clear-cut peaks.</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Each peak is higher than the previous peak.</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The bottoms are also higher than the previous bottoms</a:t>
            </a:r>
            <a:r>
              <a:rPr sz="4000"/>
              <a:t>. </a:t>
            </a:r>
            <a:endParaRPr sz="4000"/>
          </a:p>
          <a:p>
            <a:pPr marL="0" indent="0" algn="just">
              <a:lnSpc>
                <a:spcPct val="150000"/>
              </a:lnSpc>
              <a:spcBef>
                <a:spcPts val="0"/>
              </a:spcBef>
              <a:buSzTx/>
              <a:buNone/>
              <a:defRPr sz="4500">
                <a:solidFill>
                  <a:schemeClr val="accent4">
                    <a:hueOff val="-88726"/>
                    <a:lumOff val="-13711"/>
                  </a:schemeClr>
                </a:solidFill>
              </a:defRPr>
            </a:pPr>
            <a:r>
              <a:rPr sz="4000" b="1"/>
              <a:t>Bear Market:</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The market exhibits falling trend.</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The peaks are lower than the previous peaks.</a:t>
            </a:r>
          </a:p>
          <a:p>
            <a:pPr marL="510267" indent="-510267" algn="just">
              <a:lnSpc>
                <a:spcPct val="150000"/>
              </a:lnSpc>
              <a:spcBef>
                <a:spcPts val="0"/>
              </a:spcBef>
              <a:buSzPct val="80000"/>
              <a:buFont typeface="Helvetica Light"/>
              <a:buChar char="•"/>
              <a:defRPr sz="4500">
                <a:solidFill>
                  <a:schemeClr val="accent4">
                    <a:hueOff val="-88726"/>
                    <a:lumOff val="-13711"/>
                  </a:schemeClr>
                </a:solidFill>
              </a:defRPr>
            </a:pPr>
            <a:r>
              <a:rPr sz="4000"/>
              <a:t>The bottoms are also lower than the previous bottoms.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econdary Trend"/>
          <p:cNvSpPr txBox="1">
            <a:spLocks noGrp="1"/>
          </p:cNvSpPr>
          <p:nvPr>
            <p:ph type="title"/>
          </p:nvPr>
        </p:nvSpPr>
        <p:spPr>
          <a:prstGeom prst="rect">
            <a:avLst/>
          </a:prstGeom>
        </p:spPr>
        <p:txBody>
          <a:bodyPr/>
          <a:lstStyle/>
          <a:p>
            <a:r>
              <a:t>Secondary Trend</a:t>
            </a:r>
          </a:p>
        </p:txBody>
      </p:sp>
      <p:sp>
        <p:nvSpPr>
          <p:cNvPr id="140" name="The secondary trend or the intermediate trend moves against the main trend and leads to correction.…"/>
          <p:cNvSpPr txBox="1">
            <a:spLocks noGrp="1"/>
          </p:cNvSpPr>
          <p:nvPr>
            <p:ph type="body" sz="half" idx="1"/>
          </p:nvPr>
        </p:nvSpPr>
        <p:spPr>
          <a:xfrm>
            <a:off x="2032000" y="4892467"/>
            <a:ext cx="20320001" cy="5634028"/>
          </a:xfrm>
          <a:prstGeom prst="rect">
            <a:avLst/>
          </a:prstGeom>
          <a:effectLst>
            <a:outerShdw blurRad="50800" dist="12700" rotWithShape="0">
              <a:srgbClr val="000000">
                <a:alpha val="60000"/>
              </a:srgbClr>
            </a:outerShdw>
          </a:effectLst>
        </p:spPr>
        <p:txBody>
          <a:bodyPr anchor="t">
            <a:normAutofit/>
          </a:bodyPr>
          <a:lstStyle/>
          <a:p>
            <a:pPr marL="551089" indent="-551089">
              <a:lnSpc>
                <a:spcPct val="150000"/>
              </a:lnSpc>
              <a:spcBef>
                <a:spcPts val="0"/>
              </a:spcBef>
              <a:buBlip>
                <a:blip r:embed="rId2"/>
              </a:buBlip>
              <a:defRPr sz="4500">
                <a:solidFill>
                  <a:schemeClr val="accent4">
                    <a:hueOff val="-88726"/>
                    <a:lumOff val="-13711"/>
                  </a:schemeClr>
                </a:solidFill>
              </a:defRPr>
            </a:pPr>
            <a:r>
              <a:rPr sz="4000"/>
              <a:t>The secondary trend or the intermediate trend moves against the main trend and leads to correction. </a:t>
            </a:r>
          </a:p>
          <a:p>
            <a:pPr marL="551089" indent="-551089">
              <a:lnSpc>
                <a:spcPct val="150000"/>
              </a:lnSpc>
              <a:spcBef>
                <a:spcPts val="0"/>
              </a:spcBef>
              <a:buBlip>
                <a:blip r:embed="rId2"/>
              </a:buBlip>
              <a:defRPr sz="4500">
                <a:solidFill>
                  <a:schemeClr val="accent4">
                    <a:hueOff val="-88726"/>
                    <a:lumOff val="-13711"/>
                  </a:schemeClr>
                </a:solidFill>
              </a:defRPr>
            </a:pPr>
            <a:r>
              <a:rPr sz="4000"/>
              <a:t>The correction would be 33% to 66% of the earlier fall or increase. </a:t>
            </a:r>
          </a:p>
          <a:p>
            <a:pPr marL="551089" indent="-551089">
              <a:lnSpc>
                <a:spcPct val="150000"/>
              </a:lnSpc>
              <a:spcBef>
                <a:spcPts val="0"/>
              </a:spcBef>
              <a:buBlip>
                <a:blip r:embed="rId2"/>
              </a:buBlip>
              <a:defRPr sz="4500">
                <a:solidFill>
                  <a:schemeClr val="accent4">
                    <a:hueOff val="-88726"/>
                    <a:lumOff val="-13711"/>
                  </a:schemeClr>
                </a:solidFill>
              </a:defRPr>
            </a:pPr>
            <a:r>
              <a:rPr sz="4000"/>
              <a:t>Compared to the time taken for the primary trend, secondary trend is swift and quicker. </a:t>
            </a:r>
            <a:endParaRPr sz="4000">
              <a:latin typeface="Times Roman"/>
              <a:ea typeface="Times Roman"/>
              <a:cs typeface="Times Roman"/>
              <a:sym typeface="Times Roman"/>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Minor Trends"/>
          <p:cNvSpPr txBox="1">
            <a:spLocks noGrp="1"/>
          </p:cNvSpPr>
          <p:nvPr>
            <p:ph type="title"/>
          </p:nvPr>
        </p:nvSpPr>
        <p:spPr>
          <a:prstGeom prst="rect">
            <a:avLst/>
          </a:prstGeom>
        </p:spPr>
        <p:txBody>
          <a:bodyPr/>
          <a:lstStyle/>
          <a:p>
            <a:r>
              <a:t>Minor Trends</a:t>
            </a:r>
          </a:p>
        </p:txBody>
      </p:sp>
      <p:sp>
        <p:nvSpPr>
          <p:cNvPr id="143" name="Minor trends or tertiary moves are called random wriggles.…"/>
          <p:cNvSpPr txBox="1">
            <a:spLocks noGrp="1"/>
          </p:cNvSpPr>
          <p:nvPr>
            <p:ph type="body" sz="half" idx="1"/>
          </p:nvPr>
        </p:nvSpPr>
        <p:spPr>
          <a:xfrm>
            <a:off x="2031999" y="4761785"/>
            <a:ext cx="20320001" cy="5047009"/>
          </a:xfrm>
          <a:prstGeom prst="rect">
            <a:avLst/>
          </a:prstGeom>
          <a:effectLst>
            <a:outerShdw blurRad="50800" dist="12700" rotWithShape="0">
              <a:srgbClr val="000000">
                <a:alpha val="60000"/>
              </a:srgbClr>
            </a:outerShdw>
          </a:effectLst>
        </p:spPr>
        <p:txBody>
          <a:bodyPr anchor="t">
            <a:normAutofit/>
          </a:bodyPr>
          <a:lstStyle/>
          <a:p>
            <a:pPr marL="551089" indent="-551089">
              <a:lnSpc>
                <a:spcPct val="150000"/>
              </a:lnSpc>
              <a:spcBef>
                <a:spcPts val="0"/>
              </a:spcBef>
              <a:buBlip>
                <a:blip r:embed="rId2"/>
              </a:buBlip>
              <a:defRPr sz="4500">
                <a:solidFill>
                  <a:schemeClr val="accent4">
                    <a:hueOff val="-88726"/>
                    <a:lumOff val="-13711"/>
                  </a:schemeClr>
                </a:solidFill>
              </a:defRPr>
            </a:pPr>
            <a:r>
              <a:rPr sz="4000"/>
              <a:t>Minor trends or tertiary moves are called random wriggles. </a:t>
            </a:r>
          </a:p>
          <a:p>
            <a:pPr marL="551089" indent="-551089">
              <a:lnSpc>
                <a:spcPct val="150000"/>
              </a:lnSpc>
              <a:spcBef>
                <a:spcPts val="0"/>
              </a:spcBef>
              <a:buBlip>
                <a:blip r:embed="rId2"/>
              </a:buBlip>
              <a:defRPr sz="4500">
                <a:solidFill>
                  <a:schemeClr val="accent4">
                    <a:hueOff val="-88726"/>
                    <a:lumOff val="-13711"/>
                  </a:schemeClr>
                </a:solidFill>
              </a:defRPr>
            </a:pPr>
            <a:r>
              <a:rPr sz="4000"/>
              <a:t>They are simply the daily price fluctuations. </a:t>
            </a:r>
          </a:p>
          <a:p>
            <a:pPr marL="551089" indent="-551089">
              <a:lnSpc>
                <a:spcPct val="150000"/>
              </a:lnSpc>
              <a:spcBef>
                <a:spcPts val="0"/>
              </a:spcBef>
              <a:buBlip>
                <a:blip r:embed="rId2"/>
              </a:buBlip>
              <a:defRPr sz="4500">
                <a:solidFill>
                  <a:schemeClr val="accent4">
                    <a:hueOff val="-88726"/>
                    <a:lumOff val="-13711"/>
                  </a:schemeClr>
                </a:solidFill>
              </a:defRPr>
            </a:pPr>
            <a:r>
              <a:rPr sz="4000"/>
              <a:t>Minor trend tries to correct the secondary trend movement. </a:t>
            </a:r>
            <a:endParaRPr sz="4000">
              <a:latin typeface="Times Roman"/>
              <a:ea typeface="Times Roman"/>
              <a:cs typeface="Times Roman"/>
              <a:sym typeface="Times Roman"/>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riticisms of Dow Theory"/>
          <p:cNvSpPr txBox="1">
            <a:spLocks noGrp="1"/>
          </p:cNvSpPr>
          <p:nvPr>
            <p:ph type="title"/>
          </p:nvPr>
        </p:nvSpPr>
        <p:spPr>
          <a:prstGeom prst="rect">
            <a:avLst/>
          </a:prstGeom>
        </p:spPr>
        <p:txBody>
          <a:bodyPr/>
          <a:lstStyle/>
          <a:p>
            <a:r>
              <a:t>Criticisms of Dow Theory</a:t>
            </a:r>
          </a:p>
        </p:txBody>
      </p:sp>
      <p:sp>
        <p:nvSpPr>
          <p:cNvPr id="146" name="Dow theory generally misses 20% to 25% of a move before generating a signal.…"/>
          <p:cNvSpPr txBox="1">
            <a:spLocks noGrp="1"/>
          </p:cNvSpPr>
          <p:nvPr>
            <p:ph type="body" idx="1"/>
          </p:nvPr>
        </p:nvSpPr>
        <p:spPr>
          <a:xfrm>
            <a:off x="1066800" y="2971800"/>
            <a:ext cx="22326600" cy="9677400"/>
          </a:xfrm>
          <a:prstGeom prst="rect">
            <a:avLst/>
          </a:prstGeom>
        </p:spPr>
        <p:txBody>
          <a:bodyPr anchor="t"/>
          <a:lstStyle/>
          <a:p>
            <a:pPr marL="457200" indent="-317500" algn="just" defTabSz="457200">
              <a:lnSpc>
                <a:spcPct val="150000"/>
              </a:lnSpc>
              <a:spcBef>
                <a:spcPts val="0"/>
              </a:spcBef>
              <a:buClr>
                <a:srgbClr val="181818"/>
              </a:buClr>
              <a:buSzPct val="80000"/>
              <a:buFont typeface="Helvetica"/>
              <a:buChar char="•"/>
              <a:defRPr sz="4500">
                <a:solidFill>
                  <a:schemeClr val="accent4">
                    <a:hueOff val="-88726"/>
                    <a:lumOff val="-13711"/>
                  </a:schemeClr>
                </a:solidFill>
              </a:defRPr>
            </a:pPr>
            <a:r>
              <a:rPr sz="4000"/>
              <a:t>Dow theory generally misses 20% to 25% of a move before generating a signal.</a:t>
            </a:r>
          </a:p>
          <a:p>
            <a:pPr marL="457200" indent="-317500" algn="just" defTabSz="457200">
              <a:lnSpc>
                <a:spcPct val="150000"/>
              </a:lnSpc>
              <a:spcBef>
                <a:spcPts val="0"/>
              </a:spcBef>
              <a:buClr>
                <a:srgbClr val="181818"/>
              </a:buClr>
              <a:buSzPct val="80000"/>
              <a:buFont typeface="Helvetica"/>
              <a:buChar char="•"/>
              <a:defRPr sz="4500">
                <a:solidFill>
                  <a:schemeClr val="accent4">
                    <a:hueOff val="-88726"/>
                    <a:lumOff val="-13711"/>
                  </a:schemeClr>
                </a:solidFill>
              </a:defRPr>
            </a:pPr>
            <a:r>
              <a:rPr sz="4000" smtClean="0"/>
              <a:t>Signals </a:t>
            </a:r>
            <a:r>
              <a:rPr sz="4000"/>
              <a:t>in Dow theory are generally generated during the second phase of the uptrend.</a:t>
            </a:r>
          </a:p>
          <a:p>
            <a:pPr marL="457200" indent="-317500" algn="just" defTabSz="457200">
              <a:lnSpc>
                <a:spcPct val="150000"/>
              </a:lnSpc>
              <a:spcBef>
                <a:spcPts val="0"/>
              </a:spcBef>
              <a:buClr>
                <a:srgbClr val="181818"/>
              </a:buClr>
              <a:buSzPct val="80000"/>
              <a:buFont typeface="Helvetica"/>
              <a:buChar char="•"/>
              <a:defRPr sz="4500">
                <a:solidFill>
                  <a:schemeClr val="accent4">
                    <a:hueOff val="-88726"/>
                    <a:lumOff val="-13711"/>
                  </a:schemeClr>
                </a:solidFill>
              </a:defRPr>
            </a:pPr>
            <a:r>
              <a:rPr sz="4000" smtClean="0"/>
              <a:t>It </a:t>
            </a:r>
            <a:r>
              <a:rPr sz="4000"/>
              <a:t>was primarily used as an indicator of Economy which was substituted to stocks and other underlying assets.</a:t>
            </a:r>
          </a:p>
          <a:p>
            <a:pPr marL="457200" indent="-317500" algn="just" defTabSz="457200">
              <a:lnSpc>
                <a:spcPct val="150000"/>
              </a:lnSpc>
              <a:spcBef>
                <a:spcPts val="0"/>
              </a:spcBef>
              <a:buClr>
                <a:srgbClr val="181818"/>
              </a:buClr>
              <a:buSzPct val="80000"/>
              <a:buFont typeface="Helvetica"/>
              <a:buChar char="•"/>
              <a:defRPr sz="4500">
                <a:solidFill>
                  <a:schemeClr val="accent4">
                    <a:hueOff val="-88726"/>
                    <a:lumOff val="-13711"/>
                  </a:schemeClr>
                </a:solidFill>
              </a:defRPr>
            </a:pPr>
            <a:r>
              <a:rPr sz="4000"/>
              <a:t> Subjectivity and difficulty in distinguishing the various phases of trends.</a:t>
            </a:r>
          </a:p>
          <a:p>
            <a:pPr marL="457200" indent="-317500" algn="just" defTabSz="457200">
              <a:lnSpc>
                <a:spcPct val="150000"/>
              </a:lnSpc>
              <a:spcBef>
                <a:spcPts val="0"/>
              </a:spcBef>
              <a:buClr>
                <a:srgbClr val="181818"/>
              </a:buClr>
              <a:buSzPct val="80000"/>
              <a:buFont typeface="Helvetica"/>
              <a:buChar char="•"/>
              <a:defRPr sz="4500">
                <a:solidFill>
                  <a:schemeClr val="accent4">
                    <a:hueOff val="-88726"/>
                    <a:lumOff val="-13711"/>
                  </a:schemeClr>
                </a:solidFill>
              </a:defRPr>
            </a:pPr>
            <a:r>
              <a:rPr sz="4000"/>
              <a:t>An investor is more concerned about his investments, rather than just depending upon the movements in market returns.</a:t>
            </a:r>
          </a:p>
          <a:p>
            <a:pPr marL="457200" indent="-317500" algn="just" defTabSz="457200">
              <a:lnSpc>
                <a:spcPct val="150000"/>
              </a:lnSpc>
              <a:spcBef>
                <a:spcPts val="0"/>
              </a:spcBef>
              <a:buClr>
                <a:srgbClr val="181818"/>
              </a:buClr>
              <a:buSzPct val="80000"/>
              <a:buFont typeface="Helvetica"/>
              <a:buChar char="•"/>
              <a:defRPr sz="4500">
                <a:solidFill>
                  <a:schemeClr val="accent4">
                    <a:hueOff val="-88726"/>
                    <a:lumOff val="-13711"/>
                  </a:schemeClr>
                </a:solidFill>
              </a:defRPr>
            </a:pPr>
            <a:r>
              <a:rPr sz="4000"/>
              <a:t>It may not help a trader following intermediate trend.</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TotalTime>
  <Words>1789</Words>
  <Application>Microsoft Office PowerPoint</Application>
  <PresentationFormat>Custom</PresentationFormat>
  <Paragraphs>142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LeatherBook</vt:lpstr>
      <vt:lpstr>TECHNICAL ANALYSIS</vt:lpstr>
      <vt:lpstr>Introduction </vt:lpstr>
      <vt:lpstr>Assumptions</vt:lpstr>
      <vt:lpstr>Difference </vt:lpstr>
      <vt:lpstr>Dow Theory</vt:lpstr>
      <vt:lpstr>Primary Trend</vt:lpstr>
      <vt:lpstr>Secondary Trend</vt:lpstr>
      <vt:lpstr>Minor Trends</vt:lpstr>
      <vt:lpstr>Criticisms of Dow Theory</vt:lpstr>
      <vt:lpstr>Types of Trend</vt:lpstr>
      <vt:lpstr>Uptrend</vt:lpstr>
      <vt:lpstr>Slide 12</vt:lpstr>
      <vt:lpstr>Downtrend</vt:lpstr>
      <vt:lpstr>Slide 14</vt:lpstr>
      <vt:lpstr>Sideways Trend</vt:lpstr>
      <vt:lpstr>Slide 16</vt:lpstr>
      <vt:lpstr>Chart Types</vt:lpstr>
      <vt:lpstr>Bar Charts</vt:lpstr>
      <vt:lpstr>Slide 19</vt:lpstr>
      <vt:lpstr>Line Charts</vt:lpstr>
      <vt:lpstr>Slide 21</vt:lpstr>
      <vt:lpstr>Point and Figure Chart</vt:lpstr>
      <vt:lpstr>Slide 23</vt:lpstr>
      <vt:lpstr>Limitations of Charts</vt:lpstr>
      <vt:lpstr>Slide 25</vt:lpstr>
      <vt:lpstr>Moving Averages</vt:lpstr>
      <vt:lpstr>Exponential Moving Average</vt:lpstr>
      <vt:lpstr>Technical Analysis Indicators</vt:lpstr>
      <vt:lpstr>Oscillator</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ANALYSIS</dc:title>
  <dc:creator>User</dc:creator>
  <cp:lastModifiedBy>User</cp:lastModifiedBy>
  <cp:revision>28</cp:revision>
  <dcterms:modified xsi:type="dcterms:W3CDTF">2022-08-03T07:40:46Z</dcterms:modified>
</cp:coreProperties>
</file>