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76" r:id="rId3"/>
    <p:sldId id="256" r:id="rId4"/>
    <p:sldId id="259" r:id="rId5"/>
    <p:sldId id="279" r:id="rId6"/>
    <p:sldId id="280" r:id="rId7"/>
    <p:sldId id="260" r:id="rId8"/>
    <p:sldId id="261" r:id="rId9"/>
    <p:sldId id="262" r:id="rId10"/>
    <p:sldId id="275" r:id="rId11"/>
    <p:sldId id="257" r:id="rId12"/>
    <p:sldId id="258" r:id="rId13"/>
    <p:sldId id="263" r:id="rId14"/>
    <p:sldId id="278" r:id="rId15"/>
    <p:sldId id="272" r:id="rId16"/>
    <p:sldId id="266" r:id="rId17"/>
    <p:sldId id="267" r:id="rId18"/>
    <p:sldId id="268" r:id="rId19"/>
    <p:sldId id="269" r:id="rId20"/>
    <p:sldId id="27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2D3CA6-8075-3E4B-9DD1-A0A8F26668CD}" type="datetimeFigureOut">
              <a:rPr lang="en-US" smtClean="0"/>
              <a:pPr/>
              <a:t>03-Aug-22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2561098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2D3CA6-8075-3E4B-9DD1-A0A8F26668CD}" type="datetimeFigureOut">
              <a:rPr lang="en-US" smtClean="0"/>
              <a:pPr/>
              <a:t>03-Aug-22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2136746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2D3CA6-8075-3E4B-9DD1-A0A8F26668CD}" type="datetimeFigureOut">
              <a:rPr lang="en-US" smtClean="0"/>
              <a:pPr/>
              <a:t>03-Aug-22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4FE11-2788-5F41-AAD5-DCC75BF91CD2}"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3194477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2D3CA6-8075-3E4B-9DD1-A0A8F26668CD}" type="datetimeFigureOut">
              <a:rPr lang="en-US" smtClean="0"/>
              <a:pPr/>
              <a:t>03-Aug-22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36753937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2D3CA6-8075-3E4B-9DD1-A0A8F26668CD}" type="datetimeFigureOut">
              <a:rPr lang="en-US" smtClean="0"/>
              <a:pPr/>
              <a:t>03-Aug-22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4FE11-2788-5F41-AAD5-DCC75BF91CD2}"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6739417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2D3CA6-8075-3E4B-9DD1-A0A8F26668CD}" type="datetimeFigureOut">
              <a:rPr lang="en-US" smtClean="0"/>
              <a:pPr/>
              <a:t>03-Aug-22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277141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2D3CA6-8075-3E4B-9DD1-A0A8F26668CD}" type="datetimeFigureOut">
              <a:rPr lang="en-US" smtClean="0"/>
              <a:pPr/>
              <a:t>03-Aug-22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1450996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2D3CA6-8075-3E4B-9DD1-A0A8F26668CD}" type="datetimeFigureOut">
              <a:rPr lang="en-US" smtClean="0"/>
              <a:pPr/>
              <a:t>03-Aug-22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1399583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2D3CA6-8075-3E4B-9DD1-A0A8F26668CD}" type="datetimeFigureOut">
              <a:rPr lang="en-US" smtClean="0"/>
              <a:pPr/>
              <a:t>03-Aug-22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887196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2D3CA6-8075-3E4B-9DD1-A0A8F26668CD}" type="datetimeFigureOut">
              <a:rPr lang="en-US" smtClean="0"/>
              <a:pPr/>
              <a:t>03-Aug-22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1388616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2D3CA6-8075-3E4B-9DD1-A0A8F26668CD}" type="datetimeFigureOut">
              <a:rPr lang="en-US" smtClean="0"/>
              <a:pPr/>
              <a:t>03-Aug-22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3025814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2D3CA6-8075-3E4B-9DD1-A0A8F26668CD}" type="datetimeFigureOut">
              <a:rPr lang="en-US" smtClean="0"/>
              <a:pPr/>
              <a:t>03-Aug-22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3667611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2D3CA6-8075-3E4B-9DD1-A0A8F26668CD}" type="datetimeFigureOut">
              <a:rPr lang="en-US" smtClean="0"/>
              <a:pPr/>
              <a:t>03-Aug-22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726967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D3CA6-8075-3E4B-9DD1-A0A8F26668CD}" type="datetimeFigureOut">
              <a:rPr lang="en-US" smtClean="0"/>
              <a:pPr/>
              <a:t>03-Aug-22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3094645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2D3CA6-8075-3E4B-9DD1-A0A8F26668CD}" type="datetimeFigureOut">
              <a:rPr lang="en-US" smtClean="0"/>
              <a:pPr/>
              <a:t>03-Aug-22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2685138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2D3CA6-8075-3E4B-9DD1-A0A8F26668CD}" type="datetimeFigureOut">
              <a:rPr lang="en-US" smtClean="0"/>
              <a:pPr/>
              <a:t>03-Aug-22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3153616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B2D3CA6-8075-3E4B-9DD1-A0A8F26668CD}" type="datetimeFigureOut">
              <a:rPr lang="en-US" smtClean="0"/>
              <a:pPr/>
              <a:t>03-Aug-22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964FE11-2788-5F41-AAD5-DCC75BF91CD2}" type="slidenum">
              <a:rPr lang="en-US" smtClean="0"/>
              <a:pPr/>
              <a:t>‹#›</a:t>
            </a:fld>
            <a:endParaRPr lang="en-US"/>
          </a:p>
        </p:txBody>
      </p:sp>
    </p:spTree>
    <p:extLst>
      <p:ext uri="{BB962C8B-B14F-4D97-AF65-F5344CB8AC3E}">
        <p14:creationId xmlns:p14="http://schemas.microsoft.com/office/powerpoint/2010/main" xmlns="" val="2027919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economicshelp.org/blog/1013/economics/crowding-ou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68A59BCE-30CD-0144-A845-119BB332C78D}"/>
              </a:ext>
            </a:extLst>
          </p:cNvPr>
          <p:cNvSpPr txBox="1"/>
          <p:nvPr/>
        </p:nvSpPr>
        <p:spPr>
          <a:xfrm>
            <a:off x="1306287" y="1277257"/>
            <a:ext cx="8882742" cy="1754326"/>
          </a:xfrm>
          <a:prstGeom prst="rect">
            <a:avLst/>
          </a:prstGeom>
          <a:noFill/>
        </p:spPr>
        <p:txBody>
          <a:bodyPr wrap="square" rtlCol="0">
            <a:spAutoFit/>
          </a:bodyPr>
          <a:lstStyle/>
          <a:p>
            <a:pPr algn="ctr"/>
            <a:r>
              <a:rPr lang="en-US" sz="5400" b="1" dirty="0">
                <a:latin typeface="+mj-lt"/>
                <a:cs typeface="Times New Roman" panose="02020603050405020304" pitchFamily="18" charset="0"/>
              </a:rPr>
              <a:t>Theory</a:t>
            </a:r>
            <a:r>
              <a:rPr lang="en-US" sz="5400" b="1" dirty="0">
                <a:latin typeface="+mj-lt"/>
              </a:rPr>
              <a:t> of </a:t>
            </a:r>
            <a:r>
              <a:rPr lang="en-US" sz="5400" b="1" dirty="0" smtClean="0">
                <a:latin typeface="+mj-lt"/>
              </a:rPr>
              <a:t>Aggregate Demand and Supply </a:t>
            </a:r>
            <a:endParaRPr lang="en-US" sz="5400" b="1" dirty="0">
              <a:latin typeface="+mj-lt"/>
            </a:endParaRPr>
          </a:p>
        </p:txBody>
      </p:sp>
      <p:sp>
        <p:nvSpPr>
          <p:cNvPr id="8" name="TextBox 7">
            <a:extLst>
              <a:ext uri="{FF2B5EF4-FFF2-40B4-BE49-F238E27FC236}">
                <a16:creationId xmlns:a16="http://schemas.microsoft.com/office/drawing/2014/main" xmlns="" id="{96C95F0F-745B-274B-8B16-20C290265B04}"/>
              </a:ext>
            </a:extLst>
          </p:cNvPr>
          <p:cNvSpPr txBox="1"/>
          <p:nvPr/>
        </p:nvSpPr>
        <p:spPr>
          <a:xfrm>
            <a:off x="7200294" y="4483579"/>
            <a:ext cx="4676020" cy="1938992"/>
          </a:xfrm>
          <a:prstGeom prst="rect">
            <a:avLst/>
          </a:prstGeom>
          <a:noFill/>
        </p:spPr>
        <p:txBody>
          <a:bodyPr wrap="square" rtlCol="0">
            <a:spAutoFit/>
          </a:bodyPr>
          <a:lstStyle/>
          <a:p>
            <a:pPr algn="l"/>
            <a:r>
              <a:rPr lang="en-US" sz="2400" b="1" u="sng" dirty="0">
                <a:latin typeface="Times New Roman" panose="02020603050405020304" pitchFamily="18" charset="0"/>
                <a:cs typeface="Times New Roman" panose="02020603050405020304" pitchFamily="18" charset="0"/>
              </a:rPr>
              <a:t>Prepared </a:t>
            </a:r>
            <a:r>
              <a:rPr lang="en-US" sz="2400" b="1" u="sng" dirty="0" smtClean="0">
                <a:latin typeface="Times New Roman" panose="02020603050405020304" pitchFamily="18" charset="0"/>
                <a:cs typeface="Times New Roman" panose="02020603050405020304" pitchFamily="18" charset="0"/>
              </a:rPr>
              <a:t>By:  </a:t>
            </a:r>
            <a:endParaRPr lang="en-US" sz="2400" b="1" u="sng" dirty="0">
              <a:latin typeface="Times New Roman" panose="02020603050405020304" pitchFamily="18" charset="0"/>
              <a:cs typeface="Times New Roman" panose="02020603050405020304" pitchFamily="18" charset="0"/>
            </a:endParaRPr>
          </a:p>
          <a:p>
            <a:pPr algn="l"/>
            <a:r>
              <a:rPr lang="en-US" sz="2400" dirty="0" smtClean="0">
                <a:latin typeface="Times New Roman" panose="02020603050405020304" pitchFamily="18" charset="0"/>
                <a:cs typeface="Times New Roman" panose="02020603050405020304" pitchFamily="18" charset="0"/>
              </a:rPr>
              <a:t>Ms. Mital Thakkar</a:t>
            </a:r>
          </a:p>
          <a:p>
            <a:pPr algn="l"/>
            <a:r>
              <a:rPr lang="en-US" sz="2400" dirty="0" smtClean="0">
                <a:latin typeface="Times New Roman" panose="02020603050405020304" pitchFamily="18" charset="0"/>
                <a:cs typeface="Times New Roman" panose="02020603050405020304" pitchFamily="18" charset="0"/>
              </a:rPr>
              <a:t>Assistant Professor</a:t>
            </a:r>
          </a:p>
          <a:p>
            <a:pPr algn="l"/>
            <a:r>
              <a:rPr lang="en-US" sz="2400" dirty="0" smtClean="0">
                <a:latin typeface="Times New Roman" panose="02020603050405020304" pitchFamily="18" charset="0"/>
                <a:cs typeface="Times New Roman" panose="02020603050405020304" pitchFamily="18" charset="0"/>
              </a:rPr>
              <a:t>Department of Management</a:t>
            </a:r>
          </a:p>
          <a:p>
            <a:pPr algn="l"/>
            <a:r>
              <a:rPr lang="en-US" sz="2400" dirty="0" smtClean="0">
                <a:latin typeface="Times New Roman" panose="02020603050405020304" pitchFamily="18" charset="0"/>
                <a:cs typeface="Times New Roman" panose="02020603050405020304" pitchFamily="18" charset="0"/>
              </a:rPr>
              <a:t>SVDU</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22208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xmlns="" id="{CA29BD4C-F6A2-1949-8664-856969BD151D}"/>
              </a:ext>
            </a:extLst>
          </p:cNvPr>
          <p:cNvSpPr>
            <a:spLocks noGrp="1"/>
          </p:cNvSpPr>
          <p:nvPr>
            <p:ph type="title"/>
          </p:nvPr>
        </p:nvSpPr>
        <p:spPr>
          <a:xfrm>
            <a:off x="670454" y="-33745"/>
            <a:ext cx="11065139" cy="1578126"/>
          </a:xfrm>
        </p:spPr>
        <p:txBody>
          <a:bodyPr/>
          <a:lstStyle/>
          <a:p>
            <a:r>
              <a:rPr lang="en-US" b="1"/>
              <a:t> Reasons of increase and decrease in demand</a:t>
            </a:r>
          </a:p>
        </p:txBody>
      </p:sp>
      <p:sp>
        <p:nvSpPr>
          <p:cNvPr id="3" name="Text Placeholder 2">
            <a:extLst>
              <a:ext uri="{FF2B5EF4-FFF2-40B4-BE49-F238E27FC236}">
                <a16:creationId xmlns:a16="http://schemas.microsoft.com/office/drawing/2014/main" xmlns="" id="{1E8C4CCF-1200-7740-AAC2-3D02769A55C0}"/>
              </a:ext>
            </a:extLst>
          </p:cNvPr>
          <p:cNvSpPr>
            <a:spLocks noGrp="1"/>
          </p:cNvSpPr>
          <p:nvPr>
            <p:ph type="body" idx="1"/>
          </p:nvPr>
        </p:nvSpPr>
        <p:spPr>
          <a:xfrm>
            <a:off x="805789" y="830283"/>
            <a:ext cx="5157787" cy="823912"/>
          </a:xfrm>
        </p:spPr>
        <p:txBody>
          <a:bodyPr>
            <a:noAutofit/>
          </a:bodyPr>
          <a:lstStyle/>
          <a:p>
            <a:pPr algn="justLow"/>
            <a:r>
              <a:rPr lang="en-US" sz="4800"/>
              <a:t>Increase </a:t>
            </a:r>
          </a:p>
        </p:txBody>
      </p:sp>
      <p:sp>
        <p:nvSpPr>
          <p:cNvPr id="15" name="Content Placeholder 14">
            <a:extLst>
              <a:ext uri="{FF2B5EF4-FFF2-40B4-BE49-F238E27FC236}">
                <a16:creationId xmlns:a16="http://schemas.microsoft.com/office/drawing/2014/main" xmlns="" id="{9A53EA07-828D-2C4E-B00D-BDE628482C88}"/>
              </a:ext>
            </a:extLst>
          </p:cNvPr>
          <p:cNvSpPr>
            <a:spLocks noGrp="1"/>
          </p:cNvSpPr>
          <p:nvPr>
            <p:ph sz="half" idx="2"/>
          </p:nvPr>
        </p:nvSpPr>
        <p:spPr>
          <a:xfrm>
            <a:off x="277444" y="1654194"/>
            <a:ext cx="4579673" cy="5203805"/>
          </a:xfrm>
        </p:spPr>
        <p:txBody>
          <a:bodyPr>
            <a:noAutofit/>
          </a:bodyPr>
          <a:lstStyle/>
          <a:p>
            <a:pPr marL="514350" indent="-514350" algn="justLow">
              <a:buFont typeface="+mj-lt"/>
              <a:buAutoNum type="arabicPeriod"/>
            </a:pPr>
            <a:r>
              <a:rPr lang="en-US" sz="1600" b="1">
                <a:solidFill>
                  <a:srgbClr val="21242C"/>
                </a:solidFill>
                <a:latin typeface="Abadi" panose="020B0604020104020204" pitchFamily="34" charset="0"/>
              </a:rPr>
              <a:t> Consumption  :  </a:t>
            </a:r>
            <a:r>
              <a:rPr lang="en-IN" sz="1600" b="0" i="0">
                <a:solidFill>
                  <a:srgbClr val="21242C"/>
                </a:solidFill>
                <a:effectLst/>
                <a:latin typeface="Abadi" panose="020B0604020104020204" pitchFamily="34" charset="0"/>
              </a:rPr>
              <a:t>Decrease in taxes, increase in income, fall in interest rates, desire to save less, rise in wealth, rise in future expected income</a:t>
            </a:r>
            <a:endParaRPr lang="en-US" sz="1600" b="0" i="0">
              <a:solidFill>
                <a:srgbClr val="21242C"/>
              </a:solidFill>
              <a:effectLst/>
              <a:latin typeface="Abadi" panose="020B0604020104020204" pitchFamily="34" charset="0"/>
            </a:endParaRPr>
          </a:p>
          <a:p>
            <a:pPr marL="514350" indent="-514350" algn="justLow">
              <a:buFont typeface="+mj-lt"/>
              <a:buAutoNum type="arabicPeriod"/>
            </a:pPr>
            <a:endParaRPr lang="en-US" sz="1600">
              <a:solidFill>
                <a:srgbClr val="21242C"/>
              </a:solidFill>
              <a:latin typeface="Abadi" panose="020B0604020104020204" pitchFamily="34" charset="0"/>
            </a:endParaRPr>
          </a:p>
          <a:p>
            <a:pPr marL="514350" indent="-514350" algn="justLow">
              <a:buFont typeface="+mj-lt"/>
              <a:buAutoNum type="arabicPeriod"/>
            </a:pPr>
            <a:r>
              <a:rPr lang="en-US" sz="1600" b="1" i="0">
                <a:solidFill>
                  <a:srgbClr val="21242C"/>
                </a:solidFill>
                <a:effectLst/>
                <a:latin typeface="Abadi" panose="020B0604020104020204" pitchFamily="34" charset="0"/>
              </a:rPr>
              <a:t>Investment     :   </a:t>
            </a:r>
            <a:r>
              <a:rPr lang="en-IN" sz="1600" b="0" i="0">
                <a:solidFill>
                  <a:srgbClr val="21242C"/>
                </a:solidFill>
                <a:effectLst/>
                <a:latin typeface="Abadi" panose="020B0604020104020204" pitchFamily="34" charset="0"/>
              </a:rPr>
              <a:t>Rise in expected rate of return, drop in interest rates, rise in business confidence</a:t>
            </a:r>
            <a:endParaRPr lang="en-US" sz="1600" b="0" i="0">
              <a:solidFill>
                <a:srgbClr val="21242C"/>
              </a:solidFill>
              <a:effectLst/>
              <a:latin typeface="Abadi" panose="020B0604020104020204" pitchFamily="34" charset="0"/>
            </a:endParaRPr>
          </a:p>
          <a:p>
            <a:pPr marL="514350" indent="-514350" algn="justLow">
              <a:buFont typeface="+mj-lt"/>
              <a:buAutoNum type="arabicPeriod"/>
            </a:pPr>
            <a:endParaRPr lang="en-US" sz="1600">
              <a:solidFill>
                <a:srgbClr val="21242C"/>
              </a:solidFill>
              <a:latin typeface="Abadi" panose="020B0604020104020204" pitchFamily="34" charset="0"/>
            </a:endParaRPr>
          </a:p>
          <a:p>
            <a:pPr marL="514350" indent="-514350" algn="justLow">
              <a:buFont typeface="+mj-lt"/>
              <a:buAutoNum type="arabicPeriod"/>
            </a:pPr>
            <a:endParaRPr lang="en-US" sz="1600" b="1" i="0">
              <a:solidFill>
                <a:srgbClr val="21242C"/>
              </a:solidFill>
              <a:effectLst/>
              <a:latin typeface="Abadi" panose="020B0604020104020204" pitchFamily="34" charset="0"/>
            </a:endParaRPr>
          </a:p>
          <a:p>
            <a:pPr marL="514350" indent="-514350" algn="justLow">
              <a:buFont typeface="+mj-lt"/>
              <a:buAutoNum type="arabicPeriod"/>
            </a:pPr>
            <a:r>
              <a:rPr lang="en-US" sz="1600" b="1" i="0">
                <a:solidFill>
                  <a:srgbClr val="21242C"/>
                </a:solidFill>
                <a:effectLst/>
                <a:latin typeface="Abadi" panose="020B0604020104020204" pitchFamily="34" charset="0"/>
              </a:rPr>
              <a:t>Government   :  </a:t>
            </a:r>
            <a:r>
              <a:rPr lang="en-IN" sz="1600" b="0" i="0">
                <a:solidFill>
                  <a:srgbClr val="21242C"/>
                </a:solidFill>
                <a:effectLst/>
                <a:latin typeface="Abadi" panose="020B0604020104020204" pitchFamily="34" charset="0"/>
              </a:rPr>
              <a:t>Increase in government spending, decrease in taxes</a:t>
            </a:r>
            <a:endParaRPr lang="en-US" sz="1600" b="0" i="0">
              <a:solidFill>
                <a:srgbClr val="21242C"/>
              </a:solidFill>
              <a:effectLst/>
              <a:latin typeface="Abadi" panose="020B0604020104020204" pitchFamily="34" charset="0"/>
            </a:endParaRPr>
          </a:p>
          <a:p>
            <a:pPr marL="514350" indent="-514350" algn="justLow">
              <a:buFont typeface="+mj-lt"/>
              <a:buAutoNum type="arabicPeriod"/>
            </a:pPr>
            <a:endParaRPr lang="en-US" sz="1600">
              <a:solidFill>
                <a:srgbClr val="21242C"/>
              </a:solidFill>
              <a:latin typeface="Abadi" panose="020B0604020104020204" pitchFamily="34" charset="0"/>
            </a:endParaRPr>
          </a:p>
          <a:p>
            <a:pPr marL="514350" indent="-514350" algn="justLow">
              <a:buFont typeface="+mj-lt"/>
              <a:buAutoNum type="arabicPeriod"/>
            </a:pPr>
            <a:r>
              <a:rPr lang="en-US" sz="1600" b="1" i="0">
                <a:solidFill>
                  <a:srgbClr val="21242C"/>
                </a:solidFill>
                <a:effectLst/>
                <a:latin typeface="Abadi" panose="020B0604020104020204" pitchFamily="34" charset="0"/>
              </a:rPr>
              <a:t>Net  Export     :  </a:t>
            </a:r>
            <a:r>
              <a:rPr lang="en-IN" sz="1600" b="0" i="0">
                <a:solidFill>
                  <a:srgbClr val="21242C"/>
                </a:solidFill>
                <a:effectLst/>
                <a:latin typeface="Abadi" panose="020B0604020104020204" pitchFamily="34" charset="0"/>
              </a:rPr>
              <a:t>Increase in foreign demand, relative price drop of S. goods</a:t>
            </a:r>
            <a:endParaRPr lang="en-US" sz="1600">
              <a:latin typeface="Abadi" panose="020B0604020104020204" pitchFamily="34" charset="0"/>
            </a:endParaRPr>
          </a:p>
        </p:txBody>
      </p:sp>
      <p:sp>
        <p:nvSpPr>
          <p:cNvPr id="16" name="Text Placeholder 15">
            <a:extLst>
              <a:ext uri="{FF2B5EF4-FFF2-40B4-BE49-F238E27FC236}">
                <a16:creationId xmlns:a16="http://schemas.microsoft.com/office/drawing/2014/main" xmlns="" id="{8C317127-3425-B84C-B6EB-592E78578F45}"/>
              </a:ext>
            </a:extLst>
          </p:cNvPr>
          <p:cNvSpPr>
            <a:spLocks noGrp="1"/>
          </p:cNvSpPr>
          <p:nvPr>
            <p:ph type="body" sz="quarter" idx="3"/>
          </p:nvPr>
        </p:nvSpPr>
        <p:spPr>
          <a:xfrm>
            <a:off x="6203023" y="952321"/>
            <a:ext cx="5183188" cy="506896"/>
          </a:xfrm>
        </p:spPr>
        <p:txBody>
          <a:bodyPr anchor="ctr">
            <a:noAutofit/>
          </a:bodyPr>
          <a:lstStyle/>
          <a:p>
            <a:pPr algn="just"/>
            <a:r>
              <a:rPr lang="en-US" sz="4800"/>
              <a:t>Decrease </a:t>
            </a:r>
          </a:p>
        </p:txBody>
      </p:sp>
      <p:sp>
        <p:nvSpPr>
          <p:cNvPr id="17" name="Content Placeholder 16">
            <a:extLst>
              <a:ext uri="{FF2B5EF4-FFF2-40B4-BE49-F238E27FC236}">
                <a16:creationId xmlns:a16="http://schemas.microsoft.com/office/drawing/2014/main" xmlns="" id="{232522DC-3932-F54A-82A9-8BE0A95D8AE3}"/>
              </a:ext>
            </a:extLst>
          </p:cNvPr>
          <p:cNvSpPr>
            <a:spLocks noGrp="1"/>
          </p:cNvSpPr>
          <p:nvPr>
            <p:ph sz="quarter" idx="4"/>
          </p:nvPr>
        </p:nvSpPr>
        <p:spPr>
          <a:xfrm>
            <a:off x="4877416" y="1205769"/>
            <a:ext cx="4794929" cy="5652231"/>
          </a:xfrm>
        </p:spPr>
        <p:txBody>
          <a:bodyPr>
            <a:noAutofit/>
          </a:bodyPr>
          <a:lstStyle/>
          <a:p>
            <a:pPr marL="514350" indent="-514350" algn="justLow">
              <a:buFont typeface="+mj-lt"/>
              <a:buAutoNum type="arabicPeriod"/>
            </a:pPr>
            <a:endParaRPr lang="en-US" dirty="0">
              <a:solidFill>
                <a:srgbClr val="21242C"/>
              </a:solidFill>
              <a:latin typeface="Abadi" panose="02000000000000000000" pitchFamily="2" charset="0"/>
              <a:ea typeface="Abadi" panose="02000000000000000000" pitchFamily="2" charset="0"/>
            </a:endParaRPr>
          </a:p>
          <a:p>
            <a:pPr marL="514350" indent="-514350" algn="justLow">
              <a:buFont typeface="+mj-lt"/>
              <a:buAutoNum type="arabicPeriod"/>
            </a:pPr>
            <a:r>
              <a:rPr lang="en-US" b="1" dirty="0">
                <a:solidFill>
                  <a:srgbClr val="21242C"/>
                </a:solidFill>
                <a:latin typeface="Abadi" panose="02000000000000000000" pitchFamily="2" charset="0"/>
                <a:ea typeface="Abadi" panose="02000000000000000000" pitchFamily="2" charset="0"/>
              </a:rPr>
              <a:t>Consumption</a:t>
            </a:r>
            <a:r>
              <a:rPr lang="en-US" dirty="0">
                <a:solidFill>
                  <a:srgbClr val="21242C"/>
                </a:solidFill>
                <a:latin typeface="Abadi" panose="02000000000000000000" pitchFamily="2" charset="0"/>
                <a:ea typeface="Abadi" panose="02000000000000000000" pitchFamily="2" charset="0"/>
              </a:rPr>
              <a:t> : </a:t>
            </a:r>
            <a:r>
              <a:rPr lang="en-IN" b="0" i="0" dirty="0">
                <a:solidFill>
                  <a:srgbClr val="21242C"/>
                </a:solidFill>
                <a:effectLst/>
                <a:latin typeface="Abadi" panose="02000000000000000000" pitchFamily="2" charset="0"/>
                <a:ea typeface="Abadi" panose="02000000000000000000" pitchFamily="2" charset="0"/>
              </a:rPr>
              <a:t>Rise in taxes, fall in income, rise in interest, desire to save more, decrease in wealth, fall in future expected income</a:t>
            </a:r>
            <a:endParaRPr lang="en-US" b="0" i="0" dirty="0">
              <a:solidFill>
                <a:srgbClr val="21242C"/>
              </a:solidFill>
              <a:effectLst/>
              <a:latin typeface="Abadi" panose="02000000000000000000" pitchFamily="2" charset="0"/>
              <a:ea typeface="Abadi" panose="02000000000000000000" pitchFamily="2" charset="0"/>
            </a:endParaRPr>
          </a:p>
          <a:p>
            <a:pPr marL="514350" indent="-514350" algn="justLow">
              <a:buFont typeface="+mj-lt"/>
              <a:buAutoNum type="arabicPeriod"/>
            </a:pPr>
            <a:endParaRPr lang="en-US" dirty="0">
              <a:solidFill>
                <a:srgbClr val="21242C"/>
              </a:solidFill>
              <a:latin typeface="Abadi" panose="02000000000000000000" pitchFamily="2" charset="0"/>
              <a:ea typeface="Abadi" panose="02000000000000000000" pitchFamily="2" charset="0"/>
            </a:endParaRPr>
          </a:p>
          <a:p>
            <a:pPr marL="514350" indent="-514350" algn="justLow">
              <a:buFont typeface="+mj-lt"/>
              <a:buAutoNum type="arabicPeriod"/>
            </a:pPr>
            <a:r>
              <a:rPr lang="en-US" b="1" dirty="0">
                <a:solidFill>
                  <a:srgbClr val="21242C"/>
                </a:solidFill>
                <a:latin typeface="Abadi" panose="02000000000000000000" pitchFamily="2" charset="0"/>
                <a:ea typeface="Abadi" panose="02000000000000000000" pitchFamily="2" charset="0"/>
              </a:rPr>
              <a:t>Investment</a:t>
            </a:r>
            <a:r>
              <a:rPr lang="en-US" dirty="0">
                <a:solidFill>
                  <a:srgbClr val="21242C"/>
                </a:solidFill>
                <a:latin typeface="Abadi" panose="02000000000000000000" pitchFamily="2" charset="0"/>
                <a:ea typeface="Abadi" panose="02000000000000000000" pitchFamily="2" charset="0"/>
              </a:rPr>
              <a:t> : </a:t>
            </a:r>
            <a:r>
              <a:rPr lang="en-IN" b="0" i="0" dirty="0">
                <a:solidFill>
                  <a:srgbClr val="21242C"/>
                </a:solidFill>
                <a:effectLst/>
                <a:latin typeface="Abadi" panose="02000000000000000000" pitchFamily="2" charset="0"/>
                <a:ea typeface="Abadi" panose="02000000000000000000" pitchFamily="2" charset="0"/>
              </a:rPr>
              <a:t>Fall in expected rate of return, rise in interest rates, drop in business confidence</a:t>
            </a:r>
            <a:endParaRPr lang="en-US" b="0" i="0" dirty="0">
              <a:solidFill>
                <a:srgbClr val="21242C"/>
              </a:solidFill>
              <a:effectLst/>
              <a:latin typeface="Abadi" panose="02000000000000000000" pitchFamily="2" charset="0"/>
              <a:ea typeface="Abadi" panose="02000000000000000000" pitchFamily="2" charset="0"/>
            </a:endParaRPr>
          </a:p>
          <a:p>
            <a:pPr marL="514350" indent="-514350" algn="justLow">
              <a:buFont typeface="+mj-lt"/>
              <a:buAutoNum type="arabicPeriod"/>
            </a:pPr>
            <a:endParaRPr lang="en-US" dirty="0">
              <a:solidFill>
                <a:srgbClr val="21242C"/>
              </a:solidFill>
              <a:latin typeface="Abadi" panose="02000000000000000000" pitchFamily="2" charset="0"/>
              <a:ea typeface="Abadi" panose="02000000000000000000" pitchFamily="2" charset="0"/>
            </a:endParaRPr>
          </a:p>
          <a:p>
            <a:pPr marL="514350" indent="-514350" algn="justLow">
              <a:buFont typeface="+mj-lt"/>
              <a:buAutoNum type="arabicPeriod"/>
            </a:pPr>
            <a:r>
              <a:rPr lang="en-US" b="1" dirty="0">
                <a:solidFill>
                  <a:srgbClr val="21242C"/>
                </a:solidFill>
                <a:latin typeface="Abadi" panose="02000000000000000000" pitchFamily="2" charset="0"/>
                <a:ea typeface="Abadi" panose="02000000000000000000" pitchFamily="2" charset="0"/>
              </a:rPr>
              <a:t>Government</a:t>
            </a:r>
            <a:r>
              <a:rPr lang="en-US" dirty="0">
                <a:solidFill>
                  <a:srgbClr val="21242C"/>
                </a:solidFill>
                <a:latin typeface="Abadi" panose="02000000000000000000" pitchFamily="2" charset="0"/>
                <a:ea typeface="Abadi" panose="02000000000000000000" pitchFamily="2" charset="0"/>
              </a:rPr>
              <a:t> : </a:t>
            </a:r>
            <a:r>
              <a:rPr lang="en-IN" b="0" i="0" dirty="0">
                <a:solidFill>
                  <a:srgbClr val="21242C"/>
                </a:solidFill>
                <a:effectLst/>
                <a:latin typeface="Abadi" panose="02000000000000000000" pitchFamily="2" charset="0"/>
                <a:ea typeface="Abadi" panose="02000000000000000000" pitchFamily="2" charset="0"/>
              </a:rPr>
              <a:t>Reduction in government spending, increase in taxes</a:t>
            </a:r>
            <a:endParaRPr lang="en-US" b="0" i="0" dirty="0">
              <a:solidFill>
                <a:srgbClr val="21242C"/>
              </a:solidFill>
              <a:effectLst/>
              <a:latin typeface="Abadi" panose="02000000000000000000" pitchFamily="2" charset="0"/>
              <a:ea typeface="Abadi" panose="02000000000000000000" pitchFamily="2" charset="0"/>
            </a:endParaRPr>
          </a:p>
          <a:p>
            <a:pPr marL="514350" indent="-514350" algn="justLow">
              <a:buFont typeface="+mj-lt"/>
              <a:buAutoNum type="arabicPeriod"/>
            </a:pPr>
            <a:endParaRPr lang="en-US" dirty="0">
              <a:solidFill>
                <a:srgbClr val="21242C"/>
              </a:solidFill>
              <a:latin typeface="Abadi" panose="02000000000000000000" pitchFamily="2" charset="0"/>
              <a:ea typeface="Abadi" panose="02000000000000000000" pitchFamily="2" charset="0"/>
            </a:endParaRPr>
          </a:p>
          <a:p>
            <a:pPr marL="514350" indent="-514350" algn="justLow">
              <a:buFont typeface="+mj-lt"/>
              <a:buAutoNum type="arabicPeriod"/>
            </a:pPr>
            <a:r>
              <a:rPr lang="en-IN" b="1" i="0" dirty="0">
                <a:solidFill>
                  <a:srgbClr val="21242C"/>
                </a:solidFill>
                <a:effectLst/>
                <a:latin typeface="Abadi" panose="02000000000000000000" pitchFamily="2" charset="0"/>
                <a:ea typeface="Abadi" panose="02000000000000000000" pitchFamily="2" charset="0"/>
              </a:rPr>
              <a:t>Net exports</a:t>
            </a:r>
            <a:r>
              <a:rPr lang="en-US" b="0" i="0" dirty="0">
                <a:solidFill>
                  <a:srgbClr val="21242C"/>
                </a:solidFill>
                <a:effectLst/>
                <a:latin typeface="Abadi" panose="02000000000000000000" pitchFamily="2" charset="0"/>
                <a:ea typeface="Abadi" panose="02000000000000000000" pitchFamily="2" charset="0"/>
              </a:rPr>
              <a:t> :  </a:t>
            </a:r>
            <a:r>
              <a:rPr lang="en-IN" b="0" i="0" dirty="0">
                <a:solidFill>
                  <a:srgbClr val="21242C"/>
                </a:solidFill>
                <a:effectLst/>
                <a:latin typeface="Abadi" panose="02000000000000000000" pitchFamily="2" charset="0"/>
                <a:ea typeface="Abadi" panose="02000000000000000000" pitchFamily="2" charset="0"/>
              </a:rPr>
              <a:t>Decrease in foreign demand, relative price increase of US goods</a:t>
            </a:r>
            <a:endParaRPr lang="en-US" dirty="0">
              <a:latin typeface="Abadi" panose="02000000000000000000" pitchFamily="2" charset="0"/>
              <a:ea typeface="Abadi" panose="02000000000000000000" pitchFamily="2" charset="0"/>
            </a:endParaRPr>
          </a:p>
        </p:txBody>
      </p:sp>
      <p:graphicFrame>
        <p:nvGraphicFramePr>
          <p:cNvPr id="2" name="Table 3">
            <a:extLst>
              <a:ext uri="{FF2B5EF4-FFF2-40B4-BE49-F238E27FC236}">
                <a16:creationId xmlns:a16="http://schemas.microsoft.com/office/drawing/2014/main" xmlns="" id="{DDAC7F17-8AE8-0145-9712-CA701C72AA33}"/>
              </a:ext>
            </a:extLst>
          </p:cNvPr>
          <p:cNvGraphicFramePr>
            <a:graphicFrameLocks noGrp="1"/>
          </p:cNvGraphicFramePr>
          <p:nvPr/>
        </p:nvGraphicFramePr>
        <p:xfrm>
          <a:off x="2842381" y="-2085664"/>
          <a:ext cx="8127999" cy="1112520"/>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xmlns="" val="1610664952"/>
                    </a:ext>
                  </a:extLst>
                </a:gridCol>
                <a:gridCol w="2709333">
                  <a:extLst>
                    <a:ext uri="{9D8B030D-6E8A-4147-A177-3AD203B41FA5}">
                      <a16:colId xmlns:a16="http://schemas.microsoft.com/office/drawing/2014/main" xmlns="" val="2073793183"/>
                    </a:ext>
                  </a:extLst>
                </a:gridCol>
                <a:gridCol w="2709333">
                  <a:extLst>
                    <a:ext uri="{9D8B030D-6E8A-4147-A177-3AD203B41FA5}">
                      <a16:colId xmlns:a16="http://schemas.microsoft.com/office/drawing/2014/main" xmlns="" val="2669590040"/>
                    </a:ext>
                  </a:extLst>
                </a:gridCol>
              </a:tblGrid>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2095398090"/>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3139217442"/>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2282540867"/>
                  </a:ext>
                </a:extLst>
              </a:tr>
            </a:tbl>
          </a:graphicData>
        </a:graphic>
      </p:graphicFrame>
    </p:spTree>
    <p:extLst>
      <p:ext uri="{BB962C8B-B14F-4D97-AF65-F5344CB8AC3E}">
        <p14:creationId xmlns:p14="http://schemas.microsoft.com/office/powerpoint/2010/main" xmlns="" val="4018869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xmlns="" id="{7E62CA2B-2A42-EA44-9F74-918BA87F8EA2}"/>
              </a:ext>
            </a:extLst>
          </p:cNvPr>
          <p:cNvSpPr>
            <a:spLocks noGrp="1"/>
          </p:cNvSpPr>
          <p:nvPr>
            <p:ph idx="1"/>
          </p:nvPr>
        </p:nvSpPr>
        <p:spPr>
          <a:xfrm>
            <a:off x="169333" y="490813"/>
            <a:ext cx="10515600" cy="6717949"/>
          </a:xfrm>
        </p:spPr>
        <p:txBody>
          <a:bodyPr>
            <a:noAutofit/>
          </a:bodyPr>
          <a:lstStyle/>
          <a:p>
            <a:pPr marL="0" indent="0" algn="justLow" fontAlgn="base">
              <a:buNone/>
            </a:pPr>
            <a:r>
              <a:rPr lang="en-US" sz="2400" b="1" i="0" dirty="0">
                <a:solidFill>
                  <a:srgbClr val="92D050"/>
                </a:solidFill>
                <a:effectLst/>
                <a:latin typeface="Abadi" panose="020B0604020104020204" pitchFamily="34" charset="0"/>
                <a:cs typeface="Times New Roman" panose="02020603050405020304" pitchFamily="18" charset="0"/>
              </a:rPr>
              <a:t>                              </a:t>
            </a:r>
            <a:r>
              <a:rPr lang="en-US" sz="4400" b="1" i="0" dirty="0">
                <a:solidFill>
                  <a:srgbClr val="92D050"/>
                </a:solidFill>
                <a:effectLst/>
                <a:latin typeface="Abadi" panose="020B0604020104020204" pitchFamily="34" charset="0"/>
                <a:cs typeface="Times New Roman" panose="02020603050405020304" pitchFamily="18" charset="0"/>
              </a:rPr>
              <a:t> Aggregate supply</a:t>
            </a:r>
          </a:p>
          <a:p>
            <a:pPr marL="0" indent="0" algn="just" fontAlgn="base">
              <a:lnSpc>
                <a:spcPct val="150000"/>
              </a:lnSpc>
              <a:buNone/>
            </a:pPr>
            <a:r>
              <a:rPr lang="en-US" sz="2400" b="0" i="0" dirty="0" smtClean="0">
                <a:solidFill>
                  <a:schemeClr val="tx1"/>
                </a:solidFill>
                <a:effectLst/>
                <a:latin typeface="+mj-lt"/>
                <a:cs typeface="Times New Roman" panose="02020603050405020304" pitchFamily="18" charset="0"/>
              </a:rPr>
              <a:t>It</a:t>
            </a:r>
            <a:r>
              <a:rPr lang="en-IN" sz="2400" b="0" i="0" dirty="0">
                <a:solidFill>
                  <a:schemeClr val="tx1"/>
                </a:solidFill>
                <a:effectLst/>
                <a:latin typeface="+mj-lt"/>
                <a:cs typeface="Times New Roman" panose="02020603050405020304" pitchFamily="18" charset="0"/>
              </a:rPr>
              <a:t> is the total quantity of output firms will produce and sell—in other words, the real GDP.</a:t>
            </a:r>
          </a:p>
          <a:p>
            <a:pPr algn="just" fontAlgn="base">
              <a:lnSpc>
                <a:spcPct val="150000"/>
              </a:lnSpc>
            </a:pPr>
            <a:r>
              <a:rPr lang="en-IN" sz="2400" b="0" i="0" dirty="0">
                <a:solidFill>
                  <a:schemeClr val="tx1"/>
                </a:solidFill>
                <a:effectLst/>
                <a:latin typeface="+mj-lt"/>
                <a:cs typeface="Times New Roman" panose="02020603050405020304" pitchFamily="18" charset="0"/>
              </a:rPr>
              <a:t>The upward-sloping </a:t>
            </a:r>
            <a:r>
              <a:rPr lang="en-IN" sz="2400" b="1" i="0" dirty="0">
                <a:solidFill>
                  <a:schemeClr val="tx1"/>
                </a:solidFill>
                <a:effectLst/>
                <a:latin typeface="+mj-lt"/>
                <a:cs typeface="Times New Roman" panose="02020603050405020304" pitchFamily="18" charset="0"/>
              </a:rPr>
              <a:t>aggregate supply curve</a:t>
            </a:r>
            <a:r>
              <a:rPr lang="en-IN" sz="2400" b="0" i="0" dirty="0">
                <a:solidFill>
                  <a:schemeClr val="tx1"/>
                </a:solidFill>
                <a:effectLst/>
                <a:latin typeface="+mj-lt"/>
                <a:cs typeface="Times New Roman" panose="02020603050405020304" pitchFamily="18" charset="0"/>
              </a:rPr>
              <a:t>—also known as the </a:t>
            </a:r>
            <a:r>
              <a:rPr lang="en-IN" sz="2400" b="1" i="0" dirty="0">
                <a:solidFill>
                  <a:schemeClr val="tx1"/>
                </a:solidFill>
                <a:effectLst/>
                <a:latin typeface="+mj-lt"/>
                <a:cs typeface="Times New Roman" panose="02020603050405020304" pitchFamily="18" charset="0"/>
              </a:rPr>
              <a:t>short run aggregate supply curve</a:t>
            </a:r>
            <a:r>
              <a:rPr lang="en-IN" sz="2400" b="0" i="0" dirty="0">
                <a:solidFill>
                  <a:schemeClr val="tx1"/>
                </a:solidFill>
                <a:effectLst/>
                <a:latin typeface="+mj-lt"/>
                <a:cs typeface="Times New Roman" panose="02020603050405020304" pitchFamily="18" charset="0"/>
              </a:rPr>
              <a:t>—shows the positive relationship between price level and real GDP in the short run.</a:t>
            </a:r>
          </a:p>
          <a:p>
            <a:pPr algn="just" fontAlgn="base">
              <a:lnSpc>
                <a:spcPct val="150000"/>
              </a:lnSpc>
            </a:pPr>
            <a:r>
              <a:rPr lang="en-IN" sz="2400" b="0" i="0" dirty="0">
                <a:solidFill>
                  <a:schemeClr val="tx1"/>
                </a:solidFill>
                <a:effectLst/>
                <a:latin typeface="+mj-lt"/>
                <a:cs typeface="Times New Roman" panose="02020603050405020304" pitchFamily="18" charset="0"/>
              </a:rPr>
              <a:t>The aggregate supply curve slopes up because when the price level for outputs increases while the price level of inputs remains fixed, the opportunity for additional profits encourages more production.</a:t>
            </a:r>
          </a:p>
          <a:p>
            <a:pPr algn="justLow" fontAlgn="base"/>
            <a:endParaRPr lang="en-IN" sz="3600" b="0" i="0" dirty="0">
              <a:solidFill>
                <a:srgbClr val="626569"/>
              </a:solidFill>
              <a:effectLst/>
              <a:latin typeface="Abadi" panose="020B0604020104020204" pitchFamily="34" charset="0"/>
            </a:endParaRPr>
          </a:p>
        </p:txBody>
      </p:sp>
    </p:spTree>
    <p:extLst>
      <p:ext uri="{BB962C8B-B14F-4D97-AF65-F5344CB8AC3E}">
        <p14:creationId xmlns:p14="http://schemas.microsoft.com/office/powerpoint/2010/main" xmlns="" val="263286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11AF8B92-D9FA-B543-A235-B0D9C28A8B0D}"/>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4687379" y="127002"/>
            <a:ext cx="7480430" cy="5514144"/>
          </a:xfrm>
        </p:spPr>
      </p:pic>
      <p:sp>
        <p:nvSpPr>
          <p:cNvPr id="10" name="TextBox 9">
            <a:extLst>
              <a:ext uri="{FF2B5EF4-FFF2-40B4-BE49-F238E27FC236}">
                <a16:creationId xmlns:a16="http://schemas.microsoft.com/office/drawing/2014/main" xmlns="" id="{D3FC6097-12A0-FB42-92FA-FEBBA082D230}"/>
              </a:ext>
            </a:extLst>
          </p:cNvPr>
          <p:cNvSpPr txBox="1"/>
          <p:nvPr/>
        </p:nvSpPr>
        <p:spPr>
          <a:xfrm>
            <a:off x="133047" y="489858"/>
            <a:ext cx="4414762" cy="4456476"/>
          </a:xfrm>
          <a:prstGeom prst="rect">
            <a:avLst/>
          </a:prstGeom>
          <a:noFill/>
        </p:spPr>
        <p:txBody>
          <a:bodyPr wrap="square">
            <a:spAutoFit/>
          </a:bodyPr>
          <a:lstStyle/>
          <a:p>
            <a:pPr algn="justLow">
              <a:lnSpc>
                <a:spcPct val="150000"/>
              </a:lnSpc>
            </a:pPr>
            <a:r>
              <a:rPr lang="en-IN" sz="2400" b="0" i="0" dirty="0">
                <a:effectLst/>
                <a:latin typeface="+mj-lt"/>
                <a:cs typeface="Times New Roman" panose="02020603050405020304" pitchFamily="18" charset="0"/>
              </a:rPr>
              <a:t>The horizontal axis of the diagram shows real GDP—that is, the level of GDP adjusted for inflation. The vertical axis shows the price level. Price level is the average price of all goods and services produced in the economy</a:t>
            </a:r>
            <a:r>
              <a:rPr lang="en-IN" sz="2400" b="0" i="0" dirty="0">
                <a:effectLst/>
                <a:latin typeface="+mj-lt"/>
              </a:rPr>
              <a:t>. </a:t>
            </a:r>
            <a:endParaRPr lang="en-US" sz="2400" dirty="0">
              <a:latin typeface="+mj-lt"/>
            </a:endParaRPr>
          </a:p>
        </p:txBody>
      </p:sp>
    </p:spTree>
    <p:extLst>
      <p:ext uri="{BB962C8B-B14F-4D97-AF65-F5344CB8AC3E}">
        <p14:creationId xmlns:p14="http://schemas.microsoft.com/office/powerpoint/2010/main" xmlns="" val="910723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8E6133E-ED41-834E-8783-B14015F6038F}"/>
              </a:ext>
            </a:extLst>
          </p:cNvPr>
          <p:cNvSpPr>
            <a:spLocks noGrp="1"/>
          </p:cNvSpPr>
          <p:nvPr>
            <p:ph idx="1"/>
          </p:nvPr>
        </p:nvSpPr>
        <p:spPr>
          <a:xfrm>
            <a:off x="703384" y="573463"/>
            <a:ext cx="10972801" cy="5630389"/>
          </a:xfrm>
        </p:spPr>
        <p:txBody>
          <a:bodyPr>
            <a:noAutofit/>
          </a:bodyPr>
          <a:lstStyle/>
          <a:p>
            <a:pPr algn="justLow">
              <a:lnSpc>
                <a:spcPct val="150000"/>
              </a:lnSpc>
            </a:pPr>
            <a:r>
              <a:rPr lang="en-IN" sz="4000" i="1" dirty="0">
                <a:solidFill>
                  <a:schemeClr val="tx1"/>
                </a:solidFill>
                <a:effectLst/>
                <a:latin typeface="+mj-lt"/>
                <a:cs typeface="Times New Roman" panose="02020603050405020304" pitchFamily="18" charset="0"/>
              </a:rPr>
              <a:t>Potential GDP</a:t>
            </a:r>
            <a:r>
              <a:rPr lang="en-IN" sz="4000" i="0" dirty="0">
                <a:solidFill>
                  <a:schemeClr val="tx1"/>
                </a:solidFill>
                <a:effectLst/>
                <a:latin typeface="+mj-lt"/>
                <a:cs typeface="Times New Roman" panose="02020603050405020304" pitchFamily="18" charset="0"/>
              </a:rPr>
              <a:t>, or </a:t>
            </a:r>
            <a:r>
              <a:rPr lang="en-IN" sz="4000" i="1" dirty="0">
                <a:solidFill>
                  <a:schemeClr val="tx1"/>
                </a:solidFill>
                <a:effectLst/>
                <a:latin typeface="+mj-lt"/>
                <a:cs typeface="Times New Roman" panose="02020603050405020304" pitchFamily="18" charset="0"/>
              </a:rPr>
              <a:t>full-employment GDP</a:t>
            </a:r>
            <a:r>
              <a:rPr lang="en-IN" sz="4000" i="0" dirty="0">
                <a:solidFill>
                  <a:schemeClr val="tx1"/>
                </a:solidFill>
                <a:effectLst/>
                <a:latin typeface="+mj-lt"/>
                <a:cs typeface="Times New Roman" panose="02020603050405020304" pitchFamily="18" charset="0"/>
              </a:rPr>
              <a:t>, is the maximum quantity that an economy can produce given full employment of its existing levels of </a:t>
            </a:r>
            <a:r>
              <a:rPr lang="en-IN" sz="4000" i="0" dirty="0" err="1">
                <a:solidFill>
                  <a:schemeClr val="tx1"/>
                </a:solidFill>
                <a:effectLst/>
                <a:latin typeface="+mj-lt"/>
                <a:cs typeface="Times New Roman" panose="02020603050405020304" pitchFamily="18" charset="0"/>
              </a:rPr>
              <a:t>labor</a:t>
            </a:r>
            <a:r>
              <a:rPr lang="en-IN" sz="4000" i="0" dirty="0">
                <a:solidFill>
                  <a:schemeClr val="tx1"/>
                </a:solidFill>
                <a:effectLst/>
                <a:latin typeface="+mj-lt"/>
                <a:cs typeface="Times New Roman" panose="02020603050405020304" pitchFamily="18" charset="0"/>
              </a:rPr>
              <a:t>, physical capital, technology, and institutions</a:t>
            </a:r>
            <a:endParaRPr lang="en-US" sz="4000" dirty="0">
              <a:solidFill>
                <a:schemeClr val="tx1"/>
              </a:solidFill>
              <a:latin typeface="+mj-lt"/>
              <a:cs typeface="Times New Roman" panose="02020603050405020304" pitchFamily="18" charset="0"/>
            </a:endParaRPr>
          </a:p>
        </p:txBody>
      </p:sp>
    </p:spTree>
    <p:extLst>
      <p:ext uri="{BB962C8B-B14F-4D97-AF65-F5344CB8AC3E}">
        <p14:creationId xmlns:p14="http://schemas.microsoft.com/office/powerpoint/2010/main" xmlns="" val="636708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DBC617-2BAD-4C47-9398-9111569F0CE8}"/>
              </a:ext>
            </a:extLst>
          </p:cNvPr>
          <p:cNvSpPr>
            <a:spLocks noGrp="1"/>
          </p:cNvSpPr>
          <p:nvPr>
            <p:ph type="title"/>
          </p:nvPr>
        </p:nvSpPr>
        <p:spPr>
          <a:xfrm>
            <a:off x="255304" y="286043"/>
            <a:ext cx="11069188" cy="1320800"/>
          </a:xfrm>
        </p:spPr>
        <p:txBody>
          <a:bodyPr>
            <a:normAutofit fontScale="90000"/>
          </a:bodyPr>
          <a:lstStyle/>
          <a:p>
            <a:r>
              <a:rPr lang="en-IN" sz="4900" b="1" i="0" dirty="0">
                <a:effectLst/>
                <a:latin typeface="Publico"/>
              </a:rPr>
              <a:t> </a:t>
            </a:r>
            <a:r>
              <a:rPr lang="en-US" sz="4900" b="1" dirty="0" smtClean="0">
                <a:latin typeface="Publico"/>
              </a:rPr>
              <a:t>C</a:t>
            </a:r>
            <a:r>
              <a:rPr lang="en-US" sz="4900" b="1" i="0" dirty="0" smtClean="0">
                <a:effectLst/>
                <a:latin typeface="Publico"/>
              </a:rPr>
              <a:t>omponents </a:t>
            </a:r>
            <a:r>
              <a:rPr lang="en-IN" sz="4900" b="1" i="0" dirty="0">
                <a:effectLst/>
                <a:latin typeface="Publico"/>
              </a:rPr>
              <a:t>of Aggregate Supply</a:t>
            </a:r>
            <a:br>
              <a:rPr lang="en-IN" sz="4900" b="1" i="0" dirty="0">
                <a:effectLst/>
                <a:latin typeface="Publico"/>
              </a:rPr>
            </a:br>
            <a:r>
              <a:rPr lang="en-IN" b="0" i="0" dirty="0">
                <a:solidFill>
                  <a:srgbClr val="222222"/>
                </a:solidFill>
                <a:effectLst/>
                <a:latin typeface="Rubik"/>
              </a:rPr>
              <a:t> </a:t>
            </a:r>
            <a:br>
              <a:rPr lang="en-IN" b="0" i="0" dirty="0">
                <a:solidFill>
                  <a:srgbClr val="222222"/>
                </a:solidFill>
                <a:effectLst/>
                <a:latin typeface="Rubik"/>
              </a:rPr>
            </a:br>
            <a:endParaRPr lang="en-US" dirty="0"/>
          </a:p>
        </p:txBody>
      </p:sp>
      <p:sp>
        <p:nvSpPr>
          <p:cNvPr id="3" name="Content Placeholder 2">
            <a:extLst>
              <a:ext uri="{FF2B5EF4-FFF2-40B4-BE49-F238E27FC236}">
                <a16:creationId xmlns:a16="http://schemas.microsoft.com/office/drawing/2014/main" xmlns="" id="{7E870E33-C7D6-9A42-A4AC-DB94088C2E50}"/>
              </a:ext>
            </a:extLst>
          </p:cNvPr>
          <p:cNvSpPr>
            <a:spLocks noGrp="1"/>
          </p:cNvSpPr>
          <p:nvPr>
            <p:ph idx="1"/>
          </p:nvPr>
        </p:nvSpPr>
        <p:spPr>
          <a:xfrm>
            <a:off x="520094" y="1477108"/>
            <a:ext cx="10902871" cy="4740812"/>
          </a:xfrm>
        </p:spPr>
        <p:txBody>
          <a:bodyPr>
            <a:normAutofit/>
          </a:bodyPr>
          <a:lstStyle/>
          <a:p>
            <a:pPr algn="justLow">
              <a:lnSpc>
                <a:spcPct val="150000"/>
              </a:lnSpc>
            </a:pPr>
            <a:r>
              <a:rPr lang="en-US" sz="2400" dirty="0" smtClean="0">
                <a:latin typeface="+mj-lt"/>
              </a:rPr>
              <a:t>Main </a:t>
            </a:r>
            <a:r>
              <a:rPr lang="en-US" sz="2400" dirty="0">
                <a:latin typeface="+mj-lt"/>
              </a:rPr>
              <a:t>components of aggregate supply are two, namely, consumption and saving.  </a:t>
            </a:r>
          </a:p>
          <a:p>
            <a:pPr algn="justLow">
              <a:lnSpc>
                <a:spcPct val="150000"/>
              </a:lnSpc>
            </a:pPr>
            <a:r>
              <a:rPr lang="en-US" sz="2400" dirty="0">
                <a:latin typeface="+mj-lt"/>
              </a:rPr>
              <a:t>A major portion of income is spent on consumption of goods and services and the balance is saved. </a:t>
            </a:r>
          </a:p>
          <a:p>
            <a:pPr algn="justLow">
              <a:lnSpc>
                <a:spcPct val="150000"/>
              </a:lnSpc>
            </a:pPr>
            <a:r>
              <a:rPr lang="en-US" sz="2400" dirty="0">
                <a:latin typeface="+mj-lt"/>
              </a:rPr>
              <a:t>Thus, national income (Y) or aggregate supply (AS) is sum of</a:t>
            </a:r>
          </a:p>
          <a:p>
            <a:pPr algn="justLow">
              <a:lnSpc>
                <a:spcPct val="150000"/>
              </a:lnSpc>
            </a:pPr>
            <a:r>
              <a:rPr lang="en-US" sz="2400" dirty="0">
                <a:latin typeface="+mj-lt"/>
              </a:rPr>
              <a:t>consumption expenditure (C) and savings (S).</a:t>
            </a:r>
          </a:p>
          <a:p>
            <a:pPr algn="justLow">
              <a:lnSpc>
                <a:spcPct val="150000"/>
              </a:lnSpc>
            </a:pPr>
            <a:r>
              <a:rPr lang="en-US" sz="2400" dirty="0">
                <a:latin typeface="+mj-lt"/>
              </a:rPr>
              <a:t>AS = C + S, i.e., Y = C + S</a:t>
            </a:r>
          </a:p>
        </p:txBody>
      </p:sp>
    </p:spTree>
    <p:extLst>
      <p:ext uri="{BB962C8B-B14F-4D97-AF65-F5344CB8AC3E}">
        <p14:creationId xmlns:p14="http://schemas.microsoft.com/office/powerpoint/2010/main" xmlns="" val="406948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A1A92F05-EEAE-CA45-A293-862A2CC86F97}"/>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488335" y="439522"/>
            <a:ext cx="8894816" cy="6248400"/>
          </a:xfrm>
        </p:spPr>
      </p:pic>
    </p:spTree>
    <p:extLst>
      <p:ext uri="{BB962C8B-B14F-4D97-AF65-F5344CB8AC3E}">
        <p14:creationId xmlns:p14="http://schemas.microsoft.com/office/powerpoint/2010/main" xmlns="" val="2522893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8E77BA-FFB8-1345-9C7E-765FA8023760}"/>
              </a:ext>
            </a:extLst>
          </p:cNvPr>
          <p:cNvSpPr>
            <a:spLocks noGrp="1"/>
          </p:cNvSpPr>
          <p:nvPr>
            <p:ph type="title"/>
          </p:nvPr>
        </p:nvSpPr>
        <p:spPr>
          <a:xfrm>
            <a:off x="2068287" y="229809"/>
            <a:ext cx="8596668" cy="1712686"/>
          </a:xfrm>
        </p:spPr>
        <p:txBody>
          <a:bodyPr/>
          <a:lstStyle/>
          <a:p>
            <a:r>
              <a:rPr lang="en-US" b="1"/>
              <a:t>Role of Government </a:t>
            </a:r>
          </a:p>
        </p:txBody>
      </p:sp>
      <p:sp>
        <p:nvSpPr>
          <p:cNvPr id="3" name="Content Placeholder 2">
            <a:extLst>
              <a:ext uri="{FF2B5EF4-FFF2-40B4-BE49-F238E27FC236}">
                <a16:creationId xmlns:a16="http://schemas.microsoft.com/office/drawing/2014/main" xmlns="" id="{E536B2CA-98B5-624C-BCAC-51594CF38A95}"/>
              </a:ext>
            </a:extLst>
          </p:cNvPr>
          <p:cNvSpPr>
            <a:spLocks noGrp="1"/>
          </p:cNvSpPr>
          <p:nvPr>
            <p:ph idx="1"/>
          </p:nvPr>
        </p:nvSpPr>
        <p:spPr>
          <a:xfrm>
            <a:off x="418608" y="1181686"/>
            <a:ext cx="10934020" cy="5120639"/>
          </a:xfrm>
        </p:spPr>
        <p:txBody>
          <a:bodyPr>
            <a:normAutofit lnSpcReduction="10000"/>
          </a:bodyPr>
          <a:lstStyle/>
          <a:p>
            <a:pPr algn="justLow">
              <a:lnSpc>
                <a:spcPct val="150000"/>
              </a:lnSpc>
            </a:pPr>
            <a:r>
              <a:rPr lang="en-IN" sz="2400" b="0" i="0" dirty="0">
                <a:solidFill>
                  <a:srgbClr val="3A3A3A"/>
                </a:solidFill>
                <a:effectLst/>
                <a:latin typeface="+mj-lt"/>
              </a:rPr>
              <a:t>Increased government spending is likely to cause a rise in aggregate demand (AD). It can potentially lead to inflation.</a:t>
            </a:r>
          </a:p>
          <a:p>
            <a:pPr algn="justLow">
              <a:lnSpc>
                <a:spcPct val="150000"/>
              </a:lnSpc>
            </a:pPr>
            <a:r>
              <a:rPr lang="en-IN" sz="2400" b="0" i="0" dirty="0">
                <a:solidFill>
                  <a:srgbClr val="3A3A3A"/>
                </a:solidFill>
                <a:effectLst/>
                <a:latin typeface="+mj-lt"/>
              </a:rPr>
              <a:t>Higher government spending will also have an impact on the supply-side of the economy – depending on which area of government spending is increased. If spending is focused on improving infrastructure, this could lead to increased productivity and a growth in</a:t>
            </a:r>
            <a:r>
              <a:rPr lang="en-US" sz="2400" b="0" i="0" dirty="0">
                <a:solidFill>
                  <a:srgbClr val="3A3A3A"/>
                </a:solidFill>
                <a:effectLst/>
                <a:latin typeface="+mj-lt"/>
              </a:rPr>
              <a:t> </a:t>
            </a:r>
            <a:r>
              <a:rPr lang="en-IN" sz="2400" b="0" i="0" dirty="0">
                <a:solidFill>
                  <a:srgbClr val="3A3A3A"/>
                </a:solidFill>
                <a:effectLst/>
                <a:latin typeface="+mj-lt"/>
              </a:rPr>
              <a:t> aggregate supply. If spending is focused on welfare benefits or pensions, it may reduce inequality, but it could crowd out more productive private sector investment.</a:t>
            </a:r>
          </a:p>
          <a:p>
            <a:pPr algn="justLow"/>
            <a:endParaRPr lang="en-US" dirty="0">
              <a:latin typeface="Abadi" panose="020B0604020104020204" pitchFamily="34" charset="0"/>
            </a:endParaRPr>
          </a:p>
        </p:txBody>
      </p:sp>
    </p:spTree>
    <p:extLst>
      <p:ext uri="{BB962C8B-B14F-4D97-AF65-F5344CB8AC3E}">
        <p14:creationId xmlns:p14="http://schemas.microsoft.com/office/powerpoint/2010/main" xmlns="" val="2203821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8F82872A-5575-BB4A-9E60-750CE6309B49}"/>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44928" y="931333"/>
            <a:ext cx="9525000" cy="5346096"/>
          </a:xfrm>
        </p:spPr>
      </p:pic>
    </p:spTree>
    <p:extLst>
      <p:ext uri="{BB962C8B-B14F-4D97-AF65-F5344CB8AC3E}">
        <p14:creationId xmlns:p14="http://schemas.microsoft.com/office/powerpoint/2010/main" xmlns="" val="2908885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EB391F8-BDDA-BD49-84B9-5877D497A28A}"/>
              </a:ext>
            </a:extLst>
          </p:cNvPr>
          <p:cNvSpPr>
            <a:spLocks noGrp="1"/>
          </p:cNvSpPr>
          <p:nvPr>
            <p:ph idx="1"/>
          </p:nvPr>
        </p:nvSpPr>
        <p:spPr>
          <a:xfrm>
            <a:off x="354390" y="0"/>
            <a:ext cx="11617216" cy="6495143"/>
          </a:xfrm>
        </p:spPr>
        <p:txBody>
          <a:bodyPr>
            <a:noAutofit/>
          </a:bodyPr>
          <a:lstStyle/>
          <a:p>
            <a:pPr marL="0" indent="0" algn="justLow">
              <a:buNone/>
            </a:pPr>
            <a:r>
              <a:rPr lang="en-IN" sz="4000" b="1" i="0" dirty="0" smtClean="0">
                <a:solidFill>
                  <a:srgbClr val="92D050"/>
                </a:solidFill>
                <a:effectLst/>
                <a:latin typeface="Abadi" panose="020B0604020104020204" pitchFamily="34" charset="0"/>
                <a:cs typeface="Times New Roman" panose="02020603050405020304" pitchFamily="18" charset="0"/>
              </a:rPr>
              <a:t>Different </a:t>
            </a:r>
            <a:r>
              <a:rPr lang="en-IN" sz="4000" b="1" i="0" dirty="0">
                <a:solidFill>
                  <a:srgbClr val="92D050"/>
                </a:solidFill>
                <a:effectLst/>
                <a:latin typeface="Abadi" panose="020B0604020104020204" pitchFamily="34" charset="0"/>
                <a:cs typeface="Times New Roman" panose="02020603050405020304" pitchFamily="18" charset="0"/>
              </a:rPr>
              <a:t>targets of government spending</a:t>
            </a:r>
            <a:r>
              <a:rPr lang="en-US" sz="4000" b="1" i="0" dirty="0">
                <a:solidFill>
                  <a:srgbClr val="92D050"/>
                </a:solidFill>
                <a:effectLst/>
                <a:latin typeface="Abadi" panose="020B0604020104020204" pitchFamily="34" charset="0"/>
                <a:cs typeface="Times New Roman" panose="02020603050405020304" pitchFamily="18" charset="0"/>
              </a:rPr>
              <a:t> </a:t>
            </a:r>
          </a:p>
          <a:p>
            <a:pPr algn="justLow"/>
            <a:r>
              <a:rPr lang="en-IN" sz="2100" b="1" i="0" dirty="0" smtClean="0">
                <a:solidFill>
                  <a:srgbClr val="3A3A3A"/>
                </a:solidFill>
                <a:effectLst/>
                <a:latin typeface="+mj-lt"/>
                <a:cs typeface="Times New Roman" panose="02020603050405020304" pitchFamily="18" charset="0"/>
              </a:rPr>
              <a:t>Welfare </a:t>
            </a:r>
            <a:r>
              <a:rPr lang="en-IN" sz="2100" b="1" i="0" dirty="0">
                <a:solidFill>
                  <a:srgbClr val="3A3A3A"/>
                </a:solidFill>
                <a:effectLst/>
                <a:latin typeface="+mj-lt"/>
                <a:cs typeface="Times New Roman" panose="02020603050405020304" pitchFamily="18" charset="0"/>
              </a:rPr>
              <a:t>benefits</a:t>
            </a:r>
            <a:r>
              <a:rPr lang="en-IN" sz="2100" b="0" i="0" dirty="0">
                <a:solidFill>
                  <a:srgbClr val="3A3A3A"/>
                </a:solidFill>
                <a:effectLst/>
                <a:latin typeface="+mj-lt"/>
                <a:cs typeface="Times New Roman" panose="02020603050405020304" pitchFamily="18" charset="0"/>
              </a:rPr>
              <a:t> – this spending will help to reduce levels of inequality. For example, benefits to the unemployed enable them to maintain a minimum income and avoid absolute poverty.</a:t>
            </a:r>
          </a:p>
          <a:p>
            <a:pPr lvl="1" algn="justLow"/>
            <a:r>
              <a:rPr lang="en-IN" sz="2100" b="0" i="0" dirty="0">
                <a:solidFill>
                  <a:srgbClr val="3A3A3A"/>
                </a:solidFill>
                <a:effectLst/>
                <a:latin typeface="+mj-lt"/>
                <a:cs typeface="Times New Roman" panose="02020603050405020304" pitchFamily="18" charset="0"/>
              </a:rPr>
              <a:t>There is a potential higher welfare benefit could reduce incentives to work, but on the other hand, welfare benefits can also help the labour market to function more efficiently.</a:t>
            </a:r>
          </a:p>
          <a:p>
            <a:pPr algn="justLow"/>
            <a:r>
              <a:rPr lang="en-IN" sz="2100" b="1" i="0" dirty="0">
                <a:solidFill>
                  <a:srgbClr val="3A3A3A"/>
                </a:solidFill>
                <a:effectLst/>
                <a:latin typeface="+mj-lt"/>
                <a:cs typeface="Times New Roman" panose="02020603050405020304" pitchFamily="18" charset="0"/>
              </a:rPr>
              <a:t>Pension spending</a:t>
            </a:r>
            <a:r>
              <a:rPr lang="en-IN" sz="2100" b="0" i="0" dirty="0">
                <a:solidFill>
                  <a:srgbClr val="3A3A3A"/>
                </a:solidFill>
                <a:effectLst/>
                <a:latin typeface="+mj-lt"/>
                <a:cs typeface="Times New Roman" panose="02020603050405020304" pitchFamily="18" charset="0"/>
              </a:rPr>
              <a:t> – An ageing population, requires higher government spending, – pensions and health care spending. But pension spending has no impact on boosting productivity</a:t>
            </a:r>
          </a:p>
          <a:p>
            <a:pPr algn="justLow"/>
            <a:r>
              <a:rPr lang="en-IN" sz="2100" b="1" i="0" dirty="0">
                <a:solidFill>
                  <a:srgbClr val="3A3A3A"/>
                </a:solidFill>
                <a:effectLst/>
                <a:latin typeface="+mj-lt"/>
                <a:cs typeface="Times New Roman" panose="02020603050405020304" pitchFamily="18" charset="0"/>
              </a:rPr>
              <a:t>Education and training</a:t>
            </a:r>
            <a:r>
              <a:rPr lang="en-IN" sz="2100" b="0" i="0" dirty="0">
                <a:solidFill>
                  <a:srgbClr val="3A3A3A"/>
                </a:solidFill>
                <a:effectLst/>
                <a:latin typeface="+mj-lt"/>
                <a:cs typeface="Times New Roman" panose="02020603050405020304" pitchFamily="18" charset="0"/>
              </a:rPr>
              <a:t> – If successfully </a:t>
            </a:r>
            <a:r>
              <a:rPr lang="en-IN" sz="2100" b="0" i="0" dirty="0" err="1">
                <a:solidFill>
                  <a:srgbClr val="3A3A3A"/>
                </a:solidFill>
                <a:effectLst/>
                <a:latin typeface="+mj-lt"/>
                <a:cs typeface="Times New Roman" panose="02020603050405020304" pitchFamily="18" charset="0"/>
              </a:rPr>
              <a:t>targetted</a:t>
            </a:r>
            <a:r>
              <a:rPr lang="en-IN" sz="2100" b="0" i="0" dirty="0">
                <a:solidFill>
                  <a:srgbClr val="3A3A3A"/>
                </a:solidFill>
                <a:effectLst/>
                <a:latin typeface="+mj-lt"/>
                <a:cs typeface="Times New Roman" panose="02020603050405020304" pitchFamily="18" charset="0"/>
              </a:rPr>
              <a:t> on improving skills and education, government spending can increase labour productivity and enable higher long-term economic growth.</a:t>
            </a:r>
          </a:p>
          <a:p>
            <a:pPr algn="justLow"/>
            <a:r>
              <a:rPr lang="en-IN" sz="2100" b="1" i="0" dirty="0">
                <a:solidFill>
                  <a:srgbClr val="3A3A3A"/>
                </a:solidFill>
                <a:effectLst/>
                <a:latin typeface="+mj-lt"/>
                <a:cs typeface="Times New Roman" panose="02020603050405020304" pitchFamily="18" charset="0"/>
              </a:rPr>
              <a:t>Infrastructure investment</a:t>
            </a:r>
            <a:r>
              <a:rPr lang="en-IN" sz="2100" b="0" i="0" dirty="0">
                <a:solidFill>
                  <a:srgbClr val="3A3A3A"/>
                </a:solidFill>
                <a:effectLst/>
                <a:latin typeface="+mj-lt"/>
                <a:cs typeface="Times New Roman" panose="02020603050405020304" pitchFamily="18" charset="0"/>
              </a:rPr>
              <a:t> – Higher spending on roads and railways can help remove supply bottlenecks and enable greater efficiency. This can also boost long-term economic growth.</a:t>
            </a:r>
          </a:p>
          <a:p>
            <a:pPr algn="justLow"/>
            <a:r>
              <a:rPr lang="en-IN" sz="2100" b="1" i="0" dirty="0">
                <a:solidFill>
                  <a:srgbClr val="3A3A3A"/>
                </a:solidFill>
                <a:effectLst/>
                <a:latin typeface="+mj-lt"/>
                <a:cs typeface="Times New Roman" panose="02020603050405020304" pitchFamily="18" charset="0"/>
              </a:rPr>
              <a:t>Higher debt interest payments</a:t>
            </a:r>
            <a:r>
              <a:rPr lang="en-IN" sz="2100" b="0" i="0" dirty="0">
                <a:solidFill>
                  <a:srgbClr val="3A3A3A"/>
                </a:solidFill>
                <a:effectLst/>
                <a:latin typeface="+mj-lt"/>
                <a:cs typeface="Times New Roman" panose="02020603050405020304" pitchFamily="18" charset="0"/>
              </a:rPr>
              <a:t> – If the government has higher debt and higher bond yields, then it can cause increased costs of borrowing. This spending will go to investors and have no benefit for the economy.</a:t>
            </a:r>
          </a:p>
          <a:p>
            <a:pPr algn="justLow"/>
            <a:endParaRPr lang="en-US" sz="2000" dirty="0">
              <a:latin typeface="Abadi" panose="020B0604020104020204" pitchFamily="34" charset="0"/>
            </a:endParaRPr>
          </a:p>
        </p:txBody>
      </p:sp>
    </p:spTree>
    <p:extLst>
      <p:ext uri="{BB962C8B-B14F-4D97-AF65-F5344CB8AC3E}">
        <p14:creationId xmlns:p14="http://schemas.microsoft.com/office/powerpoint/2010/main" xmlns="" val="993980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0CE5CE7-73B5-6F40-A599-26B5CF7D0F48}"/>
              </a:ext>
            </a:extLst>
          </p:cNvPr>
          <p:cNvSpPr>
            <a:spLocks noGrp="1"/>
          </p:cNvSpPr>
          <p:nvPr>
            <p:ph idx="1"/>
          </p:nvPr>
        </p:nvSpPr>
        <p:spPr>
          <a:xfrm>
            <a:off x="133048" y="261899"/>
            <a:ext cx="11711949" cy="6680768"/>
          </a:xfrm>
        </p:spPr>
        <p:txBody>
          <a:bodyPr>
            <a:noAutofit/>
          </a:bodyPr>
          <a:lstStyle/>
          <a:p>
            <a:pPr algn="justLow">
              <a:buNone/>
            </a:pPr>
            <a:r>
              <a:rPr lang="en-IN" sz="4000" b="1" i="0" dirty="0">
                <a:solidFill>
                  <a:schemeClr val="accent1"/>
                </a:solidFill>
                <a:effectLst/>
                <a:latin typeface="Times New Roman" panose="02020603050405020304" pitchFamily="18" charset="0"/>
                <a:cs typeface="Times New Roman" panose="02020603050405020304" pitchFamily="18" charset="0"/>
              </a:rPr>
              <a:t>Evaluation of higher government spending</a:t>
            </a:r>
          </a:p>
          <a:p>
            <a:pPr algn="justLow"/>
            <a:r>
              <a:rPr lang="en-IN" sz="2000" b="1" i="0" dirty="0">
                <a:solidFill>
                  <a:srgbClr val="3A3A3A"/>
                </a:solidFill>
                <a:effectLst/>
                <a:latin typeface="+mj-lt"/>
                <a:cs typeface="Times New Roman" panose="02020603050405020304" pitchFamily="18" charset="0"/>
              </a:rPr>
              <a:t>How is spending financed?</a:t>
            </a:r>
            <a:r>
              <a:rPr lang="en-IN" sz="2000" b="0" i="0" dirty="0">
                <a:solidFill>
                  <a:srgbClr val="3A3A3A"/>
                </a:solidFill>
                <a:effectLst/>
                <a:latin typeface="+mj-lt"/>
                <a:cs typeface="Times New Roman" panose="02020603050405020304" pitchFamily="18" charset="0"/>
              </a:rPr>
              <a:t> It depends on how government spending is financed. If government spending is financed by higher taxes, then tax rises may counter-balance the higher spending, and there will be no increase in aggregate demand (AD).</a:t>
            </a:r>
          </a:p>
          <a:p>
            <a:pPr algn="justLow"/>
            <a:r>
              <a:rPr lang="en-IN" sz="2000" b="1" i="0" dirty="0">
                <a:solidFill>
                  <a:srgbClr val="3A3A3A"/>
                </a:solidFill>
                <a:effectLst/>
                <a:latin typeface="+mj-lt"/>
                <a:cs typeface="Times New Roman" panose="02020603050405020304" pitchFamily="18" charset="0"/>
              </a:rPr>
              <a:t>Crowding out</a:t>
            </a:r>
            <a:r>
              <a:rPr lang="en-IN" sz="2000" b="0" i="0" dirty="0">
                <a:solidFill>
                  <a:srgbClr val="3A3A3A"/>
                </a:solidFill>
                <a:effectLst/>
                <a:latin typeface="+mj-lt"/>
                <a:cs typeface="Times New Roman" panose="02020603050405020304" pitchFamily="18" charset="0"/>
              </a:rPr>
              <a:t>. If the economy is close to full capacity, higher government spending can lead to </a:t>
            </a:r>
            <a:r>
              <a:rPr lang="en-IN" sz="2000" b="0" i="0" u="none" strike="noStrike" dirty="0">
                <a:solidFill>
                  <a:srgbClr val="1E73BE"/>
                </a:solidFill>
                <a:effectLst/>
                <a:latin typeface="+mj-lt"/>
                <a:cs typeface="Times New Roman" panose="02020603050405020304" pitchFamily="18" charset="0"/>
                <a:hlinkClick r:id="rId2"/>
              </a:rPr>
              <a:t>crowding out</a:t>
            </a:r>
            <a:r>
              <a:rPr lang="en-IN" sz="2000" b="0" i="0" dirty="0">
                <a:solidFill>
                  <a:srgbClr val="3A3A3A"/>
                </a:solidFill>
                <a:effectLst/>
                <a:latin typeface="+mj-lt"/>
                <a:cs typeface="Times New Roman" panose="02020603050405020304" pitchFamily="18" charset="0"/>
              </a:rPr>
              <a:t>. This is when the government spends more, but it has the effect of reducing private sector spending. For example, if the government borrow from the private sector, the private sector has lower savings for private investment.</a:t>
            </a:r>
          </a:p>
          <a:p>
            <a:pPr algn="justLow"/>
            <a:r>
              <a:rPr lang="en-IN" sz="2000" b="1" i="0" dirty="0">
                <a:solidFill>
                  <a:srgbClr val="3A3A3A"/>
                </a:solidFill>
                <a:effectLst/>
                <a:latin typeface="+mj-lt"/>
                <a:cs typeface="Times New Roman" panose="02020603050405020304" pitchFamily="18" charset="0"/>
              </a:rPr>
              <a:t>Inefficiency of gov’t spending</a:t>
            </a:r>
            <a:r>
              <a:rPr lang="en-IN" sz="2000" b="0" i="0" dirty="0">
                <a:solidFill>
                  <a:srgbClr val="3A3A3A"/>
                </a:solidFill>
                <a:effectLst/>
                <a:latin typeface="+mj-lt"/>
                <a:cs typeface="Times New Roman" panose="02020603050405020304" pitchFamily="18" charset="0"/>
              </a:rPr>
              <a:t>. Some free-market economists argue gov’t spending has a significant potential to be more inefficient than the private sector spending. In the government sector, there may be poor information and lack of incentives, which leads to misallocation of resources. Therefore, bigger gov’t sector could lead to less efficient economy as gov’t spending takes place of private-sector spending.</a:t>
            </a:r>
          </a:p>
          <a:p>
            <a:pPr algn="justLow"/>
            <a:r>
              <a:rPr lang="en-IN" sz="2000" b="1" i="0" dirty="0">
                <a:solidFill>
                  <a:srgbClr val="3A3A3A"/>
                </a:solidFill>
                <a:effectLst/>
                <a:latin typeface="+mj-lt"/>
                <a:cs typeface="Times New Roman" panose="02020603050405020304" pitchFamily="18" charset="0"/>
              </a:rPr>
              <a:t>Depends on the state of the economy</a:t>
            </a:r>
            <a:r>
              <a:rPr lang="en-IN" sz="2000" b="0" i="0" dirty="0">
                <a:solidFill>
                  <a:srgbClr val="3A3A3A"/>
                </a:solidFill>
                <a:effectLst/>
                <a:latin typeface="+mj-lt"/>
                <a:cs typeface="Times New Roman" panose="02020603050405020304" pitchFamily="18" charset="0"/>
              </a:rPr>
              <a:t>. The impact of government spending also depends on the state of the economy. If the economy is close to full capacity, then higher government spending may cause inflationary pressures and little increase in real GDP. If the economy is in recession, and the government borrows from the private sector, it can act as an expansionary fiscal policy to boost economic growth</a:t>
            </a:r>
          </a:p>
          <a:p>
            <a:pPr algn="justLow"/>
            <a:endParaRPr lang="en-US" sz="2000" dirty="0"/>
          </a:p>
        </p:txBody>
      </p:sp>
    </p:spTree>
    <p:extLst>
      <p:ext uri="{BB962C8B-B14F-4D97-AF65-F5344CB8AC3E}">
        <p14:creationId xmlns:p14="http://schemas.microsoft.com/office/powerpoint/2010/main" xmlns="" val="2096358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FFF9E3-5E54-3E47-9069-2EEC6C8DAE6B}"/>
              </a:ext>
            </a:extLst>
          </p:cNvPr>
          <p:cNvSpPr>
            <a:spLocks noGrp="1"/>
          </p:cNvSpPr>
          <p:nvPr>
            <p:ph type="title"/>
          </p:nvPr>
        </p:nvSpPr>
        <p:spPr>
          <a:xfrm>
            <a:off x="358839" y="227540"/>
            <a:ext cx="8596668" cy="1320800"/>
          </a:xfrm>
        </p:spPr>
        <p:txBody>
          <a:bodyPr>
            <a:normAutofit/>
          </a:bodyPr>
          <a:lstStyle/>
          <a:p>
            <a:r>
              <a:rPr lang="en-US" sz="5400" dirty="0"/>
              <a:t>Introduction </a:t>
            </a:r>
          </a:p>
        </p:txBody>
      </p:sp>
      <p:sp>
        <p:nvSpPr>
          <p:cNvPr id="3" name="Content Placeholder 2">
            <a:extLst>
              <a:ext uri="{FF2B5EF4-FFF2-40B4-BE49-F238E27FC236}">
                <a16:creationId xmlns:a16="http://schemas.microsoft.com/office/drawing/2014/main" xmlns="" id="{CBF6D4DC-D348-9C4F-BBC0-32397E9EAEF3}"/>
              </a:ext>
            </a:extLst>
          </p:cNvPr>
          <p:cNvSpPr>
            <a:spLocks noGrp="1"/>
          </p:cNvSpPr>
          <p:nvPr>
            <p:ph idx="1"/>
          </p:nvPr>
        </p:nvSpPr>
        <p:spPr>
          <a:xfrm>
            <a:off x="506437" y="1181686"/>
            <a:ext cx="11141612" cy="5331655"/>
          </a:xfrm>
        </p:spPr>
        <p:txBody>
          <a:bodyPr>
            <a:normAutofit/>
          </a:bodyPr>
          <a:lstStyle/>
          <a:p>
            <a:pPr algn="justLow">
              <a:lnSpc>
                <a:spcPct val="150000"/>
              </a:lnSpc>
            </a:pPr>
            <a:r>
              <a:rPr lang="en-IN" sz="2400" i="0" dirty="0">
                <a:solidFill>
                  <a:srgbClr val="333333"/>
                </a:solidFill>
                <a:effectLst/>
                <a:latin typeface="+mj-lt"/>
              </a:rPr>
              <a:t>Aggregation refers to the connection between economic interactions at the micro and the macro levels. The micro level refers to the behaviour of individual economic agents. The macro level refers to the relationships that exist between economy-wide totals, averages or other economic aggregates. </a:t>
            </a:r>
            <a:endParaRPr lang="en-US" sz="2400" i="0" dirty="0" smtClean="0">
              <a:solidFill>
                <a:srgbClr val="333333"/>
              </a:solidFill>
              <a:effectLst/>
              <a:latin typeface="+mj-lt"/>
            </a:endParaRPr>
          </a:p>
          <a:p>
            <a:pPr algn="justLow">
              <a:lnSpc>
                <a:spcPct val="150000"/>
              </a:lnSpc>
            </a:pPr>
            <a:r>
              <a:rPr lang="en-IN" sz="2400" dirty="0" smtClean="0">
                <a:solidFill>
                  <a:srgbClr val="333333"/>
                </a:solidFill>
                <a:latin typeface="+mj-lt"/>
              </a:rPr>
              <a:t>Macro economics is the study of aggregate economic behaviour of the economy as a whole. Macro economics deals with the output, (total volume of goods and services produced) levels of employment and unemployment, average prices of goods and services.</a:t>
            </a:r>
            <a:endParaRPr lang="en-IN" sz="2400" b="1" i="0" dirty="0" smtClean="0">
              <a:solidFill>
                <a:srgbClr val="333333"/>
              </a:solidFill>
              <a:effectLst/>
              <a:latin typeface="+mj-lt"/>
            </a:endParaRPr>
          </a:p>
        </p:txBody>
      </p:sp>
    </p:spTree>
    <p:extLst>
      <p:ext uri="{BB962C8B-B14F-4D97-AF65-F5344CB8AC3E}">
        <p14:creationId xmlns:p14="http://schemas.microsoft.com/office/powerpoint/2010/main" xmlns="" val="2188228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87F7E9-3349-422F-9FB4-C552CFF0829A}"/>
              </a:ext>
            </a:extLst>
          </p:cNvPr>
          <p:cNvSpPr>
            <a:spLocks noGrp="1"/>
          </p:cNvSpPr>
          <p:nvPr>
            <p:ph type="title"/>
          </p:nvPr>
        </p:nvSpPr>
        <p:spPr>
          <a:xfrm>
            <a:off x="982579" y="2615030"/>
            <a:ext cx="10515600" cy="1325563"/>
          </a:xfrm>
        </p:spPr>
        <p:txBody>
          <a:bodyPr>
            <a:normAutofit/>
          </a:bodyPr>
          <a:lstStyle/>
          <a:p>
            <a:pPr algn="ctr"/>
            <a:r>
              <a:rPr lang="en-US" sz="8000" dirty="0">
                <a:latin typeface="Abadi" panose="020B0604020104020204" pitchFamily="34" charset="0"/>
              </a:rPr>
              <a:t>Thank you</a:t>
            </a:r>
            <a:endParaRPr lang="en-IN" sz="8000" dirty="0">
              <a:latin typeface="Abadi" panose="020B0604020104020204" pitchFamily="34" charset="0"/>
            </a:endParaRPr>
          </a:p>
        </p:txBody>
      </p:sp>
    </p:spTree>
    <p:extLst>
      <p:ext uri="{BB962C8B-B14F-4D97-AF65-F5344CB8AC3E}">
        <p14:creationId xmlns:p14="http://schemas.microsoft.com/office/powerpoint/2010/main" xmlns="" val="94665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xmlns="" id="{1EB735E8-35B1-0F44-A501-F882808B8583}"/>
              </a:ext>
            </a:extLst>
          </p:cNvPr>
          <p:cNvSpPr txBox="1"/>
          <p:nvPr/>
        </p:nvSpPr>
        <p:spPr>
          <a:xfrm>
            <a:off x="3105453" y="2117005"/>
            <a:ext cx="6948714" cy="2031325"/>
          </a:xfrm>
          <a:prstGeom prst="rect">
            <a:avLst/>
          </a:prstGeom>
          <a:noFill/>
        </p:spPr>
        <p:txBody>
          <a:bodyPr wrap="square">
            <a:spAutoFit/>
          </a:bodyPr>
          <a:lstStyle/>
          <a:p>
            <a:endParaRPr lang="en-US"/>
          </a:p>
        </p:txBody>
      </p:sp>
      <p:sp>
        <p:nvSpPr>
          <p:cNvPr id="15" name="Title 14">
            <a:extLst>
              <a:ext uri="{FF2B5EF4-FFF2-40B4-BE49-F238E27FC236}">
                <a16:creationId xmlns:a16="http://schemas.microsoft.com/office/drawing/2014/main" xmlns="" id="{5739B5AC-EC33-1749-8FE3-CD3D8E138578}"/>
              </a:ext>
            </a:extLst>
          </p:cNvPr>
          <p:cNvSpPr>
            <a:spLocks noGrp="1"/>
          </p:cNvSpPr>
          <p:nvPr>
            <p:ph type="title"/>
          </p:nvPr>
        </p:nvSpPr>
        <p:spPr>
          <a:xfrm>
            <a:off x="507582" y="182880"/>
            <a:ext cx="10515600" cy="1325563"/>
          </a:xfrm>
        </p:spPr>
        <p:txBody>
          <a:bodyPr/>
          <a:lstStyle/>
          <a:p>
            <a:r>
              <a:rPr lang="en-US" b="1" dirty="0" smtClean="0">
                <a:solidFill>
                  <a:schemeClr val="accent1"/>
                </a:solidFill>
              </a:rPr>
              <a:t>INTRODUCTION</a:t>
            </a:r>
            <a:endParaRPr lang="en-US" dirty="0"/>
          </a:p>
        </p:txBody>
      </p:sp>
      <p:sp>
        <p:nvSpPr>
          <p:cNvPr id="13" name="Content Placeholder 12">
            <a:extLst>
              <a:ext uri="{FF2B5EF4-FFF2-40B4-BE49-F238E27FC236}">
                <a16:creationId xmlns:a16="http://schemas.microsoft.com/office/drawing/2014/main" xmlns="" id="{A6104EF6-2CAE-764B-AE4A-2B4A52C9DFBA}"/>
              </a:ext>
            </a:extLst>
          </p:cNvPr>
          <p:cNvSpPr>
            <a:spLocks noGrp="1"/>
          </p:cNvSpPr>
          <p:nvPr>
            <p:ph idx="1"/>
          </p:nvPr>
        </p:nvSpPr>
        <p:spPr>
          <a:xfrm>
            <a:off x="272767" y="885372"/>
            <a:ext cx="11469290" cy="5894886"/>
          </a:xfrm>
        </p:spPr>
        <p:txBody>
          <a:bodyPr>
            <a:noAutofit/>
          </a:bodyPr>
          <a:lstStyle/>
          <a:p>
            <a:pPr algn="justLow">
              <a:lnSpc>
                <a:spcPct val="150000"/>
              </a:lnSpc>
            </a:pPr>
            <a:r>
              <a:rPr lang="en-IN" sz="2400" b="0" i="0" dirty="0" smtClean="0">
                <a:solidFill>
                  <a:srgbClr val="333333"/>
                </a:solidFill>
                <a:effectLst/>
                <a:latin typeface="+mj-lt"/>
              </a:rPr>
              <a:t>It </a:t>
            </a:r>
            <a:r>
              <a:rPr lang="en-IN" sz="2400" b="0" i="0" dirty="0">
                <a:solidFill>
                  <a:srgbClr val="333333"/>
                </a:solidFill>
                <a:effectLst/>
                <a:latin typeface="+mj-lt"/>
              </a:rPr>
              <a:t>also deals with the economic growth of the country, trade relationship with other countries and the exchange values of the currency in the international market</a:t>
            </a:r>
            <a:r>
              <a:rPr lang="en-IN" sz="2400" b="0" i="0" dirty="0" smtClean="0">
                <a:solidFill>
                  <a:srgbClr val="333333"/>
                </a:solidFill>
                <a:effectLst/>
                <a:latin typeface="+mj-lt"/>
              </a:rPr>
              <a:t>.</a:t>
            </a:r>
          </a:p>
          <a:p>
            <a:pPr algn="justLow">
              <a:lnSpc>
                <a:spcPct val="150000"/>
              </a:lnSpc>
            </a:pPr>
            <a:r>
              <a:rPr lang="en-IN" sz="2400" b="0" i="0" dirty="0" smtClean="0">
                <a:solidFill>
                  <a:srgbClr val="333333"/>
                </a:solidFill>
                <a:effectLst/>
                <a:latin typeface="+mj-lt"/>
              </a:rPr>
              <a:t>The </a:t>
            </a:r>
            <a:r>
              <a:rPr lang="en-IN" sz="2400" b="0" i="0" dirty="0">
                <a:solidFill>
                  <a:srgbClr val="333333"/>
                </a:solidFill>
                <a:effectLst/>
                <a:latin typeface="+mj-lt"/>
              </a:rPr>
              <a:t>major factors influencing these outcomes are international market forces like population growth, consumption behaviour of the country, external forces like, natural calamities, political instability and policy related changes such as tax policy, government expenditure (budget) money supply and various other economic policies of the country. Therefore it is essential to know the aggregate demand and aggregate supply of the country.</a:t>
            </a:r>
            <a:endParaRPr lang="en-US" sz="2400" dirty="0">
              <a:latin typeface="+mj-lt"/>
            </a:endParaRPr>
          </a:p>
        </p:txBody>
      </p:sp>
    </p:spTree>
    <p:extLst>
      <p:ext uri="{BB962C8B-B14F-4D97-AF65-F5344CB8AC3E}">
        <p14:creationId xmlns:p14="http://schemas.microsoft.com/office/powerpoint/2010/main" xmlns="" val="3421619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6BFE14C-BEDD-5742-B851-E95292399A59}"/>
              </a:ext>
            </a:extLst>
          </p:cNvPr>
          <p:cNvSpPr>
            <a:spLocks noGrp="1"/>
          </p:cNvSpPr>
          <p:nvPr>
            <p:ph idx="1"/>
          </p:nvPr>
        </p:nvSpPr>
        <p:spPr>
          <a:xfrm>
            <a:off x="413166" y="970671"/>
            <a:ext cx="11375560" cy="5571075"/>
          </a:xfrm>
        </p:spPr>
        <p:txBody>
          <a:bodyPr>
            <a:normAutofit lnSpcReduction="10000"/>
          </a:bodyPr>
          <a:lstStyle/>
          <a:p>
            <a:pPr marL="0" indent="0" algn="justLow" fontAlgn="base">
              <a:lnSpc>
                <a:spcPct val="150000"/>
              </a:lnSpc>
              <a:buNone/>
            </a:pPr>
            <a:r>
              <a:rPr lang="en-US" sz="2400" b="0" i="0" dirty="0" smtClean="0">
                <a:solidFill>
                  <a:schemeClr val="tx1"/>
                </a:solidFill>
                <a:effectLst/>
                <a:latin typeface="+mj-lt"/>
                <a:cs typeface="Times New Roman" panose="02020603050405020304" pitchFamily="18" charset="0"/>
              </a:rPr>
              <a:t>It</a:t>
            </a:r>
            <a:r>
              <a:rPr lang="en-IN" sz="2400" b="0" i="0" dirty="0">
                <a:solidFill>
                  <a:schemeClr val="tx1"/>
                </a:solidFill>
                <a:effectLst/>
                <a:latin typeface="+mj-lt"/>
                <a:cs typeface="Times New Roman" panose="02020603050405020304" pitchFamily="18" charset="0"/>
              </a:rPr>
              <a:t> is the amount of total </a:t>
            </a:r>
            <a:r>
              <a:rPr lang="en-IN" sz="2400" b="0" i="0" dirty="0" smtClean="0">
                <a:solidFill>
                  <a:schemeClr val="tx1"/>
                </a:solidFill>
                <a:effectLst/>
                <a:latin typeface="+mj-lt"/>
                <a:cs typeface="Times New Roman" panose="02020603050405020304" pitchFamily="18" charset="0"/>
              </a:rPr>
              <a:t>spending </a:t>
            </a:r>
            <a:r>
              <a:rPr lang="en-IN" sz="2400" b="0" i="0" dirty="0">
                <a:solidFill>
                  <a:schemeClr val="tx1"/>
                </a:solidFill>
                <a:effectLst/>
                <a:latin typeface="+mj-lt"/>
                <a:cs typeface="Times New Roman" panose="02020603050405020304" pitchFamily="18" charset="0"/>
              </a:rPr>
              <a:t>on domestic goods and services in an economy.</a:t>
            </a:r>
          </a:p>
          <a:p>
            <a:pPr algn="justLow" fontAlgn="base">
              <a:lnSpc>
                <a:spcPct val="150000"/>
              </a:lnSpc>
            </a:pPr>
            <a:r>
              <a:rPr lang="en-IN" sz="2400" b="0" i="0" dirty="0">
                <a:solidFill>
                  <a:schemeClr val="tx1"/>
                </a:solidFill>
                <a:effectLst/>
                <a:latin typeface="+mj-lt"/>
                <a:cs typeface="Times New Roman" panose="02020603050405020304" pitchFamily="18" charset="0"/>
              </a:rPr>
              <a:t>The downward-sloping </a:t>
            </a:r>
            <a:r>
              <a:rPr lang="en-IN" sz="2400" b="1" i="0" dirty="0">
                <a:solidFill>
                  <a:schemeClr val="tx1"/>
                </a:solidFill>
                <a:effectLst/>
                <a:latin typeface="+mj-lt"/>
                <a:cs typeface="Times New Roman" panose="02020603050405020304" pitchFamily="18" charset="0"/>
              </a:rPr>
              <a:t>aggregate demand curve</a:t>
            </a:r>
            <a:r>
              <a:rPr lang="en-IN" sz="2400" b="0" i="0" dirty="0">
                <a:solidFill>
                  <a:schemeClr val="tx1"/>
                </a:solidFill>
                <a:effectLst/>
                <a:latin typeface="+mj-lt"/>
                <a:cs typeface="Times New Roman" panose="02020603050405020304" pitchFamily="18" charset="0"/>
              </a:rPr>
              <a:t> shows the relationship between the price level for outputs and the quantity of total spending in the economy.</a:t>
            </a:r>
          </a:p>
          <a:p>
            <a:pPr marL="0" indent="0" algn="justLow" fontAlgn="base">
              <a:lnSpc>
                <a:spcPct val="150000"/>
              </a:lnSpc>
              <a:buNone/>
            </a:pPr>
            <a:r>
              <a:rPr lang="en-US" sz="2400" dirty="0">
                <a:solidFill>
                  <a:schemeClr val="tx1"/>
                </a:solidFill>
                <a:latin typeface="+mj-lt"/>
                <a:cs typeface="Times New Roman" panose="02020603050405020304" pitchFamily="18" charset="0"/>
              </a:rPr>
              <a:t>● </a:t>
            </a:r>
            <a:r>
              <a:rPr lang="en-IN" sz="2400" b="0" i="0" dirty="0">
                <a:solidFill>
                  <a:schemeClr val="tx1"/>
                </a:solidFill>
                <a:effectLst/>
                <a:latin typeface="+mj-lt"/>
                <a:cs typeface="Times New Roman" panose="02020603050405020304" pitchFamily="18" charset="0"/>
              </a:rPr>
              <a:t>Aggregate demand includes all four components of demand:</a:t>
            </a:r>
          </a:p>
          <a:p>
            <a:pPr marL="0" indent="0" algn="justLow" fontAlgn="base">
              <a:lnSpc>
                <a:spcPct val="150000"/>
              </a:lnSpc>
              <a:buNone/>
            </a:pPr>
            <a:r>
              <a:rPr lang="en-US" sz="2400" b="0" i="0" dirty="0">
                <a:solidFill>
                  <a:schemeClr val="tx1"/>
                </a:solidFill>
                <a:effectLst/>
                <a:latin typeface="+mj-lt"/>
                <a:cs typeface="Times New Roman" panose="02020603050405020304" pitchFamily="18" charset="0"/>
              </a:rPr>
              <a:t> -</a:t>
            </a:r>
            <a:r>
              <a:rPr lang="en-IN" sz="2400" b="0" i="0" dirty="0">
                <a:solidFill>
                  <a:schemeClr val="tx1"/>
                </a:solidFill>
                <a:effectLst/>
                <a:latin typeface="+mj-lt"/>
                <a:cs typeface="Times New Roman" panose="02020603050405020304" pitchFamily="18" charset="0"/>
              </a:rPr>
              <a:t>Consumption</a:t>
            </a:r>
          </a:p>
          <a:p>
            <a:pPr marL="0" indent="0" algn="justLow" fontAlgn="base">
              <a:lnSpc>
                <a:spcPct val="150000"/>
              </a:lnSpc>
              <a:buNone/>
            </a:pPr>
            <a:r>
              <a:rPr lang="en-US" sz="2400" b="0" i="0" dirty="0">
                <a:solidFill>
                  <a:schemeClr val="tx1"/>
                </a:solidFill>
                <a:effectLst/>
                <a:latin typeface="+mj-lt"/>
                <a:cs typeface="Times New Roman" panose="02020603050405020304" pitchFamily="18" charset="0"/>
              </a:rPr>
              <a:t> -</a:t>
            </a:r>
            <a:r>
              <a:rPr lang="en-IN" sz="2400" b="0" i="0" dirty="0">
                <a:solidFill>
                  <a:schemeClr val="tx1"/>
                </a:solidFill>
                <a:effectLst/>
                <a:latin typeface="+mj-lt"/>
                <a:cs typeface="Times New Roman" panose="02020603050405020304" pitchFamily="18" charset="0"/>
              </a:rPr>
              <a:t>Investment</a:t>
            </a:r>
          </a:p>
          <a:p>
            <a:pPr marL="0" indent="0" algn="justLow" fontAlgn="base">
              <a:lnSpc>
                <a:spcPct val="150000"/>
              </a:lnSpc>
              <a:buNone/>
            </a:pPr>
            <a:r>
              <a:rPr lang="en-US" sz="2400" dirty="0">
                <a:solidFill>
                  <a:schemeClr val="tx1"/>
                </a:solidFill>
                <a:latin typeface="+mj-lt"/>
                <a:cs typeface="Times New Roman" panose="02020603050405020304" pitchFamily="18" charset="0"/>
              </a:rPr>
              <a:t> </a:t>
            </a:r>
            <a:r>
              <a:rPr lang="en-US" sz="2400" b="0" i="0" dirty="0">
                <a:solidFill>
                  <a:schemeClr val="tx1"/>
                </a:solidFill>
                <a:effectLst/>
                <a:latin typeface="+mj-lt"/>
                <a:cs typeface="Times New Roman" panose="02020603050405020304" pitchFamily="18" charset="0"/>
              </a:rPr>
              <a:t>-</a:t>
            </a:r>
            <a:r>
              <a:rPr lang="en-IN" sz="2400" b="0" i="0" dirty="0">
                <a:solidFill>
                  <a:schemeClr val="tx1"/>
                </a:solidFill>
                <a:effectLst/>
                <a:latin typeface="+mj-lt"/>
                <a:cs typeface="Times New Roman" panose="02020603050405020304" pitchFamily="18" charset="0"/>
              </a:rPr>
              <a:t>Government spending</a:t>
            </a:r>
          </a:p>
          <a:p>
            <a:pPr marL="0" indent="0" algn="justLow" fontAlgn="base">
              <a:lnSpc>
                <a:spcPct val="150000"/>
              </a:lnSpc>
              <a:buNone/>
            </a:pPr>
            <a:r>
              <a:rPr lang="en-US" sz="2400" b="0" i="0" dirty="0">
                <a:solidFill>
                  <a:schemeClr val="tx1"/>
                </a:solidFill>
                <a:effectLst/>
                <a:latin typeface="+mj-lt"/>
                <a:cs typeface="Times New Roman" panose="02020603050405020304" pitchFamily="18" charset="0"/>
              </a:rPr>
              <a:t> -</a:t>
            </a:r>
            <a:r>
              <a:rPr lang="en-IN" sz="2400" b="0" i="0" dirty="0">
                <a:solidFill>
                  <a:schemeClr val="tx1"/>
                </a:solidFill>
                <a:effectLst/>
                <a:latin typeface="+mj-lt"/>
                <a:cs typeface="Times New Roman" panose="02020603050405020304" pitchFamily="18" charset="0"/>
              </a:rPr>
              <a:t>Net exports—exports minus imports</a:t>
            </a:r>
          </a:p>
          <a:p>
            <a:pPr algn="justLow"/>
            <a:endParaRPr lang="en-US" dirty="0">
              <a:latin typeface="Abadi" panose="020B0604020104020204" pitchFamily="34" charset="0"/>
            </a:endParaRPr>
          </a:p>
        </p:txBody>
      </p:sp>
      <p:sp>
        <p:nvSpPr>
          <p:cNvPr id="4" name="Title 14">
            <a:extLst>
              <a:ext uri="{FF2B5EF4-FFF2-40B4-BE49-F238E27FC236}">
                <a16:creationId xmlns:a16="http://schemas.microsoft.com/office/drawing/2014/main" xmlns="" id="{5739B5AC-EC33-1749-8FE3-CD3D8E138578}"/>
              </a:ext>
            </a:extLst>
          </p:cNvPr>
          <p:cNvSpPr>
            <a:spLocks noGrp="1"/>
          </p:cNvSpPr>
          <p:nvPr>
            <p:ph type="title"/>
          </p:nvPr>
        </p:nvSpPr>
        <p:spPr>
          <a:xfrm>
            <a:off x="507582" y="182881"/>
            <a:ext cx="10515600" cy="844062"/>
          </a:xfrm>
        </p:spPr>
        <p:txBody>
          <a:bodyPr/>
          <a:lstStyle/>
          <a:p>
            <a:r>
              <a:rPr lang="en-IN" b="1" dirty="0" smtClean="0">
                <a:solidFill>
                  <a:srgbClr val="92D050"/>
                </a:solidFill>
                <a:latin typeface="Abadi" panose="020B0604020104020204" pitchFamily="34" charset="0"/>
              </a:rPr>
              <a:t>Aggregate demand</a:t>
            </a:r>
            <a:endParaRPr lang="en-US" dirty="0"/>
          </a:p>
        </p:txBody>
      </p:sp>
    </p:spTree>
    <p:extLst>
      <p:ext uri="{BB962C8B-B14F-4D97-AF65-F5344CB8AC3E}">
        <p14:creationId xmlns:p14="http://schemas.microsoft.com/office/powerpoint/2010/main" xmlns="" val="2724136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88B220B-6F18-0E48-A7D1-07E9D61CEACE}"/>
              </a:ext>
            </a:extLst>
          </p:cNvPr>
          <p:cNvSpPr>
            <a:spLocks noGrp="1"/>
          </p:cNvSpPr>
          <p:nvPr>
            <p:ph idx="1"/>
          </p:nvPr>
        </p:nvSpPr>
        <p:spPr>
          <a:xfrm>
            <a:off x="387046" y="211015"/>
            <a:ext cx="11317273" cy="6372665"/>
          </a:xfrm>
        </p:spPr>
        <p:txBody>
          <a:bodyPr>
            <a:noAutofit/>
          </a:bodyPr>
          <a:lstStyle/>
          <a:p>
            <a:pPr algn="justLow">
              <a:lnSpc>
                <a:spcPct val="150000"/>
              </a:lnSpc>
            </a:pPr>
            <a:r>
              <a:rPr lang="en-US" sz="2400" b="1" dirty="0">
                <a:solidFill>
                  <a:schemeClr val="accent1"/>
                </a:solidFill>
                <a:latin typeface="+mj-lt"/>
              </a:rPr>
              <a:t>a) PRIVATE (HOUSEHOLD) CONSUMPTION EXPENDITURE</a:t>
            </a:r>
            <a:r>
              <a:rPr lang="en-US" sz="2400" dirty="0">
                <a:solidFill>
                  <a:schemeClr val="accent1"/>
                </a:solidFill>
                <a:latin typeface="+mj-lt"/>
              </a:rPr>
              <a:t> (C )</a:t>
            </a:r>
          </a:p>
          <a:p>
            <a:pPr algn="justLow">
              <a:lnSpc>
                <a:spcPct val="150000"/>
              </a:lnSpc>
            </a:pPr>
            <a:r>
              <a:rPr lang="en-US" sz="2400" dirty="0">
                <a:solidFill>
                  <a:schemeClr val="tx1"/>
                </a:solidFill>
                <a:latin typeface="+mj-lt"/>
              </a:rPr>
              <a:t>It comprises of households’ expenditure on the consumption of goods and services.</a:t>
            </a:r>
          </a:p>
          <a:p>
            <a:pPr algn="justLow">
              <a:lnSpc>
                <a:spcPct val="150000"/>
              </a:lnSpc>
            </a:pPr>
            <a:r>
              <a:rPr lang="en-US" sz="2400" dirty="0">
                <a:solidFill>
                  <a:schemeClr val="tx1"/>
                </a:solidFill>
                <a:latin typeface="+mj-lt"/>
              </a:rPr>
              <a:t>These goods can be durable, semi-durable or non-durable.</a:t>
            </a:r>
          </a:p>
          <a:p>
            <a:pPr algn="justLow">
              <a:lnSpc>
                <a:spcPct val="150000"/>
              </a:lnSpc>
            </a:pPr>
            <a:r>
              <a:rPr lang="en-US" sz="2400" dirty="0">
                <a:solidFill>
                  <a:schemeClr val="tx1"/>
                </a:solidFill>
                <a:latin typeface="+mj-lt"/>
              </a:rPr>
              <a:t>Consumption of households depends upon their Disposable Income &amp; MPC.</a:t>
            </a:r>
          </a:p>
          <a:p>
            <a:pPr algn="justLow">
              <a:lnSpc>
                <a:spcPct val="150000"/>
              </a:lnSpc>
            </a:pPr>
            <a:r>
              <a:rPr lang="en-US" sz="2400" b="1" dirty="0" smtClean="0">
                <a:solidFill>
                  <a:schemeClr val="accent1"/>
                </a:solidFill>
                <a:latin typeface="+mj-lt"/>
              </a:rPr>
              <a:t>(</a:t>
            </a:r>
            <a:r>
              <a:rPr lang="en-US" sz="2400" b="1" dirty="0">
                <a:solidFill>
                  <a:schemeClr val="accent1"/>
                </a:solidFill>
                <a:latin typeface="+mj-lt"/>
              </a:rPr>
              <a:t>b) INVESTMENT EXPENDITURE ( I )</a:t>
            </a:r>
          </a:p>
          <a:p>
            <a:pPr algn="justLow">
              <a:lnSpc>
                <a:spcPct val="150000"/>
              </a:lnSpc>
            </a:pPr>
            <a:r>
              <a:rPr lang="en-US" sz="2400" dirty="0">
                <a:solidFill>
                  <a:schemeClr val="tx1"/>
                </a:solidFill>
                <a:latin typeface="+mj-lt"/>
              </a:rPr>
              <a:t>It refers to the expenditure incurred by firms on the purchase of capital goods like machines, plant, equipment, etc. to increase the production capacity.</a:t>
            </a:r>
          </a:p>
          <a:p>
            <a:pPr algn="justLow">
              <a:lnSpc>
                <a:spcPct val="150000"/>
              </a:lnSpc>
            </a:pPr>
            <a:r>
              <a:rPr lang="en-US" sz="2400" dirty="0">
                <a:solidFill>
                  <a:schemeClr val="tx1"/>
                </a:solidFill>
                <a:latin typeface="+mj-lt"/>
              </a:rPr>
              <a:t>Investment decision depends upon the Rate of Return </a:t>
            </a:r>
            <a:r>
              <a:rPr lang="en-US" sz="2400" dirty="0" smtClean="0">
                <a:solidFill>
                  <a:schemeClr val="tx1"/>
                </a:solidFill>
                <a:latin typeface="+mj-lt"/>
              </a:rPr>
              <a:t>&amp; </a:t>
            </a:r>
            <a:r>
              <a:rPr lang="en-US" sz="2400" dirty="0">
                <a:solidFill>
                  <a:schemeClr val="tx1"/>
                </a:solidFill>
                <a:latin typeface="+mj-lt"/>
              </a:rPr>
              <a:t>ROI (Rate of Interest).</a:t>
            </a:r>
          </a:p>
          <a:p>
            <a:pPr algn="justLow"/>
            <a:endParaRPr lang="en-US" sz="2000" dirty="0">
              <a:latin typeface="Abadi" panose="020B0604020104020204" pitchFamily="34" charset="0"/>
            </a:endParaRPr>
          </a:p>
        </p:txBody>
      </p:sp>
    </p:spTree>
    <p:extLst>
      <p:ext uri="{BB962C8B-B14F-4D97-AF65-F5344CB8AC3E}">
        <p14:creationId xmlns:p14="http://schemas.microsoft.com/office/powerpoint/2010/main" xmlns="" val="3572237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F417C9F-3185-684F-9DB2-4A4431AEB960}"/>
              </a:ext>
            </a:extLst>
          </p:cNvPr>
          <p:cNvSpPr>
            <a:spLocks noGrp="1"/>
          </p:cNvSpPr>
          <p:nvPr>
            <p:ph idx="1"/>
          </p:nvPr>
        </p:nvSpPr>
        <p:spPr>
          <a:xfrm>
            <a:off x="323557" y="217714"/>
            <a:ext cx="11662117" cy="6410475"/>
          </a:xfrm>
        </p:spPr>
        <p:txBody>
          <a:bodyPr>
            <a:noAutofit/>
          </a:bodyPr>
          <a:lstStyle/>
          <a:p>
            <a:pPr algn="justLow">
              <a:lnSpc>
                <a:spcPct val="150000"/>
              </a:lnSpc>
              <a:buNone/>
            </a:pPr>
            <a:r>
              <a:rPr lang="en-US" sz="2400" b="1" dirty="0">
                <a:solidFill>
                  <a:schemeClr val="accent1"/>
                </a:solidFill>
                <a:latin typeface="+mj-lt"/>
              </a:rPr>
              <a:t>(c) GOVERNMENT EXPENDITURE (</a:t>
            </a:r>
            <a:r>
              <a:rPr lang="en-US" sz="2400" b="1" dirty="0" smtClean="0">
                <a:solidFill>
                  <a:schemeClr val="accent1"/>
                </a:solidFill>
                <a:latin typeface="+mj-lt"/>
              </a:rPr>
              <a:t>G</a:t>
            </a:r>
            <a:r>
              <a:rPr lang="en-US" sz="2400" b="1" dirty="0">
                <a:solidFill>
                  <a:schemeClr val="accent1"/>
                </a:solidFill>
                <a:latin typeface="+mj-lt"/>
              </a:rPr>
              <a:t>)</a:t>
            </a:r>
            <a:endParaRPr lang="en-US" sz="2400" dirty="0">
              <a:latin typeface="+mj-lt"/>
            </a:endParaRPr>
          </a:p>
          <a:p>
            <a:pPr algn="justLow">
              <a:lnSpc>
                <a:spcPct val="150000"/>
              </a:lnSpc>
            </a:pPr>
            <a:r>
              <a:rPr lang="en-US" sz="2400" dirty="0">
                <a:latin typeface="+mj-lt"/>
              </a:rPr>
              <a:t>It refers to expenditure incurred by the government on the purchase of consumer goods and capital goods to satisfy the collective wants of the society. </a:t>
            </a:r>
          </a:p>
          <a:p>
            <a:pPr algn="justLow">
              <a:lnSpc>
                <a:spcPct val="150000"/>
              </a:lnSpc>
            </a:pPr>
            <a:r>
              <a:rPr lang="en-US" sz="2400" dirty="0">
                <a:latin typeface="+mj-lt"/>
              </a:rPr>
              <a:t>For example– Public parks</a:t>
            </a:r>
            <a:r>
              <a:rPr lang="en-US" sz="2400" dirty="0" smtClean="0">
                <a:latin typeface="+mj-lt"/>
              </a:rPr>
              <a:t>, hospitals</a:t>
            </a:r>
            <a:r>
              <a:rPr lang="en-US" sz="2400" dirty="0">
                <a:latin typeface="+mj-lt"/>
              </a:rPr>
              <a:t>, Roads, etc. Government expenditure depends upon the priorities of the government</a:t>
            </a:r>
            <a:r>
              <a:rPr lang="en-US" sz="2400" dirty="0" smtClean="0">
                <a:latin typeface="+mj-lt"/>
              </a:rPr>
              <a:t>.</a:t>
            </a:r>
            <a:endParaRPr lang="en-US" sz="2400" dirty="0">
              <a:latin typeface="+mj-lt"/>
            </a:endParaRPr>
          </a:p>
          <a:p>
            <a:pPr algn="justLow">
              <a:lnSpc>
                <a:spcPct val="150000"/>
              </a:lnSpc>
              <a:buNone/>
            </a:pPr>
            <a:r>
              <a:rPr lang="en-US" sz="2400" b="1" dirty="0">
                <a:solidFill>
                  <a:schemeClr val="accent1"/>
                </a:solidFill>
                <a:latin typeface="+mj-lt"/>
              </a:rPr>
              <a:t>(d) NET EXPORTS (X-M)</a:t>
            </a:r>
          </a:p>
          <a:p>
            <a:pPr algn="justLow">
              <a:lnSpc>
                <a:spcPct val="150000"/>
              </a:lnSpc>
            </a:pPr>
            <a:r>
              <a:rPr lang="en-US" sz="2400" dirty="0">
                <a:latin typeface="+mj-lt"/>
              </a:rPr>
              <a:t>It is the difference between exports and imports.</a:t>
            </a:r>
          </a:p>
          <a:p>
            <a:pPr algn="justLow">
              <a:lnSpc>
                <a:spcPct val="150000"/>
              </a:lnSpc>
            </a:pPr>
            <a:r>
              <a:rPr lang="en-US" sz="2400" dirty="0">
                <a:latin typeface="+mj-lt"/>
              </a:rPr>
              <a:t>It reflects the net demand for a domestic product by rest of the world.</a:t>
            </a:r>
          </a:p>
          <a:p>
            <a:pPr algn="justLow">
              <a:lnSpc>
                <a:spcPct val="150000"/>
              </a:lnSpc>
            </a:pPr>
            <a:r>
              <a:rPr lang="en-US" sz="2400" dirty="0">
                <a:latin typeface="+mj-lt"/>
              </a:rPr>
              <a:t>Net exports depend upon many things like Foreign Trade Policy, Foreign Exchange Rate, Comparative Prices &amp; Quality, etc</a:t>
            </a:r>
          </a:p>
        </p:txBody>
      </p:sp>
    </p:spTree>
    <p:extLst>
      <p:ext uri="{BB962C8B-B14F-4D97-AF65-F5344CB8AC3E}">
        <p14:creationId xmlns:p14="http://schemas.microsoft.com/office/powerpoint/2010/main" xmlns="" val="2642148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834CD38-28DF-D641-B032-C71A9ACB250C}"/>
              </a:ext>
            </a:extLst>
          </p:cNvPr>
          <p:cNvSpPr>
            <a:spLocks noGrp="1"/>
          </p:cNvSpPr>
          <p:nvPr>
            <p:ph idx="1"/>
          </p:nvPr>
        </p:nvSpPr>
        <p:spPr>
          <a:xfrm>
            <a:off x="293915" y="180672"/>
            <a:ext cx="7598060" cy="6276399"/>
          </a:xfrm>
        </p:spPr>
        <p:txBody>
          <a:bodyPr>
            <a:noAutofit/>
          </a:bodyPr>
          <a:lstStyle/>
          <a:p>
            <a:pPr algn="justLow" fontAlgn="base"/>
            <a:r>
              <a:rPr lang="en-IN" sz="2000" b="0" i="0" dirty="0" smtClean="0">
                <a:solidFill>
                  <a:srgbClr val="626569"/>
                </a:solidFill>
                <a:effectLst/>
                <a:latin typeface="+mj-lt"/>
                <a:cs typeface="Times New Roman" panose="02020603050405020304" pitchFamily="18" charset="0"/>
              </a:rPr>
              <a:t>An </a:t>
            </a:r>
            <a:r>
              <a:rPr lang="en-IN" sz="2000" b="0" i="0" dirty="0">
                <a:solidFill>
                  <a:srgbClr val="626569"/>
                </a:solidFill>
                <a:effectLst/>
                <a:latin typeface="+mj-lt"/>
                <a:cs typeface="Times New Roman" panose="02020603050405020304" pitchFamily="18" charset="0"/>
              </a:rPr>
              <a:t>aggregate </a:t>
            </a:r>
            <a:r>
              <a:rPr lang="en-US" sz="2000" b="0" i="0" dirty="0">
                <a:solidFill>
                  <a:srgbClr val="626569"/>
                </a:solidFill>
                <a:effectLst/>
                <a:latin typeface="+mj-lt"/>
                <a:cs typeface="Times New Roman" panose="02020603050405020304" pitchFamily="18" charset="0"/>
              </a:rPr>
              <a:t>demand </a:t>
            </a:r>
            <a:r>
              <a:rPr lang="en-IN" sz="2000" b="0" i="0" dirty="0">
                <a:solidFill>
                  <a:srgbClr val="626569"/>
                </a:solidFill>
                <a:effectLst/>
                <a:latin typeface="+mj-lt"/>
                <a:cs typeface="Times New Roman" panose="02020603050405020304" pitchFamily="18" charset="0"/>
              </a:rPr>
              <a:t>curve, the horizontal axis shows real GDP and the vertical axis shows price level. But there's a big difference in the shape of the AD curve—it slopes down. This downward slope indicates that increases in the price level of outputs lead to a lower quantity of total spending</a:t>
            </a:r>
            <a:r>
              <a:rPr lang="en-IN" sz="2000" b="0" i="0" dirty="0" smtClean="0">
                <a:solidFill>
                  <a:srgbClr val="626569"/>
                </a:solidFill>
                <a:effectLst/>
                <a:latin typeface="+mj-lt"/>
                <a:cs typeface="Times New Roman" panose="02020603050405020304" pitchFamily="18" charset="0"/>
              </a:rPr>
              <a:t>.</a:t>
            </a:r>
          </a:p>
          <a:p>
            <a:pPr algn="justLow" fontAlgn="base"/>
            <a:r>
              <a:rPr lang="en-IN" sz="2000" b="0" i="0" dirty="0" smtClean="0">
                <a:solidFill>
                  <a:srgbClr val="626569"/>
                </a:solidFill>
                <a:effectLst/>
                <a:latin typeface="+mj-lt"/>
                <a:cs typeface="Times New Roman" panose="02020603050405020304" pitchFamily="18" charset="0"/>
              </a:rPr>
              <a:t>when </a:t>
            </a:r>
            <a:r>
              <a:rPr lang="en-IN" sz="2000" b="0" i="0" dirty="0">
                <a:solidFill>
                  <a:srgbClr val="626569"/>
                </a:solidFill>
                <a:effectLst/>
                <a:latin typeface="+mj-lt"/>
                <a:cs typeface="Times New Roman" panose="02020603050405020304" pitchFamily="18" charset="0"/>
              </a:rPr>
              <a:t>price level increases lead to lower spending, we need to understand how changes in the price level affect the different components of aggregate demand. Remember, the following components make up aggregate demand: </a:t>
            </a:r>
            <a:endParaRPr lang="en-US" sz="2000" dirty="0">
              <a:solidFill>
                <a:srgbClr val="21242C"/>
              </a:solidFill>
              <a:latin typeface="+mj-lt"/>
              <a:cs typeface="Times New Roman" panose="02020603050405020304" pitchFamily="18" charset="0"/>
            </a:endParaRPr>
          </a:p>
          <a:p>
            <a:pPr algn="justLow" fontAlgn="base"/>
            <a:r>
              <a:rPr lang="en-US" sz="2000" b="1" dirty="0">
                <a:solidFill>
                  <a:srgbClr val="21242C"/>
                </a:solidFill>
                <a:latin typeface="+mj-lt"/>
                <a:cs typeface="Times New Roman" panose="02020603050405020304" pitchFamily="18" charset="0"/>
              </a:rPr>
              <a:t>C </a:t>
            </a:r>
            <a:r>
              <a:rPr lang="en-IN" sz="2000" b="1" i="0" dirty="0">
                <a:solidFill>
                  <a:srgbClr val="626569"/>
                </a:solidFill>
                <a:effectLst/>
                <a:latin typeface="+mj-lt"/>
                <a:cs typeface="Times New Roman" panose="02020603050405020304" pitchFamily="18" charset="0"/>
              </a:rPr>
              <a:t>consumption spending</a:t>
            </a:r>
            <a:endParaRPr lang="en-US" sz="2000" b="1" i="0" dirty="0">
              <a:solidFill>
                <a:srgbClr val="21242C"/>
              </a:solidFill>
              <a:effectLst/>
              <a:latin typeface="+mj-lt"/>
              <a:cs typeface="Times New Roman" panose="02020603050405020304" pitchFamily="18" charset="0"/>
            </a:endParaRPr>
          </a:p>
          <a:p>
            <a:pPr algn="justLow" fontAlgn="base"/>
            <a:r>
              <a:rPr lang="en-US" sz="2000" b="1" i="0" dirty="0">
                <a:solidFill>
                  <a:srgbClr val="626569"/>
                </a:solidFill>
                <a:effectLst/>
                <a:latin typeface="+mj-lt"/>
                <a:cs typeface="Times New Roman" panose="02020603050405020304" pitchFamily="18" charset="0"/>
              </a:rPr>
              <a:t>I  </a:t>
            </a:r>
            <a:r>
              <a:rPr lang="en-IN" sz="2000" b="1" i="0" dirty="0">
                <a:solidFill>
                  <a:srgbClr val="626569"/>
                </a:solidFill>
                <a:effectLst/>
                <a:latin typeface="+mj-lt"/>
                <a:cs typeface="Times New Roman" panose="02020603050405020304" pitchFamily="18" charset="0"/>
              </a:rPr>
              <a:t>investment </a:t>
            </a:r>
            <a:r>
              <a:rPr lang="en-IN" sz="2000" b="1" i="0" dirty="0" smtClean="0">
                <a:solidFill>
                  <a:srgbClr val="626569"/>
                </a:solidFill>
                <a:effectLst/>
                <a:latin typeface="+mj-lt"/>
                <a:cs typeface="Times New Roman" panose="02020603050405020304" pitchFamily="18" charset="0"/>
              </a:rPr>
              <a:t>spending</a:t>
            </a:r>
            <a:endParaRPr lang="en-US" sz="2000" b="1" dirty="0" smtClean="0">
              <a:solidFill>
                <a:srgbClr val="626569"/>
              </a:solidFill>
              <a:latin typeface="+mj-lt"/>
              <a:cs typeface="Times New Roman" panose="02020603050405020304" pitchFamily="18" charset="0"/>
            </a:endParaRPr>
          </a:p>
          <a:p>
            <a:pPr algn="justLow" fontAlgn="base"/>
            <a:r>
              <a:rPr lang="en-US" sz="2000" b="1" dirty="0" smtClean="0">
                <a:solidFill>
                  <a:srgbClr val="626569"/>
                </a:solidFill>
                <a:latin typeface="+mj-lt"/>
                <a:cs typeface="Times New Roman" panose="02020603050405020304" pitchFamily="18" charset="0"/>
              </a:rPr>
              <a:t>G </a:t>
            </a:r>
            <a:r>
              <a:rPr lang="en-IN" sz="2000" b="1" i="0" dirty="0">
                <a:solidFill>
                  <a:srgbClr val="626569"/>
                </a:solidFill>
                <a:effectLst/>
                <a:latin typeface="+mj-lt"/>
                <a:cs typeface="Times New Roman" panose="02020603050405020304" pitchFamily="18" charset="0"/>
              </a:rPr>
              <a:t>government spending</a:t>
            </a:r>
            <a:endParaRPr lang="en-US" sz="2000" b="1" dirty="0">
              <a:solidFill>
                <a:srgbClr val="626569"/>
              </a:solidFill>
              <a:latin typeface="+mj-lt"/>
              <a:cs typeface="Times New Roman" panose="02020603050405020304" pitchFamily="18" charset="0"/>
            </a:endParaRPr>
          </a:p>
          <a:p>
            <a:pPr algn="justLow" fontAlgn="base"/>
            <a:r>
              <a:rPr lang="en-US" sz="2000" b="1" dirty="0">
                <a:solidFill>
                  <a:srgbClr val="626569"/>
                </a:solidFill>
                <a:latin typeface="+mj-lt"/>
                <a:cs typeface="Times New Roman" panose="02020603050405020304" pitchFamily="18" charset="0"/>
              </a:rPr>
              <a:t>X spending on export </a:t>
            </a:r>
          </a:p>
          <a:p>
            <a:pPr algn="justLow" fontAlgn="base"/>
            <a:r>
              <a:rPr lang="en-US" sz="2000" b="1" i="0" dirty="0">
                <a:solidFill>
                  <a:srgbClr val="626569"/>
                </a:solidFill>
                <a:effectLst/>
                <a:latin typeface="+mj-lt"/>
                <a:cs typeface="Times New Roman" panose="02020603050405020304" pitchFamily="18" charset="0"/>
              </a:rPr>
              <a:t>M minus export </a:t>
            </a:r>
          </a:p>
          <a:p>
            <a:pPr marL="0" indent="0" algn="justLow" fontAlgn="base">
              <a:buNone/>
            </a:pPr>
            <a:r>
              <a:rPr lang="en-US" sz="2400" b="1" i="0" dirty="0">
                <a:solidFill>
                  <a:schemeClr val="accent1"/>
                </a:solidFill>
                <a:effectLst/>
                <a:latin typeface="+mj-lt"/>
                <a:cs typeface="Times New Roman" panose="02020603050405020304" pitchFamily="18" charset="0"/>
              </a:rPr>
              <a:t>Aggregate demand =  C + I + G + ( X – M)</a:t>
            </a:r>
            <a:endParaRPr lang="en-IN" sz="2400" b="1" i="0" dirty="0">
              <a:solidFill>
                <a:srgbClr val="626569"/>
              </a:solidFill>
              <a:effectLst/>
              <a:latin typeface="+mj-lt"/>
              <a:cs typeface="Times New Roman" panose="02020603050405020304" pitchFamily="18" charset="0"/>
            </a:endParaRPr>
          </a:p>
        </p:txBody>
      </p:sp>
      <p:pic>
        <p:nvPicPr>
          <p:cNvPr id="4" name="Picture 4">
            <a:extLst>
              <a:ext uri="{FF2B5EF4-FFF2-40B4-BE49-F238E27FC236}">
                <a16:creationId xmlns:a16="http://schemas.microsoft.com/office/drawing/2014/main" xmlns="" id="{C9F4826A-694A-3A42-9233-6460E7AFF53A}"/>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859670" y="483810"/>
            <a:ext cx="4038415" cy="4524288"/>
          </a:xfrm>
          <a:prstGeom prst="rect">
            <a:avLst/>
          </a:prstGeom>
        </p:spPr>
      </p:pic>
    </p:spTree>
    <p:extLst>
      <p:ext uri="{BB962C8B-B14F-4D97-AF65-F5344CB8AC3E}">
        <p14:creationId xmlns:p14="http://schemas.microsoft.com/office/powerpoint/2010/main" xmlns="" val="3859456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3F39EDE-37A4-7F44-BE6C-B53DFC3F2962}"/>
              </a:ext>
            </a:extLst>
          </p:cNvPr>
          <p:cNvSpPr>
            <a:spLocks noGrp="1"/>
          </p:cNvSpPr>
          <p:nvPr>
            <p:ph idx="1"/>
          </p:nvPr>
        </p:nvSpPr>
        <p:spPr>
          <a:xfrm>
            <a:off x="532190" y="169333"/>
            <a:ext cx="11151809" cy="6519333"/>
          </a:xfrm>
        </p:spPr>
        <p:txBody>
          <a:bodyPr>
            <a:normAutofit/>
          </a:bodyPr>
          <a:lstStyle/>
          <a:p>
            <a:pPr marL="0" indent="0" algn="justLow">
              <a:buNone/>
            </a:pPr>
            <a:r>
              <a:rPr lang="en-US" sz="4400" b="1" dirty="0" smtClean="0">
                <a:solidFill>
                  <a:srgbClr val="92D050"/>
                </a:solidFill>
                <a:latin typeface="Abadi" panose="020B0604020104020204" pitchFamily="34" charset="0"/>
                <a:cs typeface="Times New Roman" panose="02020603050405020304" pitchFamily="18" charset="0"/>
              </a:rPr>
              <a:t>Reason </a:t>
            </a:r>
            <a:r>
              <a:rPr lang="en-US" sz="4400" b="1" dirty="0">
                <a:solidFill>
                  <a:srgbClr val="92D050"/>
                </a:solidFill>
                <a:latin typeface="Abadi" panose="020B0604020104020204" pitchFamily="34" charset="0"/>
                <a:cs typeface="Times New Roman" panose="02020603050405020304" pitchFamily="18" charset="0"/>
              </a:rPr>
              <a:t>for a decreasing in demand</a:t>
            </a:r>
            <a:r>
              <a:rPr lang="en-US" sz="2800" b="1" dirty="0">
                <a:solidFill>
                  <a:srgbClr val="92D050"/>
                </a:solidFill>
                <a:latin typeface="Abadi" panose="020B0604020104020204" pitchFamily="34" charset="0"/>
                <a:cs typeface="Times New Roman" panose="02020603050405020304" pitchFamily="18" charset="0"/>
              </a:rPr>
              <a:t> </a:t>
            </a:r>
          </a:p>
          <a:p>
            <a:pPr marL="0" indent="0" algn="justLow">
              <a:buNone/>
            </a:pPr>
            <a:endParaRPr lang="en-US" dirty="0">
              <a:solidFill>
                <a:srgbClr val="21242C"/>
              </a:solidFill>
              <a:latin typeface="Abadi" panose="020B0604020104020204" pitchFamily="34" charset="0"/>
            </a:endParaRPr>
          </a:p>
          <a:p>
            <a:pPr marL="514350" indent="-514350" algn="justLow">
              <a:lnSpc>
                <a:spcPct val="150000"/>
              </a:lnSpc>
              <a:buAutoNum type="arabicParenBoth"/>
            </a:pPr>
            <a:r>
              <a:rPr lang="en-US" sz="2400" b="1" dirty="0">
                <a:solidFill>
                  <a:srgbClr val="21242C"/>
                </a:solidFill>
                <a:latin typeface="+mj-lt"/>
                <a:cs typeface="Times New Roman" panose="02020603050405020304" pitchFamily="18" charset="0"/>
              </a:rPr>
              <a:t>Consumption</a:t>
            </a:r>
            <a:r>
              <a:rPr lang="en-US" sz="2400" dirty="0">
                <a:solidFill>
                  <a:srgbClr val="21242C"/>
                </a:solidFill>
                <a:latin typeface="+mj-lt"/>
                <a:cs typeface="Times New Roman" panose="02020603050405020304" pitchFamily="18" charset="0"/>
              </a:rPr>
              <a:t> : </a:t>
            </a:r>
            <a:r>
              <a:rPr lang="en-IN" sz="2400" b="0" i="0" dirty="0">
                <a:solidFill>
                  <a:srgbClr val="21242C"/>
                </a:solidFill>
                <a:effectLst/>
                <a:latin typeface="+mj-lt"/>
                <a:cs typeface="Times New Roman" panose="02020603050405020304" pitchFamily="18" charset="0"/>
              </a:rPr>
              <a:t>Rise in taxes, fall in income, rise in interest, desire to save more, decrease in wealth, fall in future expected </a:t>
            </a:r>
            <a:r>
              <a:rPr lang="en-IN" sz="2400" b="0" i="0" dirty="0" smtClean="0">
                <a:solidFill>
                  <a:srgbClr val="21242C"/>
                </a:solidFill>
                <a:effectLst/>
                <a:latin typeface="+mj-lt"/>
                <a:cs typeface="Times New Roman" panose="02020603050405020304" pitchFamily="18" charset="0"/>
              </a:rPr>
              <a:t>income</a:t>
            </a:r>
            <a:endParaRPr lang="en-US" sz="2400" dirty="0">
              <a:solidFill>
                <a:srgbClr val="21242C"/>
              </a:solidFill>
              <a:latin typeface="+mj-lt"/>
              <a:cs typeface="Times New Roman" panose="02020603050405020304" pitchFamily="18" charset="0"/>
            </a:endParaRPr>
          </a:p>
          <a:p>
            <a:pPr marL="514350" indent="-514350" algn="justLow">
              <a:lnSpc>
                <a:spcPct val="150000"/>
              </a:lnSpc>
              <a:buAutoNum type="arabicParenBoth"/>
            </a:pPr>
            <a:r>
              <a:rPr lang="en-US" sz="2400" b="1" dirty="0">
                <a:solidFill>
                  <a:srgbClr val="21242C"/>
                </a:solidFill>
                <a:latin typeface="+mj-lt"/>
                <a:cs typeface="Times New Roman" panose="02020603050405020304" pitchFamily="18" charset="0"/>
              </a:rPr>
              <a:t>Investment</a:t>
            </a:r>
            <a:r>
              <a:rPr lang="en-US" sz="2400" dirty="0">
                <a:solidFill>
                  <a:srgbClr val="21242C"/>
                </a:solidFill>
                <a:latin typeface="+mj-lt"/>
                <a:cs typeface="Times New Roman" panose="02020603050405020304" pitchFamily="18" charset="0"/>
              </a:rPr>
              <a:t> : </a:t>
            </a:r>
            <a:r>
              <a:rPr lang="en-IN" sz="2400" b="0" i="0" dirty="0">
                <a:solidFill>
                  <a:srgbClr val="21242C"/>
                </a:solidFill>
                <a:effectLst/>
                <a:latin typeface="+mj-lt"/>
                <a:cs typeface="Times New Roman" panose="02020603050405020304" pitchFamily="18" charset="0"/>
              </a:rPr>
              <a:t>Fall in expected rate of return, rise in interest rates, drop in business </a:t>
            </a:r>
            <a:r>
              <a:rPr lang="en-IN" sz="2400" b="0" i="0" dirty="0" smtClean="0">
                <a:solidFill>
                  <a:srgbClr val="21242C"/>
                </a:solidFill>
                <a:effectLst/>
                <a:latin typeface="+mj-lt"/>
                <a:cs typeface="Times New Roman" panose="02020603050405020304" pitchFamily="18" charset="0"/>
              </a:rPr>
              <a:t>confidence</a:t>
            </a:r>
            <a:endParaRPr lang="en-US" sz="2400" dirty="0">
              <a:solidFill>
                <a:srgbClr val="21242C"/>
              </a:solidFill>
              <a:latin typeface="+mj-lt"/>
              <a:cs typeface="Times New Roman" panose="02020603050405020304" pitchFamily="18" charset="0"/>
            </a:endParaRPr>
          </a:p>
          <a:p>
            <a:pPr marL="514350" indent="-514350" algn="justLow">
              <a:lnSpc>
                <a:spcPct val="150000"/>
              </a:lnSpc>
              <a:buAutoNum type="arabicParenBoth"/>
            </a:pPr>
            <a:r>
              <a:rPr lang="en-US" sz="2400" b="1" dirty="0">
                <a:solidFill>
                  <a:srgbClr val="21242C"/>
                </a:solidFill>
                <a:latin typeface="+mj-lt"/>
                <a:cs typeface="Times New Roman" panose="02020603050405020304" pitchFamily="18" charset="0"/>
              </a:rPr>
              <a:t>Government</a:t>
            </a:r>
            <a:r>
              <a:rPr lang="en-US" sz="2400" dirty="0">
                <a:solidFill>
                  <a:srgbClr val="21242C"/>
                </a:solidFill>
                <a:latin typeface="+mj-lt"/>
                <a:cs typeface="Times New Roman" panose="02020603050405020304" pitchFamily="18" charset="0"/>
              </a:rPr>
              <a:t> : </a:t>
            </a:r>
            <a:r>
              <a:rPr lang="en-IN" sz="2400" b="0" i="0" dirty="0">
                <a:solidFill>
                  <a:srgbClr val="21242C"/>
                </a:solidFill>
                <a:effectLst/>
                <a:latin typeface="+mj-lt"/>
                <a:cs typeface="Times New Roman" panose="02020603050405020304" pitchFamily="18" charset="0"/>
              </a:rPr>
              <a:t>Reduction in government spending, increase in </a:t>
            </a:r>
            <a:r>
              <a:rPr lang="en-IN" sz="2400" b="0" i="0" dirty="0" smtClean="0">
                <a:solidFill>
                  <a:srgbClr val="21242C"/>
                </a:solidFill>
                <a:effectLst/>
                <a:latin typeface="+mj-lt"/>
                <a:cs typeface="Times New Roman" panose="02020603050405020304" pitchFamily="18" charset="0"/>
              </a:rPr>
              <a:t>taxes</a:t>
            </a:r>
            <a:endParaRPr lang="en-US" sz="2400" dirty="0">
              <a:solidFill>
                <a:srgbClr val="21242C"/>
              </a:solidFill>
              <a:latin typeface="+mj-lt"/>
              <a:cs typeface="Times New Roman" panose="02020603050405020304" pitchFamily="18" charset="0"/>
            </a:endParaRPr>
          </a:p>
          <a:p>
            <a:pPr marL="514350" indent="-514350" algn="justLow">
              <a:lnSpc>
                <a:spcPct val="150000"/>
              </a:lnSpc>
              <a:buAutoNum type="arabicParenBoth"/>
            </a:pPr>
            <a:r>
              <a:rPr lang="en-IN" sz="2400" b="1" i="0" dirty="0">
                <a:solidFill>
                  <a:srgbClr val="21242C"/>
                </a:solidFill>
                <a:effectLst/>
                <a:latin typeface="+mj-lt"/>
                <a:cs typeface="Times New Roman" panose="02020603050405020304" pitchFamily="18" charset="0"/>
              </a:rPr>
              <a:t>Net exports</a:t>
            </a:r>
            <a:r>
              <a:rPr lang="en-US" sz="2400" b="0" i="0" dirty="0">
                <a:solidFill>
                  <a:srgbClr val="21242C"/>
                </a:solidFill>
                <a:effectLst/>
                <a:latin typeface="+mj-lt"/>
                <a:cs typeface="Times New Roman" panose="02020603050405020304" pitchFamily="18" charset="0"/>
              </a:rPr>
              <a:t> :  </a:t>
            </a:r>
            <a:r>
              <a:rPr lang="en-IN" sz="2400" b="0" i="0" dirty="0">
                <a:solidFill>
                  <a:srgbClr val="21242C"/>
                </a:solidFill>
                <a:effectLst/>
                <a:latin typeface="+mj-lt"/>
                <a:cs typeface="Times New Roman" panose="02020603050405020304" pitchFamily="18" charset="0"/>
              </a:rPr>
              <a:t>Decrease in foreign demand, relative price increase of US goods</a:t>
            </a:r>
            <a:endParaRPr lang="en-US" sz="2400" dirty="0">
              <a:solidFill>
                <a:srgbClr val="21242C"/>
              </a:solidFill>
              <a:latin typeface="+mj-lt"/>
              <a:cs typeface="Times New Roman" panose="02020603050405020304" pitchFamily="18" charset="0"/>
            </a:endParaRPr>
          </a:p>
        </p:txBody>
      </p:sp>
      <p:sp>
        <p:nvSpPr>
          <p:cNvPr id="10" name="TextBox 9">
            <a:extLst>
              <a:ext uri="{FF2B5EF4-FFF2-40B4-BE49-F238E27FC236}">
                <a16:creationId xmlns:a16="http://schemas.microsoft.com/office/drawing/2014/main" xmlns="" id="{5F0A4052-DD88-ED48-8D49-959368A21600}"/>
              </a:ext>
            </a:extLst>
          </p:cNvPr>
          <p:cNvSpPr txBox="1"/>
          <p:nvPr/>
        </p:nvSpPr>
        <p:spPr>
          <a:xfrm>
            <a:off x="2999619" y="1526810"/>
            <a:ext cx="6216952" cy="369332"/>
          </a:xfrm>
          <a:prstGeom prst="rect">
            <a:avLst/>
          </a:prstGeom>
          <a:noFill/>
        </p:spPr>
        <p:txBody>
          <a:bodyPr wrap="square">
            <a:spAutoFit/>
          </a:bodyPr>
          <a:lstStyle/>
          <a:p>
            <a:pPr marL="0" algn="l" rtl="0" eaLnBrk="1" fontAlgn="ctr" latinLnBrk="0" hangingPunct="1">
              <a:spcBef>
                <a:spcPts val="0"/>
              </a:spcBef>
              <a:spcAft>
                <a:spcPts val="0"/>
              </a:spcAft>
            </a:pPr>
            <a:endParaRPr lang="en-IN" sz="1800" b="0" i="0" u="none" strike="noStrike">
              <a:effectLst/>
              <a:latin typeface="Arial" panose="020B0604020202020204" pitchFamily="34" charset="0"/>
            </a:endParaRPr>
          </a:p>
        </p:txBody>
      </p:sp>
    </p:spTree>
    <p:extLst>
      <p:ext uri="{BB962C8B-B14F-4D97-AF65-F5344CB8AC3E}">
        <p14:creationId xmlns:p14="http://schemas.microsoft.com/office/powerpoint/2010/main" xmlns="" val="2623000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0163F8B2-1249-9247-A7E3-59754768BB13}"/>
              </a:ext>
            </a:extLst>
          </p:cNvPr>
          <p:cNvSpPr txBox="1"/>
          <p:nvPr/>
        </p:nvSpPr>
        <p:spPr>
          <a:xfrm>
            <a:off x="225066" y="427863"/>
            <a:ext cx="11741867" cy="5847755"/>
          </a:xfrm>
          <a:prstGeom prst="rect">
            <a:avLst/>
          </a:prstGeom>
          <a:noFill/>
        </p:spPr>
        <p:txBody>
          <a:bodyPr wrap="square">
            <a:spAutoFit/>
          </a:bodyPr>
          <a:lstStyle/>
          <a:p>
            <a:pPr algn="justLow"/>
            <a:r>
              <a:rPr lang="en-IN" sz="4400" b="1" i="0" dirty="0" smtClean="0">
                <a:solidFill>
                  <a:srgbClr val="92D050"/>
                </a:solidFill>
                <a:effectLst/>
                <a:latin typeface="Abadi" panose="020B0604020104020204" pitchFamily="34" charset="0"/>
                <a:cs typeface="Times New Roman" panose="02020603050405020304" pitchFamily="18" charset="0"/>
              </a:rPr>
              <a:t>Reasons </a:t>
            </a:r>
            <a:r>
              <a:rPr lang="en-IN" sz="4400" b="1" i="0" dirty="0">
                <a:solidFill>
                  <a:srgbClr val="92D050"/>
                </a:solidFill>
                <a:effectLst/>
                <a:latin typeface="Abadi" panose="020B0604020104020204" pitchFamily="34" charset="0"/>
                <a:cs typeface="Times New Roman" panose="02020603050405020304" pitchFamily="18" charset="0"/>
              </a:rPr>
              <a:t>for an increase in aggregate demand</a:t>
            </a:r>
            <a:endParaRPr lang="en-US" sz="4400" b="1" dirty="0">
              <a:solidFill>
                <a:srgbClr val="92D050"/>
              </a:solidFill>
              <a:latin typeface="Abadi" panose="020B0604020104020204" pitchFamily="34" charset="0"/>
              <a:cs typeface="Times New Roman" panose="02020603050405020304" pitchFamily="18" charset="0"/>
            </a:endParaRPr>
          </a:p>
          <a:p>
            <a:pPr algn="justLow"/>
            <a:endParaRPr lang="en-US" sz="2800" b="1" dirty="0">
              <a:solidFill>
                <a:srgbClr val="21242C"/>
              </a:solidFill>
              <a:latin typeface="Abadi" panose="020B0604020104020204" pitchFamily="34" charset="0"/>
            </a:endParaRPr>
          </a:p>
          <a:p>
            <a:pPr marL="457200" indent="-457200" algn="justLow">
              <a:lnSpc>
                <a:spcPct val="150000"/>
              </a:lnSpc>
              <a:buFont typeface="+mj-lt"/>
              <a:buAutoNum type="arabicParenR"/>
            </a:pPr>
            <a:r>
              <a:rPr lang="en-US" sz="2400" b="1" dirty="0" smtClean="0">
                <a:solidFill>
                  <a:srgbClr val="21242C"/>
                </a:solidFill>
                <a:latin typeface="Abadi" panose="020B0604020104020204" pitchFamily="34" charset="0"/>
                <a:cs typeface="Times New Roman" panose="02020603050405020304" pitchFamily="18" charset="0"/>
              </a:rPr>
              <a:t>Consumption  </a:t>
            </a:r>
            <a:r>
              <a:rPr lang="en-US" sz="2400" b="1" dirty="0">
                <a:solidFill>
                  <a:srgbClr val="21242C"/>
                </a:solidFill>
                <a:latin typeface="Abadi" panose="020B0604020104020204" pitchFamily="34" charset="0"/>
                <a:cs typeface="Times New Roman" panose="02020603050405020304" pitchFamily="18" charset="0"/>
              </a:rPr>
              <a:t>:  </a:t>
            </a:r>
            <a:r>
              <a:rPr lang="en-IN" sz="2400" b="0" i="0" dirty="0">
                <a:solidFill>
                  <a:srgbClr val="21242C"/>
                </a:solidFill>
                <a:effectLst/>
                <a:latin typeface="Abadi" panose="020B0604020104020204" pitchFamily="34" charset="0"/>
                <a:cs typeface="Times New Roman" panose="02020603050405020304" pitchFamily="18" charset="0"/>
              </a:rPr>
              <a:t>Decrease in taxes, increase in income, fall in interest rates, desire to save less, rise in wealth, rise in future expected </a:t>
            </a:r>
            <a:r>
              <a:rPr lang="en-IN" sz="2400" b="0" i="0" dirty="0" smtClean="0">
                <a:solidFill>
                  <a:srgbClr val="21242C"/>
                </a:solidFill>
                <a:effectLst/>
                <a:latin typeface="Abadi" panose="020B0604020104020204" pitchFamily="34" charset="0"/>
                <a:cs typeface="Times New Roman" panose="02020603050405020304" pitchFamily="18" charset="0"/>
              </a:rPr>
              <a:t>income</a:t>
            </a:r>
            <a:endParaRPr lang="en-US" sz="2400" b="0" i="0" dirty="0" smtClean="0">
              <a:solidFill>
                <a:srgbClr val="21242C"/>
              </a:solidFill>
              <a:effectLst/>
              <a:latin typeface="Abadi" panose="020B0604020104020204" pitchFamily="34" charset="0"/>
              <a:cs typeface="Times New Roman" panose="02020603050405020304" pitchFamily="18" charset="0"/>
            </a:endParaRPr>
          </a:p>
          <a:p>
            <a:pPr marL="457200" indent="-457200" algn="justLow">
              <a:lnSpc>
                <a:spcPct val="150000"/>
              </a:lnSpc>
              <a:buFont typeface="+mj-lt"/>
              <a:buAutoNum type="arabicParenR"/>
            </a:pPr>
            <a:r>
              <a:rPr lang="en-US" sz="2400" b="1" i="0" dirty="0" smtClean="0">
                <a:solidFill>
                  <a:srgbClr val="21242C"/>
                </a:solidFill>
                <a:effectLst/>
                <a:latin typeface="Abadi" panose="020B0604020104020204" pitchFamily="34" charset="0"/>
                <a:cs typeface="Times New Roman" panose="02020603050405020304" pitchFamily="18" charset="0"/>
              </a:rPr>
              <a:t>Investment     </a:t>
            </a:r>
            <a:r>
              <a:rPr lang="en-US" sz="2400" b="1" i="0" dirty="0">
                <a:solidFill>
                  <a:srgbClr val="21242C"/>
                </a:solidFill>
                <a:effectLst/>
                <a:latin typeface="Abadi" panose="020B0604020104020204" pitchFamily="34" charset="0"/>
                <a:cs typeface="Times New Roman" panose="02020603050405020304" pitchFamily="18" charset="0"/>
              </a:rPr>
              <a:t>:   </a:t>
            </a:r>
            <a:r>
              <a:rPr lang="en-IN" sz="2400" b="0" i="0" dirty="0">
                <a:solidFill>
                  <a:srgbClr val="21242C"/>
                </a:solidFill>
                <a:effectLst/>
                <a:latin typeface="Abadi" panose="020B0604020104020204" pitchFamily="34" charset="0"/>
                <a:cs typeface="Times New Roman" panose="02020603050405020304" pitchFamily="18" charset="0"/>
              </a:rPr>
              <a:t>Rise in expected rate of return, drop in interest rates, rise in business </a:t>
            </a:r>
            <a:r>
              <a:rPr lang="en-IN" sz="2400" b="0" i="0" dirty="0" smtClean="0">
                <a:solidFill>
                  <a:srgbClr val="21242C"/>
                </a:solidFill>
                <a:effectLst/>
                <a:latin typeface="Abadi" panose="020B0604020104020204" pitchFamily="34" charset="0"/>
                <a:cs typeface="Times New Roman" panose="02020603050405020304" pitchFamily="18" charset="0"/>
              </a:rPr>
              <a:t>confidence</a:t>
            </a:r>
            <a:endParaRPr lang="en-US" sz="2400" b="1" dirty="0" smtClean="0">
              <a:solidFill>
                <a:srgbClr val="21242C"/>
              </a:solidFill>
              <a:latin typeface="Abadi" panose="020B0604020104020204" pitchFamily="34" charset="0"/>
              <a:cs typeface="Times New Roman" panose="02020603050405020304" pitchFamily="18" charset="0"/>
            </a:endParaRPr>
          </a:p>
          <a:p>
            <a:pPr marL="457200" indent="-457200" algn="justLow">
              <a:lnSpc>
                <a:spcPct val="150000"/>
              </a:lnSpc>
              <a:buFont typeface="+mj-lt"/>
              <a:buAutoNum type="arabicParenR"/>
            </a:pPr>
            <a:r>
              <a:rPr lang="en-US" sz="2400" b="1" i="0" dirty="0" smtClean="0">
                <a:solidFill>
                  <a:srgbClr val="21242C"/>
                </a:solidFill>
                <a:effectLst/>
                <a:latin typeface="Abadi" panose="020B0604020104020204" pitchFamily="34" charset="0"/>
                <a:cs typeface="Times New Roman" panose="02020603050405020304" pitchFamily="18" charset="0"/>
              </a:rPr>
              <a:t>Government   </a:t>
            </a:r>
            <a:r>
              <a:rPr lang="en-US" sz="2400" b="1" i="0" dirty="0">
                <a:solidFill>
                  <a:srgbClr val="21242C"/>
                </a:solidFill>
                <a:effectLst/>
                <a:latin typeface="Abadi" panose="020B0604020104020204" pitchFamily="34" charset="0"/>
                <a:cs typeface="Times New Roman" panose="02020603050405020304" pitchFamily="18" charset="0"/>
              </a:rPr>
              <a:t>:  </a:t>
            </a:r>
            <a:r>
              <a:rPr lang="en-IN" sz="2400" b="0" i="0" dirty="0">
                <a:solidFill>
                  <a:srgbClr val="21242C"/>
                </a:solidFill>
                <a:effectLst/>
                <a:latin typeface="Abadi" panose="020B0604020104020204" pitchFamily="34" charset="0"/>
                <a:cs typeface="Times New Roman" panose="02020603050405020304" pitchFamily="18" charset="0"/>
              </a:rPr>
              <a:t>Increase in government spending, decrease in </a:t>
            </a:r>
            <a:r>
              <a:rPr lang="en-IN" sz="2400" b="0" i="0" dirty="0" smtClean="0">
                <a:solidFill>
                  <a:srgbClr val="21242C"/>
                </a:solidFill>
                <a:effectLst/>
                <a:latin typeface="Abadi" panose="020B0604020104020204" pitchFamily="34" charset="0"/>
                <a:cs typeface="Times New Roman" panose="02020603050405020304" pitchFamily="18" charset="0"/>
              </a:rPr>
              <a:t>taxes</a:t>
            </a:r>
            <a:endParaRPr lang="en-US" sz="2400" b="0" i="0" dirty="0" smtClean="0">
              <a:solidFill>
                <a:srgbClr val="21242C"/>
              </a:solidFill>
              <a:effectLst/>
              <a:latin typeface="Abadi" panose="020B0604020104020204" pitchFamily="34" charset="0"/>
              <a:cs typeface="Times New Roman" panose="02020603050405020304" pitchFamily="18" charset="0"/>
            </a:endParaRPr>
          </a:p>
          <a:p>
            <a:pPr marL="457200" indent="-457200" algn="justLow">
              <a:lnSpc>
                <a:spcPct val="150000"/>
              </a:lnSpc>
              <a:buFont typeface="+mj-lt"/>
              <a:buAutoNum type="arabicParenR"/>
            </a:pPr>
            <a:r>
              <a:rPr lang="en-US" sz="2400" b="1" i="0" dirty="0" smtClean="0">
                <a:solidFill>
                  <a:srgbClr val="21242C"/>
                </a:solidFill>
                <a:effectLst/>
                <a:latin typeface="Abadi" panose="020B0604020104020204" pitchFamily="34" charset="0"/>
                <a:cs typeface="Times New Roman" panose="02020603050405020304" pitchFamily="18" charset="0"/>
              </a:rPr>
              <a:t>Net  </a:t>
            </a:r>
            <a:r>
              <a:rPr lang="en-US" sz="2400" b="1" i="0" dirty="0">
                <a:solidFill>
                  <a:srgbClr val="21242C"/>
                </a:solidFill>
                <a:effectLst/>
                <a:latin typeface="Abadi" panose="020B0604020104020204" pitchFamily="34" charset="0"/>
                <a:cs typeface="Times New Roman" panose="02020603050405020304" pitchFamily="18" charset="0"/>
              </a:rPr>
              <a:t>Export     :  </a:t>
            </a:r>
            <a:r>
              <a:rPr lang="en-IN" sz="2400" b="0" i="0" dirty="0">
                <a:solidFill>
                  <a:srgbClr val="21242C"/>
                </a:solidFill>
                <a:effectLst/>
                <a:latin typeface="Abadi" panose="020B0604020104020204" pitchFamily="34" charset="0"/>
                <a:cs typeface="Times New Roman" panose="02020603050405020304" pitchFamily="18" charset="0"/>
              </a:rPr>
              <a:t>Increase in foreign demand, relative price drop of S. goods</a:t>
            </a:r>
            <a:endParaRPr lang="en-US" sz="2400" b="1" i="0" dirty="0">
              <a:solidFill>
                <a:srgbClr val="21242C"/>
              </a:solidFill>
              <a:effectLst/>
              <a:latin typeface="Abadi" panose="020B0604020104020204" pitchFamily="34" charset="0"/>
              <a:cs typeface="Times New Roman" panose="02020603050405020304" pitchFamily="18" charset="0"/>
            </a:endParaRPr>
          </a:p>
          <a:p>
            <a:pPr algn="justLow">
              <a:lnSpc>
                <a:spcPct val="150000"/>
              </a:lnSpc>
            </a:pPr>
            <a:endParaRPr lang="en-US" sz="2800" dirty="0">
              <a:latin typeface="Abadi" panose="020B0604020104020204" pitchFamily="34" charset="0"/>
            </a:endParaRPr>
          </a:p>
        </p:txBody>
      </p:sp>
    </p:spTree>
    <p:extLst>
      <p:ext uri="{BB962C8B-B14F-4D97-AF65-F5344CB8AC3E}">
        <p14:creationId xmlns:p14="http://schemas.microsoft.com/office/powerpoint/2010/main" xmlns="" val="276292430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82</TotalTime>
  <Words>1050</Words>
  <Application>Microsoft Office PowerPoint</Application>
  <PresentationFormat>Custom</PresentationFormat>
  <Paragraphs>101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Facet</vt:lpstr>
      <vt:lpstr>Slide 1</vt:lpstr>
      <vt:lpstr>Introduction </vt:lpstr>
      <vt:lpstr>INTRODUCTION</vt:lpstr>
      <vt:lpstr>Aggregate demand</vt:lpstr>
      <vt:lpstr>Slide 5</vt:lpstr>
      <vt:lpstr>Slide 6</vt:lpstr>
      <vt:lpstr>Slide 7</vt:lpstr>
      <vt:lpstr>Slide 8</vt:lpstr>
      <vt:lpstr>Slide 9</vt:lpstr>
      <vt:lpstr> Reasons of increase and decrease in demand</vt:lpstr>
      <vt:lpstr>Slide 11</vt:lpstr>
      <vt:lpstr>Slide 12</vt:lpstr>
      <vt:lpstr>Slide 13</vt:lpstr>
      <vt:lpstr> Components of Aggregate Supply   </vt:lpstr>
      <vt:lpstr>Slide 15</vt:lpstr>
      <vt:lpstr>Role of Government </vt:lpstr>
      <vt:lpstr>Slide 17</vt:lpstr>
      <vt:lpstr>Slide 18</vt:lpstr>
      <vt:lpstr>Slide 19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Khyati mehta</dc:creator>
  <cp:lastModifiedBy>User</cp:lastModifiedBy>
  <cp:revision>32</cp:revision>
  <dcterms:created xsi:type="dcterms:W3CDTF">2022-03-16T15:14:14Z</dcterms:created>
  <dcterms:modified xsi:type="dcterms:W3CDTF">2022-08-03T08:57:37Z</dcterms:modified>
</cp:coreProperties>
</file>