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65" r:id="rId4"/>
    <p:sldId id="258" r:id="rId5"/>
    <p:sldId id="278" r:id="rId6"/>
    <p:sldId id="269" r:id="rId7"/>
    <p:sldId id="259" r:id="rId8"/>
    <p:sldId id="264" r:id="rId9"/>
    <p:sldId id="260" r:id="rId10"/>
    <p:sldId id="261" r:id="rId11"/>
    <p:sldId id="267" r:id="rId12"/>
    <p:sldId id="268" r:id="rId13"/>
    <p:sldId id="273" r:id="rId14"/>
    <p:sldId id="270" r:id="rId15"/>
    <p:sldId id="275" r:id="rId16"/>
    <p:sldId id="272" r:id="rId17"/>
    <p:sldId id="271" r:id="rId18"/>
    <p:sldId id="274"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D33CCD9B-3C6B-4BCF-8481-F92D8E6669B3}">
          <p14:sldIdLst>
            <p14:sldId id="256"/>
            <p14:sldId id="262"/>
            <p14:sldId id="265"/>
            <p14:sldId id="258"/>
            <p14:sldId id="278"/>
            <p14:sldId id="269"/>
            <p14:sldId id="259"/>
            <p14:sldId id="264"/>
            <p14:sldId id="260"/>
            <p14:sldId id="261"/>
            <p14:sldId id="267"/>
            <p14:sldId id="268"/>
            <p14:sldId id="273"/>
            <p14:sldId id="270"/>
            <p14:sldId id="275"/>
            <p14:sldId id="272"/>
            <p14:sldId id="271"/>
            <p14:sldId id="274"/>
            <p14:sldId id="276"/>
            <p14:sldId id="27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353" autoAdjust="0"/>
    <p:restoredTop sz="94660"/>
  </p:normalViewPr>
  <p:slideViewPr>
    <p:cSldViewPr snapToGrid="0">
      <p:cViewPr varScale="1">
        <p:scale>
          <a:sx n="73" d="100"/>
          <a:sy n="73" d="100"/>
        </p:scale>
        <p:origin x="-52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3636628102"/>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140203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112565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ED4AB64-57CE-409C-A506-14509F9EA687}" type="slidenum">
              <a:rPr lang="en-IN" smtClean="0"/>
              <a:pPr/>
              <a:t>‹#›</a:t>
            </a:fld>
            <a:endParaRPr lang="en-IN"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509300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202652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4220973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3313205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197449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423583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180083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32258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388679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7111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83278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374274936"/>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859963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66A26-AFF9-4EF6-A9A0-9D7FF3196A45}" type="datetimeFigureOut">
              <a:rPr lang="en-IN" smtClean="0"/>
              <a:pPr/>
              <a:t>07/07/2022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3978459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1466A26-AFF9-4EF6-A9A0-9D7FF3196A45}" type="datetimeFigureOut">
              <a:rPr lang="en-IN" smtClean="0"/>
              <a:pPr/>
              <a:t>07/07/2022</a:t>
            </a:fld>
            <a:endParaRPr lang="en-IN"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ED4AB64-57CE-409C-A506-14509F9EA687}" type="slidenum">
              <a:rPr lang="en-IN" smtClean="0"/>
              <a:pPr/>
              <a:t>‹#›</a:t>
            </a:fld>
            <a:endParaRPr lang="en-IN" dirty="0"/>
          </a:p>
        </p:txBody>
      </p:sp>
    </p:spTree>
    <p:extLst>
      <p:ext uri="{BB962C8B-B14F-4D97-AF65-F5344CB8AC3E}">
        <p14:creationId xmlns:p14="http://schemas.microsoft.com/office/powerpoint/2010/main" xmlns="" val="39088086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chaurahha.wordpress.com/tag/consumer-protection-act-1986/" TargetMode="Externa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alvisjuribus.it/protecting-european-consumers-toys-and-clothing-top-the-list-of-dangerous-product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pkitten.blogspot.com/2015/05/14-million-reasons-to-say-thank-you.html" TargetMode="External"/><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pauldunay.com/using-visual-recognition-to-tap-into-the-consumer-mindset/"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AE192-F905-459D-ADAE-2D1BCCF19C72}"/>
              </a:ext>
            </a:extLst>
          </p:cNvPr>
          <p:cNvSpPr>
            <a:spLocks noGrp="1"/>
          </p:cNvSpPr>
          <p:nvPr>
            <p:ph type="title"/>
          </p:nvPr>
        </p:nvSpPr>
        <p:spPr>
          <a:xfrm>
            <a:off x="913774" y="2027583"/>
            <a:ext cx="10364452" cy="1605094"/>
          </a:xfrm>
        </p:spPr>
        <p:txBody>
          <a:bodyPr/>
          <a:lstStyle/>
          <a:p>
            <a:r>
              <a:rPr lang="en-IN" dirty="0"/>
              <a:t>The Consumer Protection Act, 1986</a:t>
            </a:r>
          </a:p>
        </p:txBody>
      </p:sp>
    </p:spTree>
    <p:extLst>
      <p:ext uri="{BB962C8B-B14F-4D97-AF65-F5344CB8AC3E}">
        <p14:creationId xmlns:p14="http://schemas.microsoft.com/office/powerpoint/2010/main" xmlns="" val="208971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0C2887-4E65-4844-B8DF-07FA1971DDF8}"/>
              </a:ext>
            </a:extLst>
          </p:cNvPr>
          <p:cNvSpPr>
            <a:spLocks noGrp="1"/>
          </p:cNvSpPr>
          <p:nvPr>
            <p:ph sz="quarter" idx="13"/>
          </p:nvPr>
        </p:nvSpPr>
        <p:spPr>
          <a:xfrm>
            <a:off x="913774" y="689114"/>
            <a:ext cx="10363826" cy="5102086"/>
          </a:xfrm>
        </p:spPr>
        <p:txBody>
          <a:bodyPr>
            <a:normAutofit/>
          </a:bodyPr>
          <a:lstStyle/>
          <a:p>
            <a:pPr marL="457200" indent="-457200">
              <a:buFont typeface="+mj-lt"/>
              <a:buAutoNum type="arabicPeriod" startAt="4"/>
            </a:pPr>
            <a:r>
              <a:rPr lang="en-IN" sz="2400" b="1" u="sng" cap="none" dirty="0"/>
              <a:t>Right to be Heard-</a:t>
            </a:r>
            <a:r>
              <a:rPr lang="en-IN" sz="2400" cap="none" dirty="0"/>
              <a:t>A consumer has the right to file a complaint and to be heard by the manufactures, dealers, advertisers, government and public bodies in case of dissatisfaction with good or service. </a:t>
            </a:r>
          </a:p>
          <a:p>
            <a:pPr marL="457200" indent="-457200">
              <a:buFont typeface="+mj-lt"/>
              <a:buAutoNum type="arabicPeriod" startAt="4"/>
            </a:pPr>
            <a:r>
              <a:rPr lang="en-IN" sz="2400" b="1" u="sng" cap="none" dirty="0"/>
              <a:t>Right to seek Redressal-</a:t>
            </a:r>
            <a:r>
              <a:rPr lang="en-IN" sz="2400" cap="none" dirty="0"/>
              <a:t>If a consumer has a complaint or grievance due to unfair trade practices like charging higher price, selling of poor quality or unsafe products and so on, he as a right to get relief.</a:t>
            </a:r>
          </a:p>
          <a:p>
            <a:pPr marL="457200" indent="-457200">
              <a:buFont typeface="+mj-lt"/>
              <a:buAutoNum type="arabicPeriod" startAt="4"/>
            </a:pPr>
            <a:r>
              <a:rPr lang="en-IN" sz="2400" b="1" u="sng" cap="none" dirty="0"/>
              <a:t>Right to consumer Education-</a:t>
            </a:r>
            <a:r>
              <a:rPr lang="en-IN" sz="2400" cap="none" dirty="0"/>
              <a:t>Consumer education empowers consumer rights.</a:t>
            </a:r>
          </a:p>
          <a:p>
            <a:pPr marL="0" indent="0">
              <a:buNone/>
            </a:pPr>
            <a:endParaRPr lang="en-IN" sz="2400" cap="none" dirty="0"/>
          </a:p>
        </p:txBody>
      </p:sp>
      <p:pic>
        <p:nvPicPr>
          <p:cNvPr id="5" name="Picture 4">
            <a:extLst>
              <a:ext uri="{FF2B5EF4-FFF2-40B4-BE49-F238E27FC236}">
                <a16:creationId xmlns:a16="http://schemas.microsoft.com/office/drawing/2014/main" xmlns="" id="{892AE0CC-BEDC-48F2-97B8-96403EF97384}"/>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1630017" y="4346712"/>
            <a:ext cx="8852453" cy="2511287"/>
          </a:xfrm>
          <a:prstGeom prst="rect">
            <a:avLst/>
          </a:prstGeom>
        </p:spPr>
      </p:pic>
    </p:spTree>
    <p:extLst>
      <p:ext uri="{BB962C8B-B14F-4D97-AF65-F5344CB8AC3E}">
        <p14:creationId xmlns:p14="http://schemas.microsoft.com/office/powerpoint/2010/main" xmlns="" val="33393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64B5E-EF13-4E6F-83B6-71E34887E8E3}"/>
              </a:ext>
            </a:extLst>
          </p:cNvPr>
          <p:cNvSpPr>
            <a:spLocks noGrp="1"/>
          </p:cNvSpPr>
          <p:nvPr>
            <p:ph type="title"/>
          </p:nvPr>
        </p:nvSpPr>
        <p:spPr/>
        <p:txBody>
          <a:bodyPr/>
          <a:lstStyle/>
          <a:p>
            <a:r>
              <a:rPr lang="en-IN" dirty="0"/>
              <a:t>Composition of redressal agencies</a:t>
            </a:r>
          </a:p>
        </p:txBody>
      </p:sp>
      <p:sp>
        <p:nvSpPr>
          <p:cNvPr id="3" name="Content Placeholder 2">
            <a:extLst>
              <a:ext uri="{FF2B5EF4-FFF2-40B4-BE49-F238E27FC236}">
                <a16:creationId xmlns:a16="http://schemas.microsoft.com/office/drawing/2014/main" xmlns="" id="{B4F2CF53-04F2-4D74-8E8A-953F5BE8B87E}"/>
              </a:ext>
            </a:extLst>
          </p:cNvPr>
          <p:cNvSpPr>
            <a:spLocks noGrp="1"/>
          </p:cNvSpPr>
          <p:nvPr>
            <p:ph sz="quarter" idx="13"/>
          </p:nvPr>
        </p:nvSpPr>
        <p:spPr/>
        <p:txBody>
          <a:bodyPr>
            <a:normAutofit/>
          </a:bodyPr>
          <a:lstStyle/>
          <a:p>
            <a:pPr marL="0" indent="0">
              <a:buNone/>
            </a:pPr>
            <a:r>
              <a:rPr lang="en-IN" sz="2400" cap="none" dirty="0"/>
              <a:t>Three-tier Grievance Redressal Machinery and Forums</a:t>
            </a:r>
          </a:p>
          <a:p>
            <a:pPr marL="914400" lvl="1" indent="-457200">
              <a:buFont typeface="+mj-lt"/>
              <a:buAutoNum type="arabicPeriod"/>
            </a:pPr>
            <a:r>
              <a:rPr lang="en-IN" sz="2400" cap="none" dirty="0"/>
              <a:t>The District Forum</a:t>
            </a:r>
          </a:p>
          <a:p>
            <a:pPr marL="914400" lvl="1" indent="-457200">
              <a:buFont typeface="+mj-lt"/>
              <a:buAutoNum type="arabicPeriod"/>
            </a:pPr>
            <a:r>
              <a:rPr lang="en-IN" sz="2400" cap="none" dirty="0"/>
              <a:t>The State Forum</a:t>
            </a:r>
          </a:p>
          <a:p>
            <a:pPr marL="914400" lvl="1" indent="-457200">
              <a:buFont typeface="+mj-lt"/>
              <a:buAutoNum type="arabicPeriod"/>
            </a:pPr>
            <a:r>
              <a:rPr lang="en-IN" sz="2400" cap="none" dirty="0"/>
              <a:t>The National Commission</a:t>
            </a:r>
          </a:p>
        </p:txBody>
      </p:sp>
    </p:spTree>
    <p:extLst>
      <p:ext uri="{BB962C8B-B14F-4D97-AF65-F5344CB8AC3E}">
        <p14:creationId xmlns:p14="http://schemas.microsoft.com/office/powerpoint/2010/main" xmlns="" val="20934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F1E96EF-DBA9-43A0-B91E-DCC939B0034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 y="0"/>
            <a:ext cx="12205510" cy="6876000"/>
          </a:xfrm>
          <a:prstGeom prst="rect">
            <a:avLst/>
          </a:prstGeom>
        </p:spPr>
      </p:pic>
    </p:spTree>
    <p:extLst>
      <p:ext uri="{BB962C8B-B14F-4D97-AF65-F5344CB8AC3E}">
        <p14:creationId xmlns:p14="http://schemas.microsoft.com/office/powerpoint/2010/main" xmlns="" val="92700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102124-A857-4763-8127-FD9E3131FC3C}"/>
              </a:ext>
            </a:extLst>
          </p:cNvPr>
          <p:cNvSpPr>
            <a:spLocks noGrp="1"/>
          </p:cNvSpPr>
          <p:nvPr>
            <p:ph type="title"/>
          </p:nvPr>
        </p:nvSpPr>
        <p:spPr/>
        <p:txBody>
          <a:bodyPr/>
          <a:lstStyle/>
          <a:p>
            <a:r>
              <a:rPr lang="en-IN" dirty="0"/>
              <a:t>appeal</a:t>
            </a:r>
          </a:p>
        </p:txBody>
      </p:sp>
      <p:sp>
        <p:nvSpPr>
          <p:cNvPr id="3" name="Content Placeholder 2">
            <a:extLst>
              <a:ext uri="{FF2B5EF4-FFF2-40B4-BE49-F238E27FC236}">
                <a16:creationId xmlns:a16="http://schemas.microsoft.com/office/drawing/2014/main" xmlns="" id="{1B0181D3-575A-4D89-9C93-B697FB6D622A}"/>
              </a:ext>
            </a:extLst>
          </p:cNvPr>
          <p:cNvSpPr>
            <a:spLocks noGrp="1"/>
          </p:cNvSpPr>
          <p:nvPr>
            <p:ph sz="quarter" idx="13"/>
          </p:nvPr>
        </p:nvSpPr>
        <p:spPr/>
        <p:txBody>
          <a:bodyPr>
            <a:normAutofit/>
          </a:bodyPr>
          <a:lstStyle/>
          <a:p>
            <a:r>
              <a:rPr lang="en-IN" sz="2400" cap="none" dirty="0"/>
              <a:t>Appeals against </a:t>
            </a:r>
          </a:p>
          <a:p>
            <a:r>
              <a:rPr lang="en-IN" sz="2400" cap="none" dirty="0"/>
              <a:t>District Forum:- Within 30 days- in State Commission</a:t>
            </a:r>
          </a:p>
          <a:p>
            <a:r>
              <a:rPr lang="en-IN" sz="2400" cap="none" dirty="0"/>
              <a:t>State Forum:- Within 30 days- in National Commission</a:t>
            </a:r>
          </a:p>
          <a:p>
            <a:r>
              <a:rPr lang="en-IN" sz="2400" cap="none" dirty="0"/>
              <a:t>National Forum:- Within 30 days- in Supreme Court</a:t>
            </a:r>
          </a:p>
          <a:p>
            <a:pPr marL="0" indent="0">
              <a:buNone/>
            </a:pPr>
            <a:r>
              <a:rPr lang="en-IN" sz="2400" cap="none" dirty="0"/>
              <a:t>There is no fee for filling appeals in the State and National Commissions.</a:t>
            </a:r>
          </a:p>
        </p:txBody>
      </p:sp>
    </p:spTree>
    <p:extLst>
      <p:ext uri="{BB962C8B-B14F-4D97-AF65-F5344CB8AC3E}">
        <p14:creationId xmlns:p14="http://schemas.microsoft.com/office/powerpoint/2010/main" xmlns="" val="82357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B82EFE-B2F6-4AC8-88F8-2797E921402F}"/>
              </a:ext>
            </a:extLst>
          </p:cNvPr>
          <p:cNvSpPr>
            <a:spLocks noGrp="1"/>
          </p:cNvSpPr>
          <p:nvPr>
            <p:ph type="title"/>
          </p:nvPr>
        </p:nvSpPr>
        <p:spPr/>
        <p:txBody>
          <a:bodyPr/>
          <a:lstStyle/>
          <a:p>
            <a:r>
              <a:rPr lang="en-IN" dirty="0"/>
              <a:t>Complaint </a:t>
            </a:r>
          </a:p>
        </p:txBody>
      </p:sp>
      <p:sp>
        <p:nvSpPr>
          <p:cNvPr id="3" name="Content Placeholder 2">
            <a:extLst>
              <a:ext uri="{FF2B5EF4-FFF2-40B4-BE49-F238E27FC236}">
                <a16:creationId xmlns:a16="http://schemas.microsoft.com/office/drawing/2014/main" xmlns="" id="{4E671CE4-1CAF-4B64-BE26-4EECA896DF38}"/>
              </a:ext>
            </a:extLst>
          </p:cNvPr>
          <p:cNvSpPr>
            <a:spLocks noGrp="1"/>
          </p:cNvSpPr>
          <p:nvPr>
            <p:ph sz="quarter" idx="13"/>
          </p:nvPr>
        </p:nvSpPr>
        <p:spPr>
          <a:xfrm>
            <a:off x="913774" y="2080591"/>
            <a:ext cx="10642122" cy="954157"/>
          </a:xfrm>
        </p:spPr>
        <p:txBody>
          <a:bodyPr>
            <a:normAutofit/>
          </a:bodyPr>
          <a:lstStyle/>
          <a:p>
            <a:pPr marL="0" indent="0">
              <a:buNone/>
            </a:pPr>
            <a:r>
              <a:rPr lang="en-IN" sz="2400" b="1" u="sng" cap="none" dirty="0"/>
              <a:t>Definition of complaint</a:t>
            </a:r>
            <a:r>
              <a:rPr lang="en-IN" sz="2400" cap="none" dirty="0"/>
              <a:t>:- means any allegation in writing made by a complaint that:</a:t>
            </a:r>
          </a:p>
        </p:txBody>
      </p:sp>
      <p:sp>
        <p:nvSpPr>
          <p:cNvPr id="4" name="Content Placeholder 3">
            <a:extLst>
              <a:ext uri="{FF2B5EF4-FFF2-40B4-BE49-F238E27FC236}">
                <a16:creationId xmlns:a16="http://schemas.microsoft.com/office/drawing/2014/main" xmlns="" id="{7E9400E8-8C36-482F-BABF-74D7ACE0482B}"/>
              </a:ext>
            </a:extLst>
          </p:cNvPr>
          <p:cNvSpPr>
            <a:spLocks noGrp="1"/>
          </p:cNvSpPr>
          <p:nvPr>
            <p:ph sz="quarter" idx="14"/>
          </p:nvPr>
        </p:nvSpPr>
        <p:spPr>
          <a:xfrm>
            <a:off x="913773" y="3034748"/>
            <a:ext cx="10191549" cy="3591339"/>
          </a:xfrm>
        </p:spPr>
        <p:txBody>
          <a:bodyPr>
            <a:normAutofit/>
          </a:bodyPr>
          <a:lstStyle/>
          <a:p>
            <a:pPr marL="457200" indent="-457200">
              <a:buFont typeface="+mj-lt"/>
              <a:buAutoNum type="arabicPeriod"/>
            </a:pPr>
            <a:r>
              <a:rPr lang="en-IN" sz="2400" cap="none" dirty="0"/>
              <a:t>He has suffered a loss or damage as a result of any unfair trade practice adopted by any trader:</a:t>
            </a:r>
          </a:p>
          <a:p>
            <a:pPr marL="457200" indent="-457200">
              <a:buFont typeface="+mj-lt"/>
              <a:buAutoNum type="arabicPeriod"/>
            </a:pPr>
            <a:r>
              <a:rPr lang="en-IN" sz="2400" cap="none" dirty="0"/>
              <a:t>The goods/service mentioned in the complaint suffer from one or more defects.</a:t>
            </a:r>
          </a:p>
          <a:p>
            <a:pPr marL="457200" indent="-457200">
              <a:buFont typeface="+mj-lt"/>
              <a:buAutoNum type="arabicPeriod"/>
            </a:pPr>
            <a:r>
              <a:rPr lang="en-IN" sz="2400" cap="none" dirty="0"/>
              <a:t>A trader has charged for the goods mentioned in the complaint a price in excess of the price which is fixed by the law, displayed on the goods or  displayed on any packet containing such goods.</a:t>
            </a:r>
          </a:p>
        </p:txBody>
      </p:sp>
      <p:pic>
        <p:nvPicPr>
          <p:cNvPr id="6" name="Picture 5">
            <a:extLst>
              <a:ext uri="{FF2B5EF4-FFF2-40B4-BE49-F238E27FC236}">
                <a16:creationId xmlns:a16="http://schemas.microsoft.com/office/drawing/2014/main" xmlns="" id="{F20770DF-34F8-4D44-97A3-EF4B4C5F4F6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492487" cy="2080591"/>
          </a:xfrm>
          <a:prstGeom prst="rect">
            <a:avLst/>
          </a:prstGeom>
        </p:spPr>
      </p:pic>
    </p:spTree>
    <p:extLst>
      <p:ext uri="{BB962C8B-B14F-4D97-AF65-F5344CB8AC3E}">
        <p14:creationId xmlns:p14="http://schemas.microsoft.com/office/powerpoint/2010/main" xmlns="" val="361644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8AD29FC-4FE3-4D88-B2C3-A3ECF38980F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xmlns="" val="356030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97B680-A4AD-4D81-93BF-31D8BD07686D}"/>
              </a:ext>
            </a:extLst>
          </p:cNvPr>
          <p:cNvSpPr>
            <a:spLocks noGrp="1"/>
          </p:cNvSpPr>
          <p:nvPr>
            <p:ph type="title"/>
          </p:nvPr>
        </p:nvSpPr>
        <p:spPr/>
        <p:txBody>
          <a:bodyPr/>
          <a:lstStyle/>
          <a:p>
            <a:r>
              <a:rPr lang="en-IN" dirty="0"/>
              <a:t>negligence</a:t>
            </a:r>
          </a:p>
        </p:txBody>
      </p:sp>
      <p:sp>
        <p:nvSpPr>
          <p:cNvPr id="3" name="Content Placeholder 2">
            <a:extLst>
              <a:ext uri="{FF2B5EF4-FFF2-40B4-BE49-F238E27FC236}">
                <a16:creationId xmlns:a16="http://schemas.microsoft.com/office/drawing/2014/main" xmlns="" id="{56EF82E3-69AB-4AAA-97B6-2E791493C283}"/>
              </a:ext>
            </a:extLst>
          </p:cNvPr>
          <p:cNvSpPr>
            <a:spLocks noGrp="1"/>
          </p:cNvSpPr>
          <p:nvPr>
            <p:ph sz="quarter" idx="13"/>
          </p:nvPr>
        </p:nvSpPr>
        <p:spPr/>
        <p:txBody>
          <a:bodyPr>
            <a:normAutofit/>
          </a:bodyPr>
          <a:lstStyle/>
          <a:p>
            <a:r>
              <a:rPr lang="en-IN" sz="2400" cap="none" dirty="0"/>
              <a:t>A failure to behave with the level of care that someone of ordinary prudence would have exercised under the same circumstances. The behaviour usually consists of actions, but can also consist of omissions when there is some duty to act (e.g., A duty to help victims of one's previous conduct).</a:t>
            </a:r>
          </a:p>
          <a:p>
            <a:pPr marL="0" indent="0">
              <a:buNone/>
            </a:pPr>
            <a:endParaRPr lang="en-IN" sz="2400" cap="none" dirty="0"/>
          </a:p>
        </p:txBody>
      </p:sp>
    </p:spTree>
    <p:extLst>
      <p:ext uri="{BB962C8B-B14F-4D97-AF65-F5344CB8AC3E}">
        <p14:creationId xmlns:p14="http://schemas.microsoft.com/office/powerpoint/2010/main" xmlns="" val="318842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3194BC-383B-48DA-B27E-7ED31A51A23B}"/>
              </a:ext>
            </a:extLst>
          </p:cNvPr>
          <p:cNvSpPr>
            <a:spLocks noGrp="1"/>
          </p:cNvSpPr>
          <p:nvPr>
            <p:ph sz="quarter" idx="13"/>
          </p:nvPr>
        </p:nvSpPr>
        <p:spPr>
          <a:xfrm>
            <a:off x="913774" y="596348"/>
            <a:ext cx="10363826" cy="5194851"/>
          </a:xfrm>
        </p:spPr>
        <p:txBody>
          <a:bodyPr>
            <a:normAutofit/>
          </a:bodyPr>
          <a:lstStyle/>
          <a:p>
            <a:r>
              <a:rPr lang="en-IN" sz="2800" dirty="0"/>
              <a:t>The supreme court declared that doctors were like any other service providers under contract, and therefore are under the same obligation to compensate the purchaser (patient) for any deficiency in the quality of the services.</a:t>
            </a:r>
          </a:p>
        </p:txBody>
      </p:sp>
      <p:pic>
        <p:nvPicPr>
          <p:cNvPr id="5" name="Picture 4">
            <a:extLst>
              <a:ext uri="{FF2B5EF4-FFF2-40B4-BE49-F238E27FC236}">
                <a16:creationId xmlns:a16="http://schemas.microsoft.com/office/drawing/2014/main" xmlns="" id="{3F62EE45-E319-42E4-880C-CBB9E81D51B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3775" y="3625712"/>
            <a:ext cx="10549356" cy="3105150"/>
          </a:xfrm>
          <a:prstGeom prst="rect">
            <a:avLst/>
          </a:prstGeom>
        </p:spPr>
      </p:pic>
    </p:spTree>
    <p:extLst>
      <p:ext uri="{BB962C8B-B14F-4D97-AF65-F5344CB8AC3E}">
        <p14:creationId xmlns:p14="http://schemas.microsoft.com/office/powerpoint/2010/main" xmlns="" val="1297665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FA199E-A823-418E-AD43-5E90F209ECB4}"/>
              </a:ext>
            </a:extLst>
          </p:cNvPr>
          <p:cNvSpPr>
            <a:spLocks noGrp="1"/>
          </p:cNvSpPr>
          <p:nvPr>
            <p:ph sz="quarter" idx="13"/>
          </p:nvPr>
        </p:nvSpPr>
        <p:spPr>
          <a:xfrm>
            <a:off x="913774" y="1020418"/>
            <a:ext cx="10363826" cy="4770782"/>
          </a:xfrm>
        </p:spPr>
        <p:txBody>
          <a:bodyPr>
            <a:normAutofit/>
          </a:bodyPr>
          <a:lstStyle/>
          <a:p>
            <a:r>
              <a:rPr lang="en-IN" sz="2400" cap="none" dirty="0"/>
              <a:t>Doctors in charitable clinics providing free services or Government hospitals who are rendering free services are exempted from The Consumer Protection Act.</a:t>
            </a:r>
          </a:p>
          <a:p>
            <a:endParaRPr lang="en-IN" sz="2400" cap="none" dirty="0"/>
          </a:p>
          <a:p>
            <a:endParaRPr lang="en-IN" sz="2400" cap="none" dirty="0"/>
          </a:p>
          <a:p>
            <a:r>
              <a:rPr lang="en-IN" sz="2400" cap="none" dirty="0"/>
              <a:t>Doctors with independent practice, private hospital charging all, and hospitals with paying patients, doctors/hospitals paid by an insurance firm/employer for treatment of a client, are liable for any negligence under The Consumer Protection Act.</a:t>
            </a:r>
          </a:p>
        </p:txBody>
      </p:sp>
    </p:spTree>
    <p:extLst>
      <p:ext uri="{BB962C8B-B14F-4D97-AF65-F5344CB8AC3E}">
        <p14:creationId xmlns:p14="http://schemas.microsoft.com/office/powerpoint/2010/main" xmlns="" val="404233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2417EF-855D-4510-87EF-F416407FC25A}"/>
              </a:ext>
            </a:extLst>
          </p:cNvPr>
          <p:cNvSpPr>
            <a:spLocks noGrp="1"/>
          </p:cNvSpPr>
          <p:nvPr>
            <p:ph type="title"/>
          </p:nvPr>
        </p:nvSpPr>
        <p:spPr/>
        <p:txBody>
          <a:bodyPr/>
          <a:lstStyle/>
          <a:p>
            <a:r>
              <a:rPr lang="en-IN" dirty="0"/>
              <a:t>comments</a:t>
            </a:r>
          </a:p>
        </p:txBody>
      </p:sp>
      <p:sp>
        <p:nvSpPr>
          <p:cNvPr id="3" name="Content Placeholder 2">
            <a:extLst>
              <a:ext uri="{FF2B5EF4-FFF2-40B4-BE49-F238E27FC236}">
                <a16:creationId xmlns:a16="http://schemas.microsoft.com/office/drawing/2014/main" xmlns="" id="{FE0B9BEC-9163-4CD4-BA22-7AC2803ADCF4}"/>
              </a:ext>
            </a:extLst>
          </p:cNvPr>
          <p:cNvSpPr>
            <a:spLocks noGrp="1"/>
          </p:cNvSpPr>
          <p:nvPr>
            <p:ph sz="quarter" idx="13"/>
          </p:nvPr>
        </p:nvSpPr>
        <p:spPr/>
        <p:txBody>
          <a:bodyPr/>
          <a:lstStyle/>
          <a:p>
            <a:r>
              <a:rPr lang="en-IN" dirty="0"/>
              <a:t>Old acts also requires to get registration of hospitals and nursing homes in allopathic system of medicine only. But new covers all system and beside all dispensaries and clinics.</a:t>
            </a:r>
          </a:p>
          <a:p>
            <a:r>
              <a:rPr lang="en-IN" dirty="0"/>
              <a:t>District registration authority should have some representation from system of medicine also. </a:t>
            </a:r>
          </a:p>
          <a:p>
            <a:r>
              <a:rPr lang="en-IN" dirty="0"/>
              <a:t>Fear of inspector rai and undue harassment is another factor </a:t>
            </a:r>
            <a:r>
              <a:rPr lang="en-IN" dirty="0" err="1"/>
              <a:t>concers</a:t>
            </a:r>
            <a:r>
              <a:rPr lang="en-IN" dirty="0"/>
              <a:t> to private practitioners.</a:t>
            </a:r>
          </a:p>
          <a:p>
            <a:endParaRPr lang="en-IN" dirty="0"/>
          </a:p>
        </p:txBody>
      </p:sp>
    </p:spTree>
    <p:extLst>
      <p:ext uri="{BB962C8B-B14F-4D97-AF65-F5344CB8AC3E}">
        <p14:creationId xmlns:p14="http://schemas.microsoft.com/office/powerpoint/2010/main" xmlns="" val="376634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9E425FB-BB64-4016-82BF-CE0706B9C6C7}"/>
              </a:ext>
            </a:extLst>
          </p:cNvPr>
          <p:cNvPicPr>
            <a:picLocks noGrp="1" noChangeAspect="1"/>
          </p:cNvPicPr>
          <p:nvPr>
            <p:ph sz="quarter" idx="13"/>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0" y="0"/>
            <a:ext cx="12192000" cy="6857999"/>
          </a:xfrm>
        </p:spPr>
      </p:pic>
    </p:spTree>
    <p:extLst>
      <p:ext uri="{BB962C8B-B14F-4D97-AF65-F5344CB8AC3E}">
        <p14:creationId xmlns:p14="http://schemas.microsoft.com/office/powerpoint/2010/main" xmlns="" val="18671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C32088-AA96-4E4E-ACAD-576C20927A39}"/>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xmlns="" val="1611023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3EF0B-2592-4369-A73E-39494DA8687B}"/>
              </a:ext>
            </a:extLst>
          </p:cNvPr>
          <p:cNvSpPr>
            <a:spLocks noGrp="1"/>
          </p:cNvSpPr>
          <p:nvPr>
            <p:ph type="title"/>
          </p:nvPr>
        </p:nvSpPr>
        <p:spPr>
          <a:xfrm>
            <a:off x="913774" y="205408"/>
            <a:ext cx="10364451" cy="1596177"/>
          </a:xfrm>
        </p:spPr>
        <p:txBody>
          <a:bodyPr/>
          <a:lstStyle/>
          <a:p>
            <a:r>
              <a:rPr lang="en-IN" dirty="0"/>
              <a:t>index</a:t>
            </a:r>
          </a:p>
        </p:txBody>
      </p:sp>
      <p:sp>
        <p:nvSpPr>
          <p:cNvPr id="3" name="Content Placeholder 2">
            <a:extLst>
              <a:ext uri="{FF2B5EF4-FFF2-40B4-BE49-F238E27FC236}">
                <a16:creationId xmlns:a16="http://schemas.microsoft.com/office/drawing/2014/main" xmlns="" id="{BF98D677-2F46-4851-90B3-5326CE803994}"/>
              </a:ext>
            </a:extLst>
          </p:cNvPr>
          <p:cNvSpPr>
            <a:spLocks noGrp="1"/>
          </p:cNvSpPr>
          <p:nvPr>
            <p:ph sz="quarter" idx="13"/>
          </p:nvPr>
        </p:nvSpPr>
        <p:spPr>
          <a:xfrm>
            <a:off x="913774" y="1736036"/>
            <a:ext cx="10363826" cy="4916556"/>
          </a:xfrm>
        </p:spPr>
        <p:txBody>
          <a:bodyPr>
            <a:normAutofit lnSpcReduction="10000"/>
          </a:bodyPr>
          <a:lstStyle/>
          <a:p>
            <a:r>
              <a:rPr lang="en-IN" sz="2400" dirty="0"/>
              <a:t>Introduction</a:t>
            </a:r>
          </a:p>
          <a:p>
            <a:r>
              <a:rPr lang="en-IN" sz="2400" dirty="0"/>
              <a:t>Objective </a:t>
            </a:r>
          </a:p>
          <a:p>
            <a:r>
              <a:rPr lang="en-IN" sz="2400" dirty="0"/>
              <a:t>Who is a consumer?</a:t>
            </a:r>
          </a:p>
          <a:p>
            <a:r>
              <a:rPr lang="en-IN" sz="2400" dirty="0"/>
              <a:t>Consumers rights</a:t>
            </a:r>
          </a:p>
          <a:p>
            <a:r>
              <a:rPr lang="en-IN" sz="2400" dirty="0"/>
              <a:t>Composition of redressal agencies</a:t>
            </a:r>
          </a:p>
          <a:p>
            <a:r>
              <a:rPr lang="en-IN" sz="2400" dirty="0"/>
              <a:t>Appeals</a:t>
            </a:r>
          </a:p>
          <a:p>
            <a:r>
              <a:rPr lang="en-IN" sz="2400" dirty="0"/>
              <a:t>Complain</a:t>
            </a:r>
          </a:p>
          <a:p>
            <a:r>
              <a:rPr lang="en-IN" sz="2400" dirty="0"/>
              <a:t>Negligence </a:t>
            </a:r>
          </a:p>
          <a:p>
            <a:r>
              <a:rPr lang="en-IN" sz="2400" dirty="0"/>
              <a:t>comment</a:t>
            </a:r>
          </a:p>
          <a:p>
            <a:endParaRPr lang="en-IN" sz="2400" dirty="0"/>
          </a:p>
          <a:p>
            <a:endParaRPr lang="en-IN" sz="2400" dirty="0"/>
          </a:p>
          <a:p>
            <a:endParaRPr lang="en-IN" sz="2400" dirty="0"/>
          </a:p>
        </p:txBody>
      </p:sp>
    </p:spTree>
    <p:extLst>
      <p:ext uri="{BB962C8B-B14F-4D97-AF65-F5344CB8AC3E}">
        <p14:creationId xmlns:p14="http://schemas.microsoft.com/office/powerpoint/2010/main" xmlns="" val="414503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70E91-92EC-4919-AE9C-347B9B17BAA6}"/>
              </a:ext>
            </a:extLst>
          </p:cNvPr>
          <p:cNvSpPr>
            <a:spLocks noGrp="1"/>
          </p:cNvSpPr>
          <p:nvPr>
            <p:ph type="title"/>
          </p:nvPr>
        </p:nvSpPr>
        <p:spPr/>
        <p:txBody>
          <a:bodyPr/>
          <a:lstStyle/>
          <a:p>
            <a:r>
              <a:rPr lang="en-IN" dirty="0"/>
              <a:t>what is Consumer Protection Act ?</a:t>
            </a:r>
          </a:p>
        </p:txBody>
      </p:sp>
      <p:sp>
        <p:nvSpPr>
          <p:cNvPr id="3" name="Content Placeholder 2">
            <a:extLst>
              <a:ext uri="{FF2B5EF4-FFF2-40B4-BE49-F238E27FC236}">
                <a16:creationId xmlns:a16="http://schemas.microsoft.com/office/drawing/2014/main" xmlns="" id="{70FF1CE1-3BD6-400E-BFEC-B0ADC4C5AADF}"/>
              </a:ext>
            </a:extLst>
          </p:cNvPr>
          <p:cNvSpPr>
            <a:spLocks noGrp="1"/>
          </p:cNvSpPr>
          <p:nvPr>
            <p:ph sz="quarter" idx="13"/>
          </p:nvPr>
        </p:nvSpPr>
        <p:spPr>
          <a:xfrm>
            <a:off x="913774" y="2367092"/>
            <a:ext cx="10363826" cy="4391517"/>
          </a:xfrm>
        </p:spPr>
        <p:txBody>
          <a:bodyPr>
            <a:normAutofit lnSpcReduction="10000"/>
          </a:bodyPr>
          <a:lstStyle/>
          <a:p>
            <a:r>
              <a:rPr lang="en-IN" sz="2400" b="1" i="1" u="sng" cap="none" dirty="0"/>
              <a:t>Legal definition</a:t>
            </a:r>
            <a:r>
              <a:rPr lang="en-IN" sz="2400" cap="none" dirty="0"/>
              <a:t>:-”A state or federal law designed to protect Consumers against improperly described, damaged, faulty and dangerous goods and services as well as from unfair trade and credit practices”.</a:t>
            </a:r>
          </a:p>
          <a:p>
            <a:r>
              <a:rPr lang="en-IN" sz="2400" cap="none" dirty="0"/>
              <a:t>It is also called as COPRA. The Consumer Protection Act was established on </a:t>
            </a:r>
            <a:r>
              <a:rPr lang="en-IN" sz="2400" i="1" u="sng" cap="none" dirty="0"/>
              <a:t>24</a:t>
            </a:r>
            <a:r>
              <a:rPr lang="en-IN" sz="2400" i="1" u="sng" cap="none" baseline="30000" dirty="0"/>
              <a:t>th</a:t>
            </a:r>
            <a:r>
              <a:rPr lang="en-IN" sz="2400" i="1" u="sng" cap="none" dirty="0"/>
              <a:t> December1986.</a:t>
            </a:r>
            <a:endParaRPr lang="en-IN" sz="2400" cap="none" dirty="0"/>
          </a:p>
          <a:p>
            <a:r>
              <a:rPr lang="en-IN" sz="2400" cap="none" dirty="0"/>
              <a:t>From the year of 1995 the doctors were liable to be prosecuted in the Consumer Protection Act and also other medical professions.</a:t>
            </a:r>
          </a:p>
          <a:p>
            <a:r>
              <a:rPr lang="en-IN" sz="2400" cap="none" dirty="0"/>
              <a:t>It is made for the establishment of consumer councils and other authorities for the settlement of consumer grievances and matters connected there with it.</a:t>
            </a:r>
          </a:p>
          <a:p>
            <a:endParaRPr lang="en-IN" sz="2400" cap="none" dirty="0"/>
          </a:p>
          <a:p>
            <a:endParaRPr lang="en-IN" cap="none" dirty="0"/>
          </a:p>
        </p:txBody>
      </p:sp>
    </p:spTree>
    <p:extLst>
      <p:ext uri="{BB962C8B-B14F-4D97-AF65-F5344CB8AC3E}">
        <p14:creationId xmlns:p14="http://schemas.microsoft.com/office/powerpoint/2010/main" xmlns="" val="429451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0A0EC-D859-47DB-8C24-22C01A412E85}"/>
              </a:ext>
            </a:extLst>
          </p:cNvPr>
          <p:cNvSpPr>
            <a:spLocks noGrp="1"/>
          </p:cNvSpPr>
          <p:nvPr>
            <p:ph type="title"/>
          </p:nvPr>
        </p:nvSpPr>
        <p:spPr/>
        <p:txBody>
          <a:bodyPr/>
          <a:lstStyle/>
          <a:p>
            <a:r>
              <a:rPr lang="en-IN" dirty="0"/>
              <a:t>The act was renewed in 2019 which states</a:t>
            </a:r>
          </a:p>
        </p:txBody>
      </p:sp>
      <p:sp>
        <p:nvSpPr>
          <p:cNvPr id="3" name="Content Placeholder 2">
            <a:extLst>
              <a:ext uri="{FF2B5EF4-FFF2-40B4-BE49-F238E27FC236}">
                <a16:creationId xmlns:a16="http://schemas.microsoft.com/office/drawing/2014/main" xmlns="" id="{1D6D8C6D-FD5E-4C58-AC65-DD005E8F3934}"/>
              </a:ext>
            </a:extLst>
          </p:cNvPr>
          <p:cNvSpPr>
            <a:spLocks noGrp="1"/>
          </p:cNvSpPr>
          <p:nvPr>
            <p:ph sz="quarter" idx="13"/>
          </p:nvPr>
        </p:nvSpPr>
        <p:spPr>
          <a:xfrm>
            <a:off x="913774" y="2367092"/>
            <a:ext cx="10363826" cy="4378265"/>
          </a:xfrm>
        </p:spPr>
        <p:txBody>
          <a:bodyPr>
            <a:normAutofit fontScale="85000" lnSpcReduction="10000"/>
          </a:bodyPr>
          <a:lstStyle/>
          <a:p>
            <a:r>
              <a:rPr lang="en-IN" sz="2800" dirty="0"/>
              <a:t>Establishment of the Central Consumer Protection Authority (CCPA)</a:t>
            </a:r>
          </a:p>
          <a:p>
            <a:r>
              <a:rPr lang="en-IN" sz="2800" dirty="0"/>
              <a:t>Action against Mis -Leading Advertisements and liability of Endorsers</a:t>
            </a:r>
          </a:p>
          <a:p>
            <a:pPr fontAlgn="base"/>
            <a:r>
              <a:rPr lang="en-IN" sz="2800" dirty="0"/>
              <a:t>The New Act enhances the pecuniary jurisdictions of the following forums: –</a:t>
            </a:r>
          </a:p>
          <a:p>
            <a:pPr marL="457200" lvl="1" indent="0" fontAlgn="base">
              <a:buNone/>
            </a:pPr>
            <a:r>
              <a:rPr lang="en-IN" sz="2600" dirty="0"/>
              <a:t>District Commission: – from Rupees 20 Lakhs to Rupees 1 Crore</a:t>
            </a:r>
          </a:p>
          <a:p>
            <a:pPr marL="457200" lvl="1" indent="0" fontAlgn="base">
              <a:buNone/>
            </a:pPr>
            <a:r>
              <a:rPr lang="en-IN" sz="2600" dirty="0"/>
              <a:t>State Commission: – from Rupees 1 Crore to Rupees Ten Crore</a:t>
            </a:r>
          </a:p>
          <a:p>
            <a:pPr marL="457200" lvl="1" indent="0" fontAlgn="base">
              <a:buNone/>
            </a:pPr>
            <a:r>
              <a:rPr lang="en-IN" sz="2600" dirty="0"/>
              <a:t>National Commission: – from Rupees 1 Crore to above 10 Crore</a:t>
            </a:r>
          </a:p>
          <a:p>
            <a:pPr fontAlgn="base"/>
            <a:r>
              <a:rPr lang="en-IN" sz="2800" dirty="0"/>
              <a:t>E-commers is also included</a:t>
            </a:r>
          </a:p>
          <a:p>
            <a:pPr marL="0" indent="0">
              <a:buNone/>
            </a:pPr>
            <a:endParaRPr lang="en-IN" b="1" dirty="0"/>
          </a:p>
          <a:p>
            <a:endParaRPr lang="en-IN" dirty="0"/>
          </a:p>
        </p:txBody>
      </p:sp>
    </p:spTree>
    <p:extLst>
      <p:ext uri="{BB962C8B-B14F-4D97-AF65-F5344CB8AC3E}">
        <p14:creationId xmlns:p14="http://schemas.microsoft.com/office/powerpoint/2010/main" xmlns="" val="41453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E8936-C5E3-45C7-B2B4-F5968EE79862}"/>
              </a:ext>
            </a:extLst>
          </p:cNvPr>
          <p:cNvSpPr>
            <a:spLocks noGrp="1"/>
          </p:cNvSpPr>
          <p:nvPr>
            <p:ph type="title"/>
          </p:nvPr>
        </p:nvSpPr>
        <p:spPr>
          <a:xfrm>
            <a:off x="913775" y="609600"/>
            <a:ext cx="6428764" cy="1325880"/>
          </a:xfrm>
        </p:spPr>
        <p:txBody>
          <a:bodyPr>
            <a:normAutofit/>
          </a:bodyPr>
          <a:lstStyle/>
          <a:p>
            <a:r>
              <a:rPr lang="en-IN" sz="6000" dirty="0"/>
              <a:t>objective</a:t>
            </a:r>
          </a:p>
        </p:txBody>
      </p:sp>
      <p:pic>
        <p:nvPicPr>
          <p:cNvPr id="6" name="Content Placeholder 5">
            <a:extLst>
              <a:ext uri="{FF2B5EF4-FFF2-40B4-BE49-F238E27FC236}">
                <a16:creationId xmlns:a16="http://schemas.microsoft.com/office/drawing/2014/main" xmlns="" id="{BC43D5A7-6C28-4C86-A006-BB52905C6F0F}"/>
              </a:ext>
            </a:extLst>
          </p:cNvPr>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7342539" y="2128520"/>
            <a:ext cx="3810000" cy="3662680"/>
          </a:xfrm>
        </p:spPr>
      </p:pic>
      <p:sp>
        <p:nvSpPr>
          <p:cNvPr id="4" name="Text Placeholder 3">
            <a:extLst>
              <a:ext uri="{FF2B5EF4-FFF2-40B4-BE49-F238E27FC236}">
                <a16:creationId xmlns:a16="http://schemas.microsoft.com/office/drawing/2014/main" xmlns="" id="{325F297F-BEB6-44DB-BE9B-79D5D1DD4803}"/>
              </a:ext>
            </a:extLst>
          </p:cNvPr>
          <p:cNvSpPr>
            <a:spLocks noGrp="1"/>
          </p:cNvSpPr>
          <p:nvPr>
            <p:ph type="body" sz="half" idx="2"/>
          </p:nvPr>
        </p:nvSpPr>
        <p:spPr>
          <a:xfrm>
            <a:off x="746761" y="2128520"/>
            <a:ext cx="5730240" cy="4131452"/>
          </a:xfrm>
        </p:spPr>
        <p:txBody>
          <a:bodyPr>
            <a:normAutofit/>
          </a:bodyPr>
          <a:lstStyle/>
          <a:p>
            <a:pPr marL="342900" indent="-342900" algn="l">
              <a:buFont typeface="Arial" panose="020B0604020202020204" pitchFamily="34" charset="0"/>
              <a:buChar char="•"/>
            </a:pPr>
            <a:r>
              <a:rPr lang="en-IN" sz="2400" cap="none" dirty="0"/>
              <a:t>The main objective of Consumer Protection Act is to provide speedy and simple redressal to consumer disputes.</a:t>
            </a:r>
          </a:p>
          <a:p>
            <a:pPr marL="342900" indent="-342900" algn="l">
              <a:buFont typeface="Arial" panose="020B0604020202020204" pitchFamily="34" charset="0"/>
              <a:buChar char="•"/>
            </a:pPr>
            <a:r>
              <a:rPr lang="en-IN" sz="2400" cap="none" dirty="0"/>
              <a:t>It is one of the benevolent pieces of legislation intended to protect the consumers at large from exploitation.</a:t>
            </a:r>
          </a:p>
        </p:txBody>
      </p:sp>
    </p:spTree>
    <p:extLst>
      <p:ext uri="{BB962C8B-B14F-4D97-AF65-F5344CB8AC3E}">
        <p14:creationId xmlns:p14="http://schemas.microsoft.com/office/powerpoint/2010/main" xmlns="" val="302032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75D67-3004-43A2-A430-187E5B23AD3D}"/>
              </a:ext>
            </a:extLst>
          </p:cNvPr>
          <p:cNvSpPr>
            <a:spLocks noGrp="1"/>
          </p:cNvSpPr>
          <p:nvPr>
            <p:ph type="title"/>
          </p:nvPr>
        </p:nvSpPr>
        <p:spPr/>
        <p:txBody>
          <a:bodyPr/>
          <a:lstStyle/>
          <a:p>
            <a:r>
              <a:rPr lang="en-IN" dirty="0"/>
              <a:t>Who is consumers?</a:t>
            </a:r>
          </a:p>
        </p:txBody>
      </p:sp>
      <p:sp>
        <p:nvSpPr>
          <p:cNvPr id="3" name="Content Placeholder 2">
            <a:extLst>
              <a:ext uri="{FF2B5EF4-FFF2-40B4-BE49-F238E27FC236}">
                <a16:creationId xmlns:a16="http://schemas.microsoft.com/office/drawing/2014/main" xmlns="" id="{419715E3-1C0F-492A-84A3-90116C7C9431}"/>
              </a:ext>
            </a:extLst>
          </p:cNvPr>
          <p:cNvSpPr>
            <a:spLocks noGrp="1"/>
          </p:cNvSpPr>
          <p:nvPr>
            <p:ph sz="quarter" idx="13"/>
          </p:nvPr>
        </p:nvSpPr>
        <p:spPr/>
        <p:txBody>
          <a:bodyPr/>
          <a:lstStyle/>
          <a:p>
            <a:pPr marL="0" indent="0">
              <a:buNone/>
            </a:pPr>
            <a:r>
              <a:rPr lang="en-IN" sz="2400" b="1" cap="none" dirty="0"/>
              <a:t>Any person who:</a:t>
            </a:r>
          </a:p>
          <a:p>
            <a:r>
              <a:rPr lang="en-IN" sz="2400" cap="none" dirty="0"/>
              <a:t>Buys any goods for consideration which has been paid or will be paid.</a:t>
            </a:r>
          </a:p>
          <a:p>
            <a:r>
              <a:rPr lang="en-IN" sz="2400" cap="none" dirty="0"/>
              <a:t>Hires or avails any service for a consideration which has been paid or will be paid.</a:t>
            </a:r>
          </a:p>
          <a:p>
            <a:r>
              <a:rPr lang="en-IN" sz="2400" cap="none" dirty="0"/>
              <a:t>It does not involve a person who obtains goods for resale or any commercial purpose. </a:t>
            </a:r>
          </a:p>
          <a:p>
            <a:pPr marL="0" indent="0">
              <a:buNone/>
            </a:pPr>
            <a:endParaRPr lang="en-IN" cap="none" dirty="0"/>
          </a:p>
        </p:txBody>
      </p:sp>
      <p:pic>
        <p:nvPicPr>
          <p:cNvPr id="5" name="Picture 4">
            <a:extLst>
              <a:ext uri="{FF2B5EF4-FFF2-40B4-BE49-F238E27FC236}">
                <a16:creationId xmlns:a16="http://schemas.microsoft.com/office/drawing/2014/main" xmlns="" id="{B097B70D-812F-418D-9C33-85A9F178E406}"/>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8441634" y="0"/>
            <a:ext cx="3750365" cy="2968487"/>
          </a:xfrm>
          <a:prstGeom prst="rect">
            <a:avLst/>
          </a:prstGeom>
        </p:spPr>
      </p:pic>
    </p:spTree>
    <p:extLst>
      <p:ext uri="{BB962C8B-B14F-4D97-AF65-F5344CB8AC3E}">
        <p14:creationId xmlns:p14="http://schemas.microsoft.com/office/powerpoint/2010/main" xmlns="" val="83114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909045D-1252-47CD-BCED-03E4EEB3217B}"/>
              </a:ext>
            </a:extLst>
          </p:cNvPr>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p:spPr>
      </p:pic>
    </p:spTree>
    <p:extLst>
      <p:ext uri="{BB962C8B-B14F-4D97-AF65-F5344CB8AC3E}">
        <p14:creationId xmlns:p14="http://schemas.microsoft.com/office/powerpoint/2010/main" xmlns="" val="395332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6EEA5E-A361-4F54-8DF9-A0BF8B8BE1AB}"/>
              </a:ext>
            </a:extLst>
          </p:cNvPr>
          <p:cNvSpPr>
            <a:spLocks noGrp="1"/>
          </p:cNvSpPr>
          <p:nvPr>
            <p:ph type="title"/>
          </p:nvPr>
        </p:nvSpPr>
        <p:spPr/>
        <p:txBody>
          <a:bodyPr/>
          <a:lstStyle/>
          <a:p>
            <a:r>
              <a:rPr lang="en-IN" dirty="0"/>
              <a:t>Consumer rights</a:t>
            </a:r>
          </a:p>
        </p:txBody>
      </p:sp>
      <p:sp>
        <p:nvSpPr>
          <p:cNvPr id="3" name="Content Placeholder 2">
            <a:extLst>
              <a:ext uri="{FF2B5EF4-FFF2-40B4-BE49-F238E27FC236}">
                <a16:creationId xmlns:a16="http://schemas.microsoft.com/office/drawing/2014/main" xmlns="" id="{DADB044A-750B-4D6C-95DC-039B33C68D31}"/>
              </a:ext>
            </a:extLst>
          </p:cNvPr>
          <p:cNvSpPr>
            <a:spLocks noGrp="1"/>
          </p:cNvSpPr>
          <p:nvPr>
            <p:ph sz="quarter" idx="13"/>
          </p:nvPr>
        </p:nvSpPr>
        <p:spPr>
          <a:xfrm>
            <a:off x="913774" y="2332383"/>
            <a:ext cx="10363826" cy="3907100"/>
          </a:xfrm>
        </p:spPr>
        <p:txBody>
          <a:bodyPr>
            <a:normAutofit/>
          </a:bodyPr>
          <a:lstStyle/>
          <a:p>
            <a:pPr marL="457200" indent="-457200">
              <a:buFont typeface="+mj-lt"/>
              <a:buAutoNum type="arabicPeriod"/>
            </a:pPr>
            <a:r>
              <a:rPr lang="en-IN" sz="2400" b="1" u="sng" cap="none" dirty="0"/>
              <a:t>Right to Safety-</a:t>
            </a:r>
            <a:r>
              <a:rPr lang="en-IN" sz="2400" cap="none" dirty="0"/>
              <a:t>A consumer has aright to be protective against goods and services which are injurious to health and life.</a:t>
            </a:r>
          </a:p>
          <a:p>
            <a:pPr marL="457200" indent="-457200">
              <a:buFont typeface="+mj-lt"/>
              <a:buAutoNum type="arabicPeriod"/>
            </a:pPr>
            <a:r>
              <a:rPr lang="en-IN" sz="2400" b="1" u="sng" cap="none" dirty="0"/>
              <a:t>Right to be informed-</a:t>
            </a:r>
            <a:r>
              <a:rPr lang="en-IN" sz="2400" cap="none" dirty="0"/>
              <a:t>A consumer has the right to be informed about the ingredient, quality, quantity, purity, standard or grade, date of manufacture and price of the goods he/she intends to buy.</a:t>
            </a:r>
          </a:p>
          <a:p>
            <a:pPr marL="457200" indent="-457200">
              <a:buFont typeface="+mj-lt"/>
              <a:buAutoNum type="arabicPeriod"/>
            </a:pPr>
            <a:r>
              <a:rPr lang="en-IN" sz="2400" b="1" u="sng" cap="none" dirty="0"/>
              <a:t>Right to choose-</a:t>
            </a:r>
            <a:r>
              <a:rPr lang="en-IN" sz="2400" cap="none" dirty="0"/>
              <a:t>A consumer has the freedom to choose the goods needed from a variety of products.</a:t>
            </a:r>
          </a:p>
        </p:txBody>
      </p:sp>
    </p:spTree>
    <p:extLst>
      <p:ext uri="{BB962C8B-B14F-4D97-AF65-F5344CB8AC3E}">
        <p14:creationId xmlns:p14="http://schemas.microsoft.com/office/powerpoint/2010/main" xmlns="" val="380087528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464</TotalTime>
  <Words>835</Words>
  <Application>Microsoft Office PowerPoint</Application>
  <PresentationFormat>Custom</PresentationFormat>
  <Paragraphs>67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Droplet</vt:lpstr>
      <vt:lpstr>The Consumer Protection Act, 1986</vt:lpstr>
      <vt:lpstr>Slide 2</vt:lpstr>
      <vt:lpstr>index</vt:lpstr>
      <vt:lpstr>what is Consumer Protection Act ?</vt:lpstr>
      <vt:lpstr>The act was renewed in 2019 which states</vt:lpstr>
      <vt:lpstr>objective</vt:lpstr>
      <vt:lpstr>Who is consumers?</vt:lpstr>
      <vt:lpstr>Slide 8</vt:lpstr>
      <vt:lpstr>Consumer rights</vt:lpstr>
      <vt:lpstr>Slide 10</vt:lpstr>
      <vt:lpstr>Composition of redressal agencies</vt:lpstr>
      <vt:lpstr>Slide 12</vt:lpstr>
      <vt:lpstr>appeal</vt:lpstr>
      <vt:lpstr>Complaint </vt:lpstr>
      <vt:lpstr>Slide 15</vt:lpstr>
      <vt:lpstr>negligence</vt:lpstr>
      <vt:lpstr>Slide 17</vt:lpstr>
      <vt:lpstr>Slide 18</vt:lpstr>
      <vt:lpstr>comments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consumer protection act, 1986</dc:title>
  <dc:creator>Tinku Desai</dc:creator>
  <cp:lastModifiedBy>user</cp:lastModifiedBy>
  <cp:revision>31</cp:revision>
  <dcterms:created xsi:type="dcterms:W3CDTF">2020-06-06T09:31:59Z</dcterms:created>
  <dcterms:modified xsi:type="dcterms:W3CDTF">2022-07-07T10:33:40Z</dcterms:modified>
</cp:coreProperties>
</file>