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9"/>
  </p:notesMasterIdLst>
  <p:sldIdLst>
    <p:sldId id="256" r:id="rId2"/>
    <p:sldId id="337" r:id="rId3"/>
    <p:sldId id="338" r:id="rId4"/>
    <p:sldId id="339" r:id="rId5"/>
    <p:sldId id="340" r:id="rId6"/>
    <p:sldId id="346" r:id="rId7"/>
    <p:sldId id="352" r:id="rId8"/>
    <p:sldId id="257" r:id="rId9"/>
    <p:sldId id="343" r:id="rId10"/>
    <p:sldId id="341" r:id="rId11"/>
    <p:sldId id="342" r:id="rId12"/>
    <p:sldId id="364" r:id="rId13"/>
    <p:sldId id="363" r:id="rId14"/>
    <p:sldId id="347" r:id="rId15"/>
    <p:sldId id="348" r:id="rId16"/>
    <p:sldId id="349" r:id="rId17"/>
    <p:sldId id="350" r:id="rId18"/>
    <p:sldId id="353" r:id="rId19"/>
    <p:sldId id="355" r:id="rId20"/>
    <p:sldId id="359" r:id="rId21"/>
    <p:sldId id="356" r:id="rId22"/>
    <p:sldId id="357" r:id="rId23"/>
    <p:sldId id="358" r:id="rId24"/>
    <p:sldId id="360" r:id="rId25"/>
    <p:sldId id="361" r:id="rId26"/>
    <p:sldId id="362" r:id="rId27"/>
    <p:sldId id="268" r:id="rId28"/>
    <p:sldId id="258" r:id="rId29"/>
    <p:sldId id="365" r:id="rId30"/>
    <p:sldId id="367" r:id="rId31"/>
    <p:sldId id="366" r:id="rId32"/>
    <p:sldId id="260" r:id="rId33"/>
    <p:sldId id="261" r:id="rId34"/>
    <p:sldId id="262" r:id="rId35"/>
    <p:sldId id="263" r:id="rId36"/>
    <p:sldId id="368" r:id="rId37"/>
    <p:sldId id="264" r:id="rId38"/>
    <p:sldId id="369" r:id="rId39"/>
    <p:sldId id="265" r:id="rId40"/>
    <p:sldId id="384" r:id="rId41"/>
    <p:sldId id="415" r:id="rId42"/>
    <p:sldId id="370" r:id="rId43"/>
    <p:sldId id="371" r:id="rId44"/>
    <p:sldId id="289" r:id="rId45"/>
    <p:sldId id="372" r:id="rId46"/>
    <p:sldId id="290" r:id="rId47"/>
    <p:sldId id="373" r:id="rId48"/>
    <p:sldId id="374" r:id="rId49"/>
    <p:sldId id="308" r:id="rId50"/>
    <p:sldId id="377" r:id="rId51"/>
    <p:sldId id="375" r:id="rId52"/>
    <p:sldId id="376" r:id="rId53"/>
    <p:sldId id="309" r:id="rId54"/>
    <p:sldId id="378" r:id="rId55"/>
    <p:sldId id="379" r:id="rId56"/>
    <p:sldId id="380" r:id="rId57"/>
    <p:sldId id="41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6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16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rva Patel" userId="7fc328eca1faa444" providerId="LiveId" clId="{C202AA2E-93B7-4648-9262-E39375F2163A}"/>
    <pc:docChg chg="modMainMaster">
      <pc:chgData name="Purva Patel" userId="7fc328eca1faa444" providerId="LiveId" clId="{C202AA2E-93B7-4648-9262-E39375F2163A}" dt="2022-05-23T17:45:36.477" v="19" actId="1076"/>
      <pc:docMkLst>
        <pc:docMk/>
      </pc:docMkLst>
      <pc:sldMasterChg chg="modSldLayout">
        <pc:chgData name="Purva Patel" userId="7fc328eca1faa444" providerId="LiveId" clId="{C202AA2E-93B7-4648-9262-E39375F2163A}" dt="2022-05-23T17:45:36.477" v="19" actId="1076"/>
        <pc:sldMasterMkLst>
          <pc:docMk/>
          <pc:sldMasterMk cId="0" sldId="2147483684"/>
        </pc:sldMasterMkLst>
        <pc:sldLayoutChg chg="addSp modSp mod">
          <pc:chgData name="Purva Patel" userId="7fc328eca1faa444" providerId="LiveId" clId="{C202AA2E-93B7-4648-9262-E39375F2163A}" dt="2022-05-23T17:41:13.181" v="6" actId="1076"/>
          <pc:sldLayoutMkLst>
            <pc:docMk/>
            <pc:sldMasterMk cId="0" sldId="2147483684"/>
            <pc:sldLayoutMk cId="0" sldId="2147483685"/>
          </pc:sldLayoutMkLst>
          <pc:picChg chg="add mod">
            <ac:chgData name="Purva Patel" userId="7fc328eca1faa444" providerId="LiveId" clId="{C202AA2E-93B7-4648-9262-E39375F2163A}" dt="2022-05-23T17:39:35.872" v="3" actId="14100"/>
            <ac:picMkLst>
              <pc:docMk/>
              <pc:sldMasterMk cId="0" sldId="2147483684"/>
              <pc:sldLayoutMk cId="0" sldId="2147483685"/>
              <ac:picMk id="3" creationId="{772D8627-F2D8-2B6F-BCEB-9E93530441C2}"/>
            </ac:picMkLst>
          </pc:picChg>
          <pc:picChg chg="add mod">
            <ac:chgData name="Purva Patel" userId="7fc328eca1faa444" providerId="LiveId" clId="{C202AA2E-93B7-4648-9262-E39375F2163A}" dt="2022-05-23T17:41:13.181" v="6" actId="1076"/>
            <ac:picMkLst>
              <pc:docMk/>
              <pc:sldMasterMk cId="0" sldId="2147483684"/>
              <pc:sldLayoutMk cId="0" sldId="2147483685"/>
              <ac:picMk id="5" creationId="{29A3EC12-9513-8D56-44D3-866BE637D9B4}"/>
            </ac:picMkLst>
          </pc:picChg>
        </pc:sldLayoutChg>
        <pc:sldLayoutChg chg="addSp modSp mod">
          <pc:chgData name="Purva Patel" userId="7fc328eca1faa444" providerId="LiveId" clId="{C202AA2E-93B7-4648-9262-E39375F2163A}" dt="2022-05-23T17:45:36.477" v="19" actId="1076"/>
          <pc:sldLayoutMkLst>
            <pc:docMk/>
            <pc:sldMasterMk cId="0" sldId="2147483684"/>
            <pc:sldLayoutMk cId="0" sldId="2147483686"/>
          </pc:sldLayoutMkLst>
          <pc:picChg chg="add mod">
            <ac:chgData name="Purva Patel" userId="7fc328eca1faa444" providerId="LiveId" clId="{C202AA2E-93B7-4648-9262-E39375F2163A}" dt="2022-05-23T17:44:52.126" v="13" actId="14100"/>
            <ac:picMkLst>
              <pc:docMk/>
              <pc:sldMasterMk cId="0" sldId="2147483684"/>
              <pc:sldLayoutMk cId="0" sldId="2147483686"/>
              <ac:picMk id="7" creationId="{B310ABCA-4CE8-3AC4-0551-EE89A714CEAB}"/>
            </ac:picMkLst>
          </pc:picChg>
          <pc:picChg chg="add mod">
            <ac:chgData name="Purva Patel" userId="7fc328eca1faa444" providerId="LiveId" clId="{C202AA2E-93B7-4648-9262-E39375F2163A}" dt="2022-05-23T17:45:36.477" v="19" actId="1076"/>
            <ac:picMkLst>
              <pc:docMk/>
              <pc:sldMasterMk cId="0" sldId="2147483684"/>
              <pc:sldLayoutMk cId="0" sldId="2147483686"/>
              <ac:picMk id="10" creationId="{90F338E2-CA43-5ECA-F846-46D76964889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4A219-1371-45AC-9BF7-84A28514F35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78316-6CE5-488A-8876-77B756E63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1043-B19A-4476-8F62-BE01045FC313}" type="datetime1">
              <a:rPr lang="en-US" smtClean="0"/>
              <a:t>11/23/2022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D8627-F2D8-2B6F-BCEB-9E9353044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1" y="226970"/>
            <a:ext cx="1314767" cy="137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A3EC12-9513-8D56-44D3-866BE637D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29" y="198433"/>
            <a:ext cx="1181100" cy="133352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88C7-7A77-44B6-ACA6-7C61ADCEF366}" type="datetime1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5290-5FAD-48E3-98EB-A768F9413A9B}" type="datetime1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267-1B56-4C7E-B934-48F4F93DB0E3}" type="datetime1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0ABCA-4CE8-3AC4-0551-EE89A714CE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04105"/>
            <a:ext cx="1295400" cy="1296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F338E2-CA43-5ECA-F846-46D7696488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58" y="228600"/>
            <a:ext cx="1034045" cy="11674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310F-420F-4AC7-8EAD-ECF1CBA81F25}" type="datetime1">
              <a:rPr lang="en-US" smtClean="0"/>
              <a:t>11/23/2022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DF0F6AE-5B49-4A4D-A707-15C7041AAB7F}" type="datetime1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C497-05BE-4AD1-A73D-BBF4B20B583F}" type="datetime1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/>
              <a:t>Dr Neha Mukkamala, Assoc Prof.COP, SVDU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EF6E-0934-4F76-B46B-B1A45FBCFD74}" type="datetime1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C051-046F-4880-9BBF-CAEE4D82D281}" type="datetime1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C48-F1A0-47C7-B17B-01CBE1142B37}" type="datetime1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6B5512-ADC0-4934-B10B-857BE2497D21}" type="datetime1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77FC11-49C4-4351-90B9-A90515294DF4}" type="datetime1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Dr Neha Mukkamala, Assoc Prof.COP, SVDU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By Dr Neha Mukkamala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SHOULDER COMPLEX BIOMECHANICS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Scapula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2600" dirty="0"/>
              <a:t>Anatomical resting position: Medial border is 5-6cm from the thoracic </a:t>
            </a:r>
            <a:r>
              <a:rPr lang="en-US" sz="2600" dirty="0" err="1"/>
              <a:t>spinous</a:t>
            </a:r>
            <a:r>
              <a:rPr lang="en-US" sz="2600" dirty="0"/>
              <a:t> processes and between T2 and T7. 30</a:t>
            </a:r>
            <a:r>
              <a:rPr lang="en-US" sz="2600" baseline="30000" dirty="0"/>
              <a:t>0</a:t>
            </a:r>
            <a:r>
              <a:rPr lang="en-US" sz="2600" dirty="0"/>
              <a:t>-45</a:t>
            </a:r>
            <a:r>
              <a:rPr lang="en-US" sz="2600" baseline="30000" dirty="0"/>
              <a:t>0 </a:t>
            </a:r>
            <a:r>
              <a:rPr lang="en-US" sz="2600" dirty="0"/>
              <a:t>anterior to the frontal plane. This is the plane of the scapula or Scapular plane. It is tipped 10</a:t>
            </a:r>
            <a:r>
              <a:rPr lang="en-US" sz="2600" baseline="30000" dirty="0"/>
              <a:t>0</a:t>
            </a:r>
            <a:r>
              <a:rPr lang="en-US" sz="2600" dirty="0"/>
              <a:t> to 20</a:t>
            </a:r>
            <a:r>
              <a:rPr lang="en-US" sz="2600" baseline="30000" dirty="0"/>
              <a:t>0</a:t>
            </a:r>
          </a:p>
          <a:p>
            <a:pPr>
              <a:buNone/>
            </a:pPr>
            <a:r>
              <a:rPr lang="en-US" dirty="0"/>
              <a:t>	    in the </a:t>
            </a:r>
            <a:r>
              <a:rPr lang="en-US" dirty="0" err="1"/>
              <a:t>sagittal</a:t>
            </a:r>
            <a:r>
              <a:rPr lang="en-US" dirty="0"/>
              <a:t> plane.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/>
              <a:t>It provides a place for the muscles controlling the </a:t>
            </a:r>
            <a:r>
              <a:rPr lang="en-US" sz="2600" dirty="0" err="1"/>
              <a:t>Glenohumeral</a:t>
            </a:r>
            <a:r>
              <a:rPr lang="en-US" sz="2600" dirty="0"/>
              <a:t> (GH) joint to venture from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/>
              <a:t>Provides a stable base from which the GH joint can function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/>
              <a:t>Provides GH joint more motion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 err="1"/>
              <a:t>Humerus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272272" cy="4803648"/>
          </a:xfrm>
        </p:spPr>
        <p:txBody>
          <a:bodyPr>
            <a:normAutofit/>
          </a:bodyPr>
          <a:lstStyle/>
          <a:p>
            <a:r>
              <a:rPr lang="en-US" dirty="0"/>
              <a:t>Positioned medially and superiorly in the frontal plane and rotated </a:t>
            </a:r>
            <a:r>
              <a:rPr lang="en-US" dirty="0" err="1"/>
              <a:t>posteriorly</a:t>
            </a:r>
            <a:r>
              <a:rPr lang="en-US" dirty="0"/>
              <a:t> in the transverse plane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449563"/>
            <a:ext cx="5715000" cy="618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Angle of inclination- </a:t>
            </a:r>
            <a:r>
              <a:rPr lang="en-US" dirty="0"/>
              <a:t>An axis through the humeral head and neck in relation to a longitudinal axis through the shaft of the </a:t>
            </a:r>
            <a:r>
              <a:rPr lang="en-US" dirty="0" err="1"/>
              <a:t>humerus</a:t>
            </a:r>
            <a:r>
              <a:rPr lang="en-US" dirty="0"/>
              <a:t> forms an angle of 130 to 150 degree in the frontal </a:t>
            </a:r>
            <a:r>
              <a:rPr lang="en-US" dirty="0" err="1"/>
              <a:t>plane.This</a:t>
            </a:r>
            <a:r>
              <a:rPr lang="en-US" dirty="0"/>
              <a:t> is known as the angle of inclination of the </a:t>
            </a:r>
            <a:r>
              <a:rPr lang="en-US" dirty="0" err="1"/>
              <a:t>humerus</a:t>
            </a:r>
            <a:r>
              <a:rPr lang="en-US" dirty="0"/>
              <a:t>. </a:t>
            </a:r>
          </a:p>
          <a:p>
            <a:r>
              <a:rPr lang="en-US" b="1" dirty="0"/>
              <a:t>Angle of torsion- </a:t>
            </a:r>
            <a:r>
              <a:rPr lang="en-US" dirty="0"/>
              <a:t>In</a:t>
            </a:r>
            <a:r>
              <a:rPr lang="en-US" b="1" dirty="0"/>
              <a:t> </a:t>
            </a:r>
            <a:r>
              <a:rPr lang="en-US" dirty="0"/>
              <a:t>the transverse plane, the axis through the humeral head and neck in relation to the axis through the humeral </a:t>
            </a:r>
            <a:r>
              <a:rPr lang="en-US" dirty="0" err="1"/>
              <a:t>condyles</a:t>
            </a:r>
            <a:r>
              <a:rPr lang="en-US" dirty="0"/>
              <a:t> forms an angle called the angle of torsion. In </a:t>
            </a:r>
            <a:r>
              <a:rPr lang="en-US" dirty="0" err="1"/>
              <a:t>humerus</a:t>
            </a:r>
            <a:r>
              <a:rPr lang="en-US" dirty="0"/>
              <a:t> it is 30</a:t>
            </a:r>
            <a:r>
              <a:rPr lang="en-US" baseline="30000" dirty="0"/>
              <a:t>0 </a:t>
            </a:r>
            <a:r>
              <a:rPr lang="en-US" dirty="0" err="1"/>
              <a:t>posteriorly</a:t>
            </a:r>
            <a:r>
              <a:rPr lang="en-US" dirty="0"/>
              <a:t> called as retroversion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Girdle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Shoulder girdle refers to the scapula, clavicle and </a:t>
            </a:r>
            <a:r>
              <a:rPr lang="en-US" dirty="0" err="1"/>
              <a:t>manubrium</a:t>
            </a:r>
            <a:r>
              <a:rPr lang="en-US" dirty="0"/>
              <a:t>.</a:t>
            </a:r>
          </a:p>
          <a:p>
            <a:r>
              <a:rPr lang="en-US" dirty="0"/>
              <a:t>There is coupling between the motions of clavicle and scapula.</a:t>
            </a:r>
          </a:p>
          <a:p>
            <a:r>
              <a:rPr lang="en-US" dirty="0"/>
              <a:t>Motions at the AC and SC joints produce movement of the scapula on the thorax.</a:t>
            </a:r>
          </a:p>
          <a:p>
            <a:r>
              <a:rPr lang="en-US" dirty="0"/>
              <a:t>The SC joint is responsible for the majority of the scapula’s movement and AC joint produces minimal movement.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Girdle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Elevation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Upward rotation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Downward rotation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Scapular tilting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Girdle Elevation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9579" y="1752600"/>
            <a:ext cx="430011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Girdle Elevation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Primarily used to describe scapular motion</a:t>
            </a:r>
          </a:p>
          <a:p>
            <a:r>
              <a:rPr lang="en-US" dirty="0"/>
              <a:t>Scapula slides upward on the thorax relative to its resting position</a:t>
            </a:r>
          </a:p>
          <a:p>
            <a:r>
              <a:rPr lang="en-US" dirty="0"/>
              <a:t>Shrugging the shoulders produces this motion</a:t>
            </a:r>
          </a:p>
          <a:p>
            <a:r>
              <a:rPr lang="en-US" dirty="0"/>
              <a:t>There must also be elevation of the clavicle at the SC joint for scapular elevation </a:t>
            </a:r>
          </a:p>
          <a:p>
            <a:r>
              <a:rPr lang="en-US" dirty="0"/>
              <a:t>Because of this SC motion, the distal end of the clavicle and </a:t>
            </a:r>
            <a:r>
              <a:rPr lang="en-US" dirty="0" err="1"/>
              <a:t>acromion</a:t>
            </a:r>
            <a:r>
              <a:rPr lang="en-US" dirty="0"/>
              <a:t> process move superiorly (towards the ear) approx 60</a:t>
            </a:r>
            <a:r>
              <a:rPr lang="en-US" baseline="30000" dirty="0"/>
              <a:t>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Girdle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Primarily used to describe scapular motion</a:t>
            </a:r>
          </a:p>
          <a:p>
            <a:r>
              <a:rPr lang="en-US" dirty="0"/>
              <a:t>It is the reverse movement of elevation</a:t>
            </a:r>
          </a:p>
          <a:p>
            <a:r>
              <a:rPr lang="en-US" dirty="0"/>
              <a:t>Scapula slides downward on the thorax relative to its resting position</a:t>
            </a:r>
          </a:p>
          <a:p>
            <a:r>
              <a:rPr lang="en-US" dirty="0"/>
              <a:t>From the resting position only 5</a:t>
            </a:r>
            <a:r>
              <a:rPr lang="en-US" baseline="30000" dirty="0"/>
              <a:t>0 </a:t>
            </a:r>
            <a:r>
              <a:rPr lang="en-US" dirty="0"/>
              <a:t> to 10</a:t>
            </a:r>
            <a:r>
              <a:rPr lang="en-US" baseline="30000" dirty="0"/>
              <a:t>0</a:t>
            </a:r>
            <a:r>
              <a:rPr lang="en-US" dirty="0"/>
              <a:t> of depression occurs</a:t>
            </a:r>
          </a:p>
          <a:p>
            <a:r>
              <a:rPr lang="en-US" dirty="0"/>
              <a:t>It stabilizes the scapula and elevates the body during upper extremity weight bearing like </a:t>
            </a:r>
            <a:r>
              <a:rPr lang="en-US" dirty="0" err="1"/>
              <a:t>maneuvre</a:t>
            </a:r>
            <a:r>
              <a:rPr lang="en-US" dirty="0"/>
              <a:t> on parallel bars, walking with crutches, wheelchair transfers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Girdle Protraction &amp; Retraction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447800"/>
            <a:ext cx="5877719" cy="446540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student at the end of the lecture should be able to: </a:t>
            </a:r>
          </a:p>
          <a:p>
            <a:r>
              <a:rPr lang="en-US" dirty="0"/>
              <a:t>Identify the bones and joints of the shoulder complex</a:t>
            </a:r>
          </a:p>
          <a:p>
            <a:r>
              <a:rPr lang="en-US" dirty="0"/>
              <a:t>Explain the motions of the shoulder girdle</a:t>
            </a:r>
          </a:p>
          <a:p>
            <a:r>
              <a:rPr lang="en-US" dirty="0"/>
              <a:t>Enumerate ligaments of the </a:t>
            </a:r>
            <a:r>
              <a:rPr lang="en-US" dirty="0" err="1"/>
              <a:t>Sternoclavicular</a:t>
            </a:r>
            <a:r>
              <a:rPr lang="en-US" dirty="0"/>
              <a:t> and </a:t>
            </a:r>
            <a:r>
              <a:rPr lang="en-US" dirty="0" err="1"/>
              <a:t>Acromioclavicular</a:t>
            </a:r>
            <a:r>
              <a:rPr lang="en-US" dirty="0"/>
              <a:t> joints</a:t>
            </a:r>
          </a:p>
          <a:p>
            <a:r>
              <a:rPr lang="en-US" dirty="0"/>
              <a:t>Explain the kinematics of the </a:t>
            </a:r>
            <a:r>
              <a:rPr lang="en-US" dirty="0" err="1"/>
              <a:t>Sternoclavicular</a:t>
            </a:r>
            <a:r>
              <a:rPr lang="en-US" dirty="0"/>
              <a:t>, </a:t>
            </a:r>
            <a:r>
              <a:rPr lang="en-US" dirty="0" err="1"/>
              <a:t>Acromioclavicular</a:t>
            </a:r>
            <a:r>
              <a:rPr lang="en-US" dirty="0"/>
              <a:t> and </a:t>
            </a:r>
            <a:r>
              <a:rPr lang="en-US" dirty="0" err="1"/>
              <a:t>Scapulothoracic</a:t>
            </a:r>
            <a:r>
              <a:rPr lang="en-US" dirty="0"/>
              <a:t> joints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Girdle Protraction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Both scapula and clavicle play important roles in producing this motion</a:t>
            </a:r>
          </a:p>
          <a:p>
            <a:r>
              <a:rPr lang="en-US" dirty="0"/>
              <a:t>The lateral end of the clavicle and scapula move </a:t>
            </a:r>
            <a:r>
              <a:rPr lang="en-US" dirty="0" err="1"/>
              <a:t>anteriorly</a:t>
            </a:r>
            <a:r>
              <a:rPr lang="en-US" dirty="0"/>
              <a:t> around the rib cage, with the medial border of the scapula moving away from the midline</a:t>
            </a:r>
          </a:p>
          <a:p>
            <a:r>
              <a:rPr lang="en-US" dirty="0"/>
              <a:t>Also called abduction of the scapula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Girdle Retraction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is the opposite motion of protraction</a:t>
            </a:r>
          </a:p>
          <a:p>
            <a:r>
              <a:rPr lang="en-US" dirty="0"/>
              <a:t>The lateral end of the clavicle and scapula move </a:t>
            </a:r>
            <a:r>
              <a:rPr lang="en-US" dirty="0" err="1"/>
              <a:t>posteriorly</a:t>
            </a:r>
            <a:r>
              <a:rPr lang="en-US" dirty="0"/>
              <a:t> around the rib cage, with the medial border of the scapula comes towards the midline</a:t>
            </a:r>
          </a:p>
          <a:p>
            <a:r>
              <a:rPr lang="en-US" dirty="0"/>
              <a:t>Also called adduction of the scapula</a:t>
            </a:r>
          </a:p>
          <a:p>
            <a:r>
              <a:rPr lang="en-US" dirty="0"/>
              <a:t>The total range for scapular protraction and retraction at the SC joint is 25</a:t>
            </a:r>
            <a:r>
              <a:rPr lang="en-US" baseline="30000" dirty="0"/>
              <a:t>0</a:t>
            </a:r>
            <a:endParaRPr lang="en-US" dirty="0"/>
          </a:p>
          <a:p>
            <a:r>
              <a:rPr lang="en-US" dirty="0"/>
              <a:t>It also includes concurrent motions of protraction and retraction of the clavicle at the SC joint and medial and lateral rotation at the AC joint.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Shoulder Girdle Upward &amp; Downward rotation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68041" y="1527175"/>
            <a:ext cx="41714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Girdle Upward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Glenoid</a:t>
            </a:r>
            <a:r>
              <a:rPr lang="en-US" dirty="0"/>
              <a:t> </a:t>
            </a:r>
            <a:r>
              <a:rPr lang="en-US" dirty="0" err="1"/>
              <a:t>fossa</a:t>
            </a:r>
            <a:r>
              <a:rPr lang="en-US" dirty="0"/>
              <a:t> moves to face superiorly and inferior angle of scapula slides laterally and </a:t>
            </a:r>
            <a:r>
              <a:rPr lang="en-US" dirty="0" err="1"/>
              <a:t>anteriorly</a:t>
            </a:r>
            <a:r>
              <a:rPr lang="en-US" dirty="0"/>
              <a:t> on the thorax</a:t>
            </a:r>
          </a:p>
          <a:p>
            <a:r>
              <a:rPr lang="en-US" dirty="0"/>
              <a:t>Max range occurs with full shoulder flexion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Girdle Downward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Glenoid</a:t>
            </a:r>
            <a:r>
              <a:rPr lang="en-US" dirty="0"/>
              <a:t> </a:t>
            </a:r>
            <a:r>
              <a:rPr lang="en-US" dirty="0" err="1"/>
              <a:t>fossa</a:t>
            </a:r>
            <a:r>
              <a:rPr lang="en-US" dirty="0"/>
              <a:t> moves to face inferiorly</a:t>
            </a:r>
          </a:p>
          <a:p>
            <a:r>
              <a:rPr lang="en-US" dirty="0"/>
              <a:t>Complete range occurs with max shoulder extension</a:t>
            </a:r>
          </a:p>
          <a:p>
            <a:r>
              <a:rPr lang="en-US" dirty="0"/>
              <a:t>The total range of upward and downward rotation is 60</a:t>
            </a:r>
            <a:r>
              <a:rPr lang="en-US" baseline="30000" dirty="0"/>
              <a:t>0</a:t>
            </a:r>
          </a:p>
          <a:p>
            <a:r>
              <a:rPr lang="en-US" dirty="0"/>
              <a:t>Upward rotation is accompanied by elevation of SC and AC joints and downward rotation is accompanied by depression of these joints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Scapular tilting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7449" y="1527175"/>
            <a:ext cx="36725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Scapular tilting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Anterior and posterior tilting is rotation of the scapula along a medial-lateral axis.</a:t>
            </a:r>
          </a:p>
          <a:p>
            <a:r>
              <a:rPr lang="en-US" dirty="0"/>
              <a:t>Anterior tilting occurs when the superior border of the scapula tilts forward with its inferior angle moving away from the thorax.</a:t>
            </a:r>
          </a:p>
          <a:p>
            <a:r>
              <a:rPr lang="en-US" dirty="0"/>
              <a:t>It occurs when the hand is put behind the back and lifted away from the back.</a:t>
            </a:r>
          </a:p>
          <a:p>
            <a:r>
              <a:rPr lang="en-US" dirty="0"/>
              <a:t>The scapula will </a:t>
            </a:r>
            <a:r>
              <a:rPr lang="en-US" dirty="0" err="1"/>
              <a:t>posteriorly</a:t>
            </a:r>
            <a:r>
              <a:rPr lang="en-US" dirty="0"/>
              <a:t> tilt as the </a:t>
            </a:r>
            <a:r>
              <a:rPr lang="en-US" dirty="0" err="1"/>
              <a:t>humerus</a:t>
            </a:r>
            <a:r>
              <a:rPr lang="en-US" dirty="0"/>
              <a:t> is elevated during shoulder flexion and abduction.</a:t>
            </a:r>
          </a:p>
          <a:p>
            <a:r>
              <a:rPr lang="en-US" dirty="0"/>
              <a:t>Posterior </a:t>
            </a:r>
            <a:r>
              <a:rPr lang="en-US"/>
              <a:t>tilting is accompanied </a:t>
            </a:r>
            <a:r>
              <a:rPr lang="en-US" dirty="0"/>
              <a:t>by posterior rotation of clavicle at SC &amp; AC joints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r>
              <a:rPr lang="en-US" dirty="0"/>
              <a:t>STERNOCLAVICULAR  JOINT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52043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010400" cy="5635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/>
              <a:t> STERNOCLAVICULAR 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715000"/>
          </a:xfrm>
        </p:spPr>
        <p:txBody>
          <a:bodyPr>
            <a:normAutofit/>
          </a:bodyPr>
          <a:lstStyle/>
          <a:p>
            <a:r>
              <a:rPr lang="en-US" sz="3200" dirty="0"/>
              <a:t>The SC joint is a complex saddle joint with three degrees of motion: elevation &amp; depression, protraction &amp; retraction, rotation. This joint has a synovial capsule, a joint disk, and three major ligaments.</a:t>
            </a:r>
          </a:p>
          <a:p>
            <a:r>
              <a:rPr lang="en-US" sz="3200" dirty="0"/>
              <a:t>The three ligaments are the </a:t>
            </a:r>
            <a:r>
              <a:rPr lang="en-US" sz="3200" b="1" dirty="0"/>
              <a:t>sternoclavicular ligaments, the </a:t>
            </a:r>
            <a:r>
              <a:rPr lang="en-US" sz="3200" b="1" dirty="0" err="1"/>
              <a:t>costoclavicular</a:t>
            </a:r>
            <a:r>
              <a:rPr lang="en-US" sz="3200" b="1" dirty="0"/>
              <a:t> ligament, </a:t>
            </a:r>
            <a:r>
              <a:rPr lang="en-US" sz="3200" dirty="0"/>
              <a:t>and the</a:t>
            </a:r>
            <a:r>
              <a:rPr lang="en-US" sz="3200" b="1" dirty="0"/>
              <a:t> </a:t>
            </a:r>
            <a:r>
              <a:rPr lang="en-US" sz="3200" b="1" dirty="0" err="1"/>
              <a:t>interclavicular</a:t>
            </a:r>
            <a:r>
              <a:rPr lang="en-US" sz="3200" b="1" dirty="0"/>
              <a:t> ligament.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869" y="1670050"/>
            <a:ext cx="714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Shoulder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put the hand in a position for function</a:t>
            </a:r>
          </a:p>
          <a:p>
            <a:r>
              <a:rPr lang="en-US" dirty="0"/>
              <a:t>It stabilizes the upper extremity for: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hand motions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lifts and pushes objects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elevates the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assists with forced respiration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bears weight when walking with crutches and handstands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fibrocartilagenous</a:t>
            </a:r>
            <a:r>
              <a:rPr lang="en-US" dirty="0"/>
              <a:t> </a:t>
            </a:r>
            <a:r>
              <a:rPr lang="en-US" dirty="0" err="1"/>
              <a:t>articular</a:t>
            </a:r>
            <a:r>
              <a:rPr lang="en-US" dirty="0"/>
              <a:t> disk lies between the two joint surfaces</a:t>
            </a:r>
          </a:p>
          <a:p>
            <a:r>
              <a:rPr lang="en-US" dirty="0"/>
              <a:t>It serves as a hinge for motion</a:t>
            </a:r>
          </a:p>
          <a:p>
            <a:r>
              <a:rPr lang="en-US" dirty="0"/>
              <a:t>It adds stability to the joint and reduces the risk of the clavicle sliding over the </a:t>
            </a:r>
            <a:r>
              <a:rPr lang="en-US" dirty="0" err="1"/>
              <a:t>manubrium</a:t>
            </a:r>
            <a:endParaRPr lang="en-US" dirty="0"/>
          </a:p>
          <a:p>
            <a:r>
              <a:rPr lang="en-US" dirty="0"/>
              <a:t>It increases stability by increasing congruency between the two joint surfaces</a:t>
            </a:r>
          </a:p>
          <a:p>
            <a:r>
              <a:rPr lang="en-US" dirty="0"/>
              <a:t>It reduces joint stresses by improving shock absorbency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528" y="1752600"/>
            <a:ext cx="608995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1. ANTERIOR AND POSTERIOR STERNOCLAVICULAR </a:t>
            </a:r>
            <a:r>
              <a:rPr lang="en-US" dirty="0"/>
              <a:t>ligaments, checks anterior and posterior </a:t>
            </a:r>
            <a:r>
              <a:rPr lang="en-US" dirty="0" err="1"/>
              <a:t>translatory</a:t>
            </a:r>
            <a:r>
              <a:rPr lang="en-US" dirty="0"/>
              <a:t> movement of the medial end of the clavicle.</a:t>
            </a:r>
          </a:p>
          <a:p>
            <a:pPr>
              <a:buNone/>
            </a:pPr>
            <a:r>
              <a:rPr lang="en-US" b="1" dirty="0"/>
              <a:t>2</a:t>
            </a:r>
            <a:r>
              <a:rPr lang="en-US" dirty="0"/>
              <a:t>. The </a:t>
            </a:r>
            <a:r>
              <a:rPr lang="en-US" b="1" dirty="0"/>
              <a:t>COSTO-CLAVICULAR </a:t>
            </a:r>
            <a:r>
              <a:rPr lang="en-US" dirty="0"/>
              <a:t>ligament is a very strong ligament found between the clavicle and the first rib. The </a:t>
            </a:r>
            <a:r>
              <a:rPr lang="en-US" dirty="0" err="1"/>
              <a:t>costoclavicular</a:t>
            </a:r>
            <a:r>
              <a:rPr lang="en-US" dirty="0"/>
              <a:t> ligament restricts </a:t>
            </a:r>
            <a:r>
              <a:rPr lang="en-US" dirty="0" err="1"/>
              <a:t>clavicular</a:t>
            </a:r>
            <a:r>
              <a:rPr lang="en-US" dirty="0"/>
              <a:t> elevation, rotation, medial and lateral movements.</a:t>
            </a:r>
          </a:p>
          <a:p>
            <a:r>
              <a:rPr lang="en-US" dirty="0"/>
              <a:t>The </a:t>
            </a:r>
            <a:r>
              <a:rPr lang="en-US" dirty="0" err="1"/>
              <a:t>costoclavicular</a:t>
            </a:r>
            <a:r>
              <a:rPr lang="en-US" dirty="0"/>
              <a:t> ligament counters the superiorly directed forces applied to the clavicle by the </a:t>
            </a:r>
            <a:r>
              <a:rPr lang="en-US" dirty="0" err="1"/>
              <a:t>sternocleidomastoid</a:t>
            </a:r>
            <a:r>
              <a:rPr lang="en-US" dirty="0"/>
              <a:t> and </a:t>
            </a:r>
            <a:r>
              <a:rPr lang="en-US" dirty="0" err="1"/>
              <a:t>sternohyoid</a:t>
            </a:r>
            <a:r>
              <a:rPr lang="en-US" dirty="0"/>
              <a:t> muscles.</a:t>
            </a:r>
          </a:p>
          <a:p>
            <a:pPr>
              <a:buNone/>
            </a:pPr>
            <a:r>
              <a:rPr lang="en-US" b="1" dirty="0"/>
              <a:t>3. INTERCLAVICULAR</a:t>
            </a:r>
            <a:r>
              <a:rPr lang="en-US" dirty="0"/>
              <a:t> ligament resists upward </a:t>
            </a:r>
            <a:r>
              <a:rPr lang="en-US" dirty="0" err="1"/>
              <a:t>clavicular</a:t>
            </a:r>
            <a:r>
              <a:rPr lang="en-US" dirty="0"/>
              <a:t> displacement at the SC joint.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Sternoclavicular Motions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029200"/>
          </a:xfrm>
        </p:spPr>
        <p:txBody>
          <a:bodyPr/>
          <a:lstStyle/>
          <a:p>
            <a:r>
              <a:rPr lang="en-US" dirty="0"/>
              <a:t>The three degrees of freedom at the SC joint are elevation/depression, protraction/retraction, and rotation of the clavicle. </a:t>
            </a:r>
          </a:p>
          <a:p>
            <a:r>
              <a:rPr lang="en-US" dirty="0"/>
              <a:t>The motions of elevation/depression and protraction/ retraction should be visualized by referencing movement of the lateral end of the clavicle. </a:t>
            </a:r>
          </a:p>
          <a:p>
            <a:r>
              <a:rPr lang="en-US" dirty="0" err="1"/>
              <a:t>Clavicular</a:t>
            </a:r>
            <a:r>
              <a:rPr lang="en-US" dirty="0"/>
              <a:t> rotation is long axis rolling motion of the entire clavicle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81981" y="2046287"/>
            <a:ext cx="53435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048000" y="1371600"/>
            <a:ext cx="762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81200" y="3733800"/>
            <a:ext cx="7620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0" y="914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Elevation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943600"/>
            <a:ext cx="1842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Depression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7724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/>
              <a:t>1. Elevation and Depression of the Clavicle</a:t>
            </a:r>
            <a:endParaRPr lang="en-US" dirty="0"/>
          </a:p>
          <a:p>
            <a:pPr>
              <a:buNone/>
            </a:pPr>
            <a:r>
              <a:rPr lang="en-US" dirty="0"/>
              <a:t>AXIS: Anteroposterior (A-P) axis. </a:t>
            </a:r>
          </a:p>
          <a:p>
            <a:pPr>
              <a:buNone/>
            </a:pPr>
            <a:r>
              <a:rPr lang="en-US" dirty="0"/>
              <a:t>PLANE: Frontal</a:t>
            </a:r>
          </a:p>
          <a:p>
            <a:pPr>
              <a:buNone/>
            </a:pPr>
            <a:r>
              <a:rPr lang="en-US" dirty="0"/>
              <a:t>MOTION: With elevation, the lateral clavicle rotates upward, and with depression, the lateral clavicle rotates downward. </a:t>
            </a:r>
          </a:p>
          <a:p>
            <a:r>
              <a:rPr lang="en-US" dirty="0"/>
              <a:t>Elevation is limited by </a:t>
            </a:r>
            <a:r>
              <a:rPr lang="en-US" dirty="0" err="1"/>
              <a:t>costoclavicular</a:t>
            </a:r>
            <a:r>
              <a:rPr lang="en-US" dirty="0"/>
              <a:t> ligament and </a:t>
            </a:r>
            <a:r>
              <a:rPr lang="en-US" dirty="0" err="1"/>
              <a:t>Subclavian</a:t>
            </a:r>
            <a:r>
              <a:rPr lang="en-US" dirty="0"/>
              <a:t> muscle and depression by </a:t>
            </a:r>
            <a:r>
              <a:rPr lang="en-US" dirty="0" err="1"/>
              <a:t>interclavicular</a:t>
            </a:r>
            <a:r>
              <a:rPr lang="en-US" dirty="0"/>
              <a:t> ligament, superior capsule, and first rib.</a:t>
            </a:r>
          </a:p>
          <a:p>
            <a:pPr>
              <a:buNone/>
            </a:pPr>
            <a:r>
              <a:rPr lang="en-US" dirty="0"/>
              <a:t>RANGE: </a:t>
            </a:r>
            <a:r>
              <a:rPr lang="en-US" dirty="0" err="1"/>
              <a:t>Clavicular</a:t>
            </a:r>
            <a:r>
              <a:rPr lang="en-US" dirty="0"/>
              <a:t> elevation = 30</a:t>
            </a:r>
            <a:r>
              <a:rPr lang="en-US" baseline="30000" dirty="0"/>
              <a:t>o </a:t>
            </a:r>
            <a:r>
              <a:rPr lang="en-US" dirty="0"/>
              <a:t> to 45</a:t>
            </a:r>
            <a:r>
              <a:rPr lang="en-US" baseline="30000" dirty="0"/>
              <a:t>o</a:t>
            </a:r>
            <a:endParaRPr lang="en-US" dirty="0"/>
          </a:p>
          <a:p>
            <a:pPr>
              <a:buNone/>
            </a:pPr>
            <a:r>
              <a:rPr lang="en-US" baseline="30000" dirty="0"/>
              <a:t> </a:t>
            </a:r>
            <a:r>
              <a:rPr lang="en-US" dirty="0"/>
              <a:t>     </a:t>
            </a:r>
            <a:r>
              <a:rPr lang="en-US" baseline="30000" dirty="0"/>
              <a:t>                </a:t>
            </a:r>
            <a:r>
              <a:rPr lang="en-US" dirty="0"/>
              <a:t> Depression = 5</a:t>
            </a:r>
            <a:r>
              <a:rPr lang="en-US" baseline="30000" dirty="0"/>
              <a:t>o</a:t>
            </a:r>
            <a:r>
              <a:rPr lang="en-US" dirty="0"/>
              <a:t> to 10</a:t>
            </a:r>
            <a:r>
              <a:rPr lang="en-US" baseline="30000" dirty="0"/>
              <a:t>o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Protraction &amp; retraction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38742"/>
            <a:ext cx="5020469" cy="43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/>
              <a:t>2. Protraction and Retraction of the Clavicle</a:t>
            </a:r>
            <a:endParaRPr lang="en-US" dirty="0"/>
          </a:p>
          <a:p>
            <a:pPr>
              <a:buNone/>
            </a:pPr>
            <a:r>
              <a:rPr lang="en-US" dirty="0"/>
              <a:t>AXIS: Vertical (</a:t>
            </a:r>
            <a:r>
              <a:rPr lang="en-US" dirty="0" err="1"/>
              <a:t>superoinferior</a:t>
            </a:r>
            <a:r>
              <a:rPr lang="en-US" dirty="0"/>
              <a:t>) Axis. </a:t>
            </a:r>
          </a:p>
          <a:p>
            <a:pPr>
              <a:buNone/>
            </a:pPr>
            <a:r>
              <a:rPr lang="en-US" dirty="0"/>
              <a:t>PLANE: Transverse</a:t>
            </a:r>
          </a:p>
          <a:p>
            <a:pPr>
              <a:buNone/>
            </a:pPr>
            <a:r>
              <a:rPr lang="en-US" dirty="0"/>
              <a:t>MOTION: With protraction, the lateral clavicle rotates </a:t>
            </a:r>
            <a:r>
              <a:rPr lang="en-US" dirty="0" err="1"/>
              <a:t>anteriorly</a:t>
            </a:r>
            <a:r>
              <a:rPr lang="en-US" dirty="0"/>
              <a:t>, and with retraction, the lateral clavicle rotates </a:t>
            </a:r>
            <a:r>
              <a:rPr lang="en-US" dirty="0" err="1"/>
              <a:t>posteriorly</a:t>
            </a:r>
            <a:r>
              <a:rPr lang="en-US" dirty="0"/>
              <a:t>.</a:t>
            </a:r>
          </a:p>
          <a:p>
            <a:r>
              <a:rPr lang="en-US" dirty="0"/>
              <a:t>The posterior SC ligament and </a:t>
            </a:r>
            <a:r>
              <a:rPr lang="en-US" dirty="0" err="1"/>
              <a:t>Costoclavicular</a:t>
            </a:r>
            <a:r>
              <a:rPr lang="en-US" dirty="0"/>
              <a:t> ligament limit protraction and anterior SC ligament limits retraction. </a:t>
            </a:r>
          </a:p>
          <a:p>
            <a:pPr>
              <a:buNone/>
            </a:pPr>
            <a:r>
              <a:rPr lang="en-US" dirty="0"/>
              <a:t>RANGE: Protraction =15</a:t>
            </a:r>
            <a:r>
              <a:rPr lang="en-US" baseline="30000" dirty="0"/>
              <a:t>o</a:t>
            </a:r>
            <a:r>
              <a:rPr lang="en-US" dirty="0"/>
              <a:t> to 20</a:t>
            </a:r>
            <a:r>
              <a:rPr lang="en-US" baseline="30000" dirty="0"/>
              <a:t>o</a:t>
            </a:r>
            <a:r>
              <a:rPr lang="en-US" dirty="0"/>
              <a:t>  </a:t>
            </a:r>
          </a:p>
          <a:p>
            <a:pPr>
              <a:buNone/>
            </a:pPr>
            <a:r>
              <a:rPr lang="en-US" dirty="0"/>
              <a:t>	              Retraction =15</a:t>
            </a:r>
            <a:r>
              <a:rPr lang="en-US" baseline="30000" dirty="0"/>
              <a:t>o </a:t>
            </a:r>
            <a:r>
              <a:rPr lang="en-US" dirty="0"/>
              <a:t>to 30</a:t>
            </a:r>
            <a:r>
              <a:rPr lang="en-US" baseline="30000" dirty="0"/>
              <a:t>0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207" y="1905000"/>
            <a:ext cx="605553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/>
              <a:t>3. Rotation of the Clavicle</a:t>
            </a:r>
            <a:endParaRPr lang="en-US" dirty="0"/>
          </a:p>
          <a:p>
            <a:pPr>
              <a:buNone/>
            </a:pPr>
            <a:r>
              <a:rPr lang="en-US" dirty="0"/>
              <a:t>Posterior rotation of the clavicle occurs as a spin. </a:t>
            </a:r>
          </a:p>
          <a:p>
            <a:pPr>
              <a:buNone/>
            </a:pPr>
            <a:r>
              <a:rPr lang="en-US" dirty="0"/>
              <a:t>MOTION: The clavicle rotates </a:t>
            </a:r>
            <a:r>
              <a:rPr lang="en-US" dirty="0" err="1"/>
              <a:t>posteriorly</a:t>
            </a:r>
            <a:r>
              <a:rPr lang="en-US" dirty="0"/>
              <a:t> from neutral, bringing the inferior surface of the clavicle to face </a:t>
            </a:r>
            <a:r>
              <a:rPr lang="en-US" dirty="0" err="1"/>
              <a:t>anteriorly</a:t>
            </a:r>
            <a:r>
              <a:rPr lang="en-US" dirty="0"/>
              <a:t>. </a:t>
            </a:r>
          </a:p>
          <a:p>
            <a:r>
              <a:rPr lang="en-US" dirty="0"/>
              <a:t>This is also known as backward or upward rotation. </a:t>
            </a:r>
          </a:p>
          <a:p>
            <a:r>
              <a:rPr lang="en-US" dirty="0"/>
              <a:t>It is essential for full upward rotation of the scapula and full shoulder elevation.</a:t>
            </a:r>
          </a:p>
          <a:p>
            <a:r>
              <a:rPr lang="en-US" dirty="0"/>
              <a:t>If rotation is prevented elevation of the arm is limited to 110</a:t>
            </a:r>
            <a:r>
              <a:rPr lang="en-US" baseline="30000" dirty="0"/>
              <a:t>0</a:t>
            </a:r>
          </a:p>
          <a:p>
            <a:pPr>
              <a:buNone/>
            </a:pPr>
            <a:r>
              <a:rPr lang="en-US" dirty="0"/>
              <a:t>RANGE: Posterior rotation is around 40</a:t>
            </a:r>
            <a:r>
              <a:rPr lang="en-US" baseline="30000" dirty="0"/>
              <a:t>0</a:t>
            </a:r>
            <a:r>
              <a:rPr lang="en-US" dirty="0"/>
              <a:t> to 50</a:t>
            </a:r>
            <a:r>
              <a:rPr lang="en-US" baseline="30000" dirty="0"/>
              <a:t>0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Mobility is at the cost of stability</a:t>
            </a:r>
          </a:p>
          <a:p>
            <a:r>
              <a:rPr lang="en-US" dirty="0"/>
              <a:t>Only bony attachment of the upper extremity to the trunk is at the </a:t>
            </a:r>
            <a:r>
              <a:rPr lang="en-US" dirty="0" err="1"/>
              <a:t>Sternoclavicular</a:t>
            </a:r>
            <a:r>
              <a:rPr lang="en-US" dirty="0"/>
              <a:t> joint</a:t>
            </a:r>
          </a:p>
          <a:p>
            <a:r>
              <a:rPr lang="en-US" dirty="0"/>
              <a:t>Stabilization of the shoulder is primarily dependent on muscles and ligaments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Kinematics and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838200"/>
            <a:ext cx="8503920" cy="52608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/>
              <a:t>KINEMATICS: </a:t>
            </a:r>
            <a:r>
              <a:rPr lang="en-US" dirty="0"/>
              <a:t>Deals with types of motion, without regard for the forces that produce that motion</a:t>
            </a:r>
          </a:p>
          <a:p>
            <a:r>
              <a:rPr lang="en-US" dirty="0"/>
              <a:t>Includes descriptors such as type of motion, direction of motion, and quantity of motion</a:t>
            </a:r>
          </a:p>
          <a:p>
            <a:pPr>
              <a:buNone/>
            </a:pPr>
            <a:r>
              <a:rPr lang="en-US" sz="2200" b="1" dirty="0"/>
              <a:t>	</a:t>
            </a:r>
            <a:r>
              <a:rPr lang="en-US" sz="2200" b="1" u="sng" dirty="0"/>
              <a:t>OSTEOKINEMATICS:</a:t>
            </a:r>
            <a:r>
              <a:rPr lang="en-US" b="1" u="sng" dirty="0"/>
              <a:t> </a:t>
            </a:r>
            <a:r>
              <a:rPr lang="en-US" dirty="0"/>
              <a:t>Concerns movements of bony partners that make up the joint. </a:t>
            </a:r>
            <a:r>
              <a:rPr lang="en-US" dirty="0" err="1"/>
              <a:t>eg</a:t>
            </a:r>
            <a:r>
              <a:rPr lang="en-US" dirty="0"/>
              <a:t>: flexion, abduction and their respective axes and planes</a:t>
            </a:r>
            <a:br>
              <a:rPr lang="en-US" dirty="0"/>
            </a:br>
            <a:r>
              <a:rPr lang="en-US" sz="2200" b="1" u="sng" dirty="0"/>
              <a:t>ARTHROKINEMATICS:</a:t>
            </a:r>
            <a:r>
              <a:rPr lang="en-US" b="1" u="sng" dirty="0"/>
              <a:t> </a:t>
            </a:r>
            <a:r>
              <a:rPr lang="en-US" dirty="0"/>
              <a:t>focuses on the minute movements </a:t>
            </a:r>
            <a:r>
              <a:rPr lang="en-US" dirty="0" err="1"/>
              <a:t>occuring</a:t>
            </a:r>
            <a:r>
              <a:rPr lang="en-US" dirty="0"/>
              <a:t> within the joint and between the joint surfaces.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err="1"/>
              <a:t>Eg</a:t>
            </a:r>
            <a:r>
              <a:rPr lang="en-US" u="sng" dirty="0"/>
              <a:t>: Roll, slide, spin</a:t>
            </a:r>
          </a:p>
          <a:p>
            <a:pPr>
              <a:buNone/>
            </a:pPr>
            <a:endParaRPr lang="en-US" u="sng" dirty="0"/>
          </a:p>
          <a:p>
            <a:pPr>
              <a:buNone/>
            </a:pPr>
            <a:r>
              <a:rPr lang="en-US" b="1" u="sng" dirty="0"/>
              <a:t>KINETICS : </a:t>
            </a:r>
            <a:r>
              <a:rPr lang="en-US" dirty="0"/>
              <a:t>concentrates on the forces that produce or resist movement.</a:t>
            </a:r>
            <a:endParaRPr lang="en-US" b="1" u="sng" dirty="0"/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</a:t>
            </a:r>
            <a:r>
              <a:rPr lang="en-US" dirty="0" err="1"/>
              <a:t>Arthrokinematics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526" y="1527175"/>
            <a:ext cx="452043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SC </a:t>
            </a:r>
            <a:r>
              <a:rPr lang="en-US" dirty="0" err="1"/>
              <a:t>Arthrokinematics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762000"/>
            <a:ext cx="8503920" cy="5337048"/>
          </a:xfrm>
        </p:spPr>
        <p:txBody>
          <a:bodyPr/>
          <a:lstStyle/>
          <a:p>
            <a:r>
              <a:rPr lang="en-US" dirty="0"/>
              <a:t>During elevation, superior roll of the clavicle with an inferior slide of the convex clavicle.</a:t>
            </a:r>
          </a:p>
          <a:p>
            <a:r>
              <a:rPr lang="en-US" dirty="0"/>
              <a:t>During depression, inferior roll of the clavicle with a superior slide on the sternum.</a:t>
            </a:r>
          </a:p>
          <a:p>
            <a:r>
              <a:rPr lang="en-US" dirty="0"/>
              <a:t>During protraction and retraction, clavicle’s surface is concave. It rolls </a:t>
            </a:r>
            <a:r>
              <a:rPr lang="en-US" dirty="0" err="1"/>
              <a:t>anteriorly</a:t>
            </a:r>
            <a:r>
              <a:rPr lang="en-US" dirty="0"/>
              <a:t> in protraction, and also slides </a:t>
            </a:r>
            <a:r>
              <a:rPr lang="en-US" dirty="0" err="1"/>
              <a:t>anteriorly</a:t>
            </a:r>
            <a:r>
              <a:rPr lang="en-US" dirty="0"/>
              <a:t>. In retraction, it rolls and slides </a:t>
            </a:r>
            <a:r>
              <a:rPr lang="en-US" dirty="0" err="1"/>
              <a:t>posteriorly</a:t>
            </a:r>
            <a:r>
              <a:rPr lang="en-US" dirty="0"/>
              <a:t>.</a:t>
            </a:r>
          </a:p>
          <a:p>
            <a:r>
              <a:rPr lang="en-US" dirty="0"/>
              <a:t>During rotation, spin of the </a:t>
            </a:r>
            <a:r>
              <a:rPr lang="en-US" dirty="0" err="1"/>
              <a:t>clavicular</a:t>
            </a:r>
            <a:r>
              <a:rPr lang="en-US" dirty="0"/>
              <a:t> head occurs about the disc.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Acromioclavicular</a:t>
            </a:r>
            <a:r>
              <a:rPr lang="en-US" b="1" dirty="0"/>
              <a:t> Joint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69" y="1827212"/>
            <a:ext cx="76009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 err="1"/>
              <a:t>Acromioclavicular</a:t>
            </a:r>
            <a:r>
              <a:rPr lang="en-US" b="1" dirty="0"/>
              <a:t> Joint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Plane synovial joint with three degrees of freedom. It has a joint capsule and two major ligaments.</a:t>
            </a:r>
          </a:p>
          <a:p>
            <a:r>
              <a:rPr lang="en-US" dirty="0"/>
              <a:t>The primary function: to allow the scapula to maintain contact with the thorax throughout its movement.</a:t>
            </a:r>
          </a:p>
          <a:p>
            <a:r>
              <a:rPr lang="en-US" dirty="0"/>
              <a:t>The AC joint motions are more subtle and provide for key adjustments of the scapula to allow continuity between the scapula and thorax during scapular movements.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Acromioclavicular</a:t>
            </a:r>
            <a:r>
              <a:rPr lang="en-US" b="1" dirty="0"/>
              <a:t> </a:t>
            </a:r>
            <a:r>
              <a:rPr lang="en-US" dirty="0"/>
              <a:t>and the </a:t>
            </a:r>
            <a:r>
              <a:rPr lang="en-US" b="1" dirty="0" err="1"/>
              <a:t>coracoclavicular</a:t>
            </a:r>
            <a:r>
              <a:rPr lang="en-US" b="1" dirty="0"/>
              <a:t> ligaments </a:t>
            </a:r>
            <a:r>
              <a:rPr lang="en-US" dirty="0"/>
              <a:t>are the two ligaments.</a:t>
            </a:r>
          </a:p>
          <a:p>
            <a:r>
              <a:rPr lang="en-US" dirty="0"/>
              <a:t>The </a:t>
            </a:r>
            <a:r>
              <a:rPr lang="en-US" b="1" dirty="0"/>
              <a:t>superior and inferior </a:t>
            </a:r>
            <a:r>
              <a:rPr lang="en-US" b="1" dirty="0" err="1"/>
              <a:t>acromioclavicular</a:t>
            </a:r>
            <a:r>
              <a:rPr lang="en-US" b="1" dirty="0"/>
              <a:t> </a:t>
            </a:r>
            <a:r>
              <a:rPr lang="en-US" dirty="0"/>
              <a:t>ligaments reinforce the joint capsule.</a:t>
            </a:r>
          </a:p>
          <a:p>
            <a:r>
              <a:rPr lang="en-US" dirty="0"/>
              <a:t>The </a:t>
            </a:r>
            <a:r>
              <a:rPr lang="en-US" dirty="0" err="1"/>
              <a:t>coracoclavicular</a:t>
            </a:r>
            <a:r>
              <a:rPr lang="en-US" dirty="0"/>
              <a:t> </a:t>
            </a:r>
            <a:r>
              <a:rPr lang="en-US" dirty="0" err="1"/>
              <a:t>ligament,is</a:t>
            </a:r>
            <a:r>
              <a:rPr lang="en-US" dirty="0"/>
              <a:t> divided into a lateral portion, the </a:t>
            </a:r>
            <a:r>
              <a:rPr lang="en-US" b="1" dirty="0"/>
              <a:t>trapezoid ligament, </a:t>
            </a:r>
            <a:r>
              <a:rPr lang="en-US" dirty="0"/>
              <a:t>and a medial portion, the </a:t>
            </a:r>
            <a:r>
              <a:rPr lang="en-US" b="1" dirty="0" err="1"/>
              <a:t>conoid</a:t>
            </a:r>
            <a:r>
              <a:rPr lang="en-US" b="1" dirty="0"/>
              <a:t> ligament. </a:t>
            </a:r>
            <a:r>
              <a:rPr lang="en-US" dirty="0"/>
              <a:t>Both portions limit upward rotation of the scapula at the AC joint.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/>
              <a:t>Acromioclavicular</a:t>
            </a:r>
            <a:r>
              <a:rPr lang="en-US" b="1" dirty="0"/>
              <a:t> Motions </a:t>
            </a:r>
            <a:r>
              <a:rPr lang="en-US" dirty="0"/>
              <a:t>are described as the scapular movements of </a:t>
            </a:r>
            <a:r>
              <a:rPr lang="en-US" b="1" dirty="0"/>
              <a:t>elevation-depression, abduction-adduction </a:t>
            </a:r>
            <a:r>
              <a:rPr lang="en-US" dirty="0"/>
              <a:t>and </a:t>
            </a:r>
            <a:r>
              <a:rPr lang="en-US" b="1" dirty="0"/>
              <a:t>upward/downward</a:t>
            </a:r>
            <a:r>
              <a:rPr lang="en-US" dirty="0"/>
              <a:t> </a:t>
            </a:r>
            <a:r>
              <a:rPr lang="en-US" b="1" dirty="0"/>
              <a:t>rotation</a:t>
            </a:r>
            <a:r>
              <a:rPr lang="en-US" dirty="0"/>
              <a:t>.</a:t>
            </a:r>
          </a:p>
          <a:p>
            <a:r>
              <a:rPr lang="en-US" dirty="0"/>
              <a:t>Isolated movement of the AC joint is difficult to identify, during full arm elevation, AC joint contributes 20</a:t>
            </a:r>
            <a:r>
              <a:rPr lang="en-US" baseline="30000" dirty="0"/>
              <a:t>0</a:t>
            </a:r>
            <a:r>
              <a:rPr lang="en-US" dirty="0"/>
              <a:t> to 30</a:t>
            </a:r>
            <a:r>
              <a:rPr lang="en-US" baseline="30000" dirty="0"/>
              <a:t>0 </a:t>
            </a:r>
            <a:r>
              <a:rPr lang="en-US" dirty="0"/>
              <a:t> of upward rotation of scapula</a:t>
            </a:r>
            <a:r>
              <a:rPr lang="en-US" baseline="30000" dirty="0"/>
              <a:t>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Scapulothoracic</a:t>
            </a:r>
            <a:r>
              <a:rPr lang="en-US" b="1" dirty="0"/>
              <a:t> Joint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is not a true joint as there are no bony articulations, the moving surfaces are called a false joint or a functional joint.</a:t>
            </a:r>
          </a:p>
          <a:p>
            <a:r>
              <a:rPr lang="en-US" dirty="0"/>
              <a:t>Normal function of the ST joint is essential for mobility and stability of the upper extremity.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Increasing the ROM of the shoulder to provide greater reach</a:t>
            </a:r>
          </a:p>
          <a:p>
            <a:r>
              <a:rPr lang="en-US" dirty="0"/>
              <a:t>Maintaining </a:t>
            </a:r>
            <a:r>
              <a:rPr lang="en-US" dirty="0" err="1"/>
              <a:t>favourable</a:t>
            </a:r>
            <a:r>
              <a:rPr lang="en-US" dirty="0"/>
              <a:t> length-tension relationship for the deltoid muscle to function above 90 degree of GH elevation to allow better shoulder joint stability</a:t>
            </a:r>
          </a:p>
          <a:p>
            <a:r>
              <a:rPr lang="en-US" dirty="0"/>
              <a:t>Provide GH stability for work in the overhead position</a:t>
            </a:r>
          </a:p>
          <a:p>
            <a:r>
              <a:rPr lang="en-US" dirty="0"/>
              <a:t>Providing for injury prevention through shock absorption of forces applied to the outstretched arm</a:t>
            </a:r>
          </a:p>
          <a:p>
            <a:r>
              <a:rPr lang="en-US" dirty="0"/>
              <a:t>Permitting elevation of the body as in walking with crutches, performing seated push-ups.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					</a:t>
            </a:r>
            <a:r>
              <a:rPr lang="en-US" b="1" dirty="0" err="1"/>
              <a:t>Scapulothoracic</a:t>
            </a:r>
            <a:r>
              <a:rPr lang="en-US" b="1" dirty="0"/>
              <a:t> Joint kinematics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full arm elevation (flexion or abduction) the scapula rotates upward 60</a:t>
            </a:r>
            <a:r>
              <a:rPr lang="en-US" baseline="30000" dirty="0"/>
              <a:t>0</a:t>
            </a:r>
            <a:r>
              <a:rPr lang="en-US" dirty="0"/>
              <a:t> </a:t>
            </a:r>
          </a:p>
          <a:p>
            <a:r>
              <a:rPr lang="en-US" dirty="0"/>
              <a:t>Scapula’s motion results directly from movement SC and AC joints.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Bones and Joints of the Shoulder Girdle Complex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57927" y="1676400"/>
            <a:ext cx="576906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Motions of the Scapula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/>
              <a:t>Elevation/Depression</a:t>
            </a:r>
            <a:endParaRPr lang="en-US" dirty="0"/>
          </a:p>
          <a:p>
            <a:r>
              <a:rPr lang="en-US" b="1" i="1" dirty="0"/>
              <a:t>Protraction/Retraction</a:t>
            </a:r>
          </a:p>
          <a:p>
            <a:r>
              <a:rPr lang="en-US" b="1" i="1" dirty="0"/>
              <a:t>Upward/Downward Rotation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Scapular elevation and depression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767176"/>
            <a:ext cx="8504238" cy="409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Scapular elevation and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It’s the result of large motion of elevation at the SC joint and lesser motion at the AC joint.</a:t>
            </a:r>
          </a:p>
          <a:p>
            <a:r>
              <a:rPr lang="en-US" dirty="0"/>
              <a:t>Degrees of motion are 10 cm in elevation and 2cm in depression.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Scapular protraction and retraction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785585"/>
            <a:ext cx="8504238" cy="40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Scapular protraction and retraction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Both SC and AC joints move the scapula around the thoracic cage along a vertical axis.</a:t>
            </a:r>
          </a:p>
          <a:p>
            <a:r>
              <a:rPr lang="en-US" dirty="0"/>
              <a:t>The forward movement of the scapula occurs at the SC joint and adjustment to maintain the scapula on ribs occurs at the AC joint.</a:t>
            </a:r>
          </a:p>
          <a:p>
            <a:r>
              <a:rPr lang="en-US" dirty="0"/>
              <a:t>Degrees of motion are 10 cm in protraction and 5cm in retraction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Scapular upward and downward rotation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42874"/>
            <a:ext cx="4396406" cy="51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Scapular upward and downward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Upward rotation of the ST joint occurs around AP axis and provides 60</a:t>
            </a:r>
            <a:r>
              <a:rPr lang="en-US" baseline="30000" dirty="0"/>
              <a:t>0 </a:t>
            </a:r>
            <a:r>
              <a:rPr lang="en-US" dirty="0"/>
              <a:t> of total shoulder elevation</a:t>
            </a:r>
          </a:p>
          <a:p>
            <a:r>
              <a:rPr lang="en-US" dirty="0"/>
              <a:t>This gives GH joint greater ability to position the hand for function in overhead activities.</a:t>
            </a:r>
          </a:p>
          <a:p>
            <a:r>
              <a:rPr lang="en-US" dirty="0"/>
              <a:t>Requires combined activity of SC and AC joints.</a:t>
            </a:r>
          </a:p>
          <a:p>
            <a:r>
              <a:rPr lang="en-US" dirty="0"/>
              <a:t>As the SC joint elevates the clavicle to raise the scapula, the AC joint upwardly rotates the scapula to complete scapular upward rotation and simultaneously maintain the scapula on the thorax.</a:t>
            </a:r>
          </a:p>
          <a:p>
            <a:r>
              <a:rPr lang="en-US" dirty="0"/>
              <a:t>The motions are reversed for </a:t>
            </a:r>
            <a:r>
              <a:rPr lang="en-US"/>
              <a:t>downward rotation.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Neha Mukkamala, Assoc Prof.COP, SVDU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sz="5400" dirty="0" smtClean="0"/>
              <a:t>THANK YOU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92560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Manubrium</a:t>
            </a:r>
            <a:endParaRPr lang="en-US" dirty="0"/>
          </a:p>
          <a:p>
            <a:r>
              <a:rPr lang="en-US" dirty="0"/>
              <a:t>Clavicle</a:t>
            </a:r>
          </a:p>
          <a:p>
            <a:r>
              <a:rPr lang="en-US" dirty="0"/>
              <a:t>Scapula</a:t>
            </a:r>
          </a:p>
          <a:p>
            <a:r>
              <a:rPr lang="en-US" dirty="0" err="1"/>
              <a:t>Humerus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Sternoclavicular</a:t>
            </a:r>
            <a:r>
              <a:rPr lang="en-US" dirty="0"/>
              <a:t> joint</a:t>
            </a:r>
          </a:p>
          <a:p>
            <a:r>
              <a:rPr lang="en-US" dirty="0" err="1"/>
              <a:t>Acromioclavicular</a:t>
            </a:r>
            <a:r>
              <a:rPr lang="en-US" dirty="0"/>
              <a:t> joint</a:t>
            </a:r>
          </a:p>
          <a:p>
            <a:r>
              <a:rPr lang="en-US" dirty="0" err="1"/>
              <a:t>Glenohumeral</a:t>
            </a:r>
            <a:r>
              <a:rPr lang="en-US" dirty="0"/>
              <a:t> joint</a:t>
            </a:r>
          </a:p>
          <a:p>
            <a:r>
              <a:rPr lang="en-US" dirty="0" err="1"/>
              <a:t>Scapulothoracic</a:t>
            </a:r>
            <a:r>
              <a:rPr lang="en-US" dirty="0"/>
              <a:t> joint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105400"/>
          </a:xfrm>
        </p:spPr>
        <p:txBody>
          <a:bodyPr>
            <a:normAutofit/>
          </a:bodyPr>
          <a:lstStyle/>
          <a:p>
            <a:r>
              <a:rPr lang="en-US" sz="3200" dirty="0" err="1"/>
              <a:t>Manubrium</a:t>
            </a:r>
            <a:endParaRPr lang="en-US" sz="3200" dirty="0"/>
          </a:p>
          <a:p>
            <a:r>
              <a:rPr lang="en-US" sz="3200" dirty="0"/>
              <a:t>Clavicle</a:t>
            </a:r>
          </a:p>
          <a:p>
            <a:pPr marL="514350" indent="-514350">
              <a:buNone/>
            </a:pPr>
            <a:r>
              <a:rPr lang="en-US" sz="3200" dirty="0"/>
              <a:t>	Increases </a:t>
            </a:r>
            <a:r>
              <a:rPr lang="en-US" sz="3200" dirty="0" err="1"/>
              <a:t>glenohumeral</a:t>
            </a:r>
            <a:r>
              <a:rPr lang="en-US" sz="3200" dirty="0"/>
              <a:t> mobility to permit greater motion in reaching and climbing activities</a:t>
            </a:r>
          </a:p>
          <a:p>
            <a:pPr marL="514350" indent="-514350"/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Scapula resting position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1065742"/>
            <a:ext cx="6095999" cy="53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Neha Mukkamala, Assoc Prof.COP, SVDU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1735</TotalTime>
  <Words>2566</Words>
  <Application>Microsoft Office PowerPoint</Application>
  <PresentationFormat>On-screen Show (4:3)</PresentationFormat>
  <Paragraphs>257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Georgia</vt:lpstr>
      <vt:lpstr>Wingdings</vt:lpstr>
      <vt:lpstr>Wingdings 2</vt:lpstr>
      <vt:lpstr>Civic</vt:lpstr>
      <vt:lpstr>SHOULDER COMPLEX BIOMECHANICS</vt:lpstr>
      <vt:lpstr>OBJECTIVES</vt:lpstr>
      <vt:lpstr>Functions of Shoulder </vt:lpstr>
      <vt:lpstr>PowerPoint Presentation</vt:lpstr>
      <vt:lpstr>Bones and Joints of the Shoulder Girdle Complex</vt:lpstr>
      <vt:lpstr>Bones</vt:lpstr>
      <vt:lpstr>Joints</vt:lpstr>
      <vt:lpstr>PowerPoint Presentation</vt:lpstr>
      <vt:lpstr>Scapula resting position</vt:lpstr>
      <vt:lpstr>PowerPoint Presentation</vt:lpstr>
      <vt:lpstr>Humerus</vt:lpstr>
      <vt:lpstr>PowerPoint Presentation</vt:lpstr>
      <vt:lpstr>PowerPoint Presentation</vt:lpstr>
      <vt:lpstr>Shoulder Girdle movements</vt:lpstr>
      <vt:lpstr>Shoulder Girdle movements</vt:lpstr>
      <vt:lpstr>Shoulder Girdle Elevation</vt:lpstr>
      <vt:lpstr>Shoulder Girdle Elevation</vt:lpstr>
      <vt:lpstr>Shoulder Girdle Depression</vt:lpstr>
      <vt:lpstr>Shoulder Girdle Protraction &amp; Retraction</vt:lpstr>
      <vt:lpstr>Shoulder Girdle Protraction</vt:lpstr>
      <vt:lpstr>Shoulder Girdle Retraction</vt:lpstr>
      <vt:lpstr>Shoulder Girdle Upward &amp; Downward rotation</vt:lpstr>
      <vt:lpstr>Shoulder Girdle Upward rotation</vt:lpstr>
      <vt:lpstr>Shoulder Girdle Downward rotation</vt:lpstr>
      <vt:lpstr>Scapular tilting</vt:lpstr>
      <vt:lpstr>Scapular tilting</vt:lpstr>
      <vt:lpstr>STERNOCLAVICULAR  JOINT</vt:lpstr>
      <vt:lpstr>                                 STERNOCLAVICULAR  JOINT</vt:lpstr>
      <vt:lpstr>PowerPoint Presentation</vt:lpstr>
      <vt:lpstr>PowerPoint Presentation</vt:lpstr>
      <vt:lpstr>PowerPoint Presentation</vt:lpstr>
      <vt:lpstr>PowerPoint Presentation</vt:lpstr>
      <vt:lpstr>Sternoclavicular Motions </vt:lpstr>
      <vt:lpstr>PowerPoint Presentation</vt:lpstr>
      <vt:lpstr>PowerPoint Presentation</vt:lpstr>
      <vt:lpstr>Protraction &amp; retraction</vt:lpstr>
      <vt:lpstr>PowerPoint Presentation</vt:lpstr>
      <vt:lpstr>Rotation</vt:lpstr>
      <vt:lpstr>PowerPoint Presentation</vt:lpstr>
      <vt:lpstr>Kinematics and Kinetics</vt:lpstr>
      <vt:lpstr>SC Arthrokinematics</vt:lpstr>
      <vt:lpstr>SC Arthrokinematics</vt:lpstr>
      <vt:lpstr>Acromioclavicular Joint</vt:lpstr>
      <vt:lpstr>         Acromioclavicular Joint </vt:lpstr>
      <vt:lpstr>PowerPoint Presentation</vt:lpstr>
      <vt:lpstr>PowerPoint Presentation</vt:lpstr>
      <vt:lpstr>Scapulothoracic Joint </vt:lpstr>
      <vt:lpstr>Functions</vt:lpstr>
      <vt:lpstr>                  Scapulothoracic Joint kinematics </vt:lpstr>
      <vt:lpstr>Motions of the Scapula </vt:lpstr>
      <vt:lpstr>Scapular elevation and depression</vt:lpstr>
      <vt:lpstr>Scapular elevation and depression</vt:lpstr>
      <vt:lpstr>Scapular protraction and retraction</vt:lpstr>
      <vt:lpstr>Scapular protraction and retraction</vt:lpstr>
      <vt:lpstr>Scapular upward and downward rotation</vt:lpstr>
      <vt:lpstr>Scapular upward and downward rotation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 COMPLEX BIOMECHANICS</dc:title>
  <dc:creator>Neha</dc:creator>
  <cp:lastModifiedBy>Ranveer Kumar Mahato</cp:lastModifiedBy>
  <cp:revision>254</cp:revision>
  <dcterms:created xsi:type="dcterms:W3CDTF">2012-08-07T16:08:34Z</dcterms:created>
  <dcterms:modified xsi:type="dcterms:W3CDTF">2022-11-23T11:01:50Z</dcterms:modified>
</cp:coreProperties>
</file>