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3"/>
  </p:notesMasterIdLst>
  <p:sldIdLst>
    <p:sldId id="256" r:id="rId2"/>
    <p:sldId id="284" r:id="rId3"/>
    <p:sldId id="290" r:id="rId4"/>
    <p:sldId id="257" r:id="rId5"/>
    <p:sldId id="258" r:id="rId6"/>
    <p:sldId id="259" r:id="rId7"/>
    <p:sldId id="292" r:id="rId8"/>
    <p:sldId id="293" r:id="rId9"/>
    <p:sldId id="294" r:id="rId10"/>
    <p:sldId id="295" r:id="rId11"/>
    <p:sldId id="296" r:id="rId12"/>
    <p:sldId id="297" r:id="rId13"/>
    <p:sldId id="287" r:id="rId14"/>
    <p:sldId id="271" r:id="rId15"/>
    <p:sldId id="288" r:id="rId16"/>
    <p:sldId id="273" r:id="rId17"/>
    <p:sldId id="302" r:id="rId18"/>
    <p:sldId id="274" r:id="rId19"/>
    <p:sldId id="298" r:id="rId20"/>
    <p:sldId id="277" r:id="rId21"/>
    <p:sldId id="300" r:id="rId22"/>
    <p:sldId id="299" r:id="rId23"/>
    <p:sldId id="278" r:id="rId24"/>
    <p:sldId id="282" r:id="rId25"/>
    <p:sldId id="281" r:id="rId26"/>
    <p:sldId id="279" r:id="rId27"/>
    <p:sldId id="280" r:id="rId28"/>
    <p:sldId id="283" r:id="rId29"/>
    <p:sldId id="289" r:id="rId30"/>
    <p:sldId id="303" r:id="rId31"/>
    <p:sldId id="30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18FA2-A4AB-413D-9475-B9D80E771F17}" type="datetimeFigureOut">
              <a:rPr lang="en-US" smtClean="0"/>
              <a:t>24-May-22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6200B-EE58-43F8-8BED-E0C70CF664D1}" type="slidenum">
              <a:rPr lang="en-US" smtClean="0"/>
              <a:t>‹#›</a:t>
            </a:fld>
            <a:endParaRPr lang="en-US"/>
          </a:p>
        </p:txBody>
      </p:sp>
    </p:spTree>
    <p:extLst>
      <p:ext uri="{BB962C8B-B14F-4D97-AF65-F5344CB8AC3E}">
        <p14:creationId xmlns:p14="http://schemas.microsoft.com/office/powerpoint/2010/main" val="2799452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D608631-E582-410E-9D52-C94E36FEC308}" type="datetime1">
              <a:rPr lang="en-US" smtClean="0"/>
              <a:t>24-May-22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Pulmonary function test</a:t>
            </a: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AD136D7-C557-4A60-B24F-6FCE27B3135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44B6BA-6554-4EC1-A2E8-9C261213B549}" type="datetime1">
              <a:rPr lang="en-US" smtClean="0"/>
              <a:t>24-May-22</a:t>
            </a:fld>
            <a:endParaRPr lang="en-US"/>
          </a:p>
        </p:txBody>
      </p:sp>
      <p:sp>
        <p:nvSpPr>
          <p:cNvPr id="5" name="Footer Placeholder 4"/>
          <p:cNvSpPr>
            <a:spLocks noGrp="1"/>
          </p:cNvSpPr>
          <p:nvPr>
            <p:ph type="ftr" sz="quarter" idx="11"/>
          </p:nvPr>
        </p:nvSpPr>
        <p:spPr/>
        <p:txBody>
          <a:bodyPr/>
          <a:lstStyle>
            <a:extLst/>
          </a:lstStyle>
          <a:p>
            <a:r>
              <a:rPr lang="en-US" smtClean="0"/>
              <a:t>Pulmonary function test</a:t>
            </a:r>
            <a:endParaRPr lang="en-US"/>
          </a:p>
        </p:txBody>
      </p:sp>
      <p:sp>
        <p:nvSpPr>
          <p:cNvPr id="6" name="Slide Number Placeholder 5"/>
          <p:cNvSpPr>
            <a:spLocks noGrp="1"/>
          </p:cNvSpPr>
          <p:nvPr>
            <p:ph type="sldNum" sz="quarter" idx="12"/>
          </p:nvPr>
        </p:nvSpPr>
        <p:spPr/>
        <p:txBody>
          <a:bodyPr/>
          <a:lstStyle>
            <a:extLst/>
          </a:lstStyle>
          <a:p>
            <a:fld id="{DAD136D7-C557-4A60-B24F-6FCE27B313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8B4834D-4770-4193-BD60-9D54C7F7B581}" type="datetime1">
              <a:rPr lang="en-US" smtClean="0"/>
              <a:t>24-May-22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Pulmonary function test</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AD136D7-C557-4A60-B24F-6FCE27B313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1DED95-7905-40C9-934B-76E82E3A1F80}" type="datetime1">
              <a:rPr lang="en-US" smtClean="0"/>
              <a:t>24-May-22</a:t>
            </a:fld>
            <a:endParaRPr lang="en-US"/>
          </a:p>
        </p:txBody>
      </p:sp>
      <p:sp>
        <p:nvSpPr>
          <p:cNvPr id="5" name="Footer Placeholder 4"/>
          <p:cNvSpPr>
            <a:spLocks noGrp="1"/>
          </p:cNvSpPr>
          <p:nvPr>
            <p:ph type="ftr" sz="quarter" idx="11"/>
          </p:nvPr>
        </p:nvSpPr>
        <p:spPr/>
        <p:txBody>
          <a:bodyPr/>
          <a:lstStyle>
            <a:extLst/>
          </a:lstStyle>
          <a:p>
            <a:r>
              <a:rPr lang="en-US" smtClean="0"/>
              <a:t>Pulmonary function test</a:t>
            </a:r>
            <a:endParaRPr lang="en-US"/>
          </a:p>
        </p:txBody>
      </p:sp>
      <p:sp>
        <p:nvSpPr>
          <p:cNvPr id="6" name="Slide Number Placeholder 5"/>
          <p:cNvSpPr>
            <a:spLocks noGrp="1"/>
          </p:cNvSpPr>
          <p:nvPr>
            <p:ph type="sldNum" sz="quarter" idx="12"/>
          </p:nvPr>
        </p:nvSpPr>
        <p:spPr/>
        <p:txBody>
          <a:bodyPr/>
          <a:lstStyle>
            <a:extLst/>
          </a:lstStyle>
          <a:p>
            <a:fld id="{DAD136D7-C557-4A60-B24F-6FCE27B313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4A480DD-8F3E-49F6-B6C2-34CDFC0E9B18}" type="datetime1">
              <a:rPr lang="en-US" smtClean="0"/>
              <a:t>24-May-22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Pulmonary function test</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AD136D7-C557-4A60-B24F-6FCE27B3135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F87A6E-35E9-4625-B1BB-BA9BE615E895}" type="datetime1">
              <a:rPr lang="en-US" smtClean="0"/>
              <a:t>24-May-22</a:t>
            </a:fld>
            <a:endParaRPr lang="en-US"/>
          </a:p>
        </p:txBody>
      </p:sp>
      <p:sp>
        <p:nvSpPr>
          <p:cNvPr id="6" name="Footer Placeholder 5"/>
          <p:cNvSpPr>
            <a:spLocks noGrp="1"/>
          </p:cNvSpPr>
          <p:nvPr>
            <p:ph type="ftr" sz="quarter" idx="11"/>
          </p:nvPr>
        </p:nvSpPr>
        <p:spPr/>
        <p:txBody>
          <a:bodyPr/>
          <a:lstStyle>
            <a:extLst/>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extLst/>
          </a:lstStyle>
          <a:p>
            <a:fld id="{DAD136D7-C557-4A60-B24F-6FCE27B313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388A4FA-3B9B-4002-915D-59EE1581797E}" type="datetime1">
              <a:rPr lang="en-US" smtClean="0"/>
              <a:t>24-May-22</a:t>
            </a:fld>
            <a:endParaRPr lang="en-US"/>
          </a:p>
        </p:txBody>
      </p:sp>
      <p:sp>
        <p:nvSpPr>
          <p:cNvPr id="8" name="Footer Placeholder 7"/>
          <p:cNvSpPr>
            <a:spLocks noGrp="1"/>
          </p:cNvSpPr>
          <p:nvPr>
            <p:ph type="ftr" sz="quarter" idx="11"/>
          </p:nvPr>
        </p:nvSpPr>
        <p:spPr/>
        <p:txBody>
          <a:bodyPr/>
          <a:lstStyle>
            <a:extLst/>
          </a:lstStyle>
          <a:p>
            <a:r>
              <a:rPr lang="en-US" smtClean="0"/>
              <a:t>Pulmonary function test</a:t>
            </a:r>
            <a:endParaRPr lang="en-US"/>
          </a:p>
        </p:txBody>
      </p:sp>
      <p:sp>
        <p:nvSpPr>
          <p:cNvPr id="9" name="Slide Number Placeholder 8"/>
          <p:cNvSpPr>
            <a:spLocks noGrp="1"/>
          </p:cNvSpPr>
          <p:nvPr>
            <p:ph type="sldNum" sz="quarter" idx="12"/>
          </p:nvPr>
        </p:nvSpPr>
        <p:spPr/>
        <p:txBody>
          <a:bodyPr/>
          <a:lstStyle>
            <a:extLst/>
          </a:lstStyle>
          <a:p>
            <a:fld id="{DAD136D7-C557-4A60-B24F-6FCE27B313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CE26574-8E0C-4A0D-9DF1-621B6E00CE4F}" type="datetime1">
              <a:rPr lang="en-US" smtClean="0"/>
              <a:t>24-May-22</a:t>
            </a:fld>
            <a:endParaRPr lang="en-US"/>
          </a:p>
        </p:txBody>
      </p:sp>
      <p:sp>
        <p:nvSpPr>
          <p:cNvPr id="4" name="Footer Placeholder 3"/>
          <p:cNvSpPr>
            <a:spLocks noGrp="1"/>
          </p:cNvSpPr>
          <p:nvPr>
            <p:ph type="ftr" sz="quarter" idx="11"/>
          </p:nvPr>
        </p:nvSpPr>
        <p:spPr/>
        <p:txBody>
          <a:bodyPr/>
          <a:lstStyle>
            <a:extLst/>
          </a:lstStyle>
          <a:p>
            <a:r>
              <a:rPr lang="en-US" smtClean="0"/>
              <a:t>Pulmonary function test</a:t>
            </a:r>
            <a:endParaRPr lang="en-US"/>
          </a:p>
        </p:txBody>
      </p:sp>
      <p:sp>
        <p:nvSpPr>
          <p:cNvPr id="5" name="Slide Number Placeholder 4"/>
          <p:cNvSpPr>
            <a:spLocks noGrp="1"/>
          </p:cNvSpPr>
          <p:nvPr>
            <p:ph type="sldNum" sz="quarter" idx="12"/>
          </p:nvPr>
        </p:nvSpPr>
        <p:spPr/>
        <p:txBody>
          <a:bodyPr/>
          <a:lstStyle>
            <a:extLst/>
          </a:lstStyle>
          <a:p>
            <a:fld id="{DAD136D7-C557-4A60-B24F-6FCE27B313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BD1671A-F7B7-4FFC-A480-92F1CDA9D16E}" type="datetime1">
              <a:rPr lang="en-US" smtClean="0"/>
              <a:t>24-May-22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Pulmonary function test</a:t>
            </a:r>
            <a:endParaRPr lang="en-US"/>
          </a:p>
        </p:txBody>
      </p:sp>
      <p:sp>
        <p:nvSpPr>
          <p:cNvPr id="4" name="Slide Number Placeholder 3"/>
          <p:cNvSpPr>
            <a:spLocks noGrp="1"/>
          </p:cNvSpPr>
          <p:nvPr>
            <p:ph type="sldNum" sz="quarter" idx="12"/>
          </p:nvPr>
        </p:nvSpPr>
        <p:spPr/>
        <p:txBody>
          <a:bodyPr/>
          <a:lstStyle>
            <a:extLst/>
          </a:lstStyle>
          <a:p>
            <a:fld id="{DAD136D7-C557-4A60-B24F-6FCE27B313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E3D152-43FD-4000-92AB-43232D3E11D5}" type="datetime1">
              <a:rPr lang="en-US" smtClean="0"/>
              <a:t>24-May-22</a:t>
            </a:fld>
            <a:endParaRPr lang="en-US"/>
          </a:p>
        </p:txBody>
      </p:sp>
      <p:sp>
        <p:nvSpPr>
          <p:cNvPr id="6" name="Footer Placeholder 5"/>
          <p:cNvSpPr>
            <a:spLocks noGrp="1"/>
          </p:cNvSpPr>
          <p:nvPr>
            <p:ph type="ftr" sz="quarter" idx="11"/>
          </p:nvPr>
        </p:nvSpPr>
        <p:spPr/>
        <p:txBody>
          <a:bodyPr/>
          <a:lstStyle>
            <a:extLst/>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extLst/>
          </a:lstStyle>
          <a:p>
            <a:fld id="{DAD136D7-C557-4A60-B24F-6FCE27B313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9B155A0-3BEC-40AC-B9FB-D2E9CDF1F500}" type="datetime1">
              <a:rPr lang="en-US" smtClean="0"/>
              <a:t>24-May-22</a:t>
            </a:fld>
            <a:endParaRPr lang="en-US"/>
          </a:p>
        </p:txBody>
      </p:sp>
      <p:sp>
        <p:nvSpPr>
          <p:cNvPr id="6" name="Footer Placeholder 5"/>
          <p:cNvSpPr>
            <a:spLocks noGrp="1"/>
          </p:cNvSpPr>
          <p:nvPr>
            <p:ph type="ftr" sz="quarter" idx="11"/>
          </p:nvPr>
        </p:nvSpPr>
        <p:spPr/>
        <p:txBody>
          <a:bodyPr/>
          <a:lstStyle>
            <a:extLst/>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extLst/>
          </a:lstStyle>
          <a:p>
            <a:fld id="{DAD136D7-C557-4A60-B24F-6FCE27B3135E}"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6151C84-5B0D-4E80-9AC7-13C147365556}" type="datetime1">
              <a:rPr lang="en-US" smtClean="0"/>
              <a:t>24-May-22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Pulmonary function test</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AD136D7-C557-4A60-B24F-6FCE27B313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838200"/>
            <a:ext cx="5105400" cy="2868168"/>
          </a:xfrm>
        </p:spPr>
        <p:txBody>
          <a:bodyPr/>
          <a:lstStyle/>
          <a:p>
            <a:pPr algn="ctr"/>
            <a:r>
              <a:rPr lang="en-US" dirty="0" smtClean="0"/>
              <a:t>Pulmonary function test</a:t>
            </a:r>
            <a:endParaRPr lang="en-US" dirty="0"/>
          </a:p>
        </p:txBody>
      </p:sp>
      <p:sp>
        <p:nvSpPr>
          <p:cNvPr id="3" name="Subtitle 2"/>
          <p:cNvSpPr>
            <a:spLocks noGrp="1"/>
          </p:cNvSpPr>
          <p:nvPr>
            <p:ph type="subTitle" idx="1"/>
          </p:nvPr>
        </p:nvSpPr>
        <p:spPr>
          <a:xfrm>
            <a:off x="2590800" y="4038600"/>
            <a:ext cx="5114778" cy="1101248"/>
          </a:xfrm>
        </p:spPr>
        <p:txBody>
          <a:bodyPr/>
          <a:lstStyle/>
          <a:p>
            <a:pPr algn="ctr"/>
            <a:r>
              <a:rPr lang="en-US" dirty="0" smtClean="0"/>
              <a:t>Dr. Nirali Pandya (PT)</a:t>
            </a:r>
            <a:endParaRPr lang="en-US" dirty="0"/>
          </a:p>
        </p:txBody>
      </p:sp>
      <p:pic>
        <p:nvPicPr>
          <p:cNvPr id="4" name="Picture 3" descr="H:\2022\01 Important files\SVDU LOGO.jpg"/>
          <p:cNvPicPr/>
          <p:nvPr/>
        </p:nvPicPr>
        <p:blipFill>
          <a:blip r:embed="rId2"/>
          <a:srcRect/>
          <a:stretch>
            <a:fillRect/>
          </a:stretch>
        </p:blipFill>
        <p:spPr bwMode="auto">
          <a:xfrm>
            <a:off x="429953" y="484909"/>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Tree>
    <p:extLst>
      <p:ext uri="{BB962C8B-B14F-4D97-AF65-F5344CB8AC3E}">
        <p14:creationId xmlns:p14="http://schemas.microsoft.com/office/powerpoint/2010/main" val="3419219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Total lung capacity</a:t>
            </a:r>
            <a:endParaRPr lang="en-US" dirty="0"/>
          </a:p>
        </p:txBody>
      </p:sp>
      <p:sp>
        <p:nvSpPr>
          <p:cNvPr id="3" name="Content Placeholder 2"/>
          <p:cNvSpPr>
            <a:spLocks noGrp="1"/>
          </p:cNvSpPr>
          <p:nvPr>
            <p:ph idx="1"/>
          </p:nvPr>
        </p:nvSpPr>
        <p:spPr/>
        <p:txBody>
          <a:bodyPr>
            <a:normAutofit lnSpcReduction="10000"/>
          </a:bodyPr>
          <a:lstStyle/>
          <a:p>
            <a:r>
              <a:rPr lang="en-US" dirty="0"/>
              <a:t>TLC is the amount of gas the lung contains at </a:t>
            </a:r>
            <a:r>
              <a:rPr lang="en-US" dirty="0" smtClean="0"/>
              <a:t>the end </a:t>
            </a:r>
            <a:r>
              <a:rPr lang="en-US" dirty="0"/>
              <a:t>of a maximum inspiration. </a:t>
            </a:r>
            <a:endParaRPr lang="en-US" dirty="0" smtClean="0"/>
          </a:p>
          <a:p>
            <a:r>
              <a:rPr lang="en-US" dirty="0" smtClean="0"/>
              <a:t>It </a:t>
            </a:r>
            <a:r>
              <a:rPr lang="en-US" dirty="0"/>
              <a:t>is made up of all </a:t>
            </a:r>
            <a:r>
              <a:rPr lang="en-US" dirty="0" smtClean="0"/>
              <a:t>four lung </a:t>
            </a:r>
            <a:r>
              <a:rPr lang="en-US" dirty="0"/>
              <a:t>volumes. </a:t>
            </a:r>
            <a:endParaRPr lang="en-US" dirty="0" smtClean="0"/>
          </a:p>
          <a:p>
            <a:r>
              <a:rPr lang="en-US" dirty="0" smtClean="0"/>
              <a:t>An </a:t>
            </a:r>
            <a:r>
              <a:rPr lang="en-US" dirty="0"/>
              <a:t>increased TLC is seen with </a:t>
            </a:r>
            <a:r>
              <a:rPr lang="en-US" dirty="0" smtClean="0"/>
              <a:t>hyperinflation such </a:t>
            </a:r>
            <a:r>
              <a:rPr lang="en-US" dirty="0"/>
              <a:t>as emphysema. </a:t>
            </a:r>
            <a:endParaRPr lang="en-US" dirty="0" smtClean="0"/>
          </a:p>
          <a:p>
            <a:r>
              <a:rPr lang="en-US" dirty="0" smtClean="0"/>
              <a:t>A </a:t>
            </a:r>
            <a:r>
              <a:rPr lang="en-US" dirty="0"/>
              <a:t>decrease in TLC may </a:t>
            </a:r>
            <a:r>
              <a:rPr lang="en-US" dirty="0" smtClean="0"/>
              <a:t>be seen </a:t>
            </a:r>
            <a:r>
              <a:rPr lang="en-US" dirty="0"/>
              <a:t>in </a:t>
            </a:r>
            <a:r>
              <a:rPr lang="en-US" dirty="0" smtClean="0"/>
              <a:t>restrictive </a:t>
            </a:r>
            <a:r>
              <a:rPr lang="en-US" dirty="0"/>
              <a:t>lung disease such as pulmonary </a:t>
            </a:r>
            <a:r>
              <a:rPr lang="en-US" dirty="0" smtClean="0"/>
              <a:t>fibrosis, atelectasis</a:t>
            </a:r>
            <a:r>
              <a:rPr lang="en-US" dirty="0"/>
              <a:t>, neoplasms, pleural effusions, </a:t>
            </a:r>
            <a:r>
              <a:rPr lang="en-US" dirty="0" smtClean="0"/>
              <a:t>and </a:t>
            </a:r>
            <a:r>
              <a:rPr lang="en-US" dirty="0" err="1" smtClean="0"/>
              <a:t>hemothorax</a:t>
            </a:r>
            <a:r>
              <a:rPr lang="en-US" dirty="0"/>
              <a:t>, as well as in restrictive </a:t>
            </a:r>
            <a:r>
              <a:rPr lang="en-US" dirty="0" smtClean="0"/>
              <a:t>musculoskeletal problems </a:t>
            </a:r>
            <a:r>
              <a:rPr lang="en-US" dirty="0"/>
              <a:t>such as spinal cord injury, </a:t>
            </a:r>
            <a:r>
              <a:rPr lang="en-US" dirty="0" err="1"/>
              <a:t>kyphoscoliosis</a:t>
            </a:r>
            <a:r>
              <a:rPr lang="en-US" dirty="0"/>
              <a:t>, </a:t>
            </a:r>
            <a:r>
              <a:rPr lang="en-US" dirty="0" smtClean="0"/>
              <a:t>or as </a:t>
            </a:r>
            <a:r>
              <a:rPr lang="en-US" dirty="0"/>
              <a:t>secondary to morbid obesity or pregnancy.</a:t>
            </a:r>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10</a:t>
            </a:fld>
            <a:endParaRPr lang="en-US"/>
          </a:p>
        </p:txBody>
      </p:sp>
    </p:spTree>
    <p:extLst>
      <p:ext uri="{BB962C8B-B14F-4D97-AF65-F5344CB8AC3E}">
        <p14:creationId xmlns:p14="http://schemas.microsoft.com/office/powerpoint/2010/main" val="143887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Vital capacity</a:t>
            </a:r>
            <a:endParaRPr lang="en-US" dirty="0"/>
          </a:p>
        </p:txBody>
      </p:sp>
      <p:sp>
        <p:nvSpPr>
          <p:cNvPr id="3" name="Content Placeholder 2"/>
          <p:cNvSpPr>
            <a:spLocks noGrp="1"/>
          </p:cNvSpPr>
          <p:nvPr>
            <p:ph idx="1"/>
          </p:nvPr>
        </p:nvSpPr>
        <p:spPr/>
        <p:txBody>
          <a:bodyPr>
            <a:normAutofit/>
          </a:bodyPr>
          <a:lstStyle/>
          <a:p>
            <a:r>
              <a:rPr lang="en-US" dirty="0"/>
              <a:t>VC is the maximum amount of gas that can be </a:t>
            </a:r>
            <a:r>
              <a:rPr lang="en-US" dirty="0" smtClean="0"/>
              <a:t>expelled from </a:t>
            </a:r>
            <a:r>
              <a:rPr lang="en-US" dirty="0"/>
              <a:t>the lungs by forceful effort following </a:t>
            </a:r>
            <a:r>
              <a:rPr lang="en-US" dirty="0" smtClean="0"/>
              <a:t>a maximum </a:t>
            </a:r>
            <a:r>
              <a:rPr lang="en-US" dirty="0"/>
              <a:t>inspiration. </a:t>
            </a:r>
            <a:endParaRPr lang="en-US" dirty="0" smtClean="0"/>
          </a:p>
          <a:p>
            <a:r>
              <a:rPr lang="en-US" dirty="0" smtClean="0"/>
              <a:t>It </a:t>
            </a:r>
            <a:r>
              <a:rPr lang="en-US" dirty="0"/>
              <a:t>contains the IRV, TV, ERV.</a:t>
            </a:r>
          </a:p>
          <a:p>
            <a:r>
              <a:rPr lang="en-US" dirty="0"/>
              <a:t>A decrease in VC can occur as a result of absolute </a:t>
            </a:r>
            <a:r>
              <a:rPr lang="en-US" dirty="0" smtClean="0"/>
              <a:t>reduction in </a:t>
            </a:r>
            <a:r>
              <a:rPr lang="en-US" dirty="0"/>
              <a:t>distensible lung tissue. This is seen </a:t>
            </a:r>
            <a:r>
              <a:rPr lang="en-US" dirty="0" smtClean="0"/>
              <a:t>in pneumonectomy</a:t>
            </a:r>
            <a:r>
              <a:rPr lang="en-US" dirty="0"/>
              <a:t>, atelectasis, pneumonia, </a:t>
            </a:r>
            <a:r>
              <a:rPr lang="en-US" dirty="0" smtClean="0"/>
              <a:t>pulmonary congestion</a:t>
            </a:r>
            <a:r>
              <a:rPr lang="en-US" dirty="0"/>
              <a:t>, occlusion of a major bronchus by a </a:t>
            </a:r>
            <a:r>
              <a:rPr lang="en-US" dirty="0" smtClean="0"/>
              <a:t>tumor or </a:t>
            </a:r>
            <a:r>
              <a:rPr lang="en-US" dirty="0"/>
              <a:t>foreign object, or restrictive lung disease.</a:t>
            </a:r>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11</a:t>
            </a:fld>
            <a:endParaRPr lang="en-US"/>
          </a:p>
        </p:txBody>
      </p:sp>
    </p:spTree>
    <p:extLst>
      <p:ext uri="{BB962C8B-B14F-4D97-AF65-F5344CB8AC3E}">
        <p14:creationId xmlns:p14="http://schemas.microsoft.com/office/powerpoint/2010/main" val="364294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IC and FRC</a:t>
            </a:r>
            <a:endParaRPr lang="en-US" dirty="0"/>
          </a:p>
        </p:txBody>
      </p:sp>
      <p:sp>
        <p:nvSpPr>
          <p:cNvPr id="3" name="Content Placeholder 2"/>
          <p:cNvSpPr>
            <a:spLocks noGrp="1"/>
          </p:cNvSpPr>
          <p:nvPr>
            <p:ph idx="1"/>
          </p:nvPr>
        </p:nvSpPr>
        <p:spPr/>
        <p:txBody>
          <a:bodyPr/>
          <a:lstStyle/>
          <a:p>
            <a:r>
              <a:rPr lang="en-US" dirty="0"/>
              <a:t>IC is the maximal amount of air that can be </a:t>
            </a:r>
            <a:r>
              <a:rPr lang="en-US" dirty="0" smtClean="0"/>
              <a:t>inspired from </a:t>
            </a:r>
            <a:r>
              <a:rPr lang="en-US" dirty="0"/>
              <a:t>the resting expiratory level. It </a:t>
            </a:r>
            <a:r>
              <a:rPr lang="en-US" dirty="0" smtClean="0"/>
              <a:t>contains the </a:t>
            </a:r>
            <a:r>
              <a:rPr lang="en-US" dirty="0"/>
              <a:t>IRV and the </a:t>
            </a:r>
            <a:r>
              <a:rPr lang="en-US" dirty="0" smtClean="0"/>
              <a:t>TV.</a:t>
            </a:r>
          </a:p>
          <a:p>
            <a:r>
              <a:rPr lang="en-US" dirty="0"/>
              <a:t>FRC is the volume of air remaining in the lungs </a:t>
            </a:r>
            <a:r>
              <a:rPr lang="en-US" dirty="0" smtClean="0"/>
              <a:t>at the </a:t>
            </a:r>
            <a:r>
              <a:rPr lang="en-US" dirty="0"/>
              <a:t>resting expiratory level. It contains the ERV </a:t>
            </a:r>
            <a:r>
              <a:rPr lang="en-US" dirty="0" smtClean="0"/>
              <a:t>and the </a:t>
            </a:r>
            <a:r>
              <a:rPr lang="en-US" dirty="0"/>
              <a:t>RV</a:t>
            </a:r>
            <a:r>
              <a:rPr lang="en-US" dirty="0" smtClean="0"/>
              <a:t>.</a:t>
            </a:r>
          </a:p>
          <a:p>
            <a:r>
              <a:rPr lang="en-US" dirty="0"/>
              <a:t>An increase in FRC represents </a:t>
            </a:r>
            <a:r>
              <a:rPr lang="en-US" dirty="0" smtClean="0"/>
              <a:t>hyperinflation of </a:t>
            </a:r>
            <a:r>
              <a:rPr lang="en-US" dirty="0"/>
              <a:t>the lungs.</a:t>
            </a:r>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12</a:t>
            </a:fld>
            <a:endParaRPr lang="en-US"/>
          </a:p>
        </p:txBody>
      </p:sp>
    </p:spTree>
    <p:extLst>
      <p:ext uri="{BB962C8B-B14F-4D97-AF65-F5344CB8AC3E}">
        <p14:creationId xmlns:p14="http://schemas.microsoft.com/office/powerpoint/2010/main" val="419727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Spirogram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952" y="1676400"/>
            <a:ext cx="8193634" cy="3962400"/>
          </a:xfrm>
        </p:spPr>
      </p:pic>
      <p:pic>
        <p:nvPicPr>
          <p:cNvPr id="5" name="Picture 4" descr="H:\2022\01 Important files\SVDU LOGO.jpg"/>
          <p:cNvPicPr/>
          <p:nvPr/>
        </p:nvPicPr>
        <p:blipFill>
          <a:blip r:embed="rId3"/>
          <a:srcRect/>
          <a:stretch>
            <a:fillRect/>
          </a:stretch>
        </p:blipFill>
        <p:spPr bwMode="auto">
          <a:xfrm>
            <a:off x="429953" y="551238"/>
            <a:ext cx="873760" cy="912495"/>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3" name="Footer Placeholder 2"/>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13</a:t>
            </a:fld>
            <a:endParaRPr lang="en-US"/>
          </a:p>
        </p:txBody>
      </p:sp>
    </p:spTree>
    <p:extLst>
      <p:ext uri="{BB962C8B-B14F-4D97-AF65-F5344CB8AC3E}">
        <p14:creationId xmlns:p14="http://schemas.microsoft.com/office/powerpoint/2010/main" val="352643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Helium dilution method</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Respirometer</a:t>
            </a:r>
            <a:r>
              <a:rPr lang="en-US" dirty="0"/>
              <a:t> is filled with air containing a known quantity of </a:t>
            </a:r>
            <a:r>
              <a:rPr lang="en-US" b="1" dirty="0"/>
              <a:t>helium. </a:t>
            </a:r>
            <a:r>
              <a:rPr lang="en-US" dirty="0"/>
              <a:t>Initially, the subject breathes normally. Then, after the end of expiration, subject breathes from </a:t>
            </a:r>
            <a:r>
              <a:rPr lang="en-US" dirty="0" err="1"/>
              <a:t>respirometer</a:t>
            </a:r>
            <a:r>
              <a:rPr lang="en-US" dirty="0"/>
              <a:t>. Helium from </a:t>
            </a:r>
            <a:r>
              <a:rPr lang="en-US" dirty="0" err="1"/>
              <a:t>respirometer</a:t>
            </a:r>
            <a:r>
              <a:rPr lang="en-US" dirty="0"/>
              <a:t> enters the lungs and starts mixing with air in lungs.</a:t>
            </a:r>
          </a:p>
          <a:p>
            <a:r>
              <a:rPr lang="en-US" dirty="0"/>
              <a:t>After few minutes of breathing, concentration of helium in the </a:t>
            </a:r>
            <a:r>
              <a:rPr lang="en-US" dirty="0" err="1"/>
              <a:t>respirometer</a:t>
            </a:r>
            <a:r>
              <a:rPr lang="en-US" dirty="0"/>
              <a:t> becomes equal to concentration of helium in the lungs of subject. It is called the equilibration of helium. After </a:t>
            </a:r>
            <a:r>
              <a:rPr lang="en-US" b="1" dirty="0"/>
              <a:t>equilibration of helium </a:t>
            </a:r>
            <a:r>
              <a:rPr lang="en-US" dirty="0"/>
              <a:t>between </a:t>
            </a:r>
            <a:r>
              <a:rPr lang="en-US" dirty="0" err="1"/>
              <a:t>respirometer</a:t>
            </a:r>
            <a:r>
              <a:rPr lang="en-US" dirty="0"/>
              <a:t> and lungs, concentration of helium in </a:t>
            </a:r>
            <a:r>
              <a:rPr lang="en-US" dirty="0" err="1"/>
              <a:t>respirometer</a:t>
            </a:r>
            <a:r>
              <a:rPr lang="en-US" dirty="0"/>
              <a:t> is determined.</a:t>
            </a:r>
          </a:p>
          <a:p>
            <a:r>
              <a:rPr lang="en-US" dirty="0"/>
              <a:t>FRC =V (C1 – C2)/</a:t>
            </a:r>
            <a:r>
              <a:rPr lang="en-US" dirty="0" smtClean="0"/>
              <a:t>C2.</a:t>
            </a:r>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14</a:t>
            </a:fld>
            <a:endParaRPr lang="en-US"/>
          </a:p>
        </p:txBody>
      </p:sp>
    </p:spTree>
    <p:extLst>
      <p:ext uri="{BB962C8B-B14F-4D97-AF65-F5344CB8AC3E}">
        <p14:creationId xmlns:p14="http://schemas.microsoft.com/office/powerpoint/2010/main" val="361361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dirty="0" smtClean="0"/>
              <a:t>Nitrogen washout method</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Subject is asked to breathe normally. At the end of normal expiration, the subject inspires </a:t>
            </a:r>
            <a:r>
              <a:rPr lang="en-US" b="1" dirty="0"/>
              <a:t>pure oxygen </a:t>
            </a:r>
            <a:r>
              <a:rPr lang="en-US" dirty="0"/>
              <a:t>through a valve and expires into a Douglas bag. This procedure is repeated for 6 to 7 minutes, until the </a:t>
            </a:r>
            <a:r>
              <a:rPr lang="en-US" b="1" dirty="0"/>
              <a:t>nitrogen </a:t>
            </a:r>
            <a:r>
              <a:rPr lang="en-US" dirty="0"/>
              <a:t>in lungs is displaced by oxygen. Nitrogen comes to the </a:t>
            </a:r>
            <a:r>
              <a:rPr lang="en-US" b="1" dirty="0"/>
              <a:t>Douglas bag. </a:t>
            </a:r>
            <a:endParaRPr lang="en-US" dirty="0"/>
          </a:p>
          <a:p>
            <a:r>
              <a:rPr lang="en-US" dirty="0"/>
              <a:t>FRC =C1 × V/C2</a:t>
            </a:r>
          </a:p>
          <a:p>
            <a:pPr marL="18288" indent="0">
              <a:buNone/>
            </a:pPr>
            <a:r>
              <a:rPr lang="en-US" dirty="0"/>
              <a:t>Where,</a:t>
            </a:r>
          </a:p>
          <a:p>
            <a:pPr marL="18288" indent="0">
              <a:buNone/>
            </a:pPr>
            <a:r>
              <a:rPr lang="en-US" dirty="0"/>
              <a:t>V = Volume of air collected</a:t>
            </a:r>
          </a:p>
          <a:p>
            <a:pPr marL="18288" indent="0">
              <a:buNone/>
            </a:pPr>
            <a:r>
              <a:rPr lang="en-US" dirty="0"/>
              <a:t>C1 = Concentration of nitrogen in the collected air</a:t>
            </a:r>
          </a:p>
          <a:p>
            <a:pPr marL="18288" indent="0">
              <a:buNone/>
            </a:pPr>
            <a:r>
              <a:rPr lang="en-US" dirty="0"/>
              <a:t>C2 = Normal concentration of nitrogen in the air.</a:t>
            </a:r>
          </a:p>
          <a:p>
            <a:endParaRPr lang="en-US" dirty="0"/>
          </a:p>
        </p:txBody>
      </p:sp>
      <p:pic>
        <p:nvPicPr>
          <p:cNvPr id="4" name="Picture 3" descr="H:\2022\01 Important files\SVDU LOGO.jpg"/>
          <p:cNvPicPr/>
          <p:nvPr/>
        </p:nvPicPr>
        <p:blipFill>
          <a:blip r:embed="rId2"/>
          <a:srcRect/>
          <a:stretch>
            <a:fillRect/>
          </a:stretch>
        </p:blipFill>
        <p:spPr bwMode="auto">
          <a:xfrm>
            <a:off x="304800" y="529503"/>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15</a:t>
            </a:fld>
            <a:endParaRPr lang="en-US"/>
          </a:p>
        </p:txBody>
      </p:sp>
    </p:spTree>
    <p:extLst>
      <p:ext uri="{BB962C8B-B14F-4D97-AF65-F5344CB8AC3E}">
        <p14:creationId xmlns:p14="http://schemas.microsoft.com/office/powerpoint/2010/main" val="421780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Whole body </a:t>
            </a:r>
            <a:r>
              <a:rPr lang="en-US" sz="3200" dirty="0" err="1" smtClean="0"/>
              <a:t>plethysmography</a:t>
            </a:r>
            <a:endParaRPr lang="en-US" sz="3200" dirty="0"/>
          </a:p>
        </p:txBody>
      </p:sp>
      <p:sp>
        <p:nvSpPr>
          <p:cNvPr id="3" name="Content Placeholder 2"/>
          <p:cNvSpPr>
            <a:spLocks noGrp="1"/>
          </p:cNvSpPr>
          <p:nvPr>
            <p:ph idx="1"/>
          </p:nvPr>
        </p:nvSpPr>
        <p:spPr/>
        <p:txBody>
          <a:bodyPr>
            <a:normAutofit lnSpcReduction="10000"/>
          </a:bodyPr>
          <a:lstStyle/>
          <a:p>
            <a:r>
              <a:rPr lang="en-US" dirty="0"/>
              <a:t>Whole body </a:t>
            </a:r>
            <a:r>
              <a:rPr lang="en-US" dirty="0" err="1"/>
              <a:t>plethysmograph</a:t>
            </a:r>
            <a:r>
              <a:rPr lang="en-US" dirty="0"/>
              <a:t> is the instrument used to measure the lung volumes including residual volume.</a:t>
            </a:r>
          </a:p>
          <a:p>
            <a:r>
              <a:rPr lang="en-US" dirty="0" err="1"/>
              <a:t>Plethysmography</a:t>
            </a:r>
            <a:r>
              <a:rPr lang="en-US" dirty="0"/>
              <a:t> is based on </a:t>
            </a:r>
            <a:r>
              <a:rPr lang="en-US" b="1" dirty="0"/>
              <a:t>Boyle’s law of gas, </a:t>
            </a:r>
            <a:r>
              <a:rPr lang="en-US" dirty="0"/>
              <a:t>which states that the volume of a sample of gas is inversely proportional to the pressure of that gas at constant temperature.</a:t>
            </a:r>
          </a:p>
          <a:p>
            <a:r>
              <a:rPr lang="en-US" dirty="0"/>
              <a:t>Subject sits in an airtight chamber of the whole body </a:t>
            </a:r>
            <a:r>
              <a:rPr lang="en-US" dirty="0" err="1"/>
              <a:t>plethysmograph</a:t>
            </a:r>
            <a:r>
              <a:rPr lang="en-US" dirty="0"/>
              <a:t> and breathes normally through a mouthpiece connected to a flow transducer called </a:t>
            </a:r>
            <a:r>
              <a:rPr lang="en-US" b="1" dirty="0" err="1"/>
              <a:t>pneumotachograph</a:t>
            </a:r>
            <a:r>
              <a:rPr lang="en-US" b="1" dirty="0"/>
              <a:t>.</a:t>
            </a:r>
            <a:endParaRPr lang="en-US" dirty="0"/>
          </a:p>
        </p:txBody>
      </p:sp>
      <p:pic>
        <p:nvPicPr>
          <p:cNvPr id="4" name="Picture 3" descr="H:\2022\01 Important files\SVDU LOGO.jpg"/>
          <p:cNvPicPr/>
          <p:nvPr/>
        </p:nvPicPr>
        <p:blipFill>
          <a:blip r:embed="rId2"/>
          <a:srcRect/>
          <a:stretch>
            <a:fillRect/>
          </a:stretch>
        </p:blipFill>
        <p:spPr bwMode="auto">
          <a:xfrm>
            <a:off x="228600" y="533400"/>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16</a:t>
            </a:fld>
            <a:endParaRPr lang="en-US"/>
          </a:p>
        </p:txBody>
      </p:sp>
    </p:spTree>
    <p:extLst>
      <p:ext uri="{BB962C8B-B14F-4D97-AF65-F5344CB8AC3E}">
        <p14:creationId xmlns:p14="http://schemas.microsoft.com/office/powerpoint/2010/main" val="203826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a:t>Whole body </a:t>
            </a:r>
            <a:r>
              <a:rPr lang="en-US" sz="3200" dirty="0" err="1"/>
              <a:t>plethysmography</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718" y="1828800"/>
            <a:ext cx="6035209" cy="4038599"/>
          </a:xfrm>
        </p:spPr>
      </p:pic>
      <p:pic>
        <p:nvPicPr>
          <p:cNvPr id="5" name="Picture 4" descr="H:\2022\01 Important files\SVDU LOGO.jpg"/>
          <p:cNvPicPr/>
          <p:nvPr/>
        </p:nvPicPr>
        <p:blipFill>
          <a:blip r:embed="rId3"/>
          <a:srcRect/>
          <a:stretch>
            <a:fillRect/>
          </a:stretch>
        </p:blipFill>
        <p:spPr bwMode="auto">
          <a:xfrm>
            <a:off x="228600" y="533400"/>
            <a:ext cx="873760" cy="912495"/>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96200" y="515562"/>
            <a:ext cx="822960" cy="929640"/>
          </a:xfrm>
          <a:prstGeom prst="rect">
            <a:avLst/>
          </a:prstGeom>
        </p:spPr>
      </p:pic>
      <p:sp>
        <p:nvSpPr>
          <p:cNvPr id="3" name="Footer Placeholder 2"/>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17</a:t>
            </a:fld>
            <a:endParaRPr lang="en-US"/>
          </a:p>
        </p:txBody>
      </p:sp>
    </p:spTree>
    <p:extLst>
      <p:ext uri="{BB962C8B-B14F-4D97-AF65-F5344CB8AC3E}">
        <p14:creationId xmlns:p14="http://schemas.microsoft.com/office/powerpoint/2010/main" val="214331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a:t>Whole body </a:t>
            </a:r>
            <a:r>
              <a:rPr lang="en-US" sz="3200" dirty="0" err="1"/>
              <a:t>plethysmography</a:t>
            </a:r>
            <a:endParaRPr lang="en-US" sz="3200" dirty="0"/>
          </a:p>
        </p:txBody>
      </p:sp>
      <p:sp>
        <p:nvSpPr>
          <p:cNvPr id="3" name="Content Placeholder 2"/>
          <p:cNvSpPr>
            <a:spLocks noGrp="1"/>
          </p:cNvSpPr>
          <p:nvPr>
            <p:ph idx="1"/>
          </p:nvPr>
        </p:nvSpPr>
        <p:spPr/>
        <p:txBody>
          <a:bodyPr>
            <a:normAutofit lnSpcReduction="10000"/>
          </a:bodyPr>
          <a:lstStyle/>
          <a:p>
            <a:r>
              <a:rPr lang="en-US" dirty="0"/>
              <a:t>It detects the volume changes during different phases of respiration. After normal breathing for few minutes, the subject breathes rapidly with maximum force. During maximum expiration, the lung volume decreases very much. But volume of gas in the chamber increases with decrease in pressure.</a:t>
            </a:r>
          </a:p>
          <a:p>
            <a:r>
              <a:rPr lang="en-US" dirty="0"/>
              <a:t>By measuring the volume and pressure changes inside the chamber, volume of lungs is calculated by using the formula:</a:t>
            </a:r>
          </a:p>
          <a:p>
            <a:r>
              <a:rPr lang="en-US" dirty="0"/>
              <a:t>P1 × V = P2 (V – </a:t>
            </a:r>
            <a:r>
              <a:rPr lang="el-GR" dirty="0"/>
              <a:t>Δ </a:t>
            </a:r>
            <a:r>
              <a:rPr lang="en-US" dirty="0"/>
              <a:t>V)</a:t>
            </a:r>
          </a:p>
        </p:txBody>
      </p:sp>
      <p:pic>
        <p:nvPicPr>
          <p:cNvPr id="4" name="Picture 3" descr="H:\2022\01 Important files\SVDU LOGO.jpg"/>
          <p:cNvPicPr/>
          <p:nvPr/>
        </p:nvPicPr>
        <p:blipFill>
          <a:blip r:embed="rId2"/>
          <a:srcRect/>
          <a:stretch>
            <a:fillRect/>
          </a:stretch>
        </p:blipFill>
        <p:spPr bwMode="auto">
          <a:xfrm>
            <a:off x="228600" y="533400"/>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18</a:t>
            </a:fld>
            <a:endParaRPr lang="en-US"/>
          </a:p>
        </p:txBody>
      </p:sp>
    </p:spTree>
    <p:extLst>
      <p:ext uri="{BB962C8B-B14F-4D97-AF65-F5344CB8AC3E}">
        <p14:creationId xmlns:p14="http://schemas.microsoft.com/office/powerpoint/2010/main" val="143937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Spirometer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781783"/>
            <a:ext cx="4648199" cy="4359586"/>
          </a:xfrm>
        </p:spPr>
      </p:pic>
      <p:pic>
        <p:nvPicPr>
          <p:cNvPr id="5" name="Picture 4" descr="H:\2022\01 Important files\SVDU LOGO.jpg"/>
          <p:cNvPicPr/>
          <p:nvPr/>
        </p:nvPicPr>
        <p:blipFill>
          <a:blip r:embed="rId3"/>
          <a:srcRect/>
          <a:stretch>
            <a:fillRect/>
          </a:stretch>
        </p:blipFill>
        <p:spPr bwMode="auto">
          <a:xfrm>
            <a:off x="429953" y="551238"/>
            <a:ext cx="873760" cy="912495"/>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3" name="Footer Placeholder 2"/>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19</a:t>
            </a:fld>
            <a:endParaRPr lang="en-US"/>
          </a:p>
        </p:txBody>
      </p:sp>
    </p:spTree>
    <p:extLst>
      <p:ext uri="{BB962C8B-B14F-4D97-AF65-F5344CB8AC3E}">
        <p14:creationId xmlns:p14="http://schemas.microsoft.com/office/powerpoint/2010/main" val="70149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p:txBody>
          <a:bodyPr/>
          <a:lstStyle/>
          <a:p>
            <a:r>
              <a:rPr lang="en-US" dirty="0"/>
              <a:t>Pulmonary function tests or lung function tests are useful in assessing the </a:t>
            </a:r>
            <a:r>
              <a:rPr lang="en-US" b="1" dirty="0"/>
              <a:t>functional status </a:t>
            </a:r>
            <a:r>
              <a:rPr lang="en-US" dirty="0"/>
              <a:t>of the respiratory system both in physiological and pathological conditions.</a:t>
            </a:r>
          </a:p>
          <a:p>
            <a:r>
              <a:rPr lang="en-US" dirty="0"/>
              <a:t>Lung function tests are based on the measurement of volume of air breathed in and out in quiet breathing and forced breathing. These tests are carried out mostly by using spirometer.</a:t>
            </a:r>
          </a:p>
          <a:p>
            <a:endParaRPr lang="en-US" dirty="0"/>
          </a:p>
        </p:txBody>
      </p:sp>
      <p:pic>
        <p:nvPicPr>
          <p:cNvPr id="4" name="Picture 3" descr="H:\2022\01 Important files\SVDU LOGO.jpg"/>
          <p:cNvPicPr/>
          <p:nvPr/>
        </p:nvPicPr>
        <p:blipFill>
          <a:blip r:embed="rId2"/>
          <a:srcRect/>
          <a:stretch>
            <a:fillRect/>
          </a:stretch>
        </p:blipFill>
        <p:spPr bwMode="auto">
          <a:xfrm>
            <a:off x="429953" y="541972"/>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2</a:t>
            </a:fld>
            <a:endParaRPr lang="en-US"/>
          </a:p>
        </p:txBody>
      </p:sp>
    </p:spTree>
    <p:extLst>
      <p:ext uri="{BB962C8B-B14F-4D97-AF65-F5344CB8AC3E}">
        <p14:creationId xmlns:p14="http://schemas.microsoft.com/office/powerpoint/2010/main" val="384033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Spirometer</a:t>
            </a:r>
            <a:endParaRPr lang="en-US" dirty="0"/>
          </a:p>
        </p:txBody>
      </p:sp>
      <p:sp>
        <p:nvSpPr>
          <p:cNvPr id="3" name="Content Placeholder 2"/>
          <p:cNvSpPr>
            <a:spLocks noGrp="1"/>
          </p:cNvSpPr>
          <p:nvPr>
            <p:ph idx="1"/>
          </p:nvPr>
        </p:nvSpPr>
        <p:spPr/>
        <p:txBody>
          <a:bodyPr/>
          <a:lstStyle/>
          <a:p>
            <a:r>
              <a:rPr lang="en-US" dirty="0" smtClean="0"/>
              <a:t>FEV1- the volume expired in the first second of maximal expiration after a maximal inspiration.</a:t>
            </a:r>
          </a:p>
          <a:p>
            <a:r>
              <a:rPr lang="en-US" dirty="0" smtClean="0"/>
              <a:t>FVC – the maximum volume of air which can be exhaled after a maximal inspiration.</a:t>
            </a:r>
          </a:p>
          <a:p>
            <a:r>
              <a:rPr lang="en-US" dirty="0" smtClean="0"/>
              <a:t>FEF 25-75% – </a:t>
            </a:r>
            <a:r>
              <a:rPr lang="en-US" dirty="0"/>
              <a:t>the average flow rate in L/sec during the </a:t>
            </a:r>
            <a:r>
              <a:rPr lang="en-US" dirty="0" smtClean="0"/>
              <a:t>middle half </a:t>
            </a:r>
            <a:r>
              <a:rPr lang="en-US" dirty="0"/>
              <a:t>of an </a:t>
            </a:r>
            <a:r>
              <a:rPr lang="en-US" dirty="0" smtClean="0"/>
              <a:t>FVC.</a:t>
            </a:r>
          </a:p>
          <a:p>
            <a:r>
              <a:rPr lang="en-US" dirty="0"/>
              <a:t>Peak expiratory flow rate (PEFR) </a:t>
            </a:r>
            <a:r>
              <a:rPr lang="en-US" dirty="0" smtClean="0"/>
              <a:t>- the </a:t>
            </a:r>
            <a:r>
              <a:rPr lang="en-US" dirty="0"/>
              <a:t>maximal flow rate </a:t>
            </a:r>
            <a:r>
              <a:rPr lang="en-US" dirty="0" smtClean="0"/>
              <a:t>attainable during </a:t>
            </a:r>
            <a:r>
              <a:rPr lang="en-US" dirty="0"/>
              <a:t>an FVC </a:t>
            </a:r>
            <a:r>
              <a:rPr lang="en-US" dirty="0" smtClean="0"/>
              <a:t>maneuver</a:t>
            </a:r>
            <a:endParaRPr lang="en-US" dirty="0"/>
          </a:p>
        </p:txBody>
      </p:sp>
      <p:pic>
        <p:nvPicPr>
          <p:cNvPr id="4" name="Picture 3" descr="H:\2022\01 Important files\SVDU LOGO.jpg"/>
          <p:cNvPicPr/>
          <p:nvPr/>
        </p:nvPicPr>
        <p:blipFill>
          <a:blip r:embed="rId2"/>
          <a:srcRect/>
          <a:stretch>
            <a:fillRect/>
          </a:stretch>
        </p:blipFill>
        <p:spPr bwMode="auto">
          <a:xfrm>
            <a:off x="429953" y="611505"/>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93667"/>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20</a:t>
            </a:fld>
            <a:endParaRPr lang="en-US"/>
          </a:p>
        </p:txBody>
      </p:sp>
    </p:spTree>
    <p:extLst>
      <p:ext uri="{BB962C8B-B14F-4D97-AF65-F5344CB8AC3E}">
        <p14:creationId xmlns:p14="http://schemas.microsoft.com/office/powerpoint/2010/main" val="221877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spirogram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514600"/>
            <a:ext cx="4724400" cy="3407764"/>
          </a:xfrm>
        </p:spPr>
      </p:pic>
      <p:sp>
        <p:nvSpPr>
          <p:cNvPr id="5" name="Rectangle 4"/>
          <p:cNvSpPr/>
          <p:nvPr/>
        </p:nvSpPr>
        <p:spPr>
          <a:xfrm>
            <a:off x="685800" y="1547888"/>
            <a:ext cx="6400800" cy="646331"/>
          </a:xfrm>
          <a:prstGeom prst="rect">
            <a:avLst/>
          </a:prstGeom>
        </p:spPr>
        <p:txBody>
          <a:bodyPr wrap="square">
            <a:spAutoFit/>
          </a:bodyPr>
          <a:lstStyle/>
          <a:p>
            <a:r>
              <a:rPr lang="en-US" dirty="0"/>
              <a:t>In the normal spirogram the major part of </a:t>
            </a:r>
            <a:r>
              <a:rPr lang="en-US" dirty="0" smtClean="0"/>
              <a:t>the vital </a:t>
            </a:r>
            <a:r>
              <a:rPr lang="en-US" dirty="0"/>
              <a:t>capacity (FVC) is expelled in 1 s (FEV,).</a:t>
            </a:r>
          </a:p>
        </p:txBody>
      </p:sp>
      <p:pic>
        <p:nvPicPr>
          <p:cNvPr id="6" name="Picture 5" descr="H:\2022\01 Important files\SVDU LOGO.jpg"/>
          <p:cNvPicPr/>
          <p:nvPr/>
        </p:nvPicPr>
        <p:blipFill>
          <a:blip r:embed="rId3"/>
          <a:srcRect/>
          <a:stretch>
            <a:fillRect/>
          </a:stretch>
        </p:blipFill>
        <p:spPr bwMode="auto">
          <a:xfrm>
            <a:off x="429953" y="551238"/>
            <a:ext cx="873760" cy="912495"/>
          </a:xfrm>
          <a:prstGeom prst="rect">
            <a:avLst/>
          </a:prstGeom>
          <a:noFill/>
          <a:ln w="9525">
            <a:noFill/>
            <a:miter lim="800000"/>
            <a:headEnd/>
            <a:tailEnd/>
          </a:ln>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3" name="Footer Placeholder 2"/>
          <p:cNvSpPr>
            <a:spLocks noGrp="1"/>
          </p:cNvSpPr>
          <p:nvPr>
            <p:ph type="ftr" sz="quarter" idx="11"/>
          </p:nvPr>
        </p:nvSpPr>
        <p:spPr/>
        <p:txBody>
          <a:bodyPr/>
          <a:lstStyle/>
          <a:p>
            <a:r>
              <a:rPr lang="en-US" smtClean="0"/>
              <a:t>Pulmonary function test</a:t>
            </a:r>
            <a:endParaRPr lang="en-US"/>
          </a:p>
        </p:txBody>
      </p:sp>
      <p:sp>
        <p:nvSpPr>
          <p:cNvPr id="8" name="Slide Number Placeholder 7"/>
          <p:cNvSpPr>
            <a:spLocks noGrp="1"/>
          </p:cNvSpPr>
          <p:nvPr>
            <p:ph type="sldNum" sz="quarter" idx="12"/>
          </p:nvPr>
        </p:nvSpPr>
        <p:spPr/>
        <p:txBody>
          <a:bodyPr/>
          <a:lstStyle/>
          <a:p>
            <a:fld id="{DAD136D7-C557-4A60-B24F-6FCE27B3135E}" type="slidenum">
              <a:rPr lang="en-US" smtClean="0"/>
              <a:t>21</a:t>
            </a:fld>
            <a:endParaRPr lang="en-US"/>
          </a:p>
        </p:txBody>
      </p:sp>
    </p:spTree>
    <p:extLst>
      <p:ext uri="{BB962C8B-B14F-4D97-AF65-F5344CB8AC3E}">
        <p14:creationId xmlns:p14="http://schemas.microsoft.com/office/powerpoint/2010/main" val="78235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dirty="0" smtClean="0"/>
              <a:t>Peak expiratory flow rate</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894" y="1905000"/>
            <a:ext cx="5384506" cy="4046346"/>
          </a:xfrm>
        </p:spPr>
      </p:pic>
      <p:pic>
        <p:nvPicPr>
          <p:cNvPr id="5" name="Picture 4" descr="H:\2022\01 Important files\SVDU LOGO.jpg"/>
          <p:cNvPicPr/>
          <p:nvPr/>
        </p:nvPicPr>
        <p:blipFill>
          <a:blip r:embed="rId3"/>
          <a:srcRect/>
          <a:stretch>
            <a:fillRect/>
          </a:stretch>
        </p:blipFill>
        <p:spPr bwMode="auto">
          <a:xfrm>
            <a:off x="354677" y="579812"/>
            <a:ext cx="873760" cy="912495"/>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96200" y="593667"/>
            <a:ext cx="822960" cy="929640"/>
          </a:xfrm>
          <a:prstGeom prst="rect">
            <a:avLst/>
          </a:prstGeom>
        </p:spPr>
      </p:pic>
      <p:sp>
        <p:nvSpPr>
          <p:cNvPr id="3" name="Footer Placeholder 2"/>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22</a:t>
            </a:fld>
            <a:endParaRPr lang="en-US"/>
          </a:p>
        </p:txBody>
      </p:sp>
    </p:spTree>
    <p:extLst>
      <p:ext uri="{BB962C8B-B14F-4D97-AF65-F5344CB8AC3E}">
        <p14:creationId xmlns:p14="http://schemas.microsoft.com/office/powerpoint/2010/main" val="4005434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Flow volume curve</a:t>
            </a:r>
            <a:endParaRPr lang="en-US" dirty="0"/>
          </a:p>
        </p:txBody>
      </p:sp>
      <p:sp>
        <p:nvSpPr>
          <p:cNvPr id="3" name="Content Placeholder 2"/>
          <p:cNvSpPr>
            <a:spLocks noGrp="1"/>
          </p:cNvSpPr>
          <p:nvPr>
            <p:ph idx="1"/>
          </p:nvPr>
        </p:nvSpPr>
        <p:spPr/>
        <p:txBody>
          <a:bodyPr>
            <a:normAutofit/>
          </a:bodyPr>
          <a:lstStyle/>
          <a:p>
            <a:r>
              <a:rPr lang="en-US" dirty="0" smtClean="0"/>
              <a:t>The flow volume curve is helpful in diagnosing lung disease, since it is independent of effort.</a:t>
            </a:r>
          </a:p>
          <a:p>
            <a:r>
              <a:rPr lang="en-US" dirty="0" smtClean="0"/>
              <a:t>The curve demonstrates that flow rises to a high value and then declines over most of expiration.</a:t>
            </a:r>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23</a:t>
            </a:fld>
            <a:endParaRPr lang="en-US"/>
          </a:p>
        </p:txBody>
      </p:sp>
    </p:spTree>
    <p:extLst>
      <p:ext uri="{BB962C8B-B14F-4D97-AF65-F5344CB8AC3E}">
        <p14:creationId xmlns:p14="http://schemas.microsoft.com/office/powerpoint/2010/main" val="3986432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Flow volume curve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7239000" cy="5302590"/>
          </a:xfrm>
          <a:prstGeom prst="rect">
            <a:avLst/>
          </a:prstGeom>
        </p:spPr>
      </p:pic>
      <p:pic>
        <p:nvPicPr>
          <p:cNvPr id="5" name="Picture 4" descr="H:\2022\01 Important files\SVDU LOGO.jpg"/>
          <p:cNvPicPr/>
          <p:nvPr/>
        </p:nvPicPr>
        <p:blipFill>
          <a:blip r:embed="rId3"/>
          <a:srcRect/>
          <a:stretch>
            <a:fillRect/>
          </a:stretch>
        </p:blipFill>
        <p:spPr bwMode="auto">
          <a:xfrm>
            <a:off x="152400" y="515649"/>
            <a:ext cx="873760" cy="912495"/>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3" name="Footer Placeholder 2"/>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24</a:t>
            </a:fld>
            <a:endParaRPr lang="en-US"/>
          </a:p>
        </p:txBody>
      </p:sp>
    </p:spTree>
    <p:extLst>
      <p:ext uri="{BB962C8B-B14F-4D97-AF65-F5344CB8AC3E}">
        <p14:creationId xmlns:p14="http://schemas.microsoft.com/office/powerpoint/2010/main" val="1167396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Flow volume curve</a:t>
            </a:r>
            <a:endParaRPr lang="en-US" dirty="0"/>
          </a:p>
        </p:txBody>
      </p:sp>
      <p:sp>
        <p:nvSpPr>
          <p:cNvPr id="3" name="Content Placeholder 2"/>
          <p:cNvSpPr>
            <a:spLocks noGrp="1"/>
          </p:cNvSpPr>
          <p:nvPr>
            <p:ph idx="1"/>
          </p:nvPr>
        </p:nvSpPr>
        <p:spPr/>
        <p:txBody>
          <a:bodyPr/>
          <a:lstStyle/>
          <a:p>
            <a:r>
              <a:rPr lang="en-US" dirty="0"/>
              <a:t>In restrictive lung disease the maximum flow rate is decreased, as is the total volume exhaled.</a:t>
            </a:r>
          </a:p>
          <a:p>
            <a:r>
              <a:rPr lang="en-US" dirty="0"/>
              <a:t>In obstructive lung disease, the flow rate is low in relation to lung volume, and a scooped out appearance is often seen.</a:t>
            </a:r>
          </a:p>
          <a:p>
            <a:endParaRPr lang="en-US" dirty="0"/>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25</a:t>
            </a:fld>
            <a:endParaRPr lang="en-US"/>
          </a:p>
        </p:txBody>
      </p:sp>
    </p:spTree>
    <p:extLst>
      <p:ext uri="{BB962C8B-B14F-4D97-AF65-F5344CB8AC3E}">
        <p14:creationId xmlns:p14="http://schemas.microsoft.com/office/powerpoint/2010/main" val="110664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Flow volume loop</a:t>
            </a:r>
            <a:endParaRPr lang="en-US" dirty="0"/>
          </a:p>
        </p:txBody>
      </p:sp>
      <p:sp>
        <p:nvSpPr>
          <p:cNvPr id="3" name="Content Placeholder 2"/>
          <p:cNvSpPr>
            <a:spLocks noGrp="1"/>
          </p:cNvSpPr>
          <p:nvPr>
            <p:ph idx="1"/>
          </p:nvPr>
        </p:nvSpPr>
        <p:spPr/>
        <p:txBody>
          <a:bodyPr/>
          <a:lstStyle/>
          <a:p>
            <a:r>
              <a:rPr lang="en-US" dirty="0" smtClean="0"/>
              <a:t>It is a graphic analysis of the flow generated during a forced expiratory volume maneuver followed by a forced inspiratory maneuver.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895600"/>
            <a:ext cx="4102100" cy="3810000"/>
          </a:xfrm>
          <a:prstGeom prst="rect">
            <a:avLst/>
          </a:prstGeom>
        </p:spPr>
      </p:pic>
      <p:pic>
        <p:nvPicPr>
          <p:cNvPr id="5" name="Picture 4" descr="H:\2022\01 Important files\SVDU LOGO.jpg"/>
          <p:cNvPicPr/>
          <p:nvPr/>
        </p:nvPicPr>
        <p:blipFill>
          <a:blip r:embed="rId3"/>
          <a:srcRect/>
          <a:stretch>
            <a:fillRect/>
          </a:stretch>
        </p:blipFill>
        <p:spPr bwMode="auto">
          <a:xfrm>
            <a:off x="429953" y="551238"/>
            <a:ext cx="873760" cy="912495"/>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7" name="Footer Placeholder 6"/>
          <p:cNvSpPr>
            <a:spLocks noGrp="1"/>
          </p:cNvSpPr>
          <p:nvPr>
            <p:ph type="ftr" sz="quarter" idx="11"/>
          </p:nvPr>
        </p:nvSpPr>
        <p:spPr/>
        <p:txBody>
          <a:bodyPr/>
          <a:lstStyle/>
          <a:p>
            <a:r>
              <a:rPr lang="en-US" smtClean="0"/>
              <a:t>Pulmonary function test</a:t>
            </a:r>
            <a:endParaRPr lang="en-US"/>
          </a:p>
        </p:txBody>
      </p:sp>
      <p:sp>
        <p:nvSpPr>
          <p:cNvPr id="8" name="Slide Number Placeholder 7"/>
          <p:cNvSpPr>
            <a:spLocks noGrp="1"/>
          </p:cNvSpPr>
          <p:nvPr>
            <p:ph type="sldNum" sz="quarter" idx="12"/>
          </p:nvPr>
        </p:nvSpPr>
        <p:spPr/>
        <p:txBody>
          <a:bodyPr/>
          <a:lstStyle/>
          <a:p>
            <a:fld id="{DAD136D7-C557-4A60-B24F-6FCE27B3135E}" type="slidenum">
              <a:rPr lang="en-US" smtClean="0"/>
              <a:t>26</a:t>
            </a:fld>
            <a:endParaRPr lang="en-US"/>
          </a:p>
        </p:txBody>
      </p:sp>
    </p:spTree>
    <p:extLst>
      <p:ext uri="{BB962C8B-B14F-4D97-AF65-F5344CB8AC3E}">
        <p14:creationId xmlns:p14="http://schemas.microsoft.com/office/powerpoint/2010/main" val="1239783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Flow volume loop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306" y="1447800"/>
            <a:ext cx="6681893" cy="5016657"/>
          </a:xfrm>
        </p:spPr>
      </p:pic>
      <p:pic>
        <p:nvPicPr>
          <p:cNvPr id="5" name="Picture 4" descr="H:\2022\01 Important files\SVDU LOGO.jpg"/>
          <p:cNvPicPr/>
          <p:nvPr/>
        </p:nvPicPr>
        <p:blipFill>
          <a:blip r:embed="rId3"/>
          <a:srcRect/>
          <a:stretch>
            <a:fillRect/>
          </a:stretch>
        </p:blipFill>
        <p:spPr bwMode="auto">
          <a:xfrm>
            <a:off x="429953" y="551238"/>
            <a:ext cx="873760" cy="912495"/>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3" name="Footer Placeholder 2"/>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27</a:t>
            </a:fld>
            <a:endParaRPr lang="en-US"/>
          </a:p>
        </p:txBody>
      </p:sp>
    </p:spTree>
    <p:extLst>
      <p:ext uri="{BB962C8B-B14F-4D97-AF65-F5344CB8AC3E}">
        <p14:creationId xmlns:p14="http://schemas.microsoft.com/office/powerpoint/2010/main" val="128168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Maximal voluntary ventilation</a:t>
            </a:r>
            <a:endParaRPr lang="en-US" sz="3200" dirty="0"/>
          </a:p>
        </p:txBody>
      </p:sp>
      <p:sp>
        <p:nvSpPr>
          <p:cNvPr id="3" name="Content Placeholder 2"/>
          <p:cNvSpPr>
            <a:spLocks noGrp="1"/>
          </p:cNvSpPr>
          <p:nvPr>
            <p:ph idx="1"/>
          </p:nvPr>
        </p:nvSpPr>
        <p:spPr/>
        <p:txBody>
          <a:bodyPr/>
          <a:lstStyle/>
          <a:p>
            <a:r>
              <a:rPr lang="en-US" dirty="0" smtClean="0"/>
              <a:t>It measures the maximal breathing capacity of the patient.</a:t>
            </a:r>
          </a:p>
          <a:p>
            <a:r>
              <a:rPr lang="en-US" dirty="0" smtClean="0"/>
              <a:t>It reflects strengths and endurance of the respiratory muscles.</a:t>
            </a:r>
          </a:p>
          <a:p>
            <a:r>
              <a:rPr lang="en-US" dirty="0" smtClean="0"/>
              <a:t>The patients is asked to pant for 15 </a:t>
            </a:r>
            <a:r>
              <a:rPr lang="en-US" dirty="0" err="1" smtClean="0"/>
              <a:t>secs</a:t>
            </a:r>
            <a:r>
              <a:rPr lang="en-US" dirty="0" smtClean="0"/>
              <a:t> into the spirometer tubing.</a:t>
            </a:r>
          </a:p>
          <a:p>
            <a:r>
              <a:rPr lang="en-US" dirty="0" smtClean="0"/>
              <a:t>This is often examined preoperatively with the other results to determine a patient’s prognosis for success after surgery, such as his or her ability to cough, to take deep breaths and to enhance airway clearance.</a:t>
            </a:r>
            <a:endParaRPr lang="en-US" dirty="0"/>
          </a:p>
        </p:txBody>
      </p:sp>
      <p:pic>
        <p:nvPicPr>
          <p:cNvPr id="4" name="Picture 3" descr="H:\2022\01 Important files\SVDU LOGO.jpg"/>
          <p:cNvPicPr/>
          <p:nvPr/>
        </p:nvPicPr>
        <p:blipFill>
          <a:blip r:embed="rId2"/>
          <a:srcRect/>
          <a:stretch>
            <a:fillRect/>
          </a:stretch>
        </p:blipFill>
        <p:spPr bwMode="auto">
          <a:xfrm>
            <a:off x="76200" y="533400"/>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28</a:t>
            </a:fld>
            <a:endParaRPr lang="en-US"/>
          </a:p>
        </p:txBody>
      </p:sp>
    </p:spTree>
    <p:extLst>
      <p:ext uri="{BB962C8B-B14F-4D97-AF65-F5344CB8AC3E}">
        <p14:creationId xmlns:p14="http://schemas.microsoft.com/office/powerpoint/2010/main" val="2359655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PFT findings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494085967"/>
              </p:ext>
            </p:extLst>
          </p:nvPr>
        </p:nvGraphicFramePr>
        <p:xfrm>
          <a:off x="381000" y="1521100"/>
          <a:ext cx="7010400" cy="5001620"/>
        </p:xfrm>
        <a:graphic>
          <a:graphicData uri="http://schemas.openxmlformats.org/drawingml/2006/table">
            <a:tbl>
              <a:tblPr firstRow="1" bandRow="1">
                <a:tableStyleId>{5C22544A-7EE6-4342-B048-85BDC9FD1C3A}</a:tableStyleId>
              </a:tblPr>
              <a:tblGrid>
                <a:gridCol w="759460"/>
                <a:gridCol w="2193995"/>
                <a:gridCol w="2109611"/>
                <a:gridCol w="1947334"/>
              </a:tblGrid>
              <a:tr h="527987">
                <a:tc>
                  <a:txBody>
                    <a:bodyPr/>
                    <a:lstStyle/>
                    <a:p>
                      <a:endParaRPr lang="en-US" dirty="0"/>
                    </a:p>
                  </a:txBody>
                  <a:tcPr/>
                </a:tc>
                <a:tc>
                  <a:txBody>
                    <a:bodyPr/>
                    <a:lstStyle/>
                    <a:p>
                      <a:endParaRPr lang="en-US" dirty="0"/>
                    </a:p>
                  </a:txBody>
                  <a:tcPr/>
                </a:tc>
                <a:tc>
                  <a:txBody>
                    <a:bodyPr/>
                    <a:lstStyle/>
                    <a:p>
                      <a:r>
                        <a:rPr lang="en-US" dirty="0" smtClean="0"/>
                        <a:t>OBSTRUCTIVE </a:t>
                      </a:r>
                      <a:endParaRPr lang="en-US" dirty="0"/>
                    </a:p>
                  </a:txBody>
                  <a:tcPr/>
                </a:tc>
                <a:tc>
                  <a:txBody>
                    <a:bodyPr/>
                    <a:lstStyle/>
                    <a:p>
                      <a:r>
                        <a:rPr lang="en-US" dirty="0" smtClean="0"/>
                        <a:t>RESTRICTIVE</a:t>
                      </a:r>
                      <a:endParaRPr lang="en-US" dirty="0"/>
                    </a:p>
                  </a:txBody>
                  <a:tcPr/>
                </a:tc>
              </a:tr>
              <a:tr h="763173">
                <a:tc>
                  <a:txBody>
                    <a:bodyPr/>
                    <a:lstStyle/>
                    <a:p>
                      <a:r>
                        <a:rPr lang="en-US" dirty="0" smtClean="0"/>
                        <a:t>1</a:t>
                      </a:r>
                      <a:endParaRPr lang="en-US" dirty="0"/>
                    </a:p>
                  </a:txBody>
                  <a:tcPr/>
                </a:tc>
                <a:tc>
                  <a:txBody>
                    <a:bodyPr/>
                    <a:lstStyle/>
                    <a:p>
                      <a:r>
                        <a:rPr lang="en-US" sz="2800" dirty="0" smtClean="0"/>
                        <a:t>FEV1</a:t>
                      </a:r>
                      <a:endParaRPr lang="en-US" sz="2800" dirty="0"/>
                    </a:p>
                  </a:txBody>
                  <a:tcPr/>
                </a:tc>
                <a:tc>
                  <a:txBody>
                    <a:bodyPr/>
                    <a:lstStyle/>
                    <a:p>
                      <a:pPr algn="ctr"/>
                      <a:r>
                        <a:rPr lang="en-US" sz="3600" dirty="0" smtClean="0">
                          <a:sym typeface="Wingdings 3"/>
                        </a:rPr>
                        <a:t>                              </a:t>
                      </a:r>
                      <a:endParaRPr lang="en-US" sz="3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ym typeface="Wingdings 3"/>
                        </a:rPr>
                        <a:t>           </a:t>
                      </a:r>
                      <a:r>
                        <a:rPr lang="en-US" sz="2000" b="1" dirty="0" smtClean="0">
                          <a:sym typeface="Wingdings 3"/>
                        </a:rPr>
                        <a:t>or</a:t>
                      </a:r>
                      <a:r>
                        <a:rPr lang="en-US" sz="2000" b="1" baseline="0" dirty="0" smtClean="0">
                          <a:sym typeface="Wingdings 3"/>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ym typeface="Wingdings 3"/>
                        </a:rPr>
                        <a:t>Normal </a:t>
                      </a:r>
                      <a:endParaRPr lang="en-US" sz="2000" b="1" dirty="0" smtClean="0"/>
                    </a:p>
                  </a:txBody>
                  <a:tcPr/>
                </a:tc>
              </a:tr>
              <a:tr h="1038763">
                <a:tc>
                  <a:txBody>
                    <a:bodyPr/>
                    <a:lstStyle/>
                    <a:p>
                      <a:r>
                        <a:rPr lang="en-US" dirty="0" smtClean="0"/>
                        <a:t>2</a:t>
                      </a:r>
                      <a:endParaRPr lang="en-US" dirty="0"/>
                    </a:p>
                  </a:txBody>
                  <a:tcPr/>
                </a:tc>
                <a:tc>
                  <a:txBody>
                    <a:bodyPr/>
                    <a:lstStyle/>
                    <a:p>
                      <a:r>
                        <a:rPr lang="en-US" sz="2800" dirty="0" smtClean="0"/>
                        <a:t>FVC</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ym typeface="Wingdings 3"/>
                        </a:rPr>
                        <a:t> </a:t>
                      </a:r>
                      <a:r>
                        <a:rPr lang="en-US" sz="2000" b="1" dirty="0" smtClean="0">
                          <a:sym typeface="Wingdings 3"/>
                        </a:rPr>
                        <a:t>or</a:t>
                      </a:r>
                      <a:r>
                        <a:rPr lang="en-US" sz="2000" b="1" baseline="0" dirty="0" smtClean="0">
                          <a:sym typeface="Wingdings 3"/>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ym typeface="Wingdings 3"/>
                        </a:rPr>
                        <a:t>Normal </a:t>
                      </a:r>
                      <a:endParaRPr lang="en-US" sz="20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ym typeface="Wingdings 3"/>
                        </a:rPr>
                        <a:t></a:t>
                      </a:r>
                      <a:endParaRPr lang="en-US" sz="3200" b="1" dirty="0" smtClean="0"/>
                    </a:p>
                    <a:p>
                      <a:pPr algn="ctr"/>
                      <a:endParaRPr lang="en-US" sz="3200" dirty="0"/>
                    </a:p>
                  </a:txBody>
                  <a:tcPr/>
                </a:tc>
              </a:tr>
              <a:tr h="741973">
                <a:tc>
                  <a:txBody>
                    <a:bodyPr/>
                    <a:lstStyle/>
                    <a:p>
                      <a:r>
                        <a:rPr lang="en-US" dirty="0" smtClean="0"/>
                        <a:t>3</a:t>
                      </a:r>
                      <a:endParaRPr lang="en-US" dirty="0"/>
                    </a:p>
                  </a:txBody>
                  <a:tcPr/>
                </a:tc>
                <a:tc>
                  <a:txBody>
                    <a:bodyPr/>
                    <a:lstStyle/>
                    <a:p>
                      <a:r>
                        <a:rPr lang="en-US" sz="2800" dirty="0" smtClean="0"/>
                        <a:t>FEV1/FVC</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ym typeface="Wingdings 3"/>
                        </a:rPr>
                        <a:t></a:t>
                      </a:r>
                      <a:endParaRPr lang="en-US" sz="3200" b="1" dirty="0" smtClean="0"/>
                    </a:p>
                    <a:p>
                      <a:pPr algn="ctr"/>
                      <a:endParaRPr lang="en-US" dirty="0"/>
                    </a:p>
                  </a:txBody>
                  <a:tcPr/>
                </a:tc>
                <a:tc>
                  <a:txBody>
                    <a:bodyPr/>
                    <a:lstStyle/>
                    <a:p>
                      <a:pPr algn="ctr">
                        <a:buFont typeface="Wingdings 3"/>
                        <a:buChar char="#"/>
                      </a:pPr>
                      <a:r>
                        <a:rPr lang="en-US" sz="3200" b="1" dirty="0" smtClean="0">
                          <a:sym typeface="Wingdings 3"/>
                        </a:rPr>
                        <a:t> </a:t>
                      </a:r>
                      <a:r>
                        <a:rPr lang="en-US" sz="2000" b="1" dirty="0" smtClean="0">
                          <a:sym typeface="Wingdings 3"/>
                        </a:rPr>
                        <a:t>Or </a:t>
                      </a:r>
                    </a:p>
                    <a:p>
                      <a:pPr algn="ctr">
                        <a:buFont typeface="Wingdings 3"/>
                        <a:buNone/>
                      </a:pPr>
                      <a:r>
                        <a:rPr lang="en-US" sz="2000" b="1" dirty="0" smtClean="0">
                          <a:sym typeface="Wingdings 3"/>
                        </a:rPr>
                        <a:t>Normal </a:t>
                      </a:r>
                      <a:endParaRPr lang="en-US" sz="2000" b="1" dirty="0"/>
                    </a:p>
                  </a:txBody>
                  <a:tcPr/>
                </a:tc>
              </a:tr>
              <a:tr h="552736">
                <a:tc>
                  <a:txBody>
                    <a:bodyPr/>
                    <a:lstStyle/>
                    <a:p>
                      <a:r>
                        <a:rPr lang="en-US" dirty="0" smtClean="0"/>
                        <a:t>4</a:t>
                      </a:r>
                      <a:endParaRPr lang="en-US" dirty="0"/>
                    </a:p>
                  </a:txBody>
                  <a:tcPr/>
                </a:tc>
                <a:tc>
                  <a:txBody>
                    <a:bodyPr/>
                    <a:lstStyle/>
                    <a:p>
                      <a:r>
                        <a:rPr lang="en-US" sz="2800" dirty="0" smtClean="0"/>
                        <a:t>RV</a:t>
                      </a:r>
                      <a:endParaRPr lang="en-US" sz="2800" dirty="0"/>
                    </a:p>
                  </a:txBody>
                  <a:tcPr/>
                </a:tc>
                <a:tc>
                  <a:txBody>
                    <a:bodyPr/>
                    <a:lstStyle/>
                    <a:p>
                      <a:pPr marL="0" marR="0" indent="-457200" algn="ctr" defTabSz="914400" rtl="0" eaLnBrk="1" fontAlgn="auto" latinLnBrk="0" hangingPunct="1">
                        <a:lnSpc>
                          <a:spcPct val="100000"/>
                        </a:lnSpc>
                        <a:spcBef>
                          <a:spcPts val="0"/>
                        </a:spcBef>
                        <a:spcAft>
                          <a:spcPts val="0"/>
                        </a:spcAft>
                        <a:buClrTx/>
                        <a:buSzTx/>
                        <a:buFont typeface="Wingdings 3"/>
                        <a:buChar char="#"/>
                        <a:tabLst/>
                        <a:defRPr/>
                      </a:pPr>
                      <a:r>
                        <a:rPr kumimoji="0" lang="en-US" sz="3200" b="1" kern="1200" dirty="0" smtClean="0">
                          <a:solidFill>
                            <a:schemeClr val="dk1"/>
                          </a:solidFill>
                          <a:latin typeface="+mn-lt"/>
                          <a:ea typeface="+mn-ea"/>
                          <a:cs typeface="+mn-cs"/>
                          <a:sym typeface="Wingdings 3"/>
                        </a:rPr>
                        <a:t> </a:t>
                      </a:r>
                      <a:endParaRPr kumimoji="0" lang="en-US" sz="3200" b="1"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3"/>
                        <a:buNone/>
                        <a:tabLst/>
                        <a:defRPr/>
                      </a:pPr>
                      <a:r>
                        <a:rPr lang="en-US" sz="3200" b="1" dirty="0" smtClean="0">
                          <a:sym typeface="Wingdings 3"/>
                        </a:rPr>
                        <a:t></a:t>
                      </a:r>
                      <a:endParaRPr lang="en-US" sz="3200" b="1" dirty="0" smtClean="0"/>
                    </a:p>
                  </a:txBody>
                  <a:tcPr/>
                </a:tc>
              </a:tr>
              <a:tr h="601500">
                <a:tc>
                  <a:txBody>
                    <a:bodyPr/>
                    <a:lstStyle/>
                    <a:p>
                      <a:r>
                        <a:rPr lang="en-US" dirty="0" smtClean="0"/>
                        <a:t>5</a:t>
                      </a:r>
                      <a:endParaRPr lang="en-US" dirty="0"/>
                    </a:p>
                  </a:txBody>
                  <a:tcPr/>
                </a:tc>
                <a:tc>
                  <a:txBody>
                    <a:bodyPr/>
                    <a:lstStyle/>
                    <a:p>
                      <a:r>
                        <a:rPr lang="en-US" sz="2800" dirty="0" smtClean="0"/>
                        <a:t>TLC</a:t>
                      </a:r>
                      <a:endParaRPr lang="en-US" sz="2800" dirty="0"/>
                    </a:p>
                  </a:txBody>
                  <a:tcPr/>
                </a:tc>
                <a:tc>
                  <a:txBody>
                    <a:bodyPr/>
                    <a:lstStyle/>
                    <a:p>
                      <a:pPr marL="0" indent="-457200" algn="ctr" rtl="0" eaLnBrk="1" latinLnBrk="0" hangingPunct="1">
                        <a:buFont typeface="Wingdings 3"/>
                        <a:buChar char="#"/>
                      </a:pPr>
                      <a:r>
                        <a:rPr kumimoji="0" lang="en-US" sz="3200" b="1" kern="1200" dirty="0" smtClean="0">
                          <a:solidFill>
                            <a:schemeClr val="dk1"/>
                          </a:solidFill>
                          <a:latin typeface="+mn-lt"/>
                          <a:ea typeface="+mn-ea"/>
                          <a:cs typeface="+mn-cs"/>
                          <a:sym typeface="Wingdings 3"/>
                        </a:rPr>
                        <a:t>  </a:t>
                      </a:r>
                      <a:endParaRPr kumimoji="0" lang="en-US" sz="3200" b="1"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3"/>
                        <a:buNone/>
                        <a:tabLst/>
                        <a:defRPr/>
                      </a:pPr>
                      <a:r>
                        <a:rPr lang="en-US" sz="3200" b="1" dirty="0" smtClean="0">
                          <a:sym typeface="Wingdings 3"/>
                        </a:rPr>
                        <a:t></a:t>
                      </a:r>
                      <a:endParaRPr lang="en-US" sz="3200" b="1" dirty="0" smtClean="0"/>
                    </a:p>
                  </a:txBody>
                  <a:tcPr/>
                </a:tc>
              </a:tr>
              <a:tr h="552736">
                <a:tc>
                  <a:txBody>
                    <a:bodyPr/>
                    <a:lstStyle/>
                    <a:p>
                      <a:r>
                        <a:rPr lang="en-US" dirty="0" smtClean="0"/>
                        <a:t>6</a:t>
                      </a:r>
                      <a:endParaRPr lang="en-US" dirty="0"/>
                    </a:p>
                  </a:txBody>
                  <a:tcPr/>
                </a:tc>
                <a:tc>
                  <a:txBody>
                    <a:bodyPr/>
                    <a:lstStyle/>
                    <a:p>
                      <a:r>
                        <a:rPr lang="en-US" sz="2800" dirty="0" smtClean="0"/>
                        <a:t>FRC</a:t>
                      </a:r>
                      <a:endParaRPr lang="en-US" sz="2800" dirty="0"/>
                    </a:p>
                  </a:txBody>
                  <a:tcPr/>
                </a:tc>
                <a:tc>
                  <a:txBody>
                    <a:bodyPr/>
                    <a:lstStyle/>
                    <a:p>
                      <a:pPr marL="0" indent="-457200" algn="ctr" rtl="0" eaLnBrk="1" latinLnBrk="0" hangingPunct="1">
                        <a:buFont typeface="Wingdings 3"/>
                        <a:buChar char="#"/>
                      </a:pPr>
                      <a:r>
                        <a:rPr lang="en-US" sz="3200" b="1" dirty="0" smtClean="0">
                          <a:sym typeface="Wingdings 3"/>
                        </a:rPr>
                        <a:t> </a:t>
                      </a:r>
                      <a:endParaRPr kumimoji="0" lang="en-US" sz="3200" b="1"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3"/>
                        <a:buNone/>
                        <a:tabLst/>
                        <a:defRPr/>
                      </a:pPr>
                      <a:r>
                        <a:rPr lang="en-US" sz="3200" b="1" dirty="0" smtClean="0">
                          <a:sym typeface="Wingdings 3"/>
                        </a:rPr>
                        <a:t></a:t>
                      </a:r>
                      <a:endParaRPr lang="en-US" sz="3200" b="1" dirty="0" smtClean="0"/>
                    </a:p>
                  </a:txBody>
                  <a:tcPr/>
                </a:tc>
              </a:tr>
            </a:tbl>
          </a:graphicData>
        </a:graphic>
      </p:graphicFrame>
      <p:pic>
        <p:nvPicPr>
          <p:cNvPr id="5" name="Picture 4"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7" name="Footer Placeholder 6"/>
          <p:cNvSpPr>
            <a:spLocks noGrp="1"/>
          </p:cNvSpPr>
          <p:nvPr>
            <p:ph type="ftr" sz="quarter" idx="11"/>
          </p:nvPr>
        </p:nvSpPr>
        <p:spPr/>
        <p:txBody>
          <a:bodyPr/>
          <a:lstStyle/>
          <a:p>
            <a:r>
              <a:rPr lang="en-US" smtClean="0"/>
              <a:t>Pulmonary function test</a:t>
            </a:r>
            <a:endParaRPr lang="en-US"/>
          </a:p>
        </p:txBody>
      </p:sp>
      <p:sp>
        <p:nvSpPr>
          <p:cNvPr id="8" name="Slide Number Placeholder 7"/>
          <p:cNvSpPr>
            <a:spLocks noGrp="1"/>
          </p:cNvSpPr>
          <p:nvPr>
            <p:ph type="sldNum" sz="quarter" idx="12"/>
          </p:nvPr>
        </p:nvSpPr>
        <p:spPr/>
        <p:txBody>
          <a:bodyPr/>
          <a:lstStyle/>
          <a:p>
            <a:fld id="{DAD136D7-C557-4A60-B24F-6FCE27B3135E}" type="slidenum">
              <a:rPr lang="en-US" smtClean="0"/>
              <a:t>29</a:t>
            </a:fld>
            <a:endParaRPr lang="en-US"/>
          </a:p>
        </p:txBody>
      </p:sp>
    </p:spTree>
    <p:extLst>
      <p:ext uri="{BB962C8B-B14F-4D97-AF65-F5344CB8AC3E}">
        <p14:creationId xmlns:p14="http://schemas.microsoft.com/office/powerpoint/2010/main" val="149673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Pulmonary function test helps in evaluation of mechanical function of the lungs</a:t>
            </a:r>
          </a:p>
          <a:p>
            <a:endParaRPr lang="en-US" dirty="0"/>
          </a:p>
          <a:p>
            <a:r>
              <a:rPr lang="en-US" dirty="0"/>
              <a:t>When perform test actual result are compare with the predicted value expected of person’s gender, age, height.</a:t>
            </a:r>
          </a:p>
          <a:p>
            <a:endParaRPr lang="en-US" dirty="0"/>
          </a:p>
        </p:txBody>
      </p:sp>
      <p:pic>
        <p:nvPicPr>
          <p:cNvPr id="4" name="Picture 3" descr="H:\2022\01 Important files\SVDU LOGO.jpg"/>
          <p:cNvPicPr/>
          <p:nvPr/>
        </p:nvPicPr>
        <p:blipFill>
          <a:blip r:embed="rId2"/>
          <a:srcRect/>
          <a:stretch>
            <a:fillRect/>
          </a:stretch>
        </p:blipFill>
        <p:spPr bwMode="auto">
          <a:xfrm>
            <a:off x="429953" y="550545"/>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3</a:t>
            </a:fld>
            <a:endParaRPr lang="en-US"/>
          </a:p>
        </p:txBody>
      </p:sp>
    </p:spTree>
    <p:extLst>
      <p:ext uri="{BB962C8B-B14F-4D97-AF65-F5344CB8AC3E}">
        <p14:creationId xmlns:p14="http://schemas.microsoft.com/office/powerpoint/2010/main" val="2820547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lstStyle/>
          <a:p>
            <a:r>
              <a:rPr lang="en-US" dirty="0" smtClean="0"/>
              <a:t>Donna </a:t>
            </a:r>
            <a:r>
              <a:rPr lang="en-US" dirty="0"/>
              <a:t>F</a:t>
            </a:r>
            <a:r>
              <a:rPr lang="en-US" dirty="0" smtClean="0"/>
              <a:t>rownfelter and Elizabeth Dean. Principles and practice of Cardiopulmonary Physical Therapy. 3</a:t>
            </a:r>
            <a:r>
              <a:rPr lang="en-US" baseline="30000" dirty="0" smtClean="0"/>
              <a:t>rd</a:t>
            </a:r>
            <a:r>
              <a:rPr lang="en-US" dirty="0" smtClean="0"/>
              <a:t> ed. </a:t>
            </a:r>
          </a:p>
          <a:p>
            <a:r>
              <a:rPr lang="en-US" dirty="0"/>
              <a:t>Jennifer A. Pryor and S. </a:t>
            </a:r>
            <a:r>
              <a:rPr lang="en-US" dirty="0" err="1"/>
              <a:t>Ammani</a:t>
            </a:r>
            <a:r>
              <a:rPr lang="en-US" dirty="0"/>
              <a:t> Prasad. Physiotherapy for Respiratory and Cardiac Problems. 3</a:t>
            </a:r>
            <a:r>
              <a:rPr lang="en-US" baseline="30000" dirty="0"/>
              <a:t>rd</a:t>
            </a:r>
            <a:r>
              <a:rPr lang="en-US" dirty="0"/>
              <a:t> ed.</a:t>
            </a:r>
          </a:p>
          <a:p>
            <a:endParaRPr lang="en-US" dirty="0" smtClean="0"/>
          </a:p>
          <a:p>
            <a:endParaRPr lang="en-US" dirty="0"/>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30</a:t>
            </a:fld>
            <a:endParaRPr lang="en-US"/>
          </a:p>
        </p:txBody>
      </p:sp>
    </p:spTree>
    <p:extLst>
      <p:ext uri="{BB962C8B-B14F-4D97-AF65-F5344CB8AC3E}">
        <p14:creationId xmlns:p14="http://schemas.microsoft.com/office/powerpoint/2010/main" val="3471224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600" dirty="0" smtClean="0"/>
              <a:t>THANK YOU</a:t>
            </a:r>
            <a:endParaRPr lang="en-US" sz="6600" dirty="0"/>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31</a:t>
            </a:fld>
            <a:endParaRPr lang="en-US"/>
          </a:p>
        </p:txBody>
      </p:sp>
    </p:spTree>
    <p:extLst>
      <p:ext uri="{BB962C8B-B14F-4D97-AF65-F5344CB8AC3E}">
        <p14:creationId xmlns:p14="http://schemas.microsoft.com/office/powerpoint/2010/main" val="280395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indications</a:t>
            </a:r>
            <a:endParaRPr lang="en-US" dirty="0"/>
          </a:p>
        </p:txBody>
      </p:sp>
      <p:sp>
        <p:nvSpPr>
          <p:cNvPr id="2" name="Content Placeholder 1"/>
          <p:cNvSpPr>
            <a:spLocks noGrp="1"/>
          </p:cNvSpPr>
          <p:nvPr>
            <p:ph idx="1"/>
          </p:nvPr>
        </p:nvSpPr>
        <p:spPr/>
        <p:txBody>
          <a:bodyPr>
            <a:normAutofit/>
          </a:bodyPr>
          <a:lstStyle/>
          <a:p>
            <a:pPr>
              <a:buFont typeface="Wingdings" pitchFamily="2" charset="2"/>
              <a:buChar char="v"/>
            </a:pPr>
            <a:r>
              <a:rPr lang="en-US" b="1" dirty="0"/>
              <a:t>DIAGNOSTIC </a:t>
            </a:r>
            <a:endParaRPr lang="en-US" b="1" dirty="0" smtClean="0"/>
          </a:p>
          <a:p>
            <a:pPr marL="0" indent="0">
              <a:buNone/>
            </a:pPr>
            <a:r>
              <a:rPr lang="en-US" dirty="0" smtClean="0"/>
              <a:t>Evaluation </a:t>
            </a:r>
            <a:r>
              <a:rPr lang="en-US" dirty="0"/>
              <a:t>of signs &amp; symptoms‐</a:t>
            </a:r>
          </a:p>
          <a:p>
            <a:r>
              <a:rPr lang="en-US" dirty="0"/>
              <a:t>BLN, chronic cough, </a:t>
            </a:r>
            <a:r>
              <a:rPr lang="en-US" dirty="0" err="1" smtClean="0"/>
              <a:t>exertional</a:t>
            </a:r>
            <a:r>
              <a:rPr lang="en-US" dirty="0"/>
              <a:t> </a:t>
            </a:r>
            <a:r>
              <a:rPr lang="en-US" dirty="0" smtClean="0"/>
              <a:t>dyspnea</a:t>
            </a:r>
          </a:p>
          <a:p>
            <a:r>
              <a:rPr lang="en-US" dirty="0" smtClean="0"/>
              <a:t>Screening </a:t>
            </a:r>
            <a:r>
              <a:rPr lang="en-US" dirty="0"/>
              <a:t>at risk </a:t>
            </a:r>
            <a:r>
              <a:rPr lang="en-US" dirty="0" smtClean="0"/>
              <a:t>patients</a:t>
            </a:r>
            <a:endParaRPr lang="en-US" dirty="0"/>
          </a:p>
          <a:p>
            <a:r>
              <a:rPr lang="en-US" dirty="0"/>
              <a:t>Measure the effect of </a:t>
            </a:r>
            <a:r>
              <a:rPr lang="en-US" dirty="0" smtClean="0"/>
              <a:t>diseases on pulmonary </a:t>
            </a:r>
            <a:r>
              <a:rPr lang="en-US" dirty="0"/>
              <a:t>function</a:t>
            </a:r>
          </a:p>
          <a:p>
            <a:r>
              <a:rPr lang="en-US" dirty="0" smtClean="0"/>
              <a:t>To </a:t>
            </a:r>
            <a:r>
              <a:rPr lang="en-US" dirty="0"/>
              <a:t>assess preoperative risk </a:t>
            </a:r>
            <a:endParaRPr lang="en-US" dirty="0" smtClean="0"/>
          </a:p>
          <a:p>
            <a:r>
              <a:rPr lang="en-US" dirty="0" smtClean="0"/>
              <a:t>Monitor </a:t>
            </a:r>
            <a:r>
              <a:rPr lang="en-US" dirty="0"/>
              <a:t>pulmonary drug toxicity</a:t>
            </a:r>
          </a:p>
        </p:txBody>
      </p:sp>
      <p:pic>
        <p:nvPicPr>
          <p:cNvPr id="4" name="Picture 3" descr="H:\2022\01 Important files\SVDU LOGO.jpg"/>
          <p:cNvPicPr/>
          <p:nvPr/>
        </p:nvPicPr>
        <p:blipFill>
          <a:blip r:embed="rId2"/>
          <a:srcRect/>
          <a:stretch>
            <a:fillRect/>
          </a:stretch>
        </p:blipFill>
        <p:spPr bwMode="auto">
          <a:xfrm>
            <a:off x="429953" y="550545"/>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4</a:t>
            </a:fld>
            <a:endParaRPr lang="en-US"/>
          </a:p>
        </p:txBody>
      </p:sp>
    </p:spTree>
    <p:extLst>
      <p:ext uri="{BB962C8B-B14F-4D97-AF65-F5344CB8AC3E}">
        <p14:creationId xmlns:p14="http://schemas.microsoft.com/office/powerpoint/2010/main" val="165899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indications</a:t>
            </a:r>
            <a:endParaRPr lang="en-US" dirty="0"/>
          </a:p>
        </p:txBody>
      </p:sp>
      <p:sp>
        <p:nvSpPr>
          <p:cNvPr id="2" name="Content Placeholder 1"/>
          <p:cNvSpPr>
            <a:spLocks noGrp="1"/>
          </p:cNvSpPr>
          <p:nvPr>
            <p:ph idx="1"/>
          </p:nvPr>
        </p:nvSpPr>
        <p:spPr/>
        <p:txBody>
          <a:bodyPr/>
          <a:lstStyle/>
          <a:p>
            <a:pPr>
              <a:buFont typeface="Wingdings" pitchFamily="2" charset="2"/>
              <a:buChar char="v"/>
            </a:pPr>
            <a:r>
              <a:rPr lang="en-US" b="1" dirty="0"/>
              <a:t>PROGNOSTIC</a:t>
            </a:r>
          </a:p>
          <a:p>
            <a:r>
              <a:rPr lang="en-US" dirty="0"/>
              <a:t>Assess severity</a:t>
            </a:r>
          </a:p>
          <a:p>
            <a:r>
              <a:rPr lang="en-US" dirty="0"/>
              <a:t>Follow response to therapy</a:t>
            </a:r>
          </a:p>
          <a:p>
            <a:r>
              <a:rPr lang="en-US" dirty="0"/>
              <a:t>Determine further treatment goals</a:t>
            </a:r>
          </a:p>
          <a:p>
            <a:r>
              <a:rPr lang="en-US" dirty="0"/>
              <a:t>Evaluating degree of disability</a:t>
            </a:r>
          </a:p>
          <a:p>
            <a:endParaRPr lang="en-US" dirty="0"/>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5</a:t>
            </a:fld>
            <a:endParaRPr lang="en-US"/>
          </a:p>
        </p:txBody>
      </p:sp>
    </p:spTree>
    <p:extLst>
      <p:ext uri="{BB962C8B-B14F-4D97-AF65-F5344CB8AC3E}">
        <p14:creationId xmlns:p14="http://schemas.microsoft.com/office/powerpoint/2010/main" val="40537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types</a:t>
            </a:r>
            <a:endParaRPr lang="en-US" dirty="0"/>
          </a:p>
        </p:txBody>
      </p:sp>
      <p:sp>
        <p:nvSpPr>
          <p:cNvPr id="2" name="Content Placeholder 1"/>
          <p:cNvSpPr>
            <a:spLocks noGrp="1"/>
          </p:cNvSpPr>
          <p:nvPr>
            <p:ph idx="1"/>
          </p:nvPr>
        </p:nvSpPr>
        <p:spPr/>
        <p:txBody>
          <a:bodyPr/>
          <a:lstStyle/>
          <a:p>
            <a:r>
              <a:rPr lang="en-US" dirty="0"/>
              <a:t>BED SIDE PULMONARY FUNCTION TESTS</a:t>
            </a:r>
          </a:p>
          <a:p>
            <a:r>
              <a:rPr lang="en-US" dirty="0"/>
              <a:t>• STATIC LUNG VOLUMES &amp; CAPACITIES – VC, IC, </a:t>
            </a:r>
            <a:r>
              <a:rPr lang="en-US" dirty="0" smtClean="0"/>
              <a:t>IRV, ERV</a:t>
            </a:r>
            <a:r>
              <a:rPr lang="en-US" dirty="0"/>
              <a:t>, RV, FRC.</a:t>
            </a:r>
          </a:p>
          <a:p>
            <a:r>
              <a:rPr lang="en-US" dirty="0"/>
              <a:t>• DYNAMIC LUNG VOLUMES –FVC, FEV1, FEF 25‐75</a:t>
            </a:r>
            <a:r>
              <a:rPr lang="en-US" dirty="0" smtClean="0"/>
              <a:t>%, PEFR</a:t>
            </a:r>
            <a:r>
              <a:rPr lang="en-US" dirty="0"/>
              <a:t>, </a:t>
            </a:r>
            <a:r>
              <a:rPr lang="en-US" dirty="0" smtClean="0"/>
              <a:t>MVV</a:t>
            </a:r>
            <a:r>
              <a:rPr lang="en-US" dirty="0"/>
              <a:t>.</a:t>
            </a:r>
            <a:endParaRPr lang="en-US" dirty="0"/>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6</a:t>
            </a:fld>
            <a:endParaRPr lang="en-US"/>
          </a:p>
        </p:txBody>
      </p:sp>
    </p:spTree>
    <p:extLst>
      <p:ext uri="{BB962C8B-B14F-4D97-AF65-F5344CB8AC3E}">
        <p14:creationId xmlns:p14="http://schemas.microsoft.com/office/powerpoint/2010/main" val="17322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Lung volumes</a:t>
            </a:r>
            <a:endParaRPr lang="en-US" dirty="0"/>
          </a:p>
        </p:txBody>
      </p:sp>
      <p:sp>
        <p:nvSpPr>
          <p:cNvPr id="3" name="Content Placeholder 2"/>
          <p:cNvSpPr>
            <a:spLocks noGrp="1"/>
          </p:cNvSpPr>
          <p:nvPr>
            <p:ph idx="1"/>
          </p:nvPr>
        </p:nvSpPr>
        <p:spPr/>
        <p:txBody>
          <a:bodyPr/>
          <a:lstStyle/>
          <a:p>
            <a:pPr marL="0" indent="0">
              <a:buNone/>
            </a:pPr>
            <a:r>
              <a:rPr lang="en-US" dirty="0"/>
              <a:t>The lung has four </a:t>
            </a:r>
            <a:r>
              <a:rPr lang="en-US" dirty="0" smtClean="0"/>
              <a:t>volumes</a:t>
            </a:r>
            <a:r>
              <a:rPr lang="en-US" dirty="0"/>
              <a:t>:</a:t>
            </a:r>
            <a:r>
              <a:rPr lang="en-US" dirty="0" smtClean="0"/>
              <a:t> </a:t>
            </a:r>
          </a:p>
          <a:p>
            <a:r>
              <a:rPr lang="en-US" dirty="0" smtClean="0"/>
              <a:t>Tidal Volume, </a:t>
            </a:r>
          </a:p>
          <a:p>
            <a:r>
              <a:rPr lang="en-US" dirty="0" smtClean="0"/>
              <a:t>Inspiratory reserve volume </a:t>
            </a:r>
            <a:r>
              <a:rPr lang="en-US" dirty="0"/>
              <a:t>(IRV), </a:t>
            </a:r>
            <a:endParaRPr lang="en-US" dirty="0" smtClean="0"/>
          </a:p>
          <a:p>
            <a:r>
              <a:rPr lang="en-US" dirty="0" smtClean="0"/>
              <a:t>Expiratory </a:t>
            </a:r>
            <a:r>
              <a:rPr lang="en-US" dirty="0"/>
              <a:t>reserve volume (ERV), </a:t>
            </a:r>
          </a:p>
          <a:p>
            <a:r>
              <a:rPr lang="en-US" dirty="0" smtClean="0"/>
              <a:t>Residual </a:t>
            </a:r>
            <a:r>
              <a:rPr lang="en-US" dirty="0"/>
              <a:t>volume (RV)</a:t>
            </a:r>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7</a:t>
            </a:fld>
            <a:endParaRPr lang="en-US"/>
          </a:p>
        </p:txBody>
      </p:sp>
    </p:spTree>
    <p:extLst>
      <p:ext uri="{BB962C8B-B14F-4D97-AF65-F5344CB8AC3E}">
        <p14:creationId xmlns:p14="http://schemas.microsoft.com/office/powerpoint/2010/main" val="141123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Lung volumes</a:t>
            </a:r>
            <a:endParaRPr lang="en-US" dirty="0"/>
          </a:p>
        </p:txBody>
      </p:sp>
      <p:sp>
        <p:nvSpPr>
          <p:cNvPr id="3" name="Content Placeholder 2"/>
          <p:cNvSpPr>
            <a:spLocks noGrp="1"/>
          </p:cNvSpPr>
          <p:nvPr>
            <p:ph idx="1"/>
          </p:nvPr>
        </p:nvSpPr>
        <p:spPr/>
        <p:txBody>
          <a:bodyPr/>
          <a:lstStyle/>
          <a:p>
            <a:r>
              <a:rPr lang="en-US" dirty="0"/>
              <a:t>TV is the normal breath.</a:t>
            </a:r>
          </a:p>
          <a:p>
            <a:r>
              <a:rPr lang="en-US" dirty="0" smtClean="0"/>
              <a:t>IRV </a:t>
            </a:r>
            <a:r>
              <a:rPr lang="en-US" dirty="0"/>
              <a:t>is the maximal amount of air that can be </a:t>
            </a:r>
            <a:r>
              <a:rPr lang="en-US" dirty="0" smtClean="0"/>
              <a:t>inhaled from </a:t>
            </a:r>
            <a:r>
              <a:rPr lang="en-US" dirty="0"/>
              <a:t>the end of a normal inspiration.</a:t>
            </a:r>
          </a:p>
          <a:p>
            <a:r>
              <a:rPr lang="en-US" dirty="0" smtClean="0"/>
              <a:t>ERV </a:t>
            </a:r>
            <a:r>
              <a:rPr lang="en-US" dirty="0"/>
              <a:t>is the maximal amount of air that can be </a:t>
            </a:r>
            <a:r>
              <a:rPr lang="en-US" dirty="0" smtClean="0"/>
              <a:t>expired after </a:t>
            </a:r>
            <a:r>
              <a:rPr lang="en-US" dirty="0"/>
              <a:t>a normal exhalation.</a:t>
            </a:r>
          </a:p>
          <a:p>
            <a:r>
              <a:rPr lang="en-US" dirty="0" smtClean="0"/>
              <a:t>RV </a:t>
            </a:r>
            <a:r>
              <a:rPr lang="en-US" dirty="0"/>
              <a:t>is the volume of gas that remains in the </a:t>
            </a:r>
            <a:r>
              <a:rPr lang="en-US" dirty="0" smtClean="0"/>
              <a:t>lungs at </a:t>
            </a:r>
            <a:r>
              <a:rPr lang="en-US" dirty="0"/>
              <a:t>the end of a maximum expiration.</a:t>
            </a:r>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8</a:t>
            </a:fld>
            <a:endParaRPr lang="en-US"/>
          </a:p>
        </p:txBody>
      </p:sp>
    </p:spTree>
    <p:extLst>
      <p:ext uri="{BB962C8B-B14F-4D97-AF65-F5344CB8AC3E}">
        <p14:creationId xmlns:p14="http://schemas.microsoft.com/office/powerpoint/2010/main" val="8491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Lung capacities</a:t>
            </a:r>
          </a:p>
        </p:txBody>
      </p:sp>
      <p:sp>
        <p:nvSpPr>
          <p:cNvPr id="3" name="Content Placeholder 2"/>
          <p:cNvSpPr>
            <a:spLocks noGrp="1"/>
          </p:cNvSpPr>
          <p:nvPr>
            <p:ph idx="1"/>
          </p:nvPr>
        </p:nvSpPr>
        <p:spPr/>
        <p:txBody>
          <a:bodyPr/>
          <a:lstStyle/>
          <a:p>
            <a:r>
              <a:rPr lang="en-US" dirty="0"/>
              <a:t>A lung capacity is two or more volumes added </a:t>
            </a:r>
            <a:r>
              <a:rPr lang="en-US" dirty="0" smtClean="0"/>
              <a:t>together. </a:t>
            </a:r>
          </a:p>
          <a:p>
            <a:pPr marL="0" indent="0">
              <a:buNone/>
            </a:pPr>
            <a:r>
              <a:rPr lang="en-US" dirty="0" smtClean="0"/>
              <a:t>The </a:t>
            </a:r>
            <a:r>
              <a:rPr lang="en-US" dirty="0"/>
              <a:t>capacities include </a:t>
            </a:r>
            <a:r>
              <a:rPr lang="en-US" dirty="0" smtClean="0"/>
              <a:t>:</a:t>
            </a:r>
          </a:p>
          <a:p>
            <a:r>
              <a:rPr lang="en-US" dirty="0" smtClean="0"/>
              <a:t>Total lung capacity </a:t>
            </a:r>
            <a:r>
              <a:rPr lang="en-US" dirty="0"/>
              <a:t>(TLC), </a:t>
            </a:r>
            <a:endParaRPr lang="en-US" dirty="0" smtClean="0"/>
          </a:p>
          <a:p>
            <a:r>
              <a:rPr lang="en-US" dirty="0" smtClean="0"/>
              <a:t>Vital </a:t>
            </a:r>
            <a:r>
              <a:rPr lang="en-US" dirty="0"/>
              <a:t>capacity (VC), </a:t>
            </a:r>
            <a:endParaRPr lang="en-US" dirty="0" smtClean="0"/>
          </a:p>
          <a:p>
            <a:r>
              <a:rPr lang="en-US" dirty="0" smtClean="0"/>
              <a:t>Inspiratory capacity(IC</a:t>
            </a:r>
            <a:r>
              <a:rPr lang="en-US" dirty="0"/>
              <a:t>) </a:t>
            </a:r>
          </a:p>
          <a:p>
            <a:r>
              <a:rPr lang="en-US" dirty="0" smtClean="0"/>
              <a:t>Functional </a:t>
            </a:r>
            <a:r>
              <a:rPr lang="en-US" dirty="0"/>
              <a:t>residual capacity (FRC).</a:t>
            </a:r>
          </a:p>
        </p:txBody>
      </p:sp>
      <p:pic>
        <p:nvPicPr>
          <p:cNvPr id="4" name="Picture 3" descr="H:\2022\01 Important files\SVDU LOGO.jpg"/>
          <p:cNvPicPr/>
          <p:nvPr/>
        </p:nvPicPr>
        <p:blipFill>
          <a:blip r:embed="rId2"/>
          <a:srcRect/>
          <a:stretch>
            <a:fillRect/>
          </a:stretch>
        </p:blipFill>
        <p:spPr bwMode="auto">
          <a:xfrm>
            <a:off x="429953" y="551238"/>
            <a:ext cx="873760" cy="912495"/>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96200" y="533400"/>
            <a:ext cx="822960" cy="929640"/>
          </a:xfrm>
          <a:prstGeom prst="rect">
            <a:avLst/>
          </a:prstGeom>
        </p:spPr>
      </p:pic>
      <p:sp>
        <p:nvSpPr>
          <p:cNvPr id="6" name="Footer Placeholder 5"/>
          <p:cNvSpPr>
            <a:spLocks noGrp="1"/>
          </p:cNvSpPr>
          <p:nvPr>
            <p:ph type="ftr" sz="quarter" idx="11"/>
          </p:nvPr>
        </p:nvSpPr>
        <p:spPr/>
        <p:txBody>
          <a:bodyPr/>
          <a:lstStyle/>
          <a:p>
            <a:r>
              <a:rPr lang="en-US" smtClean="0"/>
              <a:t>Pulmonary function test</a:t>
            </a:r>
            <a:endParaRPr lang="en-US"/>
          </a:p>
        </p:txBody>
      </p:sp>
      <p:sp>
        <p:nvSpPr>
          <p:cNvPr id="7" name="Slide Number Placeholder 6"/>
          <p:cNvSpPr>
            <a:spLocks noGrp="1"/>
          </p:cNvSpPr>
          <p:nvPr>
            <p:ph type="sldNum" sz="quarter" idx="12"/>
          </p:nvPr>
        </p:nvSpPr>
        <p:spPr/>
        <p:txBody>
          <a:bodyPr/>
          <a:lstStyle/>
          <a:p>
            <a:fld id="{DAD136D7-C557-4A60-B24F-6FCE27B3135E}" type="slidenum">
              <a:rPr lang="en-US" smtClean="0"/>
              <a:t>9</a:t>
            </a:fld>
            <a:endParaRPr lang="en-US"/>
          </a:p>
        </p:txBody>
      </p:sp>
    </p:spTree>
    <p:extLst>
      <p:ext uri="{BB962C8B-B14F-4D97-AF65-F5344CB8AC3E}">
        <p14:creationId xmlns:p14="http://schemas.microsoft.com/office/powerpoint/2010/main" val="3834871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452</TotalTime>
  <Words>1399</Words>
  <Application>Microsoft Office PowerPoint</Application>
  <PresentationFormat>On-screen Show (4:3)</PresentationFormat>
  <Paragraphs>196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Opulent</vt:lpstr>
      <vt:lpstr>Pulmonary function test</vt:lpstr>
      <vt:lpstr>Introduction</vt:lpstr>
      <vt:lpstr>PowerPoint Presentation</vt:lpstr>
      <vt:lpstr>indications</vt:lpstr>
      <vt:lpstr>indications</vt:lpstr>
      <vt:lpstr>types</vt:lpstr>
      <vt:lpstr>Lung volumes</vt:lpstr>
      <vt:lpstr>Lung volumes</vt:lpstr>
      <vt:lpstr>Lung capacities</vt:lpstr>
      <vt:lpstr>Total lung capacity</vt:lpstr>
      <vt:lpstr>Vital capacity</vt:lpstr>
      <vt:lpstr>IC and FRC</vt:lpstr>
      <vt:lpstr>Spirogram</vt:lpstr>
      <vt:lpstr>Helium dilution method</vt:lpstr>
      <vt:lpstr>Nitrogen washout method</vt:lpstr>
      <vt:lpstr>Whole body plethysmography</vt:lpstr>
      <vt:lpstr>Whole body plethysmography</vt:lpstr>
      <vt:lpstr>Whole body plethysmography</vt:lpstr>
      <vt:lpstr>Spirometer</vt:lpstr>
      <vt:lpstr>Spirometer</vt:lpstr>
      <vt:lpstr>spirogram</vt:lpstr>
      <vt:lpstr>Peak expiratory flow rate</vt:lpstr>
      <vt:lpstr>Flow volume curve</vt:lpstr>
      <vt:lpstr>Flow volume curve</vt:lpstr>
      <vt:lpstr>Flow volume curve</vt:lpstr>
      <vt:lpstr>Flow volume loop</vt:lpstr>
      <vt:lpstr>Flow volume loop</vt:lpstr>
      <vt:lpstr>Maximal voluntary ventilation</vt:lpstr>
      <vt:lpstr>PFT findings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function tests</dc:title>
  <dc:creator>Nirali Pandya</dc:creator>
  <cp:lastModifiedBy>Nirali Pandya</cp:lastModifiedBy>
  <cp:revision>46</cp:revision>
  <dcterms:created xsi:type="dcterms:W3CDTF">2017-11-16T10:03:28Z</dcterms:created>
  <dcterms:modified xsi:type="dcterms:W3CDTF">2022-05-24T08:32:26Z</dcterms:modified>
</cp:coreProperties>
</file>