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F6FE-8917-4E18-80B4-383B3684F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D0E2E-4104-42FC-9EE1-C535A82F9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E891D-5CE2-4B21-8147-2CE29DA4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DBACB-3E41-481A-A311-40D51EAF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D29BC-A3E3-42C1-8796-64601CEB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F2F9-9D4A-4317-AFF7-0AF59497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D42F8-DC52-49CF-9385-123A7230C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7346-CE24-410E-9B16-684D692B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F4E79-B69E-4C76-9215-51C3CB92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98AF4-7029-459D-A1BA-921DB938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9E77E-6126-453B-8431-C36F243F4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6E449-18A0-4D50-8B4A-AB448052A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27236-C23A-4A37-AF0B-AD3F7D04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C32AA-080B-4F54-876B-F5F3F9D0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58516-89D9-4D7A-9C87-7CA01F16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6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F653-6711-438E-BE16-3DF19669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6F20D-8353-4850-991E-4EA1694D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177CE-264B-4064-81DA-B12D16D5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971A5-808F-472C-8105-4D71DFB1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12B81-EF6A-40CA-A7D5-F0B22B3B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2CD4-00C9-4158-A4BC-1DF3565B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1CC1-A1AB-4F4B-BA99-846344027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523F3-C61A-44A7-B5CD-7F562FF29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2BBBE-5EA8-431E-97EA-7EA947BB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22E46-50FA-4F8E-9940-BCEA350B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5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5114-DBB8-4CCE-8D9B-3DAAE1A4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DF28-1EC5-4A34-B893-7C93EFF9B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0BE47-DBF2-4FE3-8C62-2AA77D095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017C4-E311-4440-86F8-EFE83508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D8912-2BFD-4602-A8B3-5BF7F0FC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98CA-133B-4921-A4D5-D3380CE4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3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EA07C-1944-4633-B21D-23D55C14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84C4A-8570-4A33-979F-7D83D8B85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7672E-A65C-4C13-ADF6-1F17C09C1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DC6E5-AE7D-4605-838E-7DE991ED6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5BB30-627F-4D40-A8F2-A479A6F75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09226-C524-48B0-813F-9A67383F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BA79E-90FB-4577-B277-A828346D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85B31-589C-45C2-A6A4-126E3C93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4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0181-4091-4B17-A851-96295973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4BAE0-7EA0-4BC6-844B-7BACAC0EE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223DD-A439-4C0F-B323-C19CA829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1ADC0-6732-4E28-9804-1CFB9092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6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49FE04-2F96-49C2-982A-19820BDB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5F0EE-1E97-4933-B96F-EE77DAE6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FE176-E77B-4268-8894-5B92E8C3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3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35C41-2214-4C4E-A8D9-7A2A769E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1377-0703-4B92-B753-0F43C8261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0D8E0-31DD-4D4C-870C-52545192A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35BAA-B623-42E3-B2BA-222D8EC4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65CDE-3C2D-41A2-B7A7-F190453F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24687-C893-4C59-8121-DBBD0A20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6128-8244-4D21-8E51-B37FFB46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41149-E88B-4C02-AB17-2314C8644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8C86A-FE4B-4188-8515-643B48CDD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AA106-AD07-408C-8745-7E7D6E9A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6A85D-AE56-492B-AB2D-56042E50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D3577-FCDE-4F05-AEE4-4D53DE5D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B7EA4-C80F-4C02-B862-3D4BA0B4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AE579-90D7-4DDE-A93F-F9541328E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793A8-5742-48FB-9773-D9FC4AF03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E4A79-669A-405E-973A-1966AAB39A7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6A614-B1BF-4E55-A3DC-08721CAAD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2579-2ABE-4B61-BBE9-BFEFB07F8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755A-BEA4-4396-ABB9-5D02494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jellyfish&#10;&#10;Description automatically generated with medium confidence">
            <a:extLst>
              <a:ext uri="{FF2B5EF4-FFF2-40B4-BE49-F238E27FC236}">
                <a16:creationId xmlns:a16="http://schemas.microsoft.com/office/drawing/2014/main" id="{1C13A21C-B00C-4060-9158-A1579D4A6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6" b="2817"/>
          <a:stretch/>
        </p:blipFill>
        <p:spPr>
          <a:xfrm>
            <a:off x="-32211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F3DB9-AFCC-410D-B7F8-5AC02C45F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PLANTAR FASCIITIS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7E91C-3CE1-42CC-918F-34B9A078B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45603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DR PURVI PATEL</a:t>
            </a:r>
          </a:p>
          <a:p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7EC71-AA63-4533-B95C-5F358A30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en-IN"/>
              <a:t>MANAGMENT</a:t>
            </a:r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6F8FE-01A4-4CAD-8379-5ECE9D1AE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2301737"/>
            <a:ext cx="9926320" cy="4007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400" b="1" u="sng" dirty="0"/>
              <a:t>CONSERVATIVE TREATMENT </a:t>
            </a:r>
            <a:r>
              <a:rPr lang="en-IN" sz="2400" b="1" dirty="0"/>
              <a:t>: </a:t>
            </a:r>
          </a:p>
          <a:p>
            <a:r>
              <a:rPr lang="en-IN" sz="2400" dirty="0"/>
              <a:t> Reduce pain and inflammation </a:t>
            </a:r>
          </a:p>
          <a:p>
            <a:r>
              <a:rPr lang="en-IN" sz="2400" dirty="0"/>
              <a:t>by taking off the irritating focus of the strain of weight bearing. E.g. heel raised walking while getting down from bed in the morning or after long sitting.</a:t>
            </a:r>
          </a:p>
          <a:p>
            <a:r>
              <a:rPr lang="en-IN" sz="2400" dirty="0"/>
              <a:t>Modalities- US, ice, heat </a:t>
            </a:r>
          </a:p>
          <a:p>
            <a:r>
              <a:rPr lang="en-IN" sz="2400" dirty="0"/>
              <a:t>Relieving strain from the fascia by providing an appropriate wedge in the shoe.</a:t>
            </a:r>
          </a:p>
          <a:p>
            <a:r>
              <a:rPr lang="en-IN" sz="2400" dirty="0"/>
              <a:t>Faradism can be effective to induce contraction in the intrinsic muscle.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381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THERAPEUTIC ULTRASOUND CAN HELP DECREASE PLANTAR FASCIITIS PAIN">
            <a:extLst>
              <a:ext uri="{FF2B5EF4-FFF2-40B4-BE49-F238E27FC236}">
                <a16:creationId xmlns:a16="http://schemas.microsoft.com/office/drawing/2014/main" id="{E455B259-6038-4258-8848-480157A7EA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3467" y="1661888"/>
            <a:ext cx="5294716" cy="3534222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eel spur : causes , symptoms , diagnosis &amp; treatment">
            <a:extLst>
              <a:ext uri="{FF2B5EF4-FFF2-40B4-BE49-F238E27FC236}">
                <a16:creationId xmlns:a16="http://schemas.microsoft.com/office/drawing/2014/main" id="{E03B3CE4-770B-46A0-92E8-4B53AAD46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53817" y="880918"/>
            <a:ext cx="5294715" cy="5096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90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2" descr="Nonsurgical Care for Plantar Fasciitis - MASS4D® Foot Orthotics">
            <a:extLst>
              <a:ext uri="{FF2B5EF4-FFF2-40B4-BE49-F238E27FC236}">
                <a16:creationId xmlns:a16="http://schemas.microsoft.com/office/drawing/2014/main" id="{69D36BD8-1C51-4B0D-9C30-197895B86B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l="34902" t="20173" r="10392" b="39227"/>
          <a:stretch/>
        </p:blipFill>
        <p:spPr bwMode="auto">
          <a:xfrm>
            <a:off x="1016000" y="2972932"/>
            <a:ext cx="4991510" cy="2340748"/>
          </a:xfrm>
          <a:prstGeom prst="rect">
            <a:avLst/>
          </a:prstGeom>
          <a:noFill/>
        </p:spPr>
      </p:pic>
      <p:pic>
        <p:nvPicPr>
          <p:cNvPr id="7" name="Content Placeholder 6" descr="A picture containing indoor, orange&#10;&#10;Description automatically generated">
            <a:extLst>
              <a:ext uri="{FF2B5EF4-FFF2-40B4-BE49-F238E27FC236}">
                <a16:creationId xmlns:a16="http://schemas.microsoft.com/office/drawing/2014/main" id="{CE1C2C00-07DF-4EA3-B278-12C991105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56" y="2882934"/>
            <a:ext cx="5490004" cy="2430746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3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Plantar fascia stretching - UpToDate">
            <a:extLst>
              <a:ext uri="{FF2B5EF4-FFF2-40B4-BE49-F238E27FC236}">
                <a16:creationId xmlns:a16="http://schemas.microsoft.com/office/drawing/2014/main" id="{EF7DF9AB-5893-4E5C-8B42-9EAAC068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5050" y="1533992"/>
            <a:ext cx="6015897" cy="3790015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9F2B13-1D73-4967-A564-F38CBE1ED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41" y="314325"/>
            <a:ext cx="3756259" cy="62103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solidFill>
                  <a:schemeClr val="tx1">
                    <a:alpha val="60000"/>
                  </a:schemeClr>
                </a:solidFill>
              </a:rPr>
              <a:t>Strengthening exercises to the intrinsic muscles as toe curling , calf strengthening  resistive exercise.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solidFill>
                  <a:schemeClr val="tx1">
                    <a:alpha val="60000"/>
                  </a:schemeClr>
                </a:solidFill>
              </a:rPr>
              <a:t>Plantar fascia stretching 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solidFill>
                  <a:schemeClr val="tx1">
                    <a:alpha val="60000"/>
                  </a:schemeClr>
                </a:solidFill>
              </a:rPr>
              <a:t>Rest and activity modification  </a:t>
            </a: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4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lantar Fascia Stretch for Foot Pain">
            <a:extLst>
              <a:ext uri="{FF2B5EF4-FFF2-40B4-BE49-F238E27FC236}">
                <a16:creationId xmlns:a16="http://schemas.microsoft.com/office/drawing/2014/main" id="{DF23ADE1-B9F0-4DEE-A8CE-211C364D0A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l="33395" t="11897"/>
          <a:stretch/>
        </p:blipFill>
        <p:spPr bwMode="auto">
          <a:xfrm>
            <a:off x="1661007" y="2076451"/>
            <a:ext cx="3451225" cy="3338046"/>
          </a:xfrm>
          <a:prstGeom prst="rect">
            <a:avLst/>
          </a:prstGeom>
          <a:noFill/>
        </p:spPr>
      </p:pic>
      <p:pic>
        <p:nvPicPr>
          <p:cNvPr id="21" name="Content Placeholder 20" descr="A person sitting on a chair&#10;&#10;Description automatically generated with low confidence">
            <a:extLst>
              <a:ext uri="{FF2B5EF4-FFF2-40B4-BE49-F238E27FC236}">
                <a16:creationId xmlns:a16="http://schemas.microsoft.com/office/drawing/2014/main" id="{F7ADBB94-595C-43E9-A733-73CE27E1D2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9312"/>
            <a:ext cx="5181600" cy="4003963"/>
          </a:xfrm>
        </p:spPr>
      </p:pic>
    </p:spTree>
    <p:extLst>
      <p:ext uri="{BB962C8B-B14F-4D97-AF65-F5344CB8AC3E}">
        <p14:creationId xmlns:p14="http://schemas.microsoft.com/office/powerpoint/2010/main" val="117020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EC5B9B8C-4B72-429A-835C-83FE7CF953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7234"/>
            <a:ext cx="5181600" cy="3448119"/>
          </a:xfrm>
        </p:spPr>
      </p:pic>
      <p:pic>
        <p:nvPicPr>
          <p:cNvPr id="7" name="Picture 2" descr="Plantar Fasciitis - Fitness For Freedom">
            <a:extLst>
              <a:ext uri="{FF2B5EF4-FFF2-40B4-BE49-F238E27FC236}">
                <a16:creationId xmlns:a16="http://schemas.microsoft.com/office/drawing/2014/main" id="{1D90DA4A-D687-4B17-BCB2-277B8E3438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62075" y="2447925"/>
            <a:ext cx="4210050" cy="3277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52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B0059-7A83-4E2B-9A69-8C66B98B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DRUG THERAPY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ECD804-31C2-4132-9F75-B796FC5C1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Acetaminophen or nonsteroid anti- inflammatory drugs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Corticosteroid injections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487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D903-D7EA-44A4-AB12-2051700E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SIX OR MORE MONTHS OF CONSERVATIVE TREATMENT INEFFECTIVE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48FA1-C765-4332-90F4-0ACB261E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Treatment option for chronic recalcitrant planter fasciitis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Planter fasciotomy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02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80D2E1-5891-43C4-8726-0A6D920E8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3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D8A74-2912-4026-AA00-AB02CE90C376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4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7C07F-AFE0-442A-BB04-D5F0D502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94" y="909341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/>
            <a:r>
              <a:rPr lang="en-US" sz="4000" b="1"/>
              <a:t>INTRODUCTION</a:t>
            </a:r>
            <a:r>
              <a:rPr lang="en-US" sz="4000"/>
              <a:t>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4E884-7DC7-4B6A-9866-832C88852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1" y="2342318"/>
            <a:ext cx="5526468" cy="423042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Plantar fasciitis is a common painful disorder affecting the heel and underside of the foot.</a:t>
            </a:r>
          </a:p>
          <a:p>
            <a:pPr marL="0">
              <a:lnSpc>
                <a:spcPct val="10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This is a common cause of pain in the heel.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The pain is caused by degenerative irritation at the insertion of the plantar fascia on the medial process of the calcaneal tuberosity.  </a:t>
            </a:r>
          </a:p>
          <a:p>
            <a:endParaRPr lang="en-US" sz="20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C:\Documents and Settings\Physiotherapy\Desktop\Plantar-Fasciitis.bmp">
            <a:extLst>
              <a:ext uri="{FF2B5EF4-FFF2-40B4-BE49-F238E27FC236}">
                <a16:creationId xmlns:a16="http://schemas.microsoft.com/office/drawing/2014/main" id="{282C5B8D-493A-405C-B3AD-F95C1F9B12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109" r="3488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93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CC62E-C891-4D93-818B-75D853A7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ANATOMY</a:t>
            </a:r>
            <a:endParaRPr lang="en-US" sz="5400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25F226DA-026E-4384-AB64-5E36303C1E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" b="907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9CE0F-380C-47C0-BCEF-999A1E373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planter fascia is a thickened fibrous aponeurosis that originates from the medial tubercle of the calcaneus, runs forward to insert into the deep, short transverse ligaments of the metatarsal heads, dividing into 5 digits bands at the metatarsophalangeal joint.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5980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7A20D-8281-420B-895D-A61F3CEF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sz="5400" b="1"/>
              <a:t>PATHOPHYSIOLOGY</a:t>
            </a:r>
            <a:endParaRPr lang="en-US" sz="540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A544E-2870-416E-A79B-338A36CC8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Excessive stretching of the planter fascia can result in microtrauma of this structure either along its course or where it inserts.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The development of </a:t>
            </a:r>
            <a:r>
              <a:rPr lang="en-IN" sz="2400" dirty="0" err="1"/>
              <a:t>micotrauma</a:t>
            </a:r>
            <a:r>
              <a:rPr lang="en-IN" sz="2400" dirty="0"/>
              <a:t> with resulting damage at fascia.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This microtrauma, if repetitive can result in chronic degeneration of the planter fascia </a:t>
            </a:r>
            <a:r>
              <a:rPr lang="en-IN" sz="2400" dirty="0" err="1"/>
              <a:t>fibers</a:t>
            </a:r>
            <a:r>
              <a:rPr lang="en-IN" sz="2400" dirty="0"/>
              <a:t>. The  loading of the degenerative and healing tissue at the planter fascia may cause planter pain particularly with the first few steps after sleep or other periods of inactivity.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028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40DBE-EEE6-44BA-9C6A-61AA24A4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sz="5400" b="1"/>
              <a:t>EPIDEMIOLOGY</a:t>
            </a:r>
            <a:endParaRPr lang="en-US" sz="540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4989C-7BC0-448C-9DEA-006DBDC2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5" y="2639103"/>
            <a:ext cx="8067675" cy="25669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It is more common in 40-60 years of age and women are more affected than men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14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6EFFA17B-4570-4DBF-B52B-4DA2032C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2">
            <a:extLst>
              <a:ext uri="{FF2B5EF4-FFF2-40B4-BE49-F238E27FC236}">
                <a16:creationId xmlns:a16="http://schemas.microsoft.com/office/drawing/2014/main" id="{D7E044B5-BE84-43DF-9B50-2E334209D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0092" y="0"/>
            <a:ext cx="4681908" cy="6858000"/>
          </a:xfrm>
          <a:custGeom>
            <a:avLst/>
            <a:gdLst>
              <a:gd name="connsiteX0" fmla="*/ 1798249 w 4681908"/>
              <a:gd name="connsiteY0" fmla="*/ 0 h 6858000"/>
              <a:gd name="connsiteX1" fmla="*/ 4681908 w 4681908"/>
              <a:gd name="connsiteY1" fmla="*/ 0 h 6858000"/>
              <a:gd name="connsiteX2" fmla="*/ 4681908 w 4681908"/>
              <a:gd name="connsiteY2" fmla="*/ 6858000 h 6858000"/>
              <a:gd name="connsiteX3" fmla="*/ 0 w 4681908"/>
              <a:gd name="connsiteY3" fmla="*/ 6858000 h 6858000"/>
              <a:gd name="connsiteX4" fmla="*/ 1539 w 4681908"/>
              <a:gd name="connsiteY4" fmla="*/ 6856393 h 6858000"/>
              <a:gd name="connsiteX5" fmla="*/ 15349 w 4681908"/>
              <a:gd name="connsiteY5" fmla="*/ 6833717 h 6858000"/>
              <a:gd name="connsiteX6" fmla="*/ 93540 w 4681908"/>
              <a:gd name="connsiteY6" fmla="*/ 6694002 h 6858000"/>
              <a:gd name="connsiteX7" fmla="*/ 124187 w 4681908"/>
              <a:gd name="connsiteY7" fmla="*/ 6533998 h 6858000"/>
              <a:gd name="connsiteX8" fmla="*/ 152268 w 4681908"/>
              <a:gd name="connsiteY8" fmla="*/ 6372437 h 6858000"/>
              <a:gd name="connsiteX9" fmla="*/ 199255 w 4681908"/>
              <a:gd name="connsiteY9" fmla="*/ 6256704 h 6858000"/>
              <a:gd name="connsiteX10" fmla="*/ 294725 w 4681908"/>
              <a:gd name="connsiteY10" fmla="*/ 6095161 h 6858000"/>
              <a:gd name="connsiteX11" fmla="*/ 545477 w 4681908"/>
              <a:gd name="connsiteY11" fmla="*/ 5642612 h 6858000"/>
              <a:gd name="connsiteX12" fmla="*/ 613646 w 4681908"/>
              <a:gd name="connsiteY12" fmla="*/ 5422246 h 6858000"/>
              <a:gd name="connsiteX13" fmla="*/ 652930 w 4681908"/>
              <a:gd name="connsiteY13" fmla="*/ 5061925 h 6858000"/>
              <a:gd name="connsiteX14" fmla="*/ 648134 w 4681908"/>
              <a:gd name="connsiteY14" fmla="*/ 4884700 h 6858000"/>
              <a:gd name="connsiteX15" fmla="*/ 655524 w 4681908"/>
              <a:gd name="connsiteY15" fmla="*/ 4561312 h 6858000"/>
              <a:gd name="connsiteX16" fmla="*/ 664940 w 4681908"/>
              <a:gd name="connsiteY16" fmla="*/ 4326216 h 6858000"/>
              <a:gd name="connsiteX17" fmla="*/ 698135 w 4681908"/>
              <a:gd name="connsiteY17" fmla="*/ 4131832 h 6858000"/>
              <a:gd name="connsiteX18" fmla="*/ 765400 w 4681908"/>
              <a:gd name="connsiteY18" fmla="*/ 3872858 h 6858000"/>
              <a:gd name="connsiteX19" fmla="*/ 799284 w 4681908"/>
              <a:gd name="connsiteY19" fmla="*/ 3744732 h 6858000"/>
              <a:gd name="connsiteX20" fmla="*/ 807627 w 4681908"/>
              <a:gd name="connsiteY20" fmla="*/ 3561990 h 6858000"/>
              <a:gd name="connsiteX21" fmla="*/ 816404 w 4681908"/>
              <a:gd name="connsiteY21" fmla="*/ 3558396 h 6858000"/>
              <a:gd name="connsiteX22" fmla="*/ 837267 w 4681908"/>
              <a:gd name="connsiteY22" fmla="*/ 3494675 h 6858000"/>
              <a:gd name="connsiteX23" fmla="*/ 869574 w 4681908"/>
              <a:gd name="connsiteY23" fmla="*/ 3241478 h 6858000"/>
              <a:gd name="connsiteX24" fmla="*/ 911473 w 4681908"/>
              <a:gd name="connsiteY24" fmla="*/ 3117781 h 6858000"/>
              <a:gd name="connsiteX25" fmla="*/ 932923 w 4681908"/>
              <a:gd name="connsiteY25" fmla="*/ 3078715 h 6858000"/>
              <a:gd name="connsiteX26" fmla="*/ 968445 w 4681908"/>
              <a:gd name="connsiteY26" fmla="*/ 3012958 h 6858000"/>
              <a:gd name="connsiteX27" fmla="*/ 1011340 w 4681908"/>
              <a:gd name="connsiteY27" fmla="*/ 2960757 h 6858000"/>
              <a:gd name="connsiteX28" fmla="*/ 1104578 w 4681908"/>
              <a:gd name="connsiteY28" fmla="*/ 2867961 h 6858000"/>
              <a:gd name="connsiteX29" fmla="*/ 1159252 w 4681908"/>
              <a:gd name="connsiteY29" fmla="*/ 2765291 h 6858000"/>
              <a:gd name="connsiteX30" fmla="*/ 1208779 w 4681908"/>
              <a:gd name="connsiteY30" fmla="*/ 2692681 h 6858000"/>
              <a:gd name="connsiteX31" fmla="*/ 1272110 w 4681908"/>
              <a:gd name="connsiteY31" fmla="*/ 2560718 h 6858000"/>
              <a:gd name="connsiteX32" fmla="*/ 1331138 w 4681908"/>
              <a:gd name="connsiteY32" fmla="*/ 2383805 h 6858000"/>
              <a:gd name="connsiteX33" fmla="*/ 1358622 w 4681908"/>
              <a:gd name="connsiteY33" fmla="*/ 2311485 h 6858000"/>
              <a:gd name="connsiteX34" fmla="*/ 1424084 w 4681908"/>
              <a:gd name="connsiteY34" fmla="*/ 2227529 h 6858000"/>
              <a:gd name="connsiteX35" fmla="*/ 1464279 w 4681908"/>
              <a:gd name="connsiteY35" fmla="*/ 2182389 h 6858000"/>
              <a:gd name="connsiteX36" fmla="*/ 1510638 w 4681908"/>
              <a:gd name="connsiteY36" fmla="*/ 2128292 h 6858000"/>
              <a:gd name="connsiteX37" fmla="*/ 1529893 w 4681908"/>
              <a:gd name="connsiteY37" fmla="*/ 2011609 h 6858000"/>
              <a:gd name="connsiteX38" fmla="*/ 1539225 w 4681908"/>
              <a:gd name="connsiteY38" fmla="*/ 1926204 h 6858000"/>
              <a:gd name="connsiteX39" fmla="*/ 1563554 w 4681908"/>
              <a:gd name="connsiteY39" fmla="*/ 1801454 h 6858000"/>
              <a:gd name="connsiteX40" fmla="*/ 1566638 w 4681908"/>
              <a:gd name="connsiteY40" fmla="*/ 1743950 h 6858000"/>
              <a:gd name="connsiteX41" fmla="*/ 1587121 w 4681908"/>
              <a:gd name="connsiteY41" fmla="*/ 1643314 h 6858000"/>
              <a:gd name="connsiteX42" fmla="*/ 1602170 w 4681908"/>
              <a:gd name="connsiteY42" fmla="*/ 1533847 h 6858000"/>
              <a:gd name="connsiteX43" fmla="*/ 1637966 w 4681908"/>
              <a:gd name="connsiteY43" fmla="*/ 1480393 h 6858000"/>
              <a:gd name="connsiteX44" fmla="*/ 1642359 w 4681908"/>
              <a:gd name="connsiteY44" fmla="*/ 1388013 h 6858000"/>
              <a:gd name="connsiteX45" fmla="*/ 1652762 w 4681908"/>
              <a:gd name="connsiteY45" fmla="*/ 1342661 h 6858000"/>
              <a:gd name="connsiteX46" fmla="*/ 1674754 w 4681908"/>
              <a:gd name="connsiteY46" fmla="*/ 1255098 h 6858000"/>
              <a:gd name="connsiteX47" fmla="*/ 1704878 w 4681908"/>
              <a:gd name="connsiteY47" fmla="*/ 1177596 h 6858000"/>
              <a:gd name="connsiteX48" fmla="*/ 1715570 w 4681908"/>
              <a:gd name="connsiteY48" fmla="*/ 1025163 h 6858000"/>
              <a:gd name="connsiteX49" fmla="*/ 1700083 w 4681908"/>
              <a:gd name="connsiteY49" fmla="*/ 975521 h 6858000"/>
              <a:gd name="connsiteX50" fmla="*/ 1708914 w 4681908"/>
              <a:gd name="connsiteY50" fmla="*/ 918418 h 6858000"/>
              <a:gd name="connsiteX51" fmla="*/ 1698651 w 4681908"/>
              <a:gd name="connsiteY51" fmla="*/ 863412 h 6858000"/>
              <a:gd name="connsiteX52" fmla="*/ 1720022 w 4681908"/>
              <a:gd name="connsiteY52" fmla="*/ 811469 h 6858000"/>
              <a:gd name="connsiteX53" fmla="*/ 1743498 w 4681908"/>
              <a:gd name="connsiteY53" fmla="*/ 738889 h 6858000"/>
              <a:gd name="connsiteX54" fmla="*/ 1742162 w 4681908"/>
              <a:gd name="connsiteY54" fmla="*/ 684770 h 6858000"/>
              <a:gd name="connsiteX55" fmla="*/ 1770672 w 4681908"/>
              <a:gd name="connsiteY55" fmla="*/ 536456 h 6858000"/>
              <a:gd name="connsiteX56" fmla="*/ 1733572 w 4681908"/>
              <a:gd name="connsiteY56" fmla="*/ 385471 h 6858000"/>
              <a:gd name="connsiteX57" fmla="*/ 1765855 w 4681908"/>
              <a:gd name="connsiteY57" fmla="*/ 85543 h 6858000"/>
              <a:gd name="connsiteX58" fmla="*/ 1794092 w 4681908"/>
              <a:gd name="connsiteY58" fmla="*/ 18241 h 6858000"/>
              <a:gd name="connsiteX59" fmla="*/ 1798106 w 4681908"/>
              <a:gd name="connsiteY59" fmla="*/ 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681908" h="6858000">
                <a:moveTo>
                  <a:pt x="1798249" y="0"/>
                </a:moveTo>
                <a:lnTo>
                  <a:pt x="4681908" y="0"/>
                </a:lnTo>
                <a:lnTo>
                  <a:pt x="4681908" y="6858000"/>
                </a:lnTo>
                <a:lnTo>
                  <a:pt x="0" y="6858000"/>
                </a:lnTo>
                <a:lnTo>
                  <a:pt x="1539" y="6856393"/>
                </a:lnTo>
                <a:cubicBezTo>
                  <a:pt x="9461" y="6847207"/>
                  <a:pt x="14894" y="6839241"/>
                  <a:pt x="15349" y="6833717"/>
                </a:cubicBezTo>
                <a:cubicBezTo>
                  <a:pt x="-13609" y="6771109"/>
                  <a:pt x="96112" y="6770445"/>
                  <a:pt x="93540" y="6694002"/>
                </a:cubicBezTo>
                <a:cubicBezTo>
                  <a:pt x="101964" y="6598352"/>
                  <a:pt x="126642" y="6616020"/>
                  <a:pt x="124187" y="6533998"/>
                </a:cubicBezTo>
                <a:cubicBezTo>
                  <a:pt x="118551" y="6499074"/>
                  <a:pt x="175406" y="6472745"/>
                  <a:pt x="152268" y="6372437"/>
                </a:cubicBezTo>
                <a:cubicBezTo>
                  <a:pt x="179590" y="6364405"/>
                  <a:pt x="200403" y="6274611"/>
                  <a:pt x="199255" y="6256704"/>
                </a:cubicBezTo>
                <a:cubicBezTo>
                  <a:pt x="208468" y="6182230"/>
                  <a:pt x="277259" y="6172819"/>
                  <a:pt x="294725" y="6095161"/>
                </a:cubicBezTo>
                <a:cubicBezTo>
                  <a:pt x="297658" y="5985388"/>
                  <a:pt x="546656" y="5713550"/>
                  <a:pt x="545477" y="5642612"/>
                </a:cubicBezTo>
                <a:cubicBezTo>
                  <a:pt x="560431" y="5537311"/>
                  <a:pt x="612340" y="5496801"/>
                  <a:pt x="613646" y="5422246"/>
                </a:cubicBezTo>
                <a:cubicBezTo>
                  <a:pt x="621519" y="5240042"/>
                  <a:pt x="644816" y="5249831"/>
                  <a:pt x="652930" y="5061925"/>
                </a:cubicBezTo>
                <a:cubicBezTo>
                  <a:pt x="657570" y="4944789"/>
                  <a:pt x="643495" y="5001836"/>
                  <a:pt x="648134" y="4884700"/>
                </a:cubicBezTo>
                <a:lnTo>
                  <a:pt x="655524" y="4561312"/>
                </a:lnTo>
                <a:cubicBezTo>
                  <a:pt x="660875" y="4551841"/>
                  <a:pt x="662257" y="4340331"/>
                  <a:pt x="664940" y="4326216"/>
                </a:cubicBezTo>
                <a:cubicBezTo>
                  <a:pt x="684686" y="4269827"/>
                  <a:pt x="676409" y="4190482"/>
                  <a:pt x="698135" y="4131832"/>
                </a:cubicBezTo>
                <a:cubicBezTo>
                  <a:pt x="716127" y="4128386"/>
                  <a:pt x="749650" y="3857168"/>
                  <a:pt x="765400" y="3872858"/>
                </a:cubicBezTo>
                <a:cubicBezTo>
                  <a:pt x="759238" y="3830057"/>
                  <a:pt x="783354" y="3770374"/>
                  <a:pt x="799284" y="3744732"/>
                </a:cubicBezTo>
                <a:cubicBezTo>
                  <a:pt x="817682" y="3693457"/>
                  <a:pt x="795916" y="3600378"/>
                  <a:pt x="807627" y="3561990"/>
                </a:cubicBezTo>
                <a:cubicBezTo>
                  <a:pt x="810599" y="3561430"/>
                  <a:pt x="813557" y="3560220"/>
                  <a:pt x="816404" y="3558396"/>
                </a:cubicBezTo>
                <a:cubicBezTo>
                  <a:pt x="832943" y="3547807"/>
                  <a:pt x="842287" y="3519276"/>
                  <a:pt x="837267" y="3494675"/>
                </a:cubicBezTo>
                <a:cubicBezTo>
                  <a:pt x="829947" y="3390102"/>
                  <a:pt x="854503" y="3316294"/>
                  <a:pt x="869574" y="3241478"/>
                </a:cubicBezTo>
                <a:cubicBezTo>
                  <a:pt x="890300" y="3159407"/>
                  <a:pt x="911785" y="3238523"/>
                  <a:pt x="911473" y="3117781"/>
                </a:cubicBezTo>
                <a:cubicBezTo>
                  <a:pt x="927966" y="3116376"/>
                  <a:pt x="932546" y="3104275"/>
                  <a:pt x="932923" y="3078715"/>
                </a:cubicBezTo>
                <a:cubicBezTo>
                  <a:pt x="943973" y="3039527"/>
                  <a:pt x="976055" y="3065796"/>
                  <a:pt x="968445" y="3012958"/>
                </a:cubicBezTo>
                <a:lnTo>
                  <a:pt x="1011340" y="2960757"/>
                </a:lnTo>
                <a:cubicBezTo>
                  <a:pt x="1004876" y="2960646"/>
                  <a:pt x="1100323" y="2883936"/>
                  <a:pt x="1104578" y="2867961"/>
                </a:cubicBezTo>
                <a:lnTo>
                  <a:pt x="1159252" y="2765291"/>
                </a:lnTo>
                <a:cubicBezTo>
                  <a:pt x="1190891" y="2732947"/>
                  <a:pt x="1189970" y="2726776"/>
                  <a:pt x="1208779" y="2692681"/>
                </a:cubicBezTo>
                <a:cubicBezTo>
                  <a:pt x="1227589" y="2658585"/>
                  <a:pt x="1223379" y="2638914"/>
                  <a:pt x="1272110" y="2560718"/>
                </a:cubicBezTo>
                <a:cubicBezTo>
                  <a:pt x="1299758" y="2530054"/>
                  <a:pt x="1290409" y="2444798"/>
                  <a:pt x="1331138" y="2383805"/>
                </a:cubicBezTo>
                <a:cubicBezTo>
                  <a:pt x="1348500" y="2386705"/>
                  <a:pt x="1362194" y="2342095"/>
                  <a:pt x="1358622" y="2311485"/>
                </a:cubicBezTo>
                <a:lnTo>
                  <a:pt x="1424084" y="2227529"/>
                </a:lnTo>
                <a:cubicBezTo>
                  <a:pt x="1448202" y="2231105"/>
                  <a:pt x="1436030" y="2216793"/>
                  <a:pt x="1464279" y="2182389"/>
                </a:cubicBezTo>
                <a:cubicBezTo>
                  <a:pt x="1483624" y="2172809"/>
                  <a:pt x="1488022" y="2154559"/>
                  <a:pt x="1510638" y="2128292"/>
                </a:cubicBezTo>
                <a:cubicBezTo>
                  <a:pt x="1528858" y="2119330"/>
                  <a:pt x="1511922" y="2034304"/>
                  <a:pt x="1529893" y="2011609"/>
                </a:cubicBezTo>
                <a:cubicBezTo>
                  <a:pt x="1542617" y="1987756"/>
                  <a:pt x="1516840" y="1987045"/>
                  <a:pt x="1539225" y="1926204"/>
                </a:cubicBezTo>
                <a:cubicBezTo>
                  <a:pt x="1555410" y="1867659"/>
                  <a:pt x="1547958" y="1863996"/>
                  <a:pt x="1563554" y="1801454"/>
                </a:cubicBezTo>
                <a:cubicBezTo>
                  <a:pt x="1574626" y="1759297"/>
                  <a:pt x="1560184" y="1767049"/>
                  <a:pt x="1566638" y="1743950"/>
                </a:cubicBezTo>
                <a:cubicBezTo>
                  <a:pt x="1595856" y="1715471"/>
                  <a:pt x="1557786" y="1663533"/>
                  <a:pt x="1587121" y="1643314"/>
                </a:cubicBezTo>
                <a:lnTo>
                  <a:pt x="1602170" y="1533847"/>
                </a:lnTo>
                <a:lnTo>
                  <a:pt x="1637966" y="1480393"/>
                </a:lnTo>
                <a:cubicBezTo>
                  <a:pt x="1646856" y="1463577"/>
                  <a:pt x="1638987" y="1400444"/>
                  <a:pt x="1642359" y="1388013"/>
                </a:cubicBezTo>
                <a:cubicBezTo>
                  <a:pt x="1656584" y="1384759"/>
                  <a:pt x="1653549" y="1368952"/>
                  <a:pt x="1652762" y="1342661"/>
                </a:cubicBezTo>
                <a:cubicBezTo>
                  <a:pt x="1660631" y="1301207"/>
                  <a:pt x="1669675" y="1295552"/>
                  <a:pt x="1674754" y="1255098"/>
                </a:cubicBezTo>
                <a:cubicBezTo>
                  <a:pt x="1700138" y="1203692"/>
                  <a:pt x="1696660" y="1233246"/>
                  <a:pt x="1704878" y="1177596"/>
                </a:cubicBezTo>
                <a:cubicBezTo>
                  <a:pt x="1718586" y="1144523"/>
                  <a:pt x="1698499" y="1090500"/>
                  <a:pt x="1715570" y="1025163"/>
                </a:cubicBezTo>
                <a:cubicBezTo>
                  <a:pt x="1729180" y="984416"/>
                  <a:pt x="1691906" y="998408"/>
                  <a:pt x="1700083" y="975521"/>
                </a:cubicBezTo>
                <a:lnTo>
                  <a:pt x="1708914" y="918418"/>
                </a:lnTo>
                <a:lnTo>
                  <a:pt x="1698651" y="863412"/>
                </a:lnTo>
                <a:cubicBezTo>
                  <a:pt x="1696428" y="860295"/>
                  <a:pt x="1725108" y="812899"/>
                  <a:pt x="1720022" y="811469"/>
                </a:cubicBezTo>
                <a:lnTo>
                  <a:pt x="1743498" y="738889"/>
                </a:lnTo>
                <a:lnTo>
                  <a:pt x="1742162" y="684770"/>
                </a:lnTo>
                <a:lnTo>
                  <a:pt x="1770672" y="536456"/>
                </a:lnTo>
                <a:cubicBezTo>
                  <a:pt x="1794771" y="488535"/>
                  <a:pt x="1721652" y="475797"/>
                  <a:pt x="1733572" y="385471"/>
                </a:cubicBezTo>
                <a:cubicBezTo>
                  <a:pt x="1739248" y="310321"/>
                  <a:pt x="1755769" y="146747"/>
                  <a:pt x="1765855" y="85543"/>
                </a:cubicBezTo>
                <a:cubicBezTo>
                  <a:pt x="1750000" y="48730"/>
                  <a:pt x="1784943" y="49967"/>
                  <a:pt x="1794092" y="18241"/>
                </a:cubicBezTo>
                <a:cubicBezTo>
                  <a:pt x="1794781" y="11140"/>
                  <a:pt x="1796242" y="5450"/>
                  <a:pt x="1798106" y="32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74CE9-CA68-4CA5-9A0D-7FED453C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6765020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SYMPTOMS</a:t>
            </a:r>
            <a:r>
              <a:rPr lang="en-US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37807-B1F7-4090-85FA-7F228F0DF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5" y="2194102"/>
            <a:ext cx="6373057" cy="392135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Pain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  is worst early in the morning and often improves with activity.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can triggered by long period of standing or getting up from seated position. 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06EE196-46B1-4987-B8E2-2681AD6A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2554" y="657573"/>
            <a:ext cx="3022685" cy="554285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EF92E7B-61E6-43F2-99B1-D74E59CD0A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3" b="5"/>
          <a:stretch/>
        </p:blipFill>
        <p:spPr>
          <a:xfrm>
            <a:off x="8666329" y="819568"/>
            <a:ext cx="2699424" cy="258081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0B63ED6-B21A-4AA1-93B0-83EF18426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r="3293" b="-3"/>
          <a:stretch/>
        </p:blipFill>
        <p:spPr>
          <a:xfrm>
            <a:off x="8666329" y="3454115"/>
            <a:ext cx="2699424" cy="2592028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0083" y="611546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1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555F2-159A-4207-91AC-ECC1E2F97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sz="5400" b="1"/>
              <a:t>EXAMINATION</a:t>
            </a:r>
            <a:r>
              <a:rPr lang="en-IN" sz="5400"/>
              <a:t> 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CAC2-66EB-4C0A-B8A6-008119201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/>
              <a:t> </a:t>
            </a:r>
            <a:r>
              <a:rPr lang="en-IN" sz="2400" b="1" u="sng" dirty="0"/>
              <a:t>HISTORY</a:t>
            </a:r>
            <a:r>
              <a:rPr lang="en-IN" sz="2400" b="1" dirty="0"/>
              <a:t> :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Planter\ calcaneal pain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Heel pain and tightness after standing up from bed in the morning or after being seated for prolong period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Barefoot walking on hard surface cause increase heel pain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Heel pain occur after prolonged standing / walking/ running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7454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person's feet&#10;&#10;Description automatically generated with medium confidence">
            <a:extLst>
              <a:ext uri="{FF2B5EF4-FFF2-40B4-BE49-F238E27FC236}">
                <a16:creationId xmlns:a16="http://schemas.microsoft.com/office/drawing/2014/main" id="{C71BF87D-CF4D-4C31-8813-8EA7C8F151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80" y="1697396"/>
            <a:ext cx="4290060" cy="2450065"/>
          </a:xfr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DA11E1C-5D07-48C9-8A13-E39F8AA5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78814"/>
            <a:ext cx="3733800" cy="198294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3373A0E-37F8-43C1-AC62-6F5D51933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875" y="590550"/>
            <a:ext cx="6667499" cy="5586413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IN" sz="2400" b="1" u="sng" dirty="0"/>
              <a:t>OBSERVATION </a:t>
            </a:r>
            <a:r>
              <a:rPr lang="en-IN" sz="2400" b="1" dirty="0"/>
              <a:t>:</a:t>
            </a:r>
          </a:p>
          <a:p>
            <a:pPr>
              <a:lnSpc>
                <a:spcPct val="200000"/>
              </a:lnSpc>
            </a:pPr>
            <a:r>
              <a:rPr lang="en-IN" sz="2400" dirty="0"/>
              <a:t>High arch </a:t>
            </a:r>
          </a:p>
          <a:p>
            <a:pPr>
              <a:lnSpc>
                <a:spcPct val="200000"/>
              </a:lnSpc>
            </a:pPr>
            <a:r>
              <a:rPr lang="en-IN" sz="2400" dirty="0"/>
              <a:t>Flat foot </a:t>
            </a:r>
          </a:p>
          <a:p>
            <a:pPr>
              <a:lnSpc>
                <a:spcPct val="200000"/>
              </a:lnSpc>
            </a:pPr>
            <a:r>
              <a:rPr lang="en-IN" sz="2400" dirty="0"/>
              <a:t>Local swelling in the bottom of the foot may be present , which may mean there is tearing in the planter fascia </a:t>
            </a:r>
          </a:p>
          <a:p>
            <a:pPr>
              <a:lnSpc>
                <a:spcPct val="200000"/>
              </a:lnSpc>
            </a:pPr>
            <a:r>
              <a:rPr lang="en-IN" sz="2400" dirty="0"/>
              <a:t>Abnormal gait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2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5E77-0468-4E7A-89F8-20A9AF55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b="1" u="sng" dirty="0"/>
              <a:t>PALPATION</a:t>
            </a:r>
            <a:r>
              <a:rPr lang="en-IN" sz="2400" dirty="0"/>
              <a:t> : There is marked tenderness over the medial aspect of the calcaneal tuberosity, at the site of attachment of planter fascia.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Tight </a:t>
            </a:r>
            <a:r>
              <a:rPr lang="en-IN" sz="2400" dirty="0" err="1"/>
              <a:t>achilles</a:t>
            </a:r>
            <a:r>
              <a:rPr lang="en-IN" sz="2400" dirty="0"/>
              <a:t> tendon or calf </a:t>
            </a:r>
          </a:p>
          <a:p>
            <a:pPr>
              <a:lnSpc>
                <a:spcPct val="150000"/>
              </a:lnSpc>
            </a:pPr>
            <a:r>
              <a:rPr lang="en-IN" sz="2400" b="1" u="sng" dirty="0"/>
              <a:t>PAIN</a:t>
            </a:r>
            <a:r>
              <a:rPr lang="en-IN" sz="2400" u="sng" dirty="0"/>
              <a:t> </a:t>
            </a:r>
            <a:r>
              <a:rPr lang="en-IN" sz="2400" dirty="0"/>
              <a:t>is felt over the inner aspect of the sole or heal In all weight bearing situations.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Discomfort in the proximal planter fascia with passive ankle/ first toe dorsiflexion  </a:t>
            </a:r>
          </a:p>
          <a:p>
            <a:pPr>
              <a:lnSpc>
                <a:spcPct val="150000"/>
              </a:lnSpc>
              <a:buNone/>
            </a:pPr>
            <a:endParaRPr lang="en-IN" sz="24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74551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488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PLANTAR FASCIITIS </vt:lpstr>
      <vt:lpstr>INTRODUCTION </vt:lpstr>
      <vt:lpstr>ANATOMY</vt:lpstr>
      <vt:lpstr>PATHOPHYSIOLOGY</vt:lpstr>
      <vt:lpstr>EPIDEMIOLOGY</vt:lpstr>
      <vt:lpstr>SYMPTOMS </vt:lpstr>
      <vt:lpstr>EXAMINATION </vt:lpstr>
      <vt:lpstr>PowerPoint Presentation</vt:lpstr>
      <vt:lpstr>PowerPoint Presentation</vt:lpstr>
      <vt:lpstr>MANAGMENT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THERAPY </vt:lpstr>
      <vt:lpstr>SIX OR MORE MONTHS OF CONSERVATIVE TREATMENT INEFFECTIVE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PLANTAR FASCIITIS </dc:title>
  <dc:creator>riya patel</dc:creator>
  <cp:lastModifiedBy>riya patel</cp:lastModifiedBy>
  <cp:revision>7</cp:revision>
  <dcterms:created xsi:type="dcterms:W3CDTF">2022-04-27T14:15:29Z</dcterms:created>
  <dcterms:modified xsi:type="dcterms:W3CDTF">2022-04-27T15:48:42Z</dcterms:modified>
</cp:coreProperties>
</file>