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6" r:id="rId9"/>
    <p:sldId id="289" r:id="rId10"/>
    <p:sldId id="268" r:id="rId11"/>
    <p:sldId id="270" r:id="rId12"/>
    <p:sldId id="274" r:id="rId13"/>
    <p:sldId id="275" r:id="rId14"/>
    <p:sldId id="280" r:id="rId15"/>
    <p:sldId id="281" r:id="rId16"/>
    <p:sldId id="283" r:id="rId17"/>
    <p:sldId id="284" r:id="rId18"/>
    <p:sldId id="285" r:id="rId19"/>
    <p:sldId id="286" r:id="rId20"/>
    <p:sldId id="287" r:id="rId21"/>
    <p:sldId id="288" r:id="rId22"/>
    <p:sldId id="29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A5DC5-85EE-497E-8AA3-EF51533763F7}" type="datetimeFigureOut">
              <a:rPr lang="en-US" smtClean="0"/>
              <a:pPr/>
              <a:t>24/11/2022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F4B4DC-5E8E-43C7-B034-DEE12490FC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EC463B-0E9E-4E83-9546-05B911399D8B}" type="slidenum">
              <a:rPr lang="en-US" smtClean="0"/>
              <a:pPr eaLnBrk="1" hangingPunct="1"/>
              <a:t>8</a:t>
            </a:fld>
            <a:endParaRPr lang="en-US" smtClean="0"/>
          </a:p>
        </p:txBody>
      </p:sp>
    </p:spTree>
    <p:extLst>
      <p:ext uri="{BB962C8B-B14F-4D97-AF65-F5344CB8AC3E}">
        <p14:creationId xmlns="" xmlns:p14="http://schemas.microsoft.com/office/powerpoint/2010/main" val="375970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F41769-8D55-4D61-91C5-1206CDCC00A9}" type="slidenum">
              <a:rPr lang="en-US" smtClean="0"/>
              <a:pPr eaLnBrk="1" hangingPunct="1"/>
              <a:t>11</a:t>
            </a:fld>
            <a:endParaRPr lang="en-US" smtClean="0"/>
          </a:p>
        </p:txBody>
      </p:sp>
    </p:spTree>
    <p:extLst>
      <p:ext uri="{BB962C8B-B14F-4D97-AF65-F5344CB8AC3E}">
        <p14:creationId xmlns="" xmlns:p14="http://schemas.microsoft.com/office/powerpoint/2010/main" val="55327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3728AC-FC62-4BAC-B416-56C9EF3F1D68}" type="slidenum">
              <a:rPr lang="en-US" smtClean="0"/>
              <a:pPr eaLnBrk="1" hangingPunct="1"/>
              <a:t>13</a:t>
            </a:fld>
            <a:endParaRPr lang="en-US" smtClean="0"/>
          </a:p>
        </p:txBody>
      </p:sp>
    </p:spTree>
    <p:extLst>
      <p:ext uri="{BB962C8B-B14F-4D97-AF65-F5344CB8AC3E}">
        <p14:creationId xmlns="" xmlns:p14="http://schemas.microsoft.com/office/powerpoint/2010/main" val="269735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17C69E-74F8-46A0-B205-B6F0B84B7956}" type="slidenum">
              <a:rPr lang="en-US" smtClean="0"/>
              <a:pPr eaLnBrk="1" hangingPunct="1"/>
              <a:t>18</a:t>
            </a:fld>
            <a:endParaRPr lang="en-US" smtClean="0"/>
          </a:p>
        </p:txBody>
      </p:sp>
    </p:spTree>
    <p:extLst>
      <p:ext uri="{BB962C8B-B14F-4D97-AF65-F5344CB8AC3E}">
        <p14:creationId xmlns="" xmlns:p14="http://schemas.microsoft.com/office/powerpoint/2010/main" val="159048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E91ABA-A0EF-4129-8D21-35970B296F84}" type="slidenum">
              <a:rPr lang="en-US" smtClean="0"/>
              <a:pPr eaLnBrk="1" hangingPunct="1"/>
              <a:t>19</a:t>
            </a:fld>
            <a:endParaRPr lang="en-US" smtClean="0"/>
          </a:p>
        </p:txBody>
      </p:sp>
    </p:spTree>
    <p:extLst>
      <p:ext uri="{BB962C8B-B14F-4D97-AF65-F5344CB8AC3E}">
        <p14:creationId xmlns="" xmlns:p14="http://schemas.microsoft.com/office/powerpoint/2010/main" val="1030358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46BD24-AC78-47A8-929A-7C57A0FEE685}" type="slidenum">
              <a:rPr lang="en-US" smtClean="0"/>
              <a:pPr eaLnBrk="1" hangingPunct="1"/>
              <a:t>20</a:t>
            </a:fld>
            <a:endParaRPr lang="en-US" smtClean="0"/>
          </a:p>
        </p:txBody>
      </p:sp>
    </p:spTree>
    <p:extLst>
      <p:ext uri="{BB962C8B-B14F-4D97-AF65-F5344CB8AC3E}">
        <p14:creationId xmlns="" xmlns:p14="http://schemas.microsoft.com/office/powerpoint/2010/main" val="311824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24E549-595C-437C-8B4F-0F7752C6DAF7}" type="slidenum">
              <a:rPr lang="en-US" smtClean="0"/>
              <a:pPr eaLnBrk="1" hangingPunct="1"/>
              <a:t>21</a:t>
            </a:fld>
            <a:endParaRPr lang="en-US" smtClean="0"/>
          </a:p>
        </p:txBody>
      </p:sp>
    </p:spTree>
    <p:extLst>
      <p:ext uri="{BB962C8B-B14F-4D97-AF65-F5344CB8AC3E}">
        <p14:creationId xmlns="" xmlns:p14="http://schemas.microsoft.com/office/powerpoint/2010/main" val="2879918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24/11/2022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24/11/2022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24/11/2022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24/11/2022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24/11/2022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24/11/2022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24/11/2022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24/11/2022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24/11/2022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Chondromalacia Patella</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pic>
        <p:nvPicPr>
          <p:cNvPr id="5" name="Picture 4"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6" name="Picture 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848600" y="533400"/>
            <a:ext cx="822960" cy="9296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Grade 1 – softening and swelling</a:t>
            </a:r>
          </a:p>
          <a:p>
            <a:r>
              <a:rPr lang="en-US" sz="2400" dirty="0" smtClean="0">
                <a:latin typeface="Times New Roman" pitchFamily="18" charset="0"/>
                <a:cs typeface="Times New Roman" pitchFamily="18" charset="0"/>
              </a:rPr>
              <a:t>Grade 2 – fissuring</a:t>
            </a:r>
          </a:p>
          <a:p>
            <a:r>
              <a:rPr lang="en-US" sz="2400" dirty="0" smtClean="0">
                <a:latin typeface="Times New Roman" pitchFamily="18" charset="0"/>
                <a:cs typeface="Times New Roman" pitchFamily="18" charset="0"/>
              </a:rPr>
              <a:t>Grade 3 – fibrillation</a:t>
            </a:r>
          </a:p>
          <a:p>
            <a:r>
              <a:rPr lang="en-US" sz="2400" dirty="0" smtClean="0">
                <a:latin typeface="Times New Roman" pitchFamily="18" charset="0"/>
                <a:cs typeface="Times New Roman" pitchFamily="18" charset="0"/>
              </a:rPr>
              <a:t> Grade 4 – erosive changes and exposure of the subchondral bone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r>
              <a:rPr lang="en-US" sz="3200" dirty="0" smtClean="0">
                <a:latin typeface="Times New Roman" pitchFamily="18" charset="0"/>
                <a:cs typeface="Times New Roman" pitchFamily="18" charset="0"/>
              </a:rPr>
              <a:t>Outerbridge’s grading system </a:t>
            </a:r>
            <a:endParaRPr lang="en-US" sz="3200" dirty="0">
              <a:latin typeface="Times New Roman" pitchFamily="18" charset="0"/>
              <a:cs typeface="Times New Roman" pitchFamily="18" charset="0"/>
            </a:endParaRPr>
          </a:p>
        </p:txBody>
      </p:sp>
      <p:pic>
        <p:nvPicPr>
          <p:cNvPr id="4" name="Picture 3"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924800" y="457200"/>
            <a:ext cx="822960" cy="9296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762000" y="1447800"/>
            <a:ext cx="7467600" cy="4648200"/>
          </a:xfrm>
        </p:spPr>
        <p:txBody>
          <a:bodyPr>
            <a:normAutofit/>
          </a:bodyPr>
          <a:lstStyle/>
          <a:p>
            <a:pPr algn="just"/>
            <a:r>
              <a:rPr lang="en-US" sz="2400" dirty="0" smtClean="0">
                <a:latin typeface="Times New Roman" pitchFamily="18" charset="0"/>
                <a:cs typeface="Times New Roman" pitchFamily="18" charset="0"/>
              </a:rPr>
              <a:t>X Rays –</a:t>
            </a:r>
          </a:p>
          <a:p>
            <a:pPr lvl="1" algn="just"/>
            <a:r>
              <a:rPr lang="en-US" sz="2400" dirty="0" smtClean="0">
                <a:latin typeface="Times New Roman" pitchFamily="18" charset="0"/>
                <a:cs typeface="Times New Roman" pitchFamily="18" charset="0"/>
              </a:rPr>
              <a:t>Lateral view with knee half flexed</a:t>
            </a:r>
          </a:p>
          <a:p>
            <a:pPr lvl="1" algn="just"/>
            <a:r>
              <a:rPr lang="en-US" sz="2400" dirty="0" smtClean="0">
                <a:latin typeface="Times New Roman" pitchFamily="18" charset="0"/>
                <a:cs typeface="Times New Roman" pitchFamily="18" charset="0"/>
              </a:rPr>
              <a:t>Skyline views at 30</a:t>
            </a:r>
            <a:r>
              <a:rPr lang="en-US" sz="2400" baseline="30000" dirty="0">
                <a:latin typeface="Times New Roman" pitchFamily="18" charset="0"/>
                <a:cs typeface="Times New Roman" pitchFamily="18" charset="0"/>
              </a:rPr>
              <a:t>0</a:t>
            </a:r>
            <a:r>
              <a:rPr lang="en-US" sz="2400" dirty="0" smtClean="0">
                <a:latin typeface="Times New Roman" pitchFamily="18" charset="0"/>
                <a:cs typeface="Times New Roman" pitchFamily="18" charset="0"/>
              </a:rPr>
              <a:t>, 60</a:t>
            </a:r>
            <a:r>
              <a:rPr lang="en-US" sz="2400" baseline="30000" dirty="0">
                <a:latin typeface="Times New Roman" pitchFamily="18" charset="0"/>
                <a:cs typeface="Times New Roman" pitchFamily="18" charset="0"/>
              </a:rPr>
              <a:t>0</a:t>
            </a:r>
            <a:r>
              <a:rPr lang="en-US" sz="2400" dirty="0" smtClean="0">
                <a:latin typeface="Times New Roman" pitchFamily="18" charset="0"/>
                <a:cs typeface="Times New Roman" pitchFamily="18" charset="0"/>
              </a:rPr>
              <a:t> &amp; 90</a:t>
            </a:r>
            <a:r>
              <a:rPr lang="en-US" sz="2400" baseline="30000" dirty="0" smtClean="0">
                <a:latin typeface="Times New Roman" pitchFamily="18" charset="0"/>
                <a:cs typeface="Times New Roman" pitchFamily="18" charset="0"/>
              </a:rPr>
              <a:t>0 </a:t>
            </a:r>
            <a:r>
              <a:rPr lang="en-US" sz="2400" dirty="0" smtClean="0">
                <a:latin typeface="Times New Roman" pitchFamily="18" charset="0"/>
                <a:cs typeface="Times New Roman" pitchFamily="18" charset="0"/>
              </a:rPr>
              <a:t>of flexion</a:t>
            </a:r>
          </a:p>
          <a:p>
            <a:pPr algn="just"/>
            <a:r>
              <a:rPr lang="en-US" sz="2400" dirty="0" smtClean="0">
                <a:latin typeface="Times New Roman" pitchFamily="18" charset="0"/>
                <a:cs typeface="Times New Roman" pitchFamily="18" charset="0"/>
              </a:rPr>
              <a:t>Axillary radiograph determines which facet is involved</a:t>
            </a:r>
          </a:p>
          <a:p>
            <a:pPr algn="just"/>
            <a:r>
              <a:rPr lang="en-US" sz="2400" dirty="0" smtClean="0">
                <a:latin typeface="Times New Roman" pitchFamily="18" charset="0"/>
                <a:cs typeface="Times New Roman" pitchFamily="18" charset="0"/>
              </a:rPr>
              <a:t>Diagnosis is made easy only with Arthroscopy </a:t>
            </a:r>
          </a:p>
          <a:p>
            <a:pPr algn="just"/>
            <a:r>
              <a:rPr lang="en-US" sz="2400" dirty="0" smtClean="0">
                <a:latin typeface="Times New Roman" pitchFamily="18" charset="0"/>
                <a:cs typeface="Times New Roman" pitchFamily="18" charset="0"/>
              </a:rPr>
              <a:t>Arthroscopy is useful to find other causes of anterior knee pain. Also to know presence and extent of the lesion and probing of patella with soft probe.</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p:txBody>
      </p:sp>
      <p:sp>
        <p:nvSpPr>
          <p:cNvPr id="13314" name="Rectangle 2"/>
          <p:cNvSpPr>
            <a:spLocks noGrp="1" noChangeArrowheads="1"/>
          </p:cNvSpPr>
          <p:nvPr>
            <p:ph type="title"/>
          </p:nvPr>
        </p:nvSpPr>
        <p:spPr>
          <a:xfrm>
            <a:off x="762000" y="-76200"/>
            <a:ext cx="7772400" cy="1676400"/>
          </a:xfrm>
        </p:spPr>
        <p:txBody>
          <a:bodyPr>
            <a:normAutofit/>
          </a:bodyPr>
          <a:lstStyle/>
          <a:p>
            <a:pPr>
              <a:defRPr/>
            </a:pPr>
            <a:r>
              <a:rPr lang="en-US" sz="3200" dirty="0" smtClean="0">
                <a:latin typeface="Times New Roman" pitchFamily="18" charset="0"/>
                <a:cs typeface="Times New Roman" pitchFamily="18" charset="0"/>
              </a:rPr>
              <a:t>Imaging</a:t>
            </a:r>
            <a:endParaRPr lang="en-US" sz="3200" dirty="0">
              <a:latin typeface="Times New Roman" pitchFamily="18" charset="0"/>
              <a:cs typeface="Times New Roman" pitchFamily="18" charset="0"/>
            </a:endParaRPr>
          </a:p>
        </p:txBody>
      </p:sp>
      <p:pic>
        <p:nvPicPr>
          <p:cNvPr id="6" name="Picture 5"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pic>
        <p:nvPicPr>
          <p:cNvPr id="7" name="Picture 6"/>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696200" y="457200"/>
            <a:ext cx="822960" cy="9296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2800" dirty="0" smtClean="0">
                <a:latin typeface="Times New Roman" pitchFamily="18" charset="0"/>
                <a:cs typeface="Times New Roman" pitchFamily="18" charset="0"/>
              </a:rPr>
              <a:t>Conservative</a:t>
            </a:r>
          </a:p>
          <a:p>
            <a:pPr lvl="1" algn="just"/>
            <a:r>
              <a:rPr lang="en-US" sz="2000" dirty="0" smtClean="0">
                <a:latin typeface="Times New Roman" pitchFamily="18" charset="0"/>
                <a:cs typeface="Times New Roman" pitchFamily="18" charset="0"/>
              </a:rPr>
              <a:t>Medical / Pharmacological</a:t>
            </a:r>
          </a:p>
          <a:p>
            <a:pPr lvl="1" algn="just"/>
            <a:r>
              <a:rPr lang="en-US" sz="2000" dirty="0" smtClean="0">
                <a:latin typeface="Times New Roman" pitchFamily="18" charset="0"/>
                <a:cs typeface="Times New Roman" pitchFamily="18" charset="0"/>
              </a:rPr>
              <a:t>Physiotherapy</a:t>
            </a:r>
            <a:r>
              <a:rPr lang="en-US"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Operative</a:t>
            </a:r>
          </a:p>
          <a:p>
            <a:endParaRPr lang="en-US" dirty="0"/>
          </a:p>
        </p:txBody>
      </p:sp>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Treatment</a:t>
            </a:r>
            <a:endParaRPr lang="en-US" sz="3200" dirty="0">
              <a:latin typeface="Times New Roman" pitchFamily="18" charset="0"/>
              <a:cs typeface="Times New Roman" pitchFamily="18" charset="0"/>
            </a:endParaRPr>
          </a:p>
        </p:txBody>
      </p:sp>
      <p:pic>
        <p:nvPicPr>
          <p:cNvPr id="4" name="Picture 3"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086600" y="685800"/>
            <a:ext cx="822960" cy="9296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85801" y="1524000"/>
            <a:ext cx="8229600" cy="5334000"/>
          </a:xfrm>
        </p:spPr>
        <p:txBody>
          <a:bodyPr/>
          <a:lstStyle/>
          <a:p>
            <a:pPr algn="just">
              <a:lnSpc>
                <a:spcPct val="90000"/>
              </a:lnSpc>
            </a:pPr>
            <a:r>
              <a:rPr lang="en-US" sz="2000" dirty="0" smtClean="0">
                <a:latin typeface="Times New Roman" pitchFamily="18" charset="0"/>
                <a:cs typeface="Times New Roman" pitchFamily="18" charset="0"/>
              </a:rPr>
              <a:t>Ice Application</a:t>
            </a:r>
          </a:p>
          <a:p>
            <a:pPr algn="just">
              <a:lnSpc>
                <a:spcPct val="90000"/>
              </a:lnSpc>
            </a:pPr>
            <a:r>
              <a:rPr lang="en-US" sz="2000" dirty="0" smtClean="0">
                <a:latin typeface="Times New Roman" pitchFamily="18" charset="0"/>
                <a:cs typeface="Times New Roman" pitchFamily="18" charset="0"/>
              </a:rPr>
              <a:t>Physiotherapy</a:t>
            </a:r>
          </a:p>
          <a:p>
            <a:pPr algn="just">
              <a:lnSpc>
                <a:spcPct val="90000"/>
              </a:lnSpc>
            </a:pPr>
            <a:r>
              <a:rPr lang="en-US" sz="2000" dirty="0" smtClean="0">
                <a:latin typeface="Times New Roman" pitchFamily="18" charset="0"/>
                <a:cs typeface="Times New Roman" pitchFamily="18" charset="0"/>
              </a:rPr>
              <a:t>Avoid stressful activities</a:t>
            </a:r>
          </a:p>
          <a:p>
            <a:pPr algn="just">
              <a:lnSpc>
                <a:spcPct val="90000"/>
              </a:lnSpc>
            </a:pPr>
            <a:r>
              <a:rPr lang="en-US" sz="2000" dirty="0" smtClean="0">
                <a:latin typeface="Times New Roman" pitchFamily="18" charset="0"/>
                <a:cs typeface="Times New Roman" pitchFamily="18" charset="0"/>
              </a:rPr>
              <a:t>Stretching and strengthening quadriceps 15 </a:t>
            </a:r>
            <a:r>
              <a:rPr lang="en-US" sz="2000" dirty="0" err="1" smtClean="0">
                <a:latin typeface="Times New Roman" pitchFamily="18" charset="0"/>
                <a:cs typeface="Times New Roman" pitchFamily="18" charset="0"/>
              </a:rPr>
              <a:t>mins</a:t>
            </a:r>
            <a:r>
              <a:rPr lang="en-US" sz="2000" dirty="0" smtClean="0">
                <a:latin typeface="Times New Roman" pitchFamily="18" charset="0"/>
                <a:cs typeface="Times New Roman" pitchFamily="18" charset="0"/>
              </a:rPr>
              <a:t> 4 times/day – Quad sets, (bicycling, pool running, swimming, flutter kick)</a:t>
            </a:r>
          </a:p>
          <a:p>
            <a:pPr algn="just">
              <a:lnSpc>
                <a:spcPct val="90000"/>
              </a:lnSpc>
            </a:pPr>
            <a:r>
              <a:rPr lang="en-US" sz="2000" dirty="0" smtClean="0">
                <a:latin typeface="Times New Roman" pitchFamily="18" charset="0"/>
                <a:cs typeface="Times New Roman" pitchFamily="18" charset="0"/>
              </a:rPr>
              <a:t>Aspirin / Ibuprofen / Naproxen</a:t>
            </a:r>
          </a:p>
          <a:p>
            <a:pPr algn="just">
              <a:lnSpc>
                <a:spcPct val="90000"/>
              </a:lnSpc>
            </a:pPr>
            <a:r>
              <a:rPr lang="en-US" sz="2000" dirty="0" smtClean="0">
                <a:latin typeface="Times New Roman" pitchFamily="18" charset="0"/>
                <a:cs typeface="Times New Roman" pitchFamily="18" charset="0"/>
              </a:rPr>
              <a:t>Support for a valgus foot</a:t>
            </a:r>
          </a:p>
          <a:p>
            <a:pPr algn="just">
              <a:lnSpc>
                <a:spcPct val="90000"/>
              </a:lnSpc>
            </a:pPr>
            <a:r>
              <a:rPr lang="en-US" sz="2000" dirty="0" smtClean="0">
                <a:latin typeface="Times New Roman" pitchFamily="18" charset="0"/>
                <a:cs typeface="Times New Roman" pitchFamily="18" charset="0"/>
              </a:rPr>
              <a:t>Steroids best avoided</a:t>
            </a:r>
          </a:p>
          <a:p>
            <a:pPr>
              <a:lnSpc>
                <a:spcPct val="90000"/>
              </a:lnSpc>
              <a:buFontTx/>
              <a:buNone/>
            </a:pPr>
            <a:r>
              <a:rPr lang="en-US" sz="2400" b="1" dirty="0" smtClean="0"/>
              <a:t>             </a:t>
            </a:r>
          </a:p>
        </p:txBody>
      </p:sp>
      <p:sp>
        <p:nvSpPr>
          <p:cNvPr id="19458" name="Rectangle 2"/>
          <p:cNvSpPr>
            <a:spLocks noGrp="1" noChangeArrowheads="1"/>
          </p:cNvSpPr>
          <p:nvPr>
            <p:ph type="title"/>
          </p:nvPr>
        </p:nvSpPr>
        <p:spPr>
          <a:xfrm>
            <a:off x="762000" y="304800"/>
            <a:ext cx="7772400" cy="838200"/>
          </a:xfrm>
        </p:spPr>
        <p:txBody>
          <a:bodyPr>
            <a:normAutofit/>
          </a:bodyPr>
          <a:lstStyle/>
          <a:p>
            <a:pPr>
              <a:defRPr/>
            </a:pPr>
            <a:r>
              <a:rPr lang="en-US" sz="3200" dirty="0">
                <a:latin typeface="Times New Roman" pitchFamily="18" charset="0"/>
                <a:cs typeface="Times New Roman" pitchFamily="18" charset="0"/>
              </a:rPr>
              <a:t>Conservative Rx</a:t>
            </a:r>
          </a:p>
        </p:txBody>
      </p:sp>
      <p:pic>
        <p:nvPicPr>
          <p:cNvPr id="7" name="Picture 6"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pic>
        <p:nvPicPr>
          <p:cNvPr id="8" name="Picture 7"/>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543800" y="381000"/>
            <a:ext cx="822960" cy="9296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sz="2800" dirty="0" smtClean="0">
                <a:latin typeface="Times New Roman" pitchFamily="18" charset="0"/>
                <a:cs typeface="Times New Roman" pitchFamily="18" charset="0"/>
              </a:rPr>
              <a:t>To relief pain </a:t>
            </a:r>
          </a:p>
          <a:p>
            <a:r>
              <a:rPr lang="en-IN" sz="2800" dirty="0" smtClean="0">
                <a:latin typeface="Times New Roman" pitchFamily="18" charset="0"/>
                <a:cs typeface="Times New Roman" pitchFamily="18" charset="0"/>
              </a:rPr>
              <a:t>To restore soft tissue (muscle) imbalance</a:t>
            </a:r>
          </a:p>
          <a:p>
            <a:r>
              <a:rPr lang="en-IN" sz="2800" dirty="0" smtClean="0">
                <a:latin typeface="Times New Roman" pitchFamily="18" charset="0"/>
                <a:cs typeface="Times New Roman" pitchFamily="18" charset="0"/>
              </a:rPr>
              <a:t>To strengthen the weak muscle</a:t>
            </a:r>
          </a:p>
          <a:p>
            <a:r>
              <a:rPr lang="en-IN" sz="2800" dirty="0" smtClean="0">
                <a:latin typeface="Times New Roman" pitchFamily="18" charset="0"/>
                <a:cs typeface="Times New Roman" pitchFamily="18" charset="0"/>
              </a:rPr>
              <a:t>To stabilize and protect the joint</a:t>
            </a:r>
          </a:p>
          <a:p>
            <a:r>
              <a:rPr lang="en-IN" sz="2800" dirty="0" smtClean="0">
                <a:latin typeface="Times New Roman" pitchFamily="18" charset="0"/>
                <a:cs typeface="Times New Roman" pitchFamily="18" charset="0"/>
              </a:rPr>
              <a:t>To prevent recurrence </a:t>
            </a:r>
          </a:p>
        </p:txBody>
      </p:sp>
      <p:sp>
        <p:nvSpPr>
          <p:cNvPr id="2" name="Title 1"/>
          <p:cNvSpPr>
            <a:spLocks noGrp="1"/>
          </p:cNvSpPr>
          <p:nvPr>
            <p:ph type="title"/>
          </p:nvPr>
        </p:nvSpPr>
        <p:spPr/>
        <p:txBody>
          <a:bodyPr>
            <a:normAutofit/>
          </a:bodyPr>
          <a:lstStyle/>
          <a:p>
            <a:r>
              <a:rPr lang="en-IN" sz="3200" dirty="0" smtClean="0">
                <a:latin typeface="Times New Roman" pitchFamily="18" charset="0"/>
                <a:cs typeface="Times New Roman" pitchFamily="18" charset="0"/>
              </a:rPr>
              <a:t>Physiotherapy Aim </a:t>
            </a:r>
            <a:endParaRPr lang="en-IN" sz="3200" dirty="0">
              <a:latin typeface="Times New Roman" pitchFamily="18" charset="0"/>
              <a:cs typeface="Times New Roman" pitchFamily="18" charset="0"/>
            </a:endParaRPr>
          </a:p>
        </p:txBody>
      </p:sp>
      <p:pic>
        <p:nvPicPr>
          <p:cNvPr id="7" name="Picture 6"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8" name="Picture 7"/>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543800" y="457200"/>
            <a:ext cx="822960" cy="929640"/>
          </a:xfrm>
          <a:prstGeom prst="rect">
            <a:avLst/>
          </a:prstGeom>
        </p:spPr>
      </p:pic>
    </p:spTree>
    <p:extLst>
      <p:ext uri="{BB962C8B-B14F-4D97-AF65-F5344CB8AC3E}">
        <p14:creationId xmlns="" xmlns:p14="http://schemas.microsoft.com/office/powerpoint/2010/main" val="2319176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smtClean="0">
                <a:latin typeface="Times New Roman" pitchFamily="18" charset="0"/>
                <a:cs typeface="Times New Roman" pitchFamily="18" charset="0"/>
              </a:rPr>
              <a:t>Thermotherapy (Heat or Cold)</a:t>
            </a:r>
          </a:p>
          <a:p>
            <a:r>
              <a:rPr lang="en-IN" sz="2400" dirty="0" smtClean="0">
                <a:latin typeface="Times New Roman" pitchFamily="18" charset="0"/>
                <a:cs typeface="Times New Roman" pitchFamily="18" charset="0"/>
              </a:rPr>
              <a:t>U.S. therapy (3Mhz,Continous mode and 0.8W/cm2) </a:t>
            </a:r>
          </a:p>
          <a:p>
            <a:r>
              <a:rPr lang="en-IN" sz="2400" dirty="0" smtClean="0">
                <a:latin typeface="Times New Roman" pitchFamily="18" charset="0"/>
                <a:cs typeface="Times New Roman" pitchFamily="18" charset="0"/>
              </a:rPr>
              <a:t>Soft tissue and joint mobilization</a:t>
            </a:r>
          </a:p>
        </p:txBody>
      </p:sp>
      <p:sp>
        <p:nvSpPr>
          <p:cNvPr id="2" name="Title 1"/>
          <p:cNvSpPr>
            <a:spLocks noGrp="1"/>
          </p:cNvSpPr>
          <p:nvPr>
            <p:ph type="title"/>
          </p:nvPr>
        </p:nvSpPr>
        <p:spPr/>
        <p:txBody>
          <a:bodyPr>
            <a:normAutofit/>
          </a:bodyPr>
          <a:lstStyle/>
          <a:p>
            <a:r>
              <a:rPr lang="en-IN" sz="3200" dirty="0" smtClean="0">
                <a:latin typeface="Times New Roman" pitchFamily="18" charset="0"/>
                <a:cs typeface="Times New Roman" pitchFamily="18" charset="0"/>
              </a:rPr>
              <a:t>To reduce pain </a:t>
            </a:r>
            <a:endParaRPr lang="en-IN" sz="3200" dirty="0">
              <a:latin typeface="Times New Roman" pitchFamily="18" charset="0"/>
              <a:cs typeface="Times New Roman" pitchFamily="18" charset="0"/>
            </a:endParaRPr>
          </a:p>
        </p:txBody>
      </p:sp>
      <p:pic>
        <p:nvPicPr>
          <p:cNvPr id="7" name="Picture 6"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8" name="Picture 7"/>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924800" y="457200"/>
            <a:ext cx="822960" cy="929640"/>
          </a:xfrm>
          <a:prstGeom prst="rect">
            <a:avLst/>
          </a:prstGeom>
        </p:spPr>
      </p:pic>
    </p:spTree>
    <p:extLst>
      <p:ext uri="{BB962C8B-B14F-4D97-AF65-F5344CB8AC3E}">
        <p14:creationId xmlns="" xmlns:p14="http://schemas.microsoft.com/office/powerpoint/2010/main" val="2005727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sz="2800" dirty="0" smtClean="0">
                <a:latin typeface="Times New Roman" pitchFamily="18" charset="0"/>
                <a:cs typeface="Times New Roman" pitchFamily="18" charset="0"/>
              </a:rPr>
              <a:t>Target muscles –</a:t>
            </a:r>
          </a:p>
          <a:p>
            <a:pPr lvl="1"/>
            <a:r>
              <a:rPr lang="en-IN" sz="2400" dirty="0" smtClean="0">
                <a:latin typeface="Times New Roman" pitchFamily="18" charset="0"/>
                <a:cs typeface="Times New Roman" pitchFamily="18" charset="0"/>
              </a:rPr>
              <a:t>Hip – Extensor, abductor</a:t>
            </a:r>
          </a:p>
          <a:p>
            <a:pPr lvl="1"/>
            <a:r>
              <a:rPr lang="en-IN" sz="2400" dirty="0" smtClean="0">
                <a:latin typeface="Times New Roman" pitchFamily="18" charset="0"/>
                <a:cs typeface="Times New Roman" pitchFamily="18" charset="0"/>
              </a:rPr>
              <a:t>Knee – quadriceps</a:t>
            </a:r>
          </a:p>
          <a:p>
            <a:r>
              <a:rPr lang="en-IN" sz="2400" dirty="0" smtClean="0">
                <a:latin typeface="Times New Roman" pitchFamily="18" charset="0"/>
                <a:cs typeface="Times New Roman" pitchFamily="18" charset="0"/>
              </a:rPr>
              <a:t>Mode of strengthening –</a:t>
            </a:r>
            <a:r>
              <a:rPr lang="en-IN" sz="2800" dirty="0" smtClean="0">
                <a:latin typeface="Times New Roman" pitchFamily="18" charset="0"/>
                <a:cs typeface="Times New Roman" pitchFamily="18" charset="0"/>
              </a:rPr>
              <a:t> </a:t>
            </a:r>
          </a:p>
          <a:p>
            <a:pPr lvl="1"/>
            <a:r>
              <a:rPr lang="en-IN" sz="2400" dirty="0" smtClean="0">
                <a:latin typeface="Times New Roman" pitchFamily="18" charset="0"/>
                <a:cs typeface="Times New Roman" pitchFamily="18" charset="0"/>
              </a:rPr>
              <a:t>Sand bag/ weight cuff</a:t>
            </a:r>
          </a:p>
          <a:p>
            <a:pPr lvl="1"/>
            <a:r>
              <a:rPr lang="en-IN" sz="2400" dirty="0" smtClean="0">
                <a:latin typeface="Times New Roman" pitchFamily="18" charset="0"/>
                <a:cs typeface="Times New Roman" pitchFamily="18" charset="0"/>
              </a:rPr>
              <a:t>Theraband</a:t>
            </a:r>
          </a:p>
          <a:p>
            <a:pPr lvl="1"/>
            <a:r>
              <a:rPr lang="en-IN" sz="2400" dirty="0" smtClean="0">
                <a:latin typeface="Times New Roman" pitchFamily="18" charset="0"/>
                <a:cs typeface="Times New Roman" pitchFamily="18" charset="0"/>
              </a:rPr>
              <a:t>Functional training</a:t>
            </a:r>
          </a:p>
          <a:p>
            <a:r>
              <a:rPr lang="en-IN" sz="2800" dirty="0" smtClean="0">
                <a:latin typeface="Times New Roman" pitchFamily="18" charset="0"/>
                <a:cs typeface="Times New Roman" pitchFamily="18" charset="0"/>
              </a:rPr>
              <a:t>Type of exercise – </a:t>
            </a:r>
          </a:p>
          <a:p>
            <a:pPr lvl="1"/>
            <a:r>
              <a:rPr lang="en-IN" sz="2400" dirty="0" smtClean="0">
                <a:latin typeface="Times New Roman" pitchFamily="18" charset="0"/>
                <a:cs typeface="Times New Roman" pitchFamily="18" charset="0"/>
              </a:rPr>
              <a:t>PRE with OCK and CKC mixed</a:t>
            </a:r>
          </a:p>
          <a:p>
            <a:pPr lvl="1"/>
            <a:endParaRPr lang="en-IN" sz="2800" dirty="0"/>
          </a:p>
        </p:txBody>
      </p:sp>
      <p:sp>
        <p:nvSpPr>
          <p:cNvPr id="2" name="Title 1"/>
          <p:cNvSpPr>
            <a:spLocks noGrp="1"/>
          </p:cNvSpPr>
          <p:nvPr>
            <p:ph type="title"/>
          </p:nvPr>
        </p:nvSpPr>
        <p:spPr/>
        <p:txBody>
          <a:bodyPr>
            <a:normAutofit/>
          </a:bodyPr>
          <a:lstStyle/>
          <a:p>
            <a:r>
              <a:rPr lang="en-IN" sz="3200" dirty="0" smtClean="0">
                <a:latin typeface="Times New Roman" pitchFamily="18" charset="0"/>
                <a:cs typeface="Times New Roman" pitchFamily="18" charset="0"/>
              </a:rPr>
              <a:t>Strengthening exercise </a:t>
            </a:r>
            <a:endParaRPr lang="en-IN" sz="3200" dirty="0">
              <a:latin typeface="Times New Roman" pitchFamily="18" charset="0"/>
              <a:cs typeface="Times New Roman" pitchFamily="18" charset="0"/>
            </a:endParaRPr>
          </a:p>
        </p:txBody>
      </p:sp>
      <p:pic>
        <p:nvPicPr>
          <p:cNvPr id="7" name="Picture 6"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8" name="Picture 7"/>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772400" y="457200"/>
            <a:ext cx="822960" cy="929640"/>
          </a:xfrm>
          <a:prstGeom prst="rect">
            <a:avLst/>
          </a:prstGeom>
        </p:spPr>
      </p:pic>
    </p:spTree>
    <p:extLst>
      <p:ext uri="{BB962C8B-B14F-4D97-AF65-F5344CB8AC3E}">
        <p14:creationId xmlns="" xmlns:p14="http://schemas.microsoft.com/office/powerpoint/2010/main" val="854419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800" dirty="0" smtClean="0">
                <a:latin typeface="Times New Roman" pitchFamily="18" charset="0"/>
                <a:cs typeface="Times New Roman" pitchFamily="18" charset="0"/>
              </a:rPr>
              <a:t>Target joint – </a:t>
            </a:r>
          </a:p>
          <a:p>
            <a:pPr lvl="1"/>
            <a:r>
              <a:rPr lang="en-IN" sz="2400" dirty="0" smtClean="0">
                <a:latin typeface="Times New Roman" pitchFamily="18" charset="0"/>
                <a:cs typeface="Times New Roman" pitchFamily="18" charset="0"/>
              </a:rPr>
              <a:t>Patello-femoral joint</a:t>
            </a:r>
          </a:p>
          <a:p>
            <a:r>
              <a:rPr lang="en-IN" sz="2800" dirty="0" smtClean="0">
                <a:latin typeface="Times New Roman" pitchFamily="18" charset="0"/>
                <a:cs typeface="Times New Roman" pitchFamily="18" charset="0"/>
              </a:rPr>
              <a:t>Techniques – </a:t>
            </a:r>
          </a:p>
          <a:p>
            <a:pPr lvl="1"/>
            <a:r>
              <a:rPr lang="en-IN" sz="2400" dirty="0" smtClean="0">
                <a:latin typeface="Times New Roman" pitchFamily="18" charset="0"/>
                <a:cs typeface="Times New Roman" pitchFamily="18" charset="0"/>
              </a:rPr>
              <a:t>Oscillatory or stretch technique </a:t>
            </a:r>
          </a:p>
          <a:p>
            <a:r>
              <a:rPr lang="en-IN" sz="2800" dirty="0" smtClean="0">
                <a:latin typeface="Times New Roman" pitchFamily="18" charset="0"/>
                <a:cs typeface="Times New Roman" pitchFamily="18" charset="0"/>
              </a:rPr>
              <a:t>Dosage: </a:t>
            </a:r>
          </a:p>
          <a:p>
            <a:pPr lvl="1"/>
            <a:r>
              <a:rPr lang="en-IN" sz="2400" dirty="0" smtClean="0">
                <a:latin typeface="Times New Roman" pitchFamily="18" charset="0"/>
                <a:cs typeface="Times New Roman" pitchFamily="18" charset="0"/>
              </a:rPr>
              <a:t>Grade I or 2 for pain relief</a:t>
            </a:r>
          </a:p>
          <a:p>
            <a:pPr lvl="1"/>
            <a:r>
              <a:rPr lang="en-IN" sz="2400" dirty="0" smtClean="0">
                <a:latin typeface="Times New Roman" pitchFamily="18" charset="0"/>
                <a:cs typeface="Times New Roman" pitchFamily="18" charset="0"/>
              </a:rPr>
              <a:t>Grade 3 or 4 for ROM</a:t>
            </a:r>
          </a:p>
          <a:p>
            <a:pPr lvl="1"/>
            <a:r>
              <a:rPr lang="en-IN" sz="2400" dirty="0" smtClean="0">
                <a:latin typeface="Times New Roman" pitchFamily="18" charset="0"/>
                <a:cs typeface="Times New Roman" pitchFamily="18" charset="0"/>
              </a:rPr>
              <a:t>10 x 3 sets </a:t>
            </a:r>
          </a:p>
          <a:p>
            <a:r>
              <a:rPr lang="en-IN" sz="2800" dirty="0" smtClean="0">
                <a:latin typeface="Times New Roman" pitchFamily="18" charset="0"/>
                <a:cs typeface="Times New Roman" pitchFamily="18" charset="0"/>
              </a:rPr>
              <a:t>Glides (based on the abnormal position) – </a:t>
            </a:r>
          </a:p>
          <a:p>
            <a:pPr lvl="1"/>
            <a:r>
              <a:rPr lang="en-IN" sz="2400" dirty="0" smtClean="0">
                <a:latin typeface="Times New Roman" pitchFamily="18" charset="0"/>
                <a:cs typeface="Times New Roman" pitchFamily="18" charset="0"/>
              </a:rPr>
              <a:t>Medial, </a:t>
            </a:r>
            <a:r>
              <a:rPr lang="en-IN" sz="2400" dirty="0" err="1" smtClean="0">
                <a:latin typeface="Times New Roman" pitchFamily="18" charset="0"/>
                <a:cs typeface="Times New Roman" pitchFamily="18" charset="0"/>
              </a:rPr>
              <a:t>Infero</a:t>
            </a:r>
            <a:r>
              <a:rPr lang="en-IN" sz="2400" dirty="0" smtClean="0">
                <a:latin typeface="Times New Roman" pitchFamily="18" charset="0"/>
                <a:cs typeface="Times New Roman" pitchFamily="18" charset="0"/>
              </a:rPr>
              <a:t>-medial or any other combinations </a:t>
            </a:r>
            <a:endParaRPr lang="en-IN"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IN" sz="3200" dirty="0" smtClean="0">
                <a:latin typeface="Times New Roman" pitchFamily="18" charset="0"/>
                <a:cs typeface="Times New Roman" pitchFamily="18" charset="0"/>
              </a:rPr>
              <a:t>Joint Mobilization </a:t>
            </a:r>
            <a:endParaRPr lang="en-IN" sz="3200" dirty="0">
              <a:latin typeface="Times New Roman" pitchFamily="18" charset="0"/>
              <a:cs typeface="Times New Roman" pitchFamily="18" charset="0"/>
            </a:endParaRPr>
          </a:p>
        </p:txBody>
      </p:sp>
      <p:pic>
        <p:nvPicPr>
          <p:cNvPr id="7" name="Picture 6"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8" name="Picture 7"/>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772400" y="381000"/>
            <a:ext cx="822960" cy="929640"/>
          </a:xfrm>
          <a:prstGeom prst="rect">
            <a:avLst/>
          </a:prstGeom>
        </p:spPr>
      </p:pic>
    </p:spTree>
    <p:extLst>
      <p:ext uri="{BB962C8B-B14F-4D97-AF65-F5344CB8AC3E}">
        <p14:creationId xmlns="" xmlns:p14="http://schemas.microsoft.com/office/powerpoint/2010/main" val="3469274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lstStyle/>
          <a:p>
            <a:pPr algn="just"/>
            <a:r>
              <a:rPr lang="en-US" sz="2800" b="1" dirty="0" smtClean="0">
                <a:latin typeface="Times New Roman" pitchFamily="18" charset="0"/>
                <a:cs typeface="Times New Roman" pitchFamily="18" charset="0"/>
              </a:rPr>
              <a:t>Short-arc extensions</a:t>
            </a:r>
            <a:r>
              <a:rPr lang="en-US" sz="2800" dirty="0" smtClean="0">
                <a:latin typeface="Times New Roman" pitchFamily="18" charset="0"/>
                <a:cs typeface="Times New Roman" pitchFamily="18" charset="0"/>
              </a:rPr>
              <a:t> </a:t>
            </a:r>
          </a:p>
          <a:p>
            <a:pPr lvl="1" algn="just"/>
            <a:r>
              <a:rPr lang="en-US" sz="2400" dirty="0" smtClean="0">
                <a:latin typeface="Times New Roman" pitchFamily="18" charset="0"/>
                <a:cs typeface="Times New Roman" pitchFamily="18" charset="0"/>
              </a:rPr>
              <a:t>Patient position – sitting up or lying down. </a:t>
            </a:r>
          </a:p>
          <a:p>
            <a:pPr lvl="1" algn="just"/>
            <a:r>
              <a:rPr lang="en-US" sz="2400" dirty="0" smtClean="0">
                <a:latin typeface="Times New Roman" pitchFamily="18" charset="0"/>
                <a:cs typeface="Times New Roman" pitchFamily="18" charset="0"/>
              </a:rPr>
              <a:t>Use a rolled-up towel to support your thigh while you keep your leg and foot in air for 5-10 seconds. </a:t>
            </a:r>
          </a:p>
          <a:p>
            <a:pPr lvl="1" algn="just"/>
            <a:r>
              <a:rPr lang="en-US" sz="2400" dirty="0" smtClean="0">
                <a:latin typeface="Times New Roman" pitchFamily="18" charset="0"/>
                <a:cs typeface="Times New Roman" pitchFamily="18" charset="0"/>
              </a:rPr>
              <a:t>Lower your foot as you bend your knee slowly. </a:t>
            </a:r>
          </a:p>
          <a:p>
            <a:pPr lvl="1" algn="just"/>
            <a:r>
              <a:rPr lang="en-US" sz="2400" dirty="0" smtClean="0">
                <a:latin typeface="Times New Roman" pitchFamily="18" charset="0"/>
                <a:cs typeface="Times New Roman" pitchFamily="18" charset="0"/>
              </a:rPr>
              <a:t>Repeat 10 times for each leg, twice a day. </a:t>
            </a:r>
          </a:p>
        </p:txBody>
      </p:sp>
      <p:sp>
        <p:nvSpPr>
          <p:cNvPr id="32770" name="Title 1"/>
          <p:cNvSpPr>
            <a:spLocks noGrp="1"/>
          </p:cNvSpPr>
          <p:nvPr>
            <p:ph type="title"/>
          </p:nvPr>
        </p:nvSpPr>
        <p:spPr/>
        <p:txBody>
          <a:bodyPr/>
          <a:lstStyle/>
          <a:p>
            <a:r>
              <a:rPr lang="en-US" dirty="0" smtClean="0">
                <a:latin typeface="Tahoma" pitchFamily="-76" charset="0"/>
                <a:cs typeface="Tahoma" pitchFamily="-76" charset="0"/>
              </a:rPr>
              <a:t>Strengthening Exercises  </a:t>
            </a:r>
          </a:p>
        </p:txBody>
      </p:sp>
      <p:pic>
        <p:nvPicPr>
          <p:cNvPr id="7" name="Picture 6"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pic>
        <p:nvPicPr>
          <p:cNvPr id="8" name="Picture 7"/>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8077200" y="304800"/>
            <a:ext cx="822960" cy="9296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algn="just"/>
            <a:r>
              <a:rPr lang="en-US" sz="2800" b="1" dirty="0" smtClean="0">
                <a:latin typeface="Times New Roman" pitchFamily="18" charset="0"/>
                <a:cs typeface="Times New Roman" pitchFamily="18" charset="0"/>
              </a:rPr>
              <a:t>Straight-leg raises</a:t>
            </a:r>
            <a:r>
              <a:rPr lang="en-US" sz="2800" dirty="0" smtClean="0">
                <a:latin typeface="Times New Roman" pitchFamily="18" charset="0"/>
                <a:cs typeface="Times New Roman" pitchFamily="18" charset="0"/>
              </a:rPr>
              <a:t> </a:t>
            </a:r>
          </a:p>
          <a:p>
            <a:pPr lvl="1" algn="just"/>
            <a:r>
              <a:rPr lang="en-US" sz="2400" dirty="0" smtClean="0">
                <a:latin typeface="Times New Roman" pitchFamily="18" charset="0"/>
                <a:cs typeface="Times New Roman" pitchFamily="18" charset="0"/>
              </a:rPr>
              <a:t>Patient position – supine</a:t>
            </a:r>
          </a:p>
          <a:p>
            <a:pPr lvl="1" algn="just"/>
            <a:r>
              <a:rPr lang="en-US" sz="2400" dirty="0" smtClean="0">
                <a:latin typeface="Times New Roman" pitchFamily="18" charset="0"/>
                <a:cs typeface="Times New Roman" pitchFamily="18" charset="0"/>
              </a:rPr>
              <a:t>Lift your whole lower limb at the hip with the knee extended, and keep it up in the air for 5-10 seconds, </a:t>
            </a: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hen lower slowly. </a:t>
            </a:r>
          </a:p>
          <a:p>
            <a:pPr lvl="1" algn="just"/>
            <a:r>
              <a:rPr lang="en-US" sz="2400" dirty="0" smtClean="0">
                <a:latin typeface="Times New Roman" pitchFamily="18" charset="0"/>
                <a:cs typeface="Times New Roman" pitchFamily="18" charset="0"/>
              </a:rPr>
              <a:t>Repeat 10 times for each leg, twice a day.</a:t>
            </a:r>
          </a:p>
        </p:txBody>
      </p:sp>
      <p:sp>
        <p:nvSpPr>
          <p:cNvPr id="33794" name="Title 1"/>
          <p:cNvSpPr>
            <a:spLocks noGrp="1"/>
          </p:cNvSpPr>
          <p:nvPr>
            <p:ph type="title"/>
          </p:nvPr>
        </p:nvSpPr>
        <p:spPr/>
        <p:txBody>
          <a:bodyPr/>
          <a:lstStyle/>
          <a:p>
            <a:r>
              <a:rPr lang="en-US" dirty="0">
                <a:latin typeface="Tahoma" pitchFamily="-76" charset="0"/>
                <a:cs typeface="Tahoma" pitchFamily="-76" charset="0"/>
              </a:rPr>
              <a:t>Strengthening Exercises </a:t>
            </a:r>
            <a:endParaRPr lang="en-US" dirty="0" smtClean="0">
              <a:latin typeface="Tahoma" pitchFamily="-76" charset="0"/>
              <a:cs typeface="Tahoma" pitchFamily="-76" charset="0"/>
            </a:endParaRPr>
          </a:p>
        </p:txBody>
      </p:sp>
      <p:pic>
        <p:nvPicPr>
          <p:cNvPr id="7" name="Picture 6"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pic>
        <p:nvPicPr>
          <p:cNvPr id="8" name="Picture 7"/>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924800" y="381000"/>
            <a:ext cx="822960" cy="9296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latin typeface="Times New Roman" pitchFamily="18" charset="0"/>
                <a:cs typeface="Times New Roman" pitchFamily="18" charset="0"/>
              </a:rPr>
              <a:t>Chondromalacia patella is defined as softening of the articular cartilage of the patella of diverse (many and different) origin</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Most commonly, it is recognized as involving the extensor mechanism of the knee and accordingly is often referred to as chondromalacia of the patella, patellofemoral syndrome, or runner's knee</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Definition </a:t>
            </a:r>
            <a:endParaRPr lang="en-US" sz="3200" dirty="0">
              <a:latin typeface="Times New Roman" pitchFamily="18" charset="0"/>
              <a:cs typeface="Times New Roman" pitchFamily="18" charset="0"/>
            </a:endParaRPr>
          </a:p>
        </p:txBody>
      </p:sp>
      <p:pic>
        <p:nvPicPr>
          <p:cNvPr id="4" name="Picture 3"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696200" y="304800"/>
            <a:ext cx="822960" cy="9296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1600200"/>
            <a:ext cx="8001000" cy="4525963"/>
          </a:xfrm>
        </p:spPr>
        <p:txBody>
          <a:bodyPr/>
          <a:lstStyle/>
          <a:p>
            <a:r>
              <a:rPr lang="en-US" sz="2800" b="1" dirty="0" smtClean="0">
                <a:latin typeface="Times New Roman" pitchFamily="18" charset="0"/>
                <a:cs typeface="Times New Roman" pitchFamily="18" charset="0"/>
              </a:rPr>
              <a:t>Quadriceps isometric exercises</a:t>
            </a:r>
            <a:r>
              <a:rPr lang="en-US" sz="2800" dirty="0" smtClean="0">
                <a:latin typeface="Times New Roman" pitchFamily="18" charset="0"/>
                <a:cs typeface="Times New Roman" pitchFamily="18" charset="0"/>
              </a:rPr>
              <a:t> –</a:t>
            </a:r>
          </a:p>
          <a:p>
            <a:pPr lvl="1"/>
            <a:r>
              <a:rPr lang="en-US" sz="2400" dirty="0" smtClean="0">
                <a:latin typeface="Times New Roman" pitchFamily="18" charset="0"/>
                <a:cs typeface="Times New Roman" pitchFamily="18" charset="0"/>
              </a:rPr>
              <a:t>Patient position – sitting with extended </a:t>
            </a:r>
            <a:r>
              <a:rPr lang="en-US" sz="2400" dirty="0">
                <a:latin typeface="Times New Roman" pitchFamily="18" charset="0"/>
                <a:cs typeface="Times New Roman" pitchFamily="18" charset="0"/>
              </a:rPr>
              <a:t>legs. </a:t>
            </a:r>
            <a:endParaRPr lang="en-US" sz="24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Tighten your quadriceps muscles by pushing the knees down onto the floor.</a:t>
            </a:r>
          </a:p>
          <a:p>
            <a:pPr lvl="1"/>
            <a:r>
              <a:rPr lang="en-US" sz="2400" dirty="0" smtClean="0">
                <a:latin typeface="Times New Roman" pitchFamily="18" charset="0"/>
                <a:cs typeface="Times New Roman" pitchFamily="18" charset="0"/>
              </a:rPr>
              <a:t>Hold for 5-10 seconds. Repeat 10 times each leg, twice a day.</a:t>
            </a:r>
          </a:p>
        </p:txBody>
      </p:sp>
      <p:sp>
        <p:nvSpPr>
          <p:cNvPr id="34818" name="Title 1"/>
          <p:cNvSpPr>
            <a:spLocks noGrp="1"/>
          </p:cNvSpPr>
          <p:nvPr>
            <p:ph type="title"/>
          </p:nvPr>
        </p:nvSpPr>
        <p:spPr/>
        <p:txBody>
          <a:bodyPr/>
          <a:lstStyle/>
          <a:p>
            <a:r>
              <a:rPr lang="en-US" dirty="0">
                <a:latin typeface="Tahoma" pitchFamily="-76" charset="0"/>
                <a:cs typeface="Tahoma" pitchFamily="-76" charset="0"/>
              </a:rPr>
              <a:t>Strengthening Exercises </a:t>
            </a:r>
            <a:endParaRPr lang="en-US" dirty="0" smtClean="0">
              <a:latin typeface="Tahoma" pitchFamily="-76" charset="0"/>
              <a:cs typeface="Tahoma" pitchFamily="-76" charset="0"/>
            </a:endParaRPr>
          </a:p>
        </p:txBody>
      </p:sp>
      <p:pic>
        <p:nvPicPr>
          <p:cNvPr id="7" name="Picture 6"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pic>
        <p:nvPicPr>
          <p:cNvPr id="8" name="Picture 7"/>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8077200" y="457200"/>
            <a:ext cx="822960" cy="9296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381000" y="1493837"/>
            <a:ext cx="8229600" cy="4525963"/>
          </a:xfrm>
        </p:spPr>
        <p:txBody>
          <a:bodyPr/>
          <a:lstStyle/>
          <a:p>
            <a:pPr algn="just"/>
            <a:r>
              <a:rPr lang="en-US" sz="2800" b="1" dirty="0" smtClean="0">
                <a:latin typeface="Times New Roman" pitchFamily="18" charset="0"/>
                <a:cs typeface="Times New Roman" pitchFamily="18" charset="0"/>
              </a:rPr>
              <a:t>Stationary bicycling –</a:t>
            </a:r>
          </a:p>
          <a:p>
            <a:pPr lvl="1" algn="just"/>
            <a:r>
              <a:rPr lang="en-US" sz="2400" dirty="0" smtClean="0">
                <a:latin typeface="Times New Roman" pitchFamily="18" charset="0"/>
                <a:cs typeface="Times New Roman" pitchFamily="18" charset="0"/>
              </a:rPr>
              <a:t>Low tension setting improves ex tolerance without stressing knee. </a:t>
            </a:r>
          </a:p>
          <a:p>
            <a:pPr lvl="1" algn="just"/>
            <a:r>
              <a:rPr lang="en-US" sz="2400" dirty="0" smtClean="0">
                <a:latin typeface="Times New Roman" pitchFamily="18" charset="0"/>
                <a:cs typeface="Times New Roman" pitchFamily="18" charset="0"/>
              </a:rPr>
              <a:t>Adjust seat high enough so that your leg is straight on the down stroke. </a:t>
            </a:r>
          </a:p>
          <a:p>
            <a:pPr lvl="1" algn="just"/>
            <a:r>
              <a:rPr lang="en-US" sz="2400" dirty="0" smtClean="0">
                <a:latin typeface="Times New Roman" pitchFamily="18" charset="0"/>
                <a:cs typeface="Times New Roman" pitchFamily="18" charset="0"/>
              </a:rPr>
              <a:t>Start with 15 minutes a day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&amp; work up to 30 minutes a day.</a:t>
            </a:r>
          </a:p>
        </p:txBody>
      </p:sp>
      <p:sp>
        <p:nvSpPr>
          <p:cNvPr id="35842" name="Title 1"/>
          <p:cNvSpPr>
            <a:spLocks noGrp="1"/>
          </p:cNvSpPr>
          <p:nvPr>
            <p:ph type="title"/>
          </p:nvPr>
        </p:nvSpPr>
        <p:spPr/>
        <p:txBody>
          <a:bodyPr/>
          <a:lstStyle/>
          <a:p>
            <a:r>
              <a:rPr lang="en-US" dirty="0">
                <a:latin typeface="Tahoma" pitchFamily="-76" charset="0"/>
                <a:cs typeface="Tahoma" pitchFamily="-76" charset="0"/>
              </a:rPr>
              <a:t>Strengthening Exercises </a:t>
            </a:r>
            <a:endParaRPr lang="en-US" dirty="0" smtClean="0">
              <a:latin typeface="Tahoma" pitchFamily="-76" charset="0"/>
              <a:cs typeface="Tahoma" pitchFamily="-76" charset="0"/>
            </a:endParaRPr>
          </a:p>
        </p:txBody>
      </p:sp>
      <p:pic>
        <p:nvPicPr>
          <p:cNvPr id="7" name="Picture 6"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pic>
        <p:nvPicPr>
          <p:cNvPr id="8" name="Picture 7"/>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8077200" y="457200"/>
            <a:ext cx="822960" cy="9296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Thank you</a:t>
            </a:r>
            <a:endParaRPr lang="en-US" dirty="0"/>
          </a:p>
        </p:txBody>
      </p:sp>
      <p:sp>
        <p:nvSpPr>
          <p:cNvPr id="2" name="Title 1"/>
          <p:cNvSpPr>
            <a:spLocks noGrp="1"/>
          </p:cNvSpPr>
          <p:nvPr>
            <p:ph type="title"/>
          </p:nvPr>
        </p:nvSpPr>
        <p:spPr/>
        <p:txBody>
          <a:bodyPr/>
          <a:lstStyle/>
          <a:p>
            <a:endParaRPr lang="en-US" dirty="0"/>
          </a:p>
        </p:txBody>
      </p:sp>
      <p:pic>
        <p:nvPicPr>
          <p:cNvPr id="4" name="Picture 3"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543800" y="381000"/>
            <a:ext cx="822960" cy="9296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The undersurface of the patella is covered with hyaline cartilage that articulates with the hyaline cartilage covered femoral groove (</a:t>
            </a:r>
            <a:r>
              <a:rPr lang="en-US" sz="2400" dirty="0" err="1" smtClean="0">
                <a:latin typeface="Times New Roman" pitchFamily="18" charset="0"/>
                <a:cs typeface="Times New Roman" pitchFamily="18" charset="0"/>
              </a:rPr>
              <a:t>trochlear</a:t>
            </a:r>
            <a:r>
              <a:rPr lang="en-US" sz="2400" dirty="0" smtClean="0">
                <a:latin typeface="Times New Roman" pitchFamily="18" charset="0"/>
                <a:cs typeface="Times New Roman" pitchFamily="18" charset="0"/>
              </a:rPr>
              <a:t> groove). </a:t>
            </a:r>
          </a:p>
          <a:p>
            <a:pPr algn="just"/>
            <a:r>
              <a:rPr lang="en-US" sz="2400" dirty="0" smtClean="0">
                <a:latin typeface="Times New Roman" pitchFamily="18" charset="0"/>
                <a:cs typeface="Times New Roman" pitchFamily="18" charset="0"/>
              </a:rPr>
              <a:t>Post-traumatic injuries, </a:t>
            </a:r>
            <a:r>
              <a:rPr lang="en-US" sz="2400" dirty="0" err="1" smtClean="0">
                <a:latin typeface="Times New Roman" pitchFamily="18" charset="0"/>
                <a:cs typeface="Times New Roman" pitchFamily="18" charset="0"/>
              </a:rPr>
              <a:t>microtrauma</a:t>
            </a:r>
            <a:r>
              <a:rPr lang="en-US" sz="2400" dirty="0" smtClean="0">
                <a:latin typeface="Times New Roman" pitchFamily="18" charset="0"/>
                <a:cs typeface="Times New Roman" pitchFamily="18" charset="0"/>
              </a:rPr>
              <a:t> wear and tear, and iatrogenic injections of medication can lead to the development of chondromalacia. </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dirty="0"/>
          </a:p>
        </p:txBody>
      </p:sp>
      <p:pic>
        <p:nvPicPr>
          <p:cNvPr id="4" name="Picture 3"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924800" y="381000"/>
            <a:ext cx="822960" cy="9296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Chondromalacia is associated with abnormal (</a:t>
            </a:r>
            <a:r>
              <a:rPr lang="en-US" sz="2400" dirty="0" err="1" smtClean="0">
                <a:latin typeface="Times New Roman" pitchFamily="18" charset="0"/>
                <a:cs typeface="Times New Roman" pitchFamily="18" charset="0"/>
              </a:rPr>
              <a:t>microtrauma</a:t>
            </a:r>
            <a:r>
              <a:rPr lang="en-US" sz="2400" dirty="0" smtClean="0">
                <a:latin typeface="Times New Roman" pitchFamily="18" charset="0"/>
                <a:cs typeface="Times New Roman" pitchFamily="18" charset="0"/>
              </a:rPr>
              <a:t>) wear and tear of the patellofemoral joint's hyaline cartilage.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Lateral positioning of the patella in the patella-femoral joint is a frequent cause of chondromalacia.</a:t>
            </a:r>
          </a:p>
          <a:p>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It is also seen as a complication of injuries, immobilization,  and surgical procedures that lead to quadriceps atrophy. The cause is the micro-trauma created by the decreased pull of the quadriceps muscle on the patella.</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r>
              <a:rPr lang="en-US" sz="3200" dirty="0" smtClean="0">
                <a:latin typeface="Times New Roman" pitchFamily="18" charset="0"/>
                <a:cs typeface="Times New Roman" pitchFamily="18" charset="0"/>
              </a:rPr>
              <a:t>Etiology</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4" name="Picture 3" descr="H:\2022\01 Important files\SVDU LOGO.jpg"/>
          <p:cNvPicPr/>
          <p:nvPr/>
        </p:nvPicPr>
        <p:blipFill>
          <a:blip r:embed="rId2"/>
          <a:srcRect/>
          <a:stretch>
            <a:fillRect/>
          </a:stretch>
        </p:blipFill>
        <p:spPr bwMode="auto">
          <a:xfrm>
            <a:off x="453789" y="534840"/>
            <a:ext cx="874329" cy="912960"/>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848600" y="228600"/>
            <a:ext cx="822960" cy="9296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Flat feet cause an increased valgus orientation of the knee cause increased lateral wear of the patellofemoral joint.</a:t>
            </a:r>
          </a:p>
          <a:p>
            <a:pPr algn="just"/>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2971799"/>
            <a:ext cx="5105400" cy="3654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772400" y="457200"/>
            <a:ext cx="822960" cy="9296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Women are more affected</a:t>
            </a:r>
          </a:p>
          <a:p>
            <a:pPr algn="just"/>
            <a:r>
              <a:rPr lang="en-US" sz="2400" dirty="0" smtClean="0">
                <a:latin typeface="Times New Roman" pitchFamily="18" charset="0"/>
                <a:cs typeface="Times New Roman" pitchFamily="18" charset="0"/>
              </a:rPr>
              <a:t>Active young adults who participate in running sports or workers who increase stress in their patellofemoral joint by repeated stair climbing and/or kneeling have a higher incidence of chondromalacia.</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r>
              <a:rPr lang="en-US" sz="3200" dirty="0" smtClean="0">
                <a:latin typeface="Times New Roman" pitchFamily="18" charset="0"/>
                <a:cs typeface="Times New Roman" pitchFamily="18" charset="0"/>
              </a:rPr>
              <a:t>Epidemiology</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pic>
        <p:nvPicPr>
          <p:cNvPr id="4" name="Picture 3"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8077200" y="381000"/>
            <a:ext cx="822960" cy="9296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Anterior knee pain is the most common chief complaint of patients with chondromalacia. This pain is usually made worse with activities that increase the stress on the patellofemoral joint, for example, stair climbing, squatting, and running. </a:t>
            </a:r>
          </a:p>
          <a:p>
            <a:pPr algn="just"/>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Spontaneous Pain in front of knee/ beneath the knee cap</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Aggravated by activity/descending stairs/standing after prolonged sitting with knees flexed</a:t>
            </a:r>
          </a:p>
          <a:p>
            <a:pPr algn="just"/>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Symptoms</a:t>
            </a:r>
            <a:endParaRPr lang="en-US" sz="3200" dirty="0">
              <a:latin typeface="Times New Roman" pitchFamily="18" charset="0"/>
              <a:cs typeface="Times New Roman" pitchFamily="18" charset="0"/>
            </a:endParaRPr>
          </a:p>
        </p:txBody>
      </p:sp>
      <p:pic>
        <p:nvPicPr>
          <p:cNvPr id="4" name="Picture 3" descr="H:\2022\01 Important files\SVDU LOGO.jpg"/>
          <p:cNvPicPr/>
          <p:nvPr/>
        </p:nvPicPr>
        <p:blipFill>
          <a:blip r:embed="rId2"/>
          <a:srcRect/>
          <a:stretch>
            <a:fillRect/>
          </a:stretch>
        </p:blipFill>
        <p:spPr bwMode="auto">
          <a:xfrm>
            <a:off x="453789" y="482538"/>
            <a:ext cx="874329" cy="912960"/>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467600" y="381000"/>
            <a:ext cx="822960" cy="9296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609600" y="1447800"/>
            <a:ext cx="7772400" cy="4908550"/>
          </a:xfrm>
        </p:spPr>
        <p:txBody>
          <a:bodyPr>
            <a:normAutofit/>
          </a:bodyPr>
          <a:lstStyle/>
          <a:p>
            <a:pPr>
              <a:lnSpc>
                <a:spcPct val="150000"/>
              </a:lnSpc>
            </a:pPr>
            <a:r>
              <a:rPr lang="en-US" sz="2400" dirty="0" smtClean="0">
                <a:latin typeface="Times New Roman" pitchFamily="18" charset="0"/>
                <a:cs typeface="Times New Roman" pitchFamily="18" charset="0"/>
              </a:rPr>
              <a:t>Mal-alignment /tilting of patella</a:t>
            </a:r>
          </a:p>
          <a:p>
            <a:pPr>
              <a:lnSpc>
                <a:spcPct val="150000"/>
              </a:lnSpc>
            </a:pPr>
            <a:r>
              <a:rPr lang="en-US" sz="2400" dirty="0" smtClean="0">
                <a:latin typeface="Times New Roman" pitchFamily="18" charset="0"/>
                <a:cs typeface="Times New Roman" pitchFamily="18" charset="0"/>
              </a:rPr>
              <a:t>Quadriceps wasting</a:t>
            </a:r>
          </a:p>
          <a:p>
            <a:pPr>
              <a:lnSpc>
                <a:spcPct val="150000"/>
              </a:lnSpc>
            </a:pPr>
            <a:r>
              <a:rPr lang="en-US" sz="2400" dirty="0" smtClean="0">
                <a:latin typeface="Times New Roman" pitchFamily="18" charset="0"/>
                <a:cs typeface="Times New Roman" pitchFamily="18" charset="0"/>
              </a:rPr>
              <a:t>Effusion</a:t>
            </a:r>
          </a:p>
          <a:p>
            <a:pPr>
              <a:lnSpc>
                <a:spcPct val="150000"/>
              </a:lnSpc>
            </a:pPr>
            <a:r>
              <a:rPr lang="en-US" sz="2400" dirty="0" smtClean="0">
                <a:latin typeface="Times New Roman" pitchFamily="18" charset="0"/>
                <a:cs typeface="Times New Roman" pitchFamily="18" charset="0"/>
              </a:rPr>
              <a:t>Crepitus on moving the knee</a:t>
            </a:r>
          </a:p>
          <a:p>
            <a:pPr>
              <a:lnSpc>
                <a:spcPct val="150000"/>
              </a:lnSpc>
            </a:pPr>
            <a:r>
              <a:rPr lang="en-US" sz="2400" dirty="0" smtClean="0">
                <a:latin typeface="Times New Roman" pitchFamily="18" charset="0"/>
                <a:cs typeface="Times New Roman" pitchFamily="18" charset="0"/>
              </a:rPr>
              <a:t>Tenderness under the edge of the patella</a:t>
            </a:r>
          </a:p>
          <a:p>
            <a:pPr>
              <a:lnSpc>
                <a:spcPct val="90000"/>
              </a:lnSpc>
              <a:buFontTx/>
              <a:buNone/>
            </a:pPr>
            <a:endParaRPr lang="en-US" sz="2400" dirty="0" smtClean="0"/>
          </a:p>
        </p:txBody>
      </p:sp>
      <p:sp>
        <p:nvSpPr>
          <p:cNvPr id="11266" name="Rectangle 2"/>
          <p:cNvSpPr>
            <a:spLocks noGrp="1" noChangeArrowheads="1"/>
          </p:cNvSpPr>
          <p:nvPr>
            <p:ph type="title"/>
          </p:nvPr>
        </p:nvSpPr>
        <p:spPr>
          <a:xfrm>
            <a:off x="685800" y="152400"/>
            <a:ext cx="7772400" cy="762000"/>
          </a:xfrm>
        </p:spPr>
        <p:txBody>
          <a:bodyPr>
            <a:noAutofit/>
          </a:bodyPr>
          <a:lstStyle/>
          <a:p>
            <a:pPr>
              <a:defRPr/>
            </a:pPr>
            <a:r>
              <a:rPr lang="en-US" sz="3200" dirty="0">
                <a:latin typeface="Times New Roman" pitchFamily="18" charset="0"/>
                <a:cs typeface="Times New Roman" pitchFamily="18" charset="0"/>
              </a:rPr>
              <a:t>Signs</a:t>
            </a:r>
          </a:p>
        </p:txBody>
      </p:sp>
      <p:pic>
        <p:nvPicPr>
          <p:cNvPr id="6" name="Picture 5"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pic>
        <p:nvPicPr>
          <p:cNvPr id="7" name="Picture 6"/>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7391400" y="533400"/>
            <a:ext cx="822960" cy="9296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733800" cy="4525963"/>
          </a:xfrm>
        </p:spPr>
        <p:txBody>
          <a:bodyPr/>
          <a:lstStyle/>
          <a:p>
            <a:r>
              <a:rPr lang="en-US" dirty="0" smtClean="0">
                <a:latin typeface="Times New Roman" pitchFamily="18" charset="0"/>
                <a:cs typeface="Times New Roman" pitchFamily="18" charset="0"/>
              </a:rPr>
              <a:t>Clarke’s sign(Patellar grind test)</a:t>
            </a:r>
            <a:endParaRPr lang="en-US" dirty="0">
              <a:latin typeface="Times New Roman" pitchFamily="18" charset="0"/>
              <a:cs typeface="Times New Roman" pitchFamily="18" charset="0"/>
            </a:endParaRPr>
          </a:p>
        </p:txBody>
      </p:sp>
      <p:pic>
        <p:nvPicPr>
          <p:cNvPr id="1026" name="Picture 2" descr="C:\Users\HP\Desktop\changga\index.jpg"/>
          <p:cNvPicPr>
            <a:picLocks noGrp="1" noChangeAspect="1" noChangeArrowheads="1"/>
          </p:cNvPicPr>
          <p:nvPr>
            <p:ph sz="half" idx="2"/>
          </p:nvPr>
        </p:nvPicPr>
        <p:blipFill>
          <a:blip r:embed="rId2"/>
          <a:srcRect/>
          <a:stretch>
            <a:fillRect/>
          </a:stretch>
        </p:blipFill>
        <p:spPr bwMode="auto">
          <a:xfrm>
            <a:off x="4419600" y="1524000"/>
            <a:ext cx="3671887" cy="4267200"/>
          </a:xfrm>
          <a:prstGeom prst="rect">
            <a:avLst/>
          </a:prstGeom>
          <a:noFill/>
        </p:spPr>
      </p:pic>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Special test</a:t>
            </a:r>
            <a:endParaRPr lang="en-US" sz="3200" dirty="0">
              <a:latin typeface="Times New Roman" pitchFamily="18" charset="0"/>
              <a:cs typeface="Times New Roman" pitchFamily="18" charset="0"/>
            </a:endParaRPr>
          </a:p>
        </p:txBody>
      </p:sp>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8001000" y="152400"/>
            <a:ext cx="822960" cy="92964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867</TotalTime>
  <Words>697</Words>
  <Application>Microsoft Office PowerPoint</Application>
  <PresentationFormat>On-screen Show (4:3)</PresentationFormat>
  <Paragraphs>117</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Chondromalacia Patella</vt:lpstr>
      <vt:lpstr>Definition </vt:lpstr>
      <vt:lpstr>Slide 3</vt:lpstr>
      <vt:lpstr>Etiology </vt:lpstr>
      <vt:lpstr>Slide 5</vt:lpstr>
      <vt:lpstr>Epidemiology </vt:lpstr>
      <vt:lpstr>Symptoms</vt:lpstr>
      <vt:lpstr>Signs</vt:lpstr>
      <vt:lpstr>Special test</vt:lpstr>
      <vt:lpstr>Outerbridge’s grading system </vt:lpstr>
      <vt:lpstr>Imaging</vt:lpstr>
      <vt:lpstr>Treatment</vt:lpstr>
      <vt:lpstr>Conservative Rx</vt:lpstr>
      <vt:lpstr>Physiotherapy Aim </vt:lpstr>
      <vt:lpstr>To reduce pain </vt:lpstr>
      <vt:lpstr>Strengthening exercise </vt:lpstr>
      <vt:lpstr>Joint Mobilization </vt:lpstr>
      <vt:lpstr>Strengthening Exercises  </vt:lpstr>
      <vt:lpstr>Strengthening Exercises </vt:lpstr>
      <vt:lpstr>Strengthening Exercises </vt:lpstr>
      <vt:lpstr>Strengthening Exercises </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Chondromalacia Patella</dc:title>
  <dc:creator>HP</dc:creator>
  <cp:lastModifiedBy>Windows User</cp:lastModifiedBy>
  <cp:revision>37</cp:revision>
  <dcterms:created xsi:type="dcterms:W3CDTF">2006-08-16T00:00:00Z</dcterms:created>
  <dcterms:modified xsi:type="dcterms:W3CDTF">2022-11-24T04:05:02Z</dcterms:modified>
</cp:coreProperties>
</file>