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335" r:id="rId4"/>
    <p:sldId id="339" r:id="rId5"/>
    <p:sldId id="260" r:id="rId6"/>
    <p:sldId id="340" r:id="rId7"/>
    <p:sldId id="261" r:id="rId8"/>
    <p:sldId id="262" r:id="rId9"/>
    <p:sldId id="342" r:id="rId10"/>
    <p:sldId id="263" r:id="rId11"/>
    <p:sldId id="264" r:id="rId12"/>
    <p:sldId id="265" r:id="rId13"/>
    <p:sldId id="266" r:id="rId14"/>
    <p:sldId id="267" r:id="rId15"/>
    <p:sldId id="268" r:id="rId16"/>
    <p:sldId id="269" r:id="rId17"/>
    <p:sldId id="270" r:id="rId18"/>
    <p:sldId id="273" r:id="rId19"/>
    <p:sldId id="271" r:id="rId20"/>
    <p:sldId id="272" r:id="rId21"/>
    <p:sldId id="274" r:id="rId22"/>
    <p:sldId id="275" r:id="rId23"/>
    <p:sldId id="276" r:id="rId24"/>
    <p:sldId id="277" r:id="rId25"/>
    <p:sldId id="280" r:id="rId26"/>
    <p:sldId id="281" r:id="rId27"/>
    <p:sldId id="343" r:id="rId28"/>
    <p:sldId id="282" r:id="rId29"/>
    <p:sldId id="283" r:id="rId30"/>
    <p:sldId id="284" r:id="rId31"/>
    <p:sldId id="285" r:id="rId32"/>
    <p:sldId id="34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FA09F9-9963-41D9-826C-2CE4737BAEF5}" type="datetimeFigureOut">
              <a:rPr lang="en-US" smtClean="0"/>
              <a:t>11/23/2022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7F064E-ABCD-4C5D-B400-C385F89850B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92D83-AF96-425A-9C20-EE49CE42F497}" type="datetimeFigureOut">
              <a:rPr lang="en-US" smtClean="0"/>
              <a:t>11/23/2022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A6F12-A47D-4738-8F56-7D56CDE354D3}" type="slidenum">
              <a:rPr lang="en-US" smtClean="0"/>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A6F12-A47D-4738-8F56-7D56CDE354D3}"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27BE21-33B2-4E7A-A1E8-95B638933E86}" type="datetime1">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BA173-6A08-4C1F-8201-99F3754C67DF}"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9BC8E-4A7B-4FAF-AB79-6EE349961025}" type="datetime1">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BA173-6A08-4C1F-8201-99F3754C67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D81FC-2E6B-4513-91BF-3EA5D70810AC}" type="datetime1">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BA173-6A08-4C1F-8201-99F3754C67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01CB47-139F-4D11-9A99-C92315EF9C22}" type="datetime1">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BA173-6A08-4C1F-8201-99F3754C67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48023-6011-4CC8-9F0F-A1BE645E6ABB}" type="datetime1">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BA173-6A08-4C1F-8201-99F3754C67DF}"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D51204-F21C-4FAA-BD15-7A4B7D79C089}" type="datetime1">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BA173-6A08-4C1F-8201-99F3754C67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23F658-AE5A-4261-8AC1-BD38EF271189}" type="datetime1">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BA173-6A08-4C1F-8201-99F3754C67DF}"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8EFD4F-D38E-4BF9-8032-F154A63AEB18}" type="datetime1">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BA173-6A08-4C1F-8201-99F3754C67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0FCDD-F7A6-45B0-8C81-305CC5DF60A5}" type="datetime1">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BA173-6A08-4C1F-8201-99F3754C67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55695-5D99-4B02-8F26-B0EB428DC8AD}" type="datetime1">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BA173-6A08-4C1F-8201-99F3754C67DF}"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4AD206-3480-47A2-A3F3-876CE0D67BC9}" type="datetime1">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BA173-6A08-4C1F-8201-99F3754C67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751FD688-D0CD-47FE-9224-3CF8DD802A30}" type="datetime1">
              <a:rPr lang="en-US" smtClean="0"/>
              <a:t>11/23/2022</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45BBA173-6A08-4C1F-8201-99F3754C67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Biomechanics of Thorax</a:t>
            </a:r>
            <a:endParaRPr lang="en-US" dirty="0"/>
          </a:p>
        </p:txBody>
      </p:sp>
      <p:sp>
        <p:nvSpPr>
          <p:cNvPr id="3" name="Subtitle 2"/>
          <p:cNvSpPr>
            <a:spLocks noGrp="1"/>
          </p:cNvSpPr>
          <p:nvPr>
            <p:ph type="subTitle" idx="1"/>
          </p:nvPr>
        </p:nvSpPr>
        <p:spPr/>
        <p:txBody>
          <a:bodyPr/>
          <a:lstStyle/>
          <a:p>
            <a:pPr algn="ctr"/>
            <a:r>
              <a:rPr lang="en-IN" dirty="0"/>
              <a:t>Dr. </a:t>
            </a:r>
            <a:r>
              <a:rPr lang="en-IN" err="1"/>
              <a:t>Priyanshi</a:t>
            </a:r>
            <a:r>
              <a:rPr lang="en-IN"/>
              <a:t> Pandya (PT)</a:t>
            </a:r>
            <a:endParaRPr lang="en-US" dirty="0"/>
          </a:p>
        </p:txBody>
      </p:sp>
      <p:pic>
        <p:nvPicPr>
          <p:cNvPr id="4" name="Picture 3" descr="H:\2022\01 Important files\SVDU LOGO.jpg"/>
          <p:cNvPicPr/>
          <p:nvPr/>
        </p:nvPicPr>
        <p:blipFill>
          <a:blip r:embed="rId3"/>
          <a:srcRect/>
          <a:stretch>
            <a:fillRect/>
          </a:stretch>
        </p:blipFill>
        <p:spPr bwMode="auto">
          <a:xfrm>
            <a:off x="812800" y="516255"/>
            <a:ext cx="873760" cy="912495"/>
          </a:xfrm>
          <a:prstGeom prst="rect">
            <a:avLst/>
          </a:prstGeom>
          <a:noFill/>
          <a:ln w="9525">
            <a:noFill/>
            <a:miter lim="800000"/>
            <a:headEnd/>
            <a:tailEnd/>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spTree>
    <p:extLst>
      <p:ext uri="{BB962C8B-B14F-4D97-AF65-F5344CB8AC3E}">
        <p14:creationId xmlns:p14="http://schemas.microsoft.com/office/powerpoint/2010/main" val="306919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Ribs</a:t>
            </a:r>
            <a:endParaRPr lang="en-US" dirty="0"/>
          </a:p>
        </p:txBody>
      </p:sp>
      <p:sp>
        <p:nvSpPr>
          <p:cNvPr id="3" name="Content Placeholder 2"/>
          <p:cNvSpPr>
            <a:spLocks noGrp="1"/>
          </p:cNvSpPr>
          <p:nvPr>
            <p:ph idx="1"/>
          </p:nvPr>
        </p:nvSpPr>
        <p:spPr>
          <a:xfrm>
            <a:off x="354842" y="1501254"/>
            <a:ext cx="5977719" cy="5036024"/>
          </a:xfrm>
        </p:spPr>
        <p:txBody>
          <a:bodyPr>
            <a:normAutofit/>
          </a:bodyPr>
          <a:lstStyle/>
          <a:p>
            <a:pPr algn="just"/>
            <a:r>
              <a:rPr lang="en-IN" dirty="0"/>
              <a:t>The rib cage also includes 12 pairs of ribs. The ribs are curved flat bones.</a:t>
            </a:r>
          </a:p>
          <a:p>
            <a:r>
              <a:rPr lang="en-IN" dirty="0"/>
              <a:t>The posteriorly located head of each rib articulates with thoracic vertebral bodies </a:t>
            </a:r>
            <a:r>
              <a:rPr lang="en-US" dirty="0"/>
              <a:t>and the costal tubercles of ribs 1 to 10 also articulate with the transverse processes of a thoracic vertebra</a:t>
            </a:r>
            <a:r>
              <a:rPr lang="en-IN" dirty="0"/>
              <a:t>.</a:t>
            </a:r>
          </a:p>
          <a:p>
            <a:pPr algn="just"/>
            <a:r>
              <a:rPr lang="en-IN" dirty="0"/>
              <a:t>Anteriorly, ribs 1 to 10 are joined either</a:t>
            </a:r>
            <a:br>
              <a:rPr lang="en-IN" dirty="0"/>
            </a:br>
            <a:r>
              <a:rPr lang="en-IN" dirty="0"/>
              <a:t>directly or indirectly to the sternum through their costal cartilages</a:t>
            </a:r>
            <a:endParaRPr lang="en-US" dirty="0"/>
          </a:p>
        </p:txBody>
      </p:sp>
      <p:pic>
        <p:nvPicPr>
          <p:cNvPr id="5" name="Picture 4"/>
          <p:cNvPicPr>
            <a:picLocks noChangeAspect="1"/>
          </p:cNvPicPr>
          <p:nvPr/>
        </p:nvPicPr>
        <p:blipFill>
          <a:blip r:embed="rId2"/>
          <a:stretch>
            <a:fillRect/>
          </a:stretch>
        </p:blipFill>
        <p:spPr>
          <a:xfrm>
            <a:off x="6470073" y="1335000"/>
            <a:ext cx="5677996" cy="4790365"/>
          </a:xfrm>
          <a:prstGeom prst="rect">
            <a:avLst/>
          </a:prstGeom>
        </p:spPr>
      </p:pic>
      <p:sp>
        <p:nvSpPr>
          <p:cNvPr id="6" name="Footer Placeholder 5"/>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27B07102-E951-6615-28FC-A6E7037EA93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4B2E5E8F-83A4-80C0-CFD4-14D43E839BBA}"/>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26558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True ribs</a:t>
            </a:r>
            <a:endParaRPr lang="en-US" dirty="0"/>
          </a:p>
        </p:txBody>
      </p:sp>
      <p:sp>
        <p:nvSpPr>
          <p:cNvPr id="3" name="Content Placeholder 2"/>
          <p:cNvSpPr>
            <a:spLocks noGrp="1"/>
          </p:cNvSpPr>
          <p:nvPr>
            <p:ph idx="1"/>
          </p:nvPr>
        </p:nvSpPr>
        <p:spPr>
          <a:xfrm>
            <a:off x="838199" y="1825624"/>
            <a:ext cx="4839270" cy="4452345"/>
          </a:xfrm>
        </p:spPr>
        <p:txBody>
          <a:bodyPr/>
          <a:lstStyle/>
          <a:p>
            <a:pPr algn="just"/>
            <a:r>
              <a:rPr lang="en-IN" dirty="0"/>
              <a:t>Ribs 1 through 7 are classified as </a:t>
            </a:r>
            <a:r>
              <a:rPr lang="en-IN" b="1" dirty="0" err="1"/>
              <a:t>vertebrosternal</a:t>
            </a:r>
            <a:r>
              <a:rPr lang="en-IN" b="1" dirty="0"/>
              <a:t> </a:t>
            </a:r>
            <a:r>
              <a:rPr lang="en-IN" dirty="0"/>
              <a:t>(or </a:t>
            </a:r>
            <a:r>
              <a:rPr lang="en-IN" b="1" dirty="0"/>
              <a:t>“true”</a:t>
            </a:r>
            <a:r>
              <a:rPr lang="en-IN" dirty="0"/>
              <a:t>) </a:t>
            </a:r>
            <a:r>
              <a:rPr lang="en-IN" b="1" dirty="0"/>
              <a:t>ribs </a:t>
            </a:r>
            <a:r>
              <a:rPr lang="en-IN" dirty="0"/>
              <a:t>because each rib, through its </a:t>
            </a:r>
            <a:r>
              <a:rPr lang="en-IN" dirty="0" err="1"/>
              <a:t>costo</a:t>
            </a:r>
            <a:r>
              <a:rPr lang="en-IN" dirty="0"/>
              <a:t>-cartilage, attaches directly to the sternum.</a:t>
            </a:r>
          </a:p>
          <a:p>
            <a:endParaRPr lang="en-US" dirty="0"/>
          </a:p>
        </p:txBody>
      </p:sp>
      <p:pic>
        <p:nvPicPr>
          <p:cNvPr id="4" name="Picture 3"/>
          <p:cNvPicPr>
            <a:picLocks noChangeAspect="1"/>
          </p:cNvPicPr>
          <p:nvPr/>
        </p:nvPicPr>
        <p:blipFill>
          <a:blip r:embed="rId2"/>
          <a:stretch>
            <a:fillRect/>
          </a:stretch>
        </p:blipFill>
        <p:spPr>
          <a:xfrm>
            <a:off x="6203792" y="1690688"/>
            <a:ext cx="4836109" cy="4486275"/>
          </a:xfrm>
          <a:prstGeom prst="rect">
            <a:avLst/>
          </a:prstGeom>
        </p:spPr>
      </p:pic>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DECEA0B9-BBAC-979E-5798-C7811F402C8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994A2BA5-B688-6777-28A1-4A0BE0318036}"/>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188735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False ribs</a:t>
            </a:r>
            <a:endParaRPr lang="en-US" dirty="0"/>
          </a:p>
        </p:txBody>
      </p:sp>
      <p:sp>
        <p:nvSpPr>
          <p:cNvPr id="3" name="Content Placeholder 2"/>
          <p:cNvSpPr>
            <a:spLocks noGrp="1"/>
          </p:cNvSpPr>
          <p:nvPr>
            <p:ph idx="1"/>
          </p:nvPr>
        </p:nvSpPr>
        <p:spPr>
          <a:xfrm>
            <a:off x="838200" y="1825625"/>
            <a:ext cx="5084928" cy="4351338"/>
          </a:xfrm>
        </p:spPr>
        <p:txBody>
          <a:bodyPr>
            <a:normAutofit/>
          </a:bodyPr>
          <a:lstStyle/>
          <a:p>
            <a:pPr algn="just"/>
            <a:r>
              <a:rPr lang="en-IN" dirty="0"/>
              <a:t>The </a:t>
            </a:r>
            <a:r>
              <a:rPr lang="en-IN" dirty="0" err="1"/>
              <a:t>costo</a:t>
            </a:r>
            <a:r>
              <a:rPr lang="en-IN" dirty="0"/>
              <a:t>-cartilage of ribs </a:t>
            </a:r>
            <a:r>
              <a:rPr lang="en-IN" b="1" dirty="0"/>
              <a:t>8 </a:t>
            </a:r>
            <a:r>
              <a:rPr lang="en-IN" dirty="0"/>
              <a:t>through </a:t>
            </a:r>
            <a:r>
              <a:rPr lang="en-IN" b="1" dirty="0"/>
              <a:t>10</a:t>
            </a:r>
            <a:r>
              <a:rPr lang="en-IN" dirty="0"/>
              <a:t> articulates with the </a:t>
            </a:r>
            <a:r>
              <a:rPr lang="en-IN" dirty="0" err="1"/>
              <a:t>costocartilage</a:t>
            </a:r>
            <a:r>
              <a:rPr lang="en-IN" dirty="0"/>
              <a:t> of the superior rib, indirectly articulating with the sternum via rib </a:t>
            </a:r>
            <a:r>
              <a:rPr lang="en-IN" b="1" dirty="0"/>
              <a:t>7</a:t>
            </a:r>
            <a:r>
              <a:rPr lang="en-IN" dirty="0"/>
              <a:t>. These ribs are classified as </a:t>
            </a:r>
            <a:r>
              <a:rPr lang="en-IN" b="1" dirty="0" err="1"/>
              <a:t>vertebrochondral</a:t>
            </a:r>
            <a:r>
              <a:rPr lang="en-IN" b="1" dirty="0"/>
              <a:t> </a:t>
            </a:r>
            <a:r>
              <a:rPr lang="en-IN" dirty="0"/>
              <a:t>(or </a:t>
            </a:r>
            <a:r>
              <a:rPr lang="en-IN" b="1" dirty="0"/>
              <a:t>“false”</a:t>
            </a:r>
            <a:r>
              <a:rPr lang="en-IN" dirty="0"/>
              <a:t>) </a:t>
            </a:r>
            <a:r>
              <a:rPr lang="en-IN" b="1" dirty="0"/>
              <a:t>ribs.</a:t>
            </a:r>
          </a:p>
          <a:p>
            <a:pPr algn="just"/>
            <a:r>
              <a:rPr lang="en-IN" dirty="0"/>
              <a:t>The 11th and 12th ribs are called </a:t>
            </a:r>
            <a:r>
              <a:rPr lang="en-IN" b="1" dirty="0"/>
              <a:t>vertebral </a:t>
            </a:r>
            <a:r>
              <a:rPr lang="en-IN" dirty="0"/>
              <a:t>(or </a:t>
            </a:r>
            <a:r>
              <a:rPr lang="en-IN" b="1" dirty="0"/>
              <a:t>“floating”</a:t>
            </a:r>
            <a:r>
              <a:rPr lang="en-IN" dirty="0"/>
              <a:t>) </a:t>
            </a:r>
            <a:r>
              <a:rPr lang="en-IN" b="1" dirty="0"/>
              <a:t>ribs </a:t>
            </a:r>
            <a:r>
              <a:rPr lang="en-IN" dirty="0"/>
              <a:t>because they have no anterior attachment to the sternum</a:t>
            </a:r>
            <a:endParaRPr lang="en-US" dirty="0"/>
          </a:p>
        </p:txBody>
      </p:sp>
      <p:pic>
        <p:nvPicPr>
          <p:cNvPr id="4" name="Picture 3"/>
          <p:cNvPicPr>
            <a:picLocks noChangeAspect="1"/>
          </p:cNvPicPr>
          <p:nvPr/>
        </p:nvPicPr>
        <p:blipFill>
          <a:blip r:embed="rId2"/>
          <a:stretch>
            <a:fillRect/>
          </a:stretch>
        </p:blipFill>
        <p:spPr>
          <a:xfrm>
            <a:off x="6517691" y="1690688"/>
            <a:ext cx="4836109" cy="4486275"/>
          </a:xfrm>
          <a:prstGeom prst="rect">
            <a:avLst/>
          </a:prstGeom>
        </p:spPr>
      </p:pic>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EBB5A53A-FC95-AFC5-0007-3551AA3143C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82A77BBB-0DC2-A372-5F44-BA19461587CD}"/>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59642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a:t>Articulations of the Rib Cage</a:t>
            </a:r>
            <a:endParaRPr lang="en-US" dirty="0"/>
          </a:p>
        </p:txBody>
      </p:sp>
      <p:sp>
        <p:nvSpPr>
          <p:cNvPr id="3" name="Content Placeholder 2"/>
          <p:cNvSpPr>
            <a:spLocks noGrp="1"/>
          </p:cNvSpPr>
          <p:nvPr>
            <p:ph idx="1"/>
          </p:nvPr>
        </p:nvSpPr>
        <p:spPr/>
        <p:txBody>
          <a:bodyPr>
            <a:normAutofit/>
          </a:bodyPr>
          <a:lstStyle/>
          <a:p>
            <a:r>
              <a:rPr lang="en-US" dirty="0"/>
              <a:t>The articulations that join the bones of the rib cage include the </a:t>
            </a:r>
          </a:p>
          <a:p>
            <a:pPr lvl="1"/>
            <a:r>
              <a:rPr lang="en-US" sz="2400" b="1" dirty="0" err="1"/>
              <a:t>Manubriosternal</a:t>
            </a:r>
            <a:r>
              <a:rPr lang="en-US" sz="2400" b="1" dirty="0"/>
              <a:t>,  </a:t>
            </a:r>
          </a:p>
          <a:p>
            <a:pPr lvl="1"/>
            <a:r>
              <a:rPr lang="en-US" sz="2400" b="1" dirty="0" err="1"/>
              <a:t>Xiphisternal</a:t>
            </a:r>
            <a:r>
              <a:rPr lang="en-US" sz="2400" b="1" dirty="0"/>
              <a:t>, </a:t>
            </a:r>
          </a:p>
          <a:p>
            <a:pPr lvl="1"/>
            <a:r>
              <a:rPr lang="en-US" sz="2400" b="1" dirty="0" err="1"/>
              <a:t>Costovertebral</a:t>
            </a:r>
            <a:r>
              <a:rPr lang="en-US" sz="2400" b="1" dirty="0"/>
              <a:t>, </a:t>
            </a:r>
          </a:p>
          <a:p>
            <a:pPr lvl="1"/>
            <a:r>
              <a:rPr lang="en-US" sz="2400" b="1" dirty="0" err="1"/>
              <a:t>Costotransverse</a:t>
            </a:r>
            <a:r>
              <a:rPr lang="en-US" sz="2400" b="1" dirty="0"/>
              <a:t>, </a:t>
            </a:r>
          </a:p>
          <a:p>
            <a:pPr lvl="1"/>
            <a:r>
              <a:rPr lang="en-US" sz="2400" b="1" dirty="0"/>
              <a:t>Costochondral, </a:t>
            </a:r>
          </a:p>
          <a:p>
            <a:pPr lvl="1"/>
            <a:r>
              <a:rPr lang="en-US" sz="2400" b="1" dirty="0" err="1"/>
              <a:t>Chondrosternal</a:t>
            </a:r>
            <a:r>
              <a:rPr lang="en-US" sz="2400" b="1" dirty="0"/>
              <a:t> </a:t>
            </a:r>
            <a:r>
              <a:rPr lang="en-US" sz="2400" dirty="0"/>
              <a:t>and </a:t>
            </a:r>
          </a:p>
          <a:p>
            <a:pPr lvl="1"/>
            <a:r>
              <a:rPr lang="en-US" sz="2400" b="1" dirty="0" err="1"/>
              <a:t>Interchondral</a:t>
            </a:r>
            <a:r>
              <a:rPr lang="en-US" sz="2400" b="1" dirty="0"/>
              <a:t> joints	</a:t>
            </a:r>
            <a:endParaRPr lang="en-US" sz="2400" dirty="0"/>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53D733CB-AE27-6E01-6C5D-A7B20B55524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F808E5BF-B9B6-496F-603A-24D1E61ACE55}"/>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242341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Manubriosternal</a:t>
            </a:r>
            <a:r>
              <a:rPr lang="en-US" dirty="0"/>
              <a:t> and </a:t>
            </a:r>
            <a:r>
              <a:rPr lang="en-US" dirty="0" err="1"/>
              <a:t>Xiphisternal</a:t>
            </a:r>
            <a:r>
              <a:rPr lang="en-US" dirty="0"/>
              <a:t> Joints</a:t>
            </a:r>
          </a:p>
        </p:txBody>
      </p:sp>
      <p:sp>
        <p:nvSpPr>
          <p:cNvPr id="3" name="Content Placeholder 2"/>
          <p:cNvSpPr>
            <a:spLocks noGrp="1"/>
          </p:cNvSpPr>
          <p:nvPr>
            <p:ph idx="1"/>
          </p:nvPr>
        </p:nvSpPr>
        <p:spPr>
          <a:xfrm>
            <a:off x="838200" y="1825625"/>
            <a:ext cx="6067567" cy="4351338"/>
          </a:xfrm>
        </p:spPr>
        <p:txBody>
          <a:bodyPr>
            <a:normAutofit lnSpcReduction="10000"/>
          </a:bodyPr>
          <a:lstStyle/>
          <a:p>
            <a:pPr algn="just"/>
            <a:r>
              <a:rPr lang="en-IN" dirty="0"/>
              <a:t>The manubrium and the body of the sternum articulate at the </a:t>
            </a:r>
            <a:r>
              <a:rPr lang="en-IN" dirty="0" err="1"/>
              <a:t>manubriosternal</a:t>
            </a:r>
            <a:r>
              <a:rPr lang="en-IN" dirty="0"/>
              <a:t> joint. </a:t>
            </a:r>
          </a:p>
          <a:p>
            <a:pPr algn="just"/>
            <a:r>
              <a:rPr lang="en-IN" dirty="0"/>
              <a:t>Also known as the </a:t>
            </a:r>
            <a:r>
              <a:rPr lang="en-IN" b="1" dirty="0"/>
              <a:t>sternal angle </a:t>
            </a:r>
            <a:r>
              <a:rPr lang="en-IN" dirty="0"/>
              <a:t>or the </a:t>
            </a:r>
            <a:r>
              <a:rPr lang="en-IN" b="1" dirty="0"/>
              <a:t>angle of Louis </a:t>
            </a:r>
            <a:r>
              <a:rPr lang="en-IN" dirty="0"/>
              <a:t>and is readily palpable as a horizontal ridge at the level of the</a:t>
            </a:r>
            <a:br>
              <a:rPr lang="en-IN" dirty="0"/>
            </a:br>
            <a:r>
              <a:rPr lang="en-IN" dirty="0"/>
              <a:t>second ribs’ anterior attachments.</a:t>
            </a:r>
          </a:p>
          <a:p>
            <a:pPr algn="just"/>
            <a:r>
              <a:rPr lang="en-IN" dirty="0"/>
              <a:t>The </a:t>
            </a:r>
            <a:r>
              <a:rPr lang="en-IN" dirty="0" err="1"/>
              <a:t>manubriosternal</a:t>
            </a:r>
            <a:r>
              <a:rPr lang="en-IN" dirty="0"/>
              <a:t> joint and </a:t>
            </a:r>
            <a:r>
              <a:rPr lang="en-IN" dirty="0" err="1"/>
              <a:t>xiphisternal</a:t>
            </a:r>
            <a:r>
              <a:rPr lang="en-IN" dirty="0"/>
              <a:t> joint are </a:t>
            </a:r>
            <a:r>
              <a:rPr lang="en-IN" b="1" dirty="0" err="1"/>
              <a:t>synchondrosis</a:t>
            </a:r>
            <a:r>
              <a:rPr lang="en-IN" b="1" dirty="0"/>
              <a:t>.</a:t>
            </a:r>
          </a:p>
          <a:p>
            <a:pPr algn="just"/>
            <a:r>
              <a:rPr lang="en-IN" dirty="0"/>
              <a:t>The xiphoid process joins the inferior aspect of the sternal body at the </a:t>
            </a:r>
            <a:r>
              <a:rPr lang="en-IN" dirty="0" err="1"/>
              <a:t>xiphisternal</a:t>
            </a:r>
            <a:r>
              <a:rPr lang="en-IN" dirty="0"/>
              <a:t> joint. </a:t>
            </a:r>
            <a:endParaRPr lang="en-US" b="1" dirty="0"/>
          </a:p>
        </p:txBody>
      </p:sp>
      <p:pic>
        <p:nvPicPr>
          <p:cNvPr id="4" name="Picture 3"/>
          <p:cNvPicPr>
            <a:picLocks noChangeAspect="1"/>
          </p:cNvPicPr>
          <p:nvPr/>
        </p:nvPicPr>
        <p:blipFill>
          <a:blip r:embed="rId2">
            <a:duotone>
              <a:prstClr val="black"/>
              <a:schemeClr val="accent5">
                <a:tint val="45000"/>
                <a:satMod val="400000"/>
              </a:schemeClr>
            </a:duotone>
          </a:blip>
          <a:stretch>
            <a:fillRect/>
          </a:stretch>
        </p:blipFill>
        <p:spPr>
          <a:xfrm>
            <a:off x="7090492" y="1541861"/>
            <a:ext cx="4786462" cy="3350524"/>
          </a:xfrm>
          <a:prstGeom prst="rect">
            <a:avLst/>
          </a:prstGeom>
        </p:spPr>
      </p:pic>
      <p:pic>
        <p:nvPicPr>
          <p:cNvPr id="5" name="Picture 4"/>
          <p:cNvPicPr>
            <a:picLocks noChangeAspect="1"/>
          </p:cNvPicPr>
          <p:nvPr/>
        </p:nvPicPr>
        <p:blipFill>
          <a:blip r:embed="rId3">
            <a:duotone>
              <a:prstClr val="black"/>
              <a:schemeClr val="accent2">
                <a:tint val="45000"/>
                <a:satMod val="400000"/>
              </a:schemeClr>
            </a:duotone>
          </a:blip>
          <a:stretch>
            <a:fillRect/>
          </a:stretch>
        </p:blipFill>
        <p:spPr>
          <a:xfrm>
            <a:off x="7090492" y="5021591"/>
            <a:ext cx="4725713" cy="1374020"/>
          </a:xfrm>
          <a:prstGeom prst="rect">
            <a:avLst/>
          </a:prstGeom>
        </p:spPr>
      </p:pic>
      <p:sp>
        <p:nvSpPr>
          <p:cNvPr id="6" name="Footer Placeholder 5"/>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D054E689-65E0-EA65-9215-015850A25D1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581640" y="551261"/>
            <a:ext cx="822960" cy="929640"/>
          </a:xfrm>
          <a:prstGeom prst="rect">
            <a:avLst/>
          </a:prstGeom>
        </p:spPr>
      </p:pic>
      <p:pic>
        <p:nvPicPr>
          <p:cNvPr id="8" name="Picture 7" descr="H:\2022\01 Important files\SVDU LOGO.jpg">
            <a:extLst>
              <a:ext uri="{FF2B5EF4-FFF2-40B4-BE49-F238E27FC236}">
                <a16:creationId xmlns:a16="http://schemas.microsoft.com/office/drawing/2014/main" id="{F50BFD09-30D6-6B94-AE4D-26060D27C5D4}"/>
              </a:ext>
            </a:extLst>
          </p:cNvPr>
          <p:cNvPicPr/>
          <p:nvPr/>
        </p:nvPicPr>
        <p:blipFill>
          <a:blip r:embed="rId5"/>
          <a:srcRect/>
          <a:stretch>
            <a:fillRect/>
          </a:stretch>
        </p:blipFill>
        <p:spPr bwMode="auto">
          <a:xfrm>
            <a:off x="838200" y="414101"/>
            <a:ext cx="873760" cy="912495"/>
          </a:xfrm>
          <a:prstGeom prst="rect">
            <a:avLst/>
          </a:prstGeom>
          <a:noFill/>
          <a:ln w="9525">
            <a:noFill/>
            <a:miter lim="800000"/>
            <a:headEnd/>
            <a:tailEnd/>
          </a:ln>
        </p:spPr>
      </p:pic>
    </p:spTree>
    <p:extLst>
      <p:ext uri="{BB962C8B-B14F-4D97-AF65-F5344CB8AC3E}">
        <p14:creationId xmlns:p14="http://schemas.microsoft.com/office/powerpoint/2010/main" val="15733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Costovertebral Joints</a:t>
            </a:r>
          </a:p>
        </p:txBody>
      </p:sp>
      <p:sp>
        <p:nvSpPr>
          <p:cNvPr id="3" name="Content Placeholder 2"/>
          <p:cNvSpPr>
            <a:spLocks noGrp="1"/>
          </p:cNvSpPr>
          <p:nvPr>
            <p:ph idx="1"/>
          </p:nvPr>
        </p:nvSpPr>
        <p:spPr>
          <a:xfrm>
            <a:off x="838200" y="1825625"/>
            <a:ext cx="6067567" cy="4889074"/>
          </a:xfrm>
        </p:spPr>
        <p:txBody>
          <a:bodyPr>
            <a:normAutofit fontScale="92500" lnSpcReduction="10000"/>
          </a:bodyPr>
          <a:lstStyle/>
          <a:p>
            <a:pPr algn="just"/>
            <a:r>
              <a:rPr lang="en-IN" dirty="0"/>
              <a:t>The typical costovertebral joint is a synovial joint formed by the head of the rib, two adjacent vertebral bodies, and the interposed intervertebral disc.</a:t>
            </a:r>
          </a:p>
          <a:p>
            <a:pPr algn="just"/>
            <a:r>
              <a:rPr lang="en-IN" dirty="0"/>
              <a:t>Ribs 2 through 9 have </a:t>
            </a:r>
            <a:r>
              <a:rPr lang="en-IN" b="1" dirty="0"/>
              <a:t>typical</a:t>
            </a:r>
            <a:r>
              <a:rPr lang="en-IN" dirty="0"/>
              <a:t> costovertebral joints</a:t>
            </a:r>
          </a:p>
          <a:p>
            <a:pPr algn="just"/>
            <a:r>
              <a:rPr lang="en-IN" dirty="0"/>
              <a:t>Each rib’s </a:t>
            </a:r>
            <a:r>
              <a:rPr lang="en-IN" b="1" dirty="0"/>
              <a:t>superior facet </a:t>
            </a:r>
            <a:r>
              <a:rPr lang="en-IN" dirty="0"/>
              <a:t>articulates with the </a:t>
            </a:r>
            <a:r>
              <a:rPr lang="en-IN" b="1" dirty="0"/>
              <a:t>inferior facet of the vertebrae </a:t>
            </a:r>
            <a:r>
              <a:rPr lang="en-IN" dirty="0"/>
              <a:t>above it. Each rib’s </a:t>
            </a:r>
            <a:r>
              <a:rPr lang="en-IN" b="1" dirty="0"/>
              <a:t>inferior facet</a:t>
            </a:r>
            <a:r>
              <a:rPr lang="en-IN" dirty="0"/>
              <a:t> articulates with </a:t>
            </a:r>
            <a:r>
              <a:rPr lang="en-IN" b="1" dirty="0"/>
              <a:t>the superior facet of its own numbered vertebrae</a:t>
            </a:r>
          </a:p>
          <a:p>
            <a:pPr algn="just"/>
            <a:r>
              <a:rPr lang="en-IN" dirty="0"/>
              <a:t>Ribs </a:t>
            </a:r>
            <a:r>
              <a:rPr lang="en-IN" b="1" dirty="0"/>
              <a:t>1</a:t>
            </a:r>
            <a:r>
              <a:rPr lang="en-IN" dirty="0"/>
              <a:t>, </a:t>
            </a:r>
            <a:r>
              <a:rPr lang="en-IN" b="1" dirty="0"/>
              <a:t>10</a:t>
            </a:r>
            <a:r>
              <a:rPr lang="en-IN" dirty="0"/>
              <a:t>, </a:t>
            </a:r>
            <a:r>
              <a:rPr lang="en-IN" b="1" dirty="0"/>
              <a:t>11</a:t>
            </a:r>
            <a:r>
              <a:rPr lang="en-IN" dirty="0"/>
              <a:t>, and </a:t>
            </a:r>
            <a:r>
              <a:rPr lang="en-IN" b="1" dirty="0"/>
              <a:t>12</a:t>
            </a:r>
            <a:r>
              <a:rPr lang="en-IN" dirty="0"/>
              <a:t> are </a:t>
            </a:r>
            <a:r>
              <a:rPr lang="en-IN" b="1" dirty="0"/>
              <a:t>atypical ribs </a:t>
            </a:r>
            <a:r>
              <a:rPr lang="en-IN" dirty="0"/>
              <a:t>because they articulate with only one vertebral body and are numbered by that body.</a:t>
            </a:r>
            <a:endParaRPr lang="en-US" dirty="0"/>
          </a:p>
        </p:txBody>
      </p:sp>
      <p:pic>
        <p:nvPicPr>
          <p:cNvPr id="4" name="Picture 3"/>
          <p:cNvPicPr>
            <a:picLocks noChangeAspect="1"/>
          </p:cNvPicPr>
          <p:nvPr/>
        </p:nvPicPr>
        <p:blipFill>
          <a:blip r:embed="rId2"/>
          <a:stretch>
            <a:fillRect/>
          </a:stretch>
        </p:blipFill>
        <p:spPr>
          <a:xfrm>
            <a:off x="7216354" y="1690688"/>
            <a:ext cx="4337512" cy="2200418"/>
          </a:xfrm>
          <a:prstGeom prst="rect">
            <a:avLst/>
          </a:prstGeom>
        </p:spPr>
      </p:pic>
      <p:pic>
        <p:nvPicPr>
          <p:cNvPr id="5" name="Picture 4"/>
          <p:cNvPicPr>
            <a:picLocks noChangeAspect="1"/>
          </p:cNvPicPr>
          <p:nvPr/>
        </p:nvPicPr>
        <p:blipFill>
          <a:blip r:embed="rId3"/>
          <a:stretch>
            <a:fillRect/>
          </a:stretch>
        </p:blipFill>
        <p:spPr>
          <a:xfrm>
            <a:off x="7666294" y="4215691"/>
            <a:ext cx="3437631" cy="2642309"/>
          </a:xfrm>
          <a:prstGeom prst="rect">
            <a:avLst/>
          </a:prstGeom>
        </p:spPr>
      </p:pic>
      <p:sp>
        <p:nvSpPr>
          <p:cNvPr id="6" name="Footer Placeholder 5"/>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643133C0-829B-EE3E-BCAB-C8E60FF1323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8" name="Picture 7" descr="H:\2022\01 Important files\SVDU LOGO.jpg">
            <a:extLst>
              <a:ext uri="{FF2B5EF4-FFF2-40B4-BE49-F238E27FC236}">
                <a16:creationId xmlns:a16="http://schemas.microsoft.com/office/drawing/2014/main" id="{69B85990-69D8-6B59-8063-46926945D4CD}"/>
              </a:ext>
            </a:extLst>
          </p:cNvPr>
          <p:cNvPicPr/>
          <p:nvPr/>
        </p:nvPicPr>
        <p:blipFill>
          <a:blip r:embed="rId5"/>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1871146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Ligaments </a:t>
            </a:r>
            <a:endParaRPr lang="en-US" dirty="0"/>
          </a:p>
        </p:txBody>
      </p:sp>
      <p:sp>
        <p:nvSpPr>
          <p:cNvPr id="3" name="Content Placeholder 2"/>
          <p:cNvSpPr>
            <a:spLocks noGrp="1"/>
          </p:cNvSpPr>
          <p:nvPr>
            <p:ph idx="1"/>
          </p:nvPr>
        </p:nvSpPr>
        <p:spPr/>
        <p:txBody>
          <a:bodyPr>
            <a:normAutofit/>
          </a:bodyPr>
          <a:lstStyle/>
          <a:p>
            <a:pPr algn="just"/>
            <a:r>
              <a:rPr lang="en-IN" dirty="0"/>
              <a:t>Costovertebral joint is divided into two cavities by </a:t>
            </a:r>
            <a:r>
              <a:rPr lang="en-US" b="1" dirty="0" err="1"/>
              <a:t>interosseous</a:t>
            </a:r>
            <a:r>
              <a:rPr lang="en-US" b="1" dirty="0"/>
              <a:t> </a:t>
            </a:r>
            <a:r>
              <a:rPr lang="en-US" dirty="0"/>
              <a:t>or </a:t>
            </a:r>
            <a:r>
              <a:rPr lang="en-IN" b="1" dirty="0"/>
              <a:t>intra-articular ligament</a:t>
            </a:r>
            <a:r>
              <a:rPr lang="en-IN" dirty="0"/>
              <a:t>, it </a:t>
            </a:r>
            <a:r>
              <a:rPr lang="en-US" dirty="0"/>
              <a:t>extends from the crest of the head of the rib and</a:t>
            </a:r>
            <a:r>
              <a:rPr lang="en-IN" dirty="0"/>
              <a:t> attaches to annular fibrosus of the inter vertebral disc.</a:t>
            </a:r>
          </a:p>
          <a:p>
            <a:pPr algn="just"/>
            <a:r>
              <a:rPr lang="en-IN" dirty="0"/>
              <a:t>The </a:t>
            </a:r>
            <a:r>
              <a:rPr lang="en-IN" b="1" dirty="0"/>
              <a:t>radiate ligament </a:t>
            </a:r>
            <a:r>
              <a:rPr lang="en-IN" dirty="0"/>
              <a:t>is located within the capsule, with firm attachments to the anterolateral portion of the capsule.</a:t>
            </a:r>
          </a:p>
          <a:p>
            <a:pPr algn="just"/>
            <a:r>
              <a:rPr lang="en-IN" dirty="0"/>
              <a:t>The </a:t>
            </a:r>
            <a:r>
              <a:rPr lang="en-IN" b="1" dirty="0"/>
              <a:t>superior band,</a:t>
            </a:r>
            <a:r>
              <a:rPr lang="en-IN" dirty="0"/>
              <a:t> which attaches to the superior vertebra; the </a:t>
            </a:r>
            <a:r>
              <a:rPr lang="en-IN" b="1" dirty="0"/>
              <a:t>intermediate</a:t>
            </a:r>
            <a:r>
              <a:rPr lang="en-IN" dirty="0"/>
              <a:t> </a:t>
            </a:r>
            <a:r>
              <a:rPr lang="en-IN" b="1" dirty="0"/>
              <a:t>band, </a:t>
            </a:r>
            <a:r>
              <a:rPr lang="en-IN" dirty="0"/>
              <a:t>which attaches to the intervertebral disc; and the </a:t>
            </a:r>
            <a:r>
              <a:rPr lang="en-IN" b="1" dirty="0"/>
              <a:t>inferior band </a:t>
            </a:r>
            <a:r>
              <a:rPr lang="en-IN" dirty="0"/>
              <a:t>which attaches to inferior vertebra.</a:t>
            </a:r>
          </a:p>
          <a:p>
            <a:pPr algn="just"/>
            <a:r>
              <a:rPr lang="en-IN" b="1" dirty="0"/>
              <a:t>A fibrous capsule</a:t>
            </a:r>
            <a:r>
              <a:rPr lang="en-IN" dirty="0"/>
              <a:t> surrounds the entire articulation of each costovertebral joint.</a:t>
            </a:r>
          </a:p>
          <a:p>
            <a:pPr algn="just"/>
            <a:r>
              <a:rPr lang="en-IN" dirty="0"/>
              <a:t>The atypical costovertebral joints of ribs 1, 10, 11, and 12 are more mobile than the other. The interosseous ligament is absent in these joints.</a:t>
            </a:r>
            <a:endParaRPr lang="en-US" b="1" dirty="0"/>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8037A682-ED1B-E6BB-6651-A71E3667637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8C18B8D0-E5A6-AEF6-5207-F957AC0E88A6}"/>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68672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214652" y="365125"/>
            <a:ext cx="9762696" cy="6433106"/>
          </a:xfrm>
          <a:prstGeom prst="rect">
            <a:avLst/>
          </a:prstGeom>
        </p:spPr>
      </p:pic>
      <p:sp>
        <p:nvSpPr>
          <p:cNvPr id="6" name="Footer Placeholder 5"/>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7C79485C-3862-0ED5-7A30-B4634FF16DA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C3715184-CA5D-75DC-27A4-EE1940DEFB59}"/>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410933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429302" y="664516"/>
            <a:ext cx="7333396" cy="5528968"/>
          </a:xfrm>
          <a:prstGeom prst="rect">
            <a:avLst/>
          </a:prstGeom>
        </p:spPr>
      </p:pic>
      <p:sp>
        <p:nvSpPr>
          <p:cNvPr id="6" name="Footer Placeholder 5"/>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49B5FD56-9771-0688-8F88-5992F2B3C24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8C2431F5-007E-8C7B-58B5-52FA82F7F1C7}"/>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309681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Costotransverse Joints</a:t>
            </a:r>
          </a:p>
        </p:txBody>
      </p:sp>
      <p:sp>
        <p:nvSpPr>
          <p:cNvPr id="3" name="Content Placeholder 2"/>
          <p:cNvSpPr>
            <a:spLocks noGrp="1"/>
          </p:cNvSpPr>
          <p:nvPr>
            <p:ph idx="1"/>
          </p:nvPr>
        </p:nvSpPr>
        <p:spPr/>
        <p:txBody>
          <a:bodyPr/>
          <a:lstStyle/>
          <a:p>
            <a:pPr algn="just"/>
            <a:r>
              <a:rPr lang="en-IN" dirty="0"/>
              <a:t>The costotransverse joint is a synovial joint formed by the articulation of the costal tubercle of the rib with a costal facet on the transverse process of the corresponding vertebra.</a:t>
            </a:r>
          </a:p>
          <a:p>
            <a:r>
              <a:rPr lang="en-US" dirty="0"/>
              <a:t>There are 10 pairs of CT joints articulating vertebrae T1 through T10 with the rib of the same number.</a:t>
            </a:r>
            <a:endParaRPr lang="en-IN" dirty="0"/>
          </a:p>
          <a:p>
            <a:pPr algn="just"/>
            <a:endParaRPr lang="en-US" b="1" dirty="0"/>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A37E220E-30DC-4C1B-400A-3D0BB857EB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DC9FABF8-A390-8F32-1986-18304274DA6F}"/>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421462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6250"/>
            <a:ext cx="10972800" cy="990600"/>
          </a:xfrm>
        </p:spPr>
        <p:txBody>
          <a:bodyPr/>
          <a:lstStyle/>
          <a:p>
            <a:r>
              <a:rPr lang="en-IN"/>
              <a:t> </a:t>
            </a:r>
            <a:endParaRPr lang="en-US" dirty="0"/>
          </a:p>
        </p:txBody>
      </p:sp>
      <p:sp>
        <p:nvSpPr>
          <p:cNvPr id="3" name="Content Placeholder 2"/>
          <p:cNvSpPr>
            <a:spLocks noGrp="1"/>
          </p:cNvSpPr>
          <p:nvPr>
            <p:ph idx="1"/>
          </p:nvPr>
        </p:nvSpPr>
        <p:spPr/>
        <p:txBody>
          <a:bodyPr>
            <a:normAutofit/>
          </a:bodyPr>
          <a:lstStyle/>
          <a:p>
            <a:r>
              <a:rPr lang="en-IN" dirty="0"/>
              <a:t>The thorax, consisting of the thoracic vertebrae, the ribs, and the sternum has several important functions. </a:t>
            </a:r>
          </a:p>
        </p:txBody>
      </p:sp>
      <p:pic>
        <p:nvPicPr>
          <p:cNvPr id="4" name="Picture 3"/>
          <p:cNvPicPr>
            <a:picLocks noChangeAspect="1"/>
          </p:cNvPicPr>
          <p:nvPr/>
        </p:nvPicPr>
        <p:blipFill>
          <a:blip r:embed="rId2"/>
          <a:stretch>
            <a:fillRect/>
          </a:stretch>
        </p:blipFill>
        <p:spPr>
          <a:xfrm>
            <a:off x="4807527" y="2212944"/>
            <a:ext cx="4692490" cy="4340827"/>
          </a:xfrm>
          <a:prstGeom prst="rect">
            <a:avLst/>
          </a:prstGeom>
        </p:spPr>
      </p:pic>
      <p:sp>
        <p:nvSpPr>
          <p:cNvPr id="5" name="Footer Placeholder 4"/>
          <p:cNvSpPr>
            <a:spLocks noGrp="1"/>
          </p:cNvSpPr>
          <p:nvPr>
            <p:ph type="ftr" sz="quarter" idx="11"/>
          </p:nvPr>
        </p:nvSpPr>
        <p:spPr/>
        <p:txBody>
          <a:bodyPr/>
          <a:lstStyle/>
          <a:p>
            <a:endParaRPr lang="en-US"/>
          </a:p>
        </p:txBody>
      </p:sp>
      <p:pic>
        <p:nvPicPr>
          <p:cNvPr id="7" name="Picture 6" descr="H:\2022\01 Important files\SVDU LOGO.jpg">
            <a:extLst>
              <a:ext uri="{FF2B5EF4-FFF2-40B4-BE49-F238E27FC236}">
                <a16:creationId xmlns:a16="http://schemas.microsoft.com/office/drawing/2014/main" id="{C7DF4459-4264-5F54-D39C-B78820BCA67A}"/>
              </a:ext>
            </a:extLst>
          </p:cNvPr>
          <p:cNvPicPr/>
          <p:nvPr/>
        </p:nvPicPr>
        <p:blipFill>
          <a:blip r:embed="rId3"/>
          <a:srcRect/>
          <a:stretch>
            <a:fillRect/>
          </a:stretch>
        </p:blipFill>
        <p:spPr bwMode="auto">
          <a:xfrm>
            <a:off x="812800" y="516255"/>
            <a:ext cx="873760" cy="912495"/>
          </a:xfrm>
          <a:prstGeom prst="rect">
            <a:avLst/>
          </a:prstGeom>
          <a:noFill/>
          <a:ln w="9525">
            <a:noFill/>
            <a:miter lim="800000"/>
            <a:headEnd/>
            <a:tailEnd/>
          </a:ln>
        </p:spPr>
      </p:pic>
      <p:sp>
        <p:nvSpPr>
          <p:cNvPr id="8" name="Title 1">
            <a:extLst>
              <a:ext uri="{FF2B5EF4-FFF2-40B4-BE49-F238E27FC236}">
                <a16:creationId xmlns:a16="http://schemas.microsoft.com/office/drawing/2014/main" id="{49738F0F-A1AE-54A4-417A-D8B2A1B2DB51}"/>
              </a:ext>
            </a:extLst>
          </p:cNvPr>
          <p:cNvSpPr txBox="1">
            <a:spLocks/>
          </p:cNvSpPr>
          <p:nvPr/>
        </p:nvSpPr>
        <p:spPr>
          <a:xfrm>
            <a:off x="609600" y="419100"/>
            <a:ext cx="109728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IN"/>
              <a:t>Introduction </a:t>
            </a:r>
            <a:endParaRPr lang="en-US" dirty="0"/>
          </a:p>
        </p:txBody>
      </p:sp>
      <p:pic>
        <p:nvPicPr>
          <p:cNvPr id="9" name="Picture 8">
            <a:extLst>
              <a:ext uri="{FF2B5EF4-FFF2-40B4-BE49-F238E27FC236}">
                <a16:creationId xmlns:a16="http://schemas.microsoft.com/office/drawing/2014/main" id="{A699220B-AC9F-6A8B-0EF1-65B8E250123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spTree>
    <p:extLst>
      <p:ext uri="{BB962C8B-B14F-4D97-AF65-F5344CB8AC3E}">
        <p14:creationId xmlns:p14="http://schemas.microsoft.com/office/powerpoint/2010/main" val="206503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Ligaments </a:t>
            </a:r>
            <a:endParaRPr lang="en-US" dirty="0"/>
          </a:p>
        </p:txBody>
      </p:sp>
      <p:sp>
        <p:nvSpPr>
          <p:cNvPr id="3" name="Content Placeholder 2"/>
          <p:cNvSpPr>
            <a:spLocks noGrp="1"/>
          </p:cNvSpPr>
          <p:nvPr>
            <p:ph idx="1"/>
          </p:nvPr>
        </p:nvSpPr>
        <p:spPr/>
        <p:txBody>
          <a:bodyPr>
            <a:normAutofit/>
          </a:bodyPr>
          <a:lstStyle/>
          <a:p>
            <a:pPr algn="just"/>
            <a:r>
              <a:rPr lang="en-IN" dirty="0"/>
              <a:t>The costotransverse joint is surrounded by a thin, fibrous capsule.</a:t>
            </a:r>
          </a:p>
          <a:p>
            <a:pPr algn="just"/>
            <a:r>
              <a:rPr lang="en-IN" b="1" dirty="0"/>
              <a:t>Lateral costotransverse ligament, </a:t>
            </a:r>
          </a:p>
          <a:p>
            <a:pPr lvl="1" algn="just"/>
            <a:r>
              <a:rPr lang="en-IN" dirty="0"/>
              <a:t>short, stout band located between the lateral portion of the costal tubercle and the tip of the corresponding transverse process</a:t>
            </a:r>
            <a:endParaRPr lang="en-IN" b="1" dirty="0"/>
          </a:p>
          <a:p>
            <a:pPr algn="just"/>
            <a:r>
              <a:rPr lang="en-IN" b="1" dirty="0"/>
              <a:t>Costotransverse ligament, </a:t>
            </a:r>
          </a:p>
          <a:p>
            <a:pPr lvl="1" algn="just"/>
            <a:r>
              <a:rPr lang="en-US" dirty="0"/>
              <a:t>short fibers that run within the </a:t>
            </a:r>
            <a:r>
              <a:rPr lang="en-IN" dirty="0" err="1"/>
              <a:t>Costotransverse</a:t>
            </a:r>
            <a:r>
              <a:rPr lang="en-IN" dirty="0"/>
              <a:t> foramen between the neck of the rib posteriorly and the transverse process at the same level. </a:t>
            </a:r>
          </a:p>
          <a:p>
            <a:pPr algn="just"/>
            <a:r>
              <a:rPr lang="en-IN" b="1" dirty="0"/>
              <a:t>Superior</a:t>
            </a:r>
            <a:r>
              <a:rPr lang="en-IN" dirty="0"/>
              <a:t> </a:t>
            </a:r>
            <a:r>
              <a:rPr lang="en-IN" b="1" dirty="0"/>
              <a:t>costotransverse ligament</a:t>
            </a:r>
          </a:p>
          <a:p>
            <a:pPr lvl="1" algn="just"/>
            <a:r>
              <a:rPr lang="en-IN" dirty="0"/>
              <a:t>Runs from the crest of the neck of the rib to the inferior border of the cranial transverse process.</a:t>
            </a:r>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EBDD2477-9F47-CD69-6F6F-07E364BD86D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D97BBDA1-25E7-AF83-A839-ECEC730738AA}"/>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115252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Costochondral and </a:t>
            </a:r>
            <a:r>
              <a:rPr lang="en-US" dirty="0" err="1"/>
              <a:t>Chondrosternal</a:t>
            </a:r>
            <a:r>
              <a:rPr lang="en-US" dirty="0"/>
              <a:t> Joints</a:t>
            </a:r>
          </a:p>
        </p:txBody>
      </p:sp>
      <p:sp>
        <p:nvSpPr>
          <p:cNvPr id="3" name="Content Placeholder 2"/>
          <p:cNvSpPr>
            <a:spLocks noGrp="1"/>
          </p:cNvSpPr>
          <p:nvPr>
            <p:ph idx="1"/>
          </p:nvPr>
        </p:nvSpPr>
        <p:spPr/>
        <p:txBody>
          <a:bodyPr/>
          <a:lstStyle/>
          <a:p>
            <a:pPr algn="just"/>
            <a:r>
              <a:rPr lang="en-IN" dirty="0"/>
              <a:t>The </a:t>
            </a:r>
            <a:r>
              <a:rPr lang="en-IN" b="1" dirty="0"/>
              <a:t>costochondral joints </a:t>
            </a:r>
            <a:r>
              <a:rPr lang="en-IN" dirty="0"/>
              <a:t>are formed by the articulation of the 1st through 10th ribs </a:t>
            </a:r>
            <a:r>
              <a:rPr lang="en-IN" dirty="0" err="1"/>
              <a:t>antero</a:t>
            </a:r>
            <a:r>
              <a:rPr lang="en-IN" dirty="0"/>
              <a:t>-laterally with the costal cartilages.</a:t>
            </a:r>
          </a:p>
          <a:p>
            <a:pPr algn="just"/>
            <a:r>
              <a:rPr lang="en-IN" dirty="0"/>
              <a:t>This joint is </a:t>
            </a:r>
            <a:r>
              <a:rPr lang="en-IN" dirty="0" err="1"/>
              <a:t>synchondrosis</a:t>
            </a:r>
            <a:r>
              <a:rPr lang="en-IN" dirty="0"/>
              <a:t> and has no ligament support.</a:t>
            </a:r>
          </a:p>
          <a:p>
            <a:pPr algn="just"/>
            <a:r>
              <a:rPr lang="en-IN" dirty="0"/>
              <a:t>The </a:t>
            </a:r>
            <a:r>
              <a:rPr lang="en-IN" b="1" dirty="0" err="1"/>
              <a:t>chondrosternal</a:t>
            </a:r>
            <a:r>
              <a:rPr lang="en-IN" b="1" dirty="0"/>
              <a:t> joints </a:t>
            </a:r>
            <a:r>
              <a:rPr lang="en-IN" dirty="0"/>
              <a:t>are formed by the articulation of the costal cartilages of ribs 1 through 7 anteriorly with the sternum.</a:t>
            </a:r>
          </a:p>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D5288984-B7E6-D36B-95E8-2CA1C219113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626978BD-CC15-E890-ECEB-9FA08757D3D0}"/>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3344426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Costochondral and </a:t>
            </a:r>
            <a:r>
              <a:rPr lang="en-US" dirty="0" err="1"/>
              <a:t>Chondrosternal</a:t>
            </a:r>
            <a:r>
              <a:rPr lang="en-US"/>
              <a:t> Joints</a:t>
            </a:r>
            <a:endParaRPr lang="en-US" dirty="0"/>
          </a:p>
        </p:txBody>
      </p:sp>
      <p:sp>
        <p:nvSpPr>
          <p:cNvPr id="3" name="Content Placeholder 2"/>
          <p:cNvSpPr>
            <a:spLocks noGrp="1"/>
          </p:cNvSpPr>
          <p:nvPr>
            <p:ph idx="1"/>
          </p:nvPr>
        </p:nvSpPr>
        <p:spPr>
          <a:xfrm>
            <a:off x="838200" y="1825625"/>
            <a:ext cx="6449704" cy="4351338"/>
          </a:xfrm>
        </p:spPr>
        <p:txBody>
          <a:bodyPr>
            <a:normAutofit/>
          </a:bodyPr>
          <a:lstStyle/>
          <a:p>
            <a:pPr algn="just"/>
            <a:r>
              <a:rPr lang="en-IN" dirty="0"/>
              <a:t>Rib 1 attaches to the lateral facet of the manubrium, rib 2 is attached via two </a:t>
            </a:r>
            <a:r>
              <a:rPr lang="en-IN" dirty="0" err="1"/>
              <a:t>demifacets</a:t>
            </a:r>
            <a:r>
              <a:rPr lang="en-IN" dirty="0"/>
              <a:t> at the </a:t>
            </a:r>
            <a:r>
              <a:rPr lang="en-IN" dirty="0" err="1"/>
              <a:t>manubriosternal</a:t>
            </a:r>
            <a:r>
              <a:rPr lang="en-IN" dirty="0"/>
              <a:t> junction, and ribs 3 through 7 articulate with the lateral facets of the sternal body. </a:t>
            </a:r>
          </a:p>
          <a:p>
            <a:pPr algn="just"/>
            <a:r>
              <a:rPr lang="en-IN" dirty="0"/>
              <a:t>The </a:t>
            </a:r>
            <a:r>
              <a:rPr lang="en-IN" dirty="0" err="1"/>
              <a:t>chondrosternal</a:t>
            </a:r>
            <a:r>
              <a:rPr lang="en-IN" dirty="0"/>
              <a:t> joints of ribs 1, 6, and 7 are </a:t>
            </a:r>
            <a:r>
              <a:rPr lang="en-IN" dirty="0" err="1"/>
              <a:t>synchondroses</a:t>
            </a:r>
            <a:r>
              <a:rPr lang="en-IN" dirty="0"/>
              <a:t>.</a:t>
            </a:r>
          </a:p>
          <a:p>
            <a:pPr algn="just"/>
            <a:r>
              <a:rPr lang="en-IN" dirty="0"/>
              <a:t>The </a:t>
            </a:r>
            <a:r>
              <a:rPr lang="en-IN" dirty="0" err="1"/>
              <a:t>chondrosternal</a:t>
            </a:r>
            <a:r>
              <a:rPr lang="en-IN" dirty="0"/>
              <a:t> joints of ribs 2 through 5 are synovial joints.</a:t>
            </a:r>
          </a:p>
          <a:p>
            <a:pPr algn="just"/>
            <a:r>
              <a:rPr lang="en-IN" dirty="0"/>
              <a:t>The </a:t>
            </a:r>
            <a:r>
              <a:rPr lang="en-IN" dirty="0" err="1"/>
              <a:t>chondrosternal</a:t>
            </a:r>
            <a:r>
              <a:rPr lang="en-IN" dirty="0"/>
              <a:t> joints of ribs 1 through 7 have capsules.</a:t>
            </a:r>
            <a:endParaRPr lang="en-US" dirty="0"/>
          </a:p>
        </p:txBody>
      </p:sp>
      <p:pic>
        <p:nvPicPr>
          <p:cNvPr id="4" name="Picture 3"/>
          <p:cNvPicPr>
            <a:picLocks noChangeAspect="1"/>
          </p:cNvPicPr>
          <p:nvPr/>
        </p:nvPicPr>
        <p:blipFill>
          <a:blip r:embed="rId2"/>
          <a:stretch>
            <a:fillRect/>
          </a:stretch>
        </p:blipFill>
        <p:spPr>
          <a:xfrm>
            <a:off x="7287904" y="1936348"/>
            <a:ext cx="4836109" cy="4486275"/>
          </a:xfrm>
          <a:prstGeom prst="rect">
            <a:avLst/>
          </a:prstGeom>
        </p:spPr>
      </p:pic>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6A7466B5-7C22-2271-C435-A6A6E3E825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31B6B3DB-9EB0-95AE-115E-154AC2A01BA3}"/>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219313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Ligaments </a:t>
            </a:r>
            <a:endParaRPr lang="en-US" dirty="0"/>
          </a:p>
        </p:txBody>
      </p:sp>
      <p:sp>
        <p:nvSpPr>
          <p:cNvPr id="3" name="Content Placeholder 2"/>
          <p:cNvSpPr>
            <a:spLocks noGrp="1"/>
          </p:cNvSpPr>
          <p:nvPr>
            <p:ph idx="1"/>
          </p:nvPr>
        </p:nvSpPr>
        <p:spPr/>
        <p:txBody>
          <a:bodyPr>
            <a:normAutofit/>
          </a:bodyPr>
          <a:lstStyle/>
          <a:p>
            <a:pPr algn="just"/>
            <a:r>
              <a:rPr lang="en-IN" dirty="0"/>
              <a:t>Ligamentous support for the capsule includes </a:t>
            </a:r>
            <a:r>
              <a:rPr lang="en-IN" b="1" dirty="0"/>
              <a:t>anterior </a:t>
            </a:r>
            <a:r>
              <a:rPr lang="en-IN" dirty="0"/>
              <a:t>and </a:t>
            </a:r>
            <a:r>
              <a:rPr lang="en-IN" b="1" dirty="0"/>
              <a:t>posterior</a:t>
            </a:r>
            <a:r>
              <a:rPr lang="en-IN" dirty="0"/>
              <a:t> </a:t>
            </a:r>
            <a:r>
              <a:rPr lang="en-IN" b="1" dirty="0"/>
              <a:t>radiate </a:t>
            </a:r>
            <a:r>
              <a:rPr lang="en-IN" b="1" dirty="0" err="1"/>
              <a:t>costosternal</a:t>
            </a:r>
            <a:r>
              <a:rPr lang="en-IN" b="1" dirty="0"/>
              <a:t> ligaments.</a:t>
            </a:r>
          </a:p>
          <a:p>
            <a:pPr algn="just"/>
            <a:r>
              <a:rPr lang="en-IN" dirty="0"/>
              <a:t>The </a:t>
            </a:r>
            <a:r>
              <a:rPr lang="en-IN" b="1" dirty="0" err="1"/>
              <a:t>sternocostal</a:t>
            </a:r>
            <a:r>
              <a:rPr lang="en-IN" b="1" dirty="0"/>
              <a:t> ligament </a:t>
            </a:r>
            <a:r>
              <a:rPr lang="en-IN" dirty="0"/>
              <a:t>is an intra-articular ligament</a:t>
            </a:r>
            <a:r>
              <a:rPr lang="en-IN" b="1" dirty="0"/>
              <a:t>, similar to the intra-articular ligament of the costovertebral joint</a:t>
            </a:r>
            <a:r>
              <a:rPr lang="en-IN" dirty="0"/>
              <a:t>, that divides the two </a:t>
            </a:r>
            <a:r>
              <a:rPr lang="en-IN" dirty="0" err="1"/>
              <a:t>demifacets</a:t>
            </a:r>
            <a:r>
              <a:rPr lang="en-IN" dirty="0"/>
              <a:t> of the second </a:t>
            </a:r>
            <a:r>
              <a:rPr lang="en-IN" dirty="0" err="1"/>
              <a:t>chondrosternal</a:t>
            </a:r>
            <a:r>
              <a:rPr lang="en-IN" dirty="0"/>
              <a:t> joint.</a:t>
            </a:r>
            <a:endParaRPr lang="en-US" dirty="0"/>
          </a:p>
          <a:p>
            <a:pPr algn="just"/>
            <a:r>
              <a:rPr lang="en-IN" dirty="0"/>
              <a:t>The </a:t>
            </a:r>
            <a:r>
              <a:rPr lang="en-IN" b="1" dirty="0" err="1"/>
              <a:t>costoxiphoid</a:t>
            </a:r>
            <a:r>
              <a:rPr lang="en-IN" dirty="0"/>
              <a:t> </a:t>
            </a:r>
            <a:r>
              <a:rPr lang="en-IN" b="1" dirty="0"/>
              <a:t>ligament </a:t>
            </a:r>
            <a:r>
              <a:rPr lang="en-IN" dirty="0"/>
              <a:t>connects the anterior and posterior surfaces of the seventh costal cartilage to the front and back of the xiphoid process.</a:t>
            </a:r>
          </a:p>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FD004211-1B68-E9B8-6EFD-3FD873AD5B1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0B7F77A4-7199-5030-261D-21651A9E535A}"/>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4027008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Interchondral</a:t>
            </a:r>
            <a:r>
              <a:rPr lang="en-US" dirty="0"/>
              <a:t> Joints</a:t>
            </a:r>
          </a:p>
        </p:txBody>
      </p:sp>
      <p:sp>
        <p:nvSpPr>
          <p:cNvPr id="3" name="Content Placeholder 2"/>
          <p:cNvSpPr>
            <a:spLocks noGrp="1"/>
          </p:cNvSpPr>
          <p:nvPr>
            <p:ph idx="1"/>
          </p:nvPr>
        </p:nvSpPr>
        <p:spPr>
          <a:xfrm>
            <a:off x="838200" y="1825625"/>
            <a:ext cx="5357884" cy="4351338"/>
          </a:xfrm>
        </p:spPr>
        <p:txBody>
          <a:bodyPr/>
          <a:lstStyle/>
          <a:p>
            <a:pPr algn="just"/>
            <a:r>
              <a:rPr lang="en-IN" dirty="0"/>
              <a:t>The costal cartilages of ribs 7 through 10 each articulate with the cartilage immediately above them to form the </a:t>
            </a:r>
            <a:r>
              <a:rPr lang="en-IN" dirty="0" err="1"/>
              <a:t>interchondral</a:t>
            </a:r>
            <a:r>
              <a:rPr lang="en-IN" dirty="0"/>
              <a:t> joints.</a:t>
            </a:r>
          </a:p>
          <a:p>
            <a:pPr algn="just"/>
            <a:r>
              <a:rPr lang="en-IN" dirty="0"/>
              <a:t>The </a:t>
            </a:r>
            <a:r>
              <a:rPr lang="en-IN" dirty="0" err="1"/>
              <a:t>interchondral</a:t>
            </a:r>
            <a:r>
              <a:rPr lang="en-IN" dirty="0"/>
              <a:t> joints are synovial joints and are supported by a capsule and </a:t>
            </a:r>
            <a:r>
              <a:rPr lang="en-IN" dirty="0" err="1"/>
              <a:t>interchondral</a:t>
            </a:r>
            <a:r>
              <a:rPr lang="en-IN" dirty="0"/>
              <a:t> ligaments. </a:t>
            </a:r>
            <a:endParaRPr lang="en-US" dirty="0"/>
          </a:p>
        </p:txBody>
      </p:sp>
      <p:pic>
        <p:nvPicPr>
          <p:cNvPr id="4" name="Picture 3"/>
          <p:cNvPicPr>
            <a:picLocks noChangeAspect="1"/>
          </p:cNvPicPr>
          <p:nvPr/>
        </p:nvPicPr>
        <p:blipFill>
          <a:blip r:embed="rId2"/>
          <a:stretch>
            <a:fillRect/>
          </a:stretch>
        </p:blipFill>
        <p:spPr>
          <a:xfrm>
            <a:off x="6517691" y="1690688"/>
            <a:ext cx="4836109" cy="4486275"/>
          </a:xfrm>
          <a:prstGeom prst="rect">
            <a:avLst/>
          </a:prstGeom>
        </p:spPr>
      </p:pic>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FAB34C95-27C1-AEF6-DBB5-575C108C882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853C7508-2C92-E512-2F74-1E22192A0E83}"/>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415900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a:t>Kinematics of the </a:t>
            </a:r>
            <a:r>
              <a:rPr lang="en-IN"/>
              <a:t>ribs </a:t>
            </a:r>
            <a:br>
              <a:rPr lang="en-IN"/>
            </a:br>
            <a:r>
              <a:rPr lang="en-IN"/>
              <a:t>and </a:t>
            </a:r>
            <a:r>
              <a:rPr lang="en-IN" dirty="0"/>
              <a:t>manubrio-sternum</a:t>
            </a:r>
            <a:endParaRPr lang="en-US" dirty="0"/>
          </a:p>
        </p:txBody>
      </p:sp>
      <p:sp>
        <p:nvSpPr>
          <p:cNvPr id="3" name="Content Placeholder 2"/>
          <p:cNvSpPr>
            <a:spLocks noGrp="1"/>
          </p:cNvSpPr>
          <p:nvPr>
            <p:ph idx="1"/>
          </p:nvPr>
        </p:nvSpPr>
        <p:spPr/>
        <p:txBody>
          <a:bodyPr/>
          <a:lstStyle/>
          <a:p>
            <a:r>
              <a:rPr lang="en-IN" dirty="0"/>
              <a:t>Movement of the thorax is possible by</a:t>
            </a:r>
          </a:p>
          <a:p>
            <a:pPr lvl="1"/>
            <a:r>
              <a:rPr lang="en-IN" sz="2400" dirty="0"/>
              <a:t>Types and angles of articulation</a:t>
            </a:r>
          </a:p>
          <a:p>
            <a:pPr lvl="1"/>
            <a:r>
              <a:rPr lang="en-IN" sz="2400" dirty="0"/>
              <a:t>Movement of the manubrio-sternum</a:t>
            </a:r>
          </a:p>
          <a:p>
            <a:pPr lvl="1"/>
            <a:r>
              <a:rPr lang="en-IN" sz="2400" dirty="0"/>
              <a:t>The elasticity of the costal cartilages</a:t>
            </a:r>
          </a:p>
          <a:p>
            <a:pPr lvl="1"/>
            <a:endParaRPr lang="en-IN" sz="2400" dirty="0"/>
          </a:p>
          <a:p>
            <a:pPr lvl="1"/>
            <a:endParaRPr lang="en-IN" dirty="0"/>
          </a:p>
          <a:p>
            <a:pPr lvl="1"/>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84019E9D-B7D2-1B4C-2A0D-E7588A6DA3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A882C417-DF29-EDD4-9319-D531C64F0200}"/>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999696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Ribs </a:t>
            </a:r>
            <a:endParaRPr lang="en-US" dirty="0"/>
          </a:p>
        </p:txBody>
      </p:sp>
      <p:sp>
        <p:nvSpPr>
          <p:cNvPr id="3" name="Content Placeholder 2"/>
          <p:cNvSpPr>
            <a:spLocks noGrp="1"/>
          </p:cNvSpPr>
          <p:nvPr>
            <p:ph idx="1"/>
          </p:nvPr>
        </p:nvSpPr>
        <p:spPr>
          <a:xfrm>
            <a:off x="381000" y="1645515"/>
            <a:ext cx="5480713" cy="4351338"/>
          </a:xfrm>
        </p:spPr>
        <p:txBody>
          <a:bodyPr>
            <a:normAutofit/>
          </a:bodyPr>
          <a:lstStyle/>
          <a:p>
            <a:pPr algn="just"/>
            <a:r>
              <a:rPr lang="en-IN" dirty="0"/>
              <a:t>The costovertebral and costotransverse joints are mechanically linked, with a single axis of motion for elevation and depression passing through the centres of both joints.</a:t>
            </a:r>
          </a:p>
        </p:txBody>
      </p:sp>
      <p:pic>
        <p:nvPicPr>
          <p:cNvPr id="4" name="Picture 3"/>
          <p:cNvPicPr>
            <a:picLocks noChangeAspect="1"/>
          </p:cNvPicPr>
          <p:nvPr/>
        </p:nvPicPr>
        <p:blipFill>
          <a:blip r:embed="rId2"/>
          <a:stretch>
            <a:fillRect/>
          </a:stretch>
        </p:blipFill>
        <p:spPr>
          <a:xfrm>
            <a:off x="6168979" y="1825625"/>
            <a:ext cx="6023021" cy="3415115"/>
          </a:xfrm>
          <a:prstGeom prst="rect">
            <a:avLst/>
          </a:prstGeom>
        </p:spPr>
      </p:pic>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F9AD977B-8763-8C47-27D2-A17A930C1F8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AFE91E30-165F-6952-B696-A0B2C156930A}"/>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91378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axis for the upper ribs lies close to the frontal plane, allowing thoracic motion predominantly in the sagittal plane. </a:t>
            </a:r>
          </a:p>
          <a:p>
            <a:r>
              <a:rPr lang="en-US" dirty="0"/>
              <a:t>The axis of motion for the lower ribs is nearly in the sagittal plane, allowing for thoracic motion predominantly in the frontal plane. </a:t>
            </a:r>
          </a:p>
          <a:p>
            <a:r>
              <a:rPr lang="en-US" dirty="0"/>
              <a:t>The axis of motion for the 11th and 12</a:t>
            </a:r>
            <a:r>
              <a:rPr lang="en-US" baseline="30000" dirty="0"/>
              <a:t>th</a:t>
            </a:r>
            <a:r>
              <a:rPr lang="en-US" dirty="0"/>
              <a:t> ribs passes through the CV joint only, because there is no CT joint present. The axis of motion for these last two ribs also lies close to the frontal plane.</a:t>
            </a:r>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B5657D66-D5BD-0019-1DEC-933F84CCB23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C6A4155B-6E16-1D83-07D8-469A0E747FEF}"/>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1044007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Pump handle movement</a:t>
            </a:r>
            <a:endParaRPr lang="en-US" dirty="0"/>
          </a:p>
        </p:txBody>
      </p:sp>
      <p:sp>
        <p:nvSpPr>
          <p:cNvPr id="3" name="Content Placeholder 2"/>
          <p:cNvSpPr>
            <a:spLocks noGrp="1"/>
          </p:cNvSpPr>
          <p:nvPr>
            <p:ph idx="1"/>
          </p:nvPr>
        </p:nvSpPr>
        <p:spPr/>
        <p:txBody>
          <a:bodyPr>
            <a:normAutofit lnSpcReduction="10000"/>
          </a:bodyPr>
          <a:lstStyle/>
          <a:p>
            <a:pPr algn="just"/>
            <a:r>
              <a:rPr lang="en-IN" dirty="0"/>
              <a:t>During inspiration, the </a:t>
            </a:r>
            <a:r>
              <a:rPr lang="en-IN" dirty="0" err="1"/>
              <a:t>costovertebral</a:t>
            </a:r>
            <a:r>
              <a:rPr lang="en-IN" dirty="0"/>
              <a:t> joint moves superiorly and posteriorly, elevating the first rib.</a:t>
            </a:r>
          </a:p>
          <a:p>
            <a:r>
              <a:rPr lang="en-US" dirty="0"/>
              <a:t>In the upper ribs 2-7, most of the movement occurs at the anterior aspect of the rib.</a:t>
            </a:r>
          </a:p>
          <a:p>
            <a:r>
              <a:rPr lang="en-IN" dirty="0"/>
              <a:t>The costal cartilage becomes more horizontal.</a:t>
            </a:r>
          </a:p>
          <a:p>
            <a:pPr algn="just"/>
            <a:r>
              <a:rPr lang="en-IN" dirty="0"/>
              <a:t>The movement of the ribs pushes the sternum ventrally and superiorly</a:t>
            </a:r>
          </a:p>
          <a:p>
            <a:r>
              <a:rPr lang="en-US" dirty="0"/>
              <a:t>The excursion of the manubrium is less than that of the body of the sternum because the first rib is the shortest, with the caudal ribs increasing in length until rib 7.</a:t>
            </a:r>
            <a:endParaRPr lang="en-IN" dirty="0"/>
          </a:p>
          <a:p>
            <a:pPr algn="just"/>
            <a:r>
              <a:rPr lang="en-IN" dirty="0"/>
              <a:t>The greatest effect of the motion of the upper ribs and sternum is the increase in the anteroposterior (A-P) diameter of the thorax. This combined rib and sternal motion that occurs in a predominantly sagittal plane has been termed the </a:t>
            </a:r>
            <a:r>
              <a:rPr lang="en-IN" b="1" dirty="0"/>
              <a:t>“pump-handle” motion </a:t>
            </a:r>
            <a:r>
              <a:rPr lang="en-IN" dirty="0"/>
              <a:t>of the thorax.</a:t>
            </a:r>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3EFB85A4-56BB-9A96-B685-51E7B954C9E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3AD6185A-CB28-3F8E-6AE2-6D5B5DC136CA}"/>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1311990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131920" y="580030"/>
            <a:ext cx="5928160" cy="5697940"/>
          </a:xfrm>
          <a:prstGeom prst="rect">
            <a:avLst/>
          </a:prstGeom>
        </p:spPr>
      </p:pic>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1DEE6375-4234-8979-7C22-CA4A7CB159E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9B83AF73-94F7-6B93-C707-3FD67E94522B}"/>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299704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320E-F028-449C-9E53-A2696E20163C}"/>
              </a:ext>
            </a:extLst>
          </p:cNvPr>
          <p:cNvSpPr>
            <a:spLocks noGrp="1"/>
          </p:cNvSpPr>
          <p:nvPr>
            <p:ph type="title"/>
          </p:nvPr>
        </p:nvSpPr>
        <p:spPr/>
        <p:txBody>
          <a:bodyPr/>
          <a:lstStyle/>
          <a:p>
            <a:pPr algn="ctr"/>
            <a:r>
              <a:rPr lang="en-US" dirty="0"/>
              <a:t>Function</a:t>
            </a:r>
            <a:endParaRPr lang="en-IN" dirty="0"/>
          </a:p>
        </p:txBody>
      </p:sp>
      <p:sp>
        <p:nvSpPr>
          <p:cNvPr id="3" name="Content Placeholder 2">
            <a:extLst>
              <a:ext uri="{FF2B5EF4-FFF2-40B4-BE49-F238E27FC236}">
                <a16:creationId xmlns:a16="http://schemas.microsoft.com/office/drawing/2014/main" id="{32B375FB-BF62-452F-A42B-559535A770EE}"/>
              </a:ext>
            </a:extLst>
          </p:cNvPr>
          <p:cNvSpPr>
            <a:spLocks noGrp="1"/>
          </p:cNvSpPr>
          <p:nvPr>
            <p:ph idx="1"/>
          </p:nvPr>
        </p:nvSpPr>
        <p:spPr/>
        <p:txBody>
          <a:bodyPr/>
          <a:lstStyle/>
          <a:p>
            <a:r>
              <a:rPr lang="en-US" dirty="0"/>
              <a:t>It provides a base for the muscle attachment of the upper extremities, the head and neck, the vertebral column, and the pelvis. </a:t>
            </a:r>
          </a:p>
          <a:p>
            <a:r>
              <a:rPr lang="en-US" dirty="0"/>
              <a:t>The thorax also provides protection for the heart, lungs, and viscera. Therefore, there needs to be a certain amount of inherent stability to the thorax. </a:t>
            </a:r>
          </a:p>
          <a:p>
            <a:r>
              <a:rPr lang="en-US" dirty="0"/>
              <a:t>The structure of the rib cage significantly increases the stability of the thoracic spine in flexion/extension, lateral bending, and rotation.</a:t>
            </a:r>
            <a:endParaRPr lang="en-IN" dirty="0"/>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383E2187-9C73-D4C4-8335-14A5B59C8B6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F554FCDA-83E7-75F8-4534-89141CFC7C33}"/>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421992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Bucket handle movement</a:t>
            </a:r>
            <a:endParaRPr lang="en-US" dirty="0"/>
          </a:p>
        </p:txBody>
      </p:sp>
      <p:sp>
        <p:nvSpPr>
          <p:cNvPr id="3" name="Content Placeholder 2"/>
          <p:cNvSpPr>
            <a:spLocks noGrp="1"/>
          </p:cNvSpPr>
          <p:nvPr>
            <p:ph idx="1"/>
          </p:nvPr>
        </p:nvSpPr>
        <p:spPr/>
        <p:txBody>
          <a:bodyPr>
            <a:normAutofit/>
          </a:bodyPr>
          <a:lstStyle/>
          <a:p>
            <a:pPr algn="just"/>
            <a:r>
              <a:rPr lang="en-IN" dirty="0"/>
              <a:t>Elevation of ribs 8 through 10 occurs about an axis of motion lying more towards the sagittal plane.</a:t>
            </a:r>
          </a:p>
          <a:p>
            <a:pPr algn="just"/>
            <a:r>
              <a:rPr lang="en-IN" dirty="0"/>
              <a:t>The lower ribs have a more </a:t>
            </a:r>
            <a:r>
              <a:rPr lang="en-IN" b="1" dirty="0"/>
              <a:t>angled shape </a:t>
            </a:r>
            <a:r>
              <a:rPr lang="en-IN" dirty="0"/>
              <a:t>and an indirect attachment </a:t>
            </a:r>
            <a:r>
              <a:rPr lang="en-US" dirty="0"/>
              <a:t>anteriorly to the sternum.</a:t>
            </a:r>
          </a:p>
          <a:p>
            <a:pPr algn="just"/>
            <a:r>
              <a:rPr lang="en-IN" dirty="0"/>
              <a:t>It allow the lower ribs more motion at the lateral aspect of the rib cage. </a:t>
            </a:r>
          </a:p>
          <a:p>
            <a:pPr algn="just"/>
            <a:r>
              <a:rPr lang="en-IN" dirty="0"/>
              <a:t>The greatest effect of the elevation of the lower ribs is the increase in the transverse diameter of the lower thorax. This motion that occurs in a more frontal plane has been termed the </a:t>
            </a:r>
            <a:r>
              <a:rPr lang="en-IN" b="1" dirty="0"/>
              <a:t>“bucket-handle” motion </a:t>
            </a:r>
            <a:r>
              <a:rPr lang="en-IN" dirty="0"/>
              <a:t>of the thorax</a:t>
            </a:r>
            <a:br>
              <a:rPr lang="en-IN" dirty="0"/>
            </a:br>
            <a:br>
              <a:rPr lang="en-IN" dirty="0"/>
            </a:br>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072A0D15-3E71-3B0E-3808-729CBA23F5A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5FB56AFB-B276-CECC-44EE-289A19F44EF1}"/>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4110408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233227" y="365125"/>
            <a:ext cx="5725546" cy="5998192"/>
          </a:xfrm>
          <a:prstGeom prst="rect">
            <a:avLst/>
          </a:prstGeom>
        </p:spPr>
      </p:pic>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8ADB70CA-DC85-B0ED-7E83-0D31421CD5C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EC349EDF-0EFC-07C7-96B9-33269B58D64F}"/>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457432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8000" b="1" dirty="0"/>
          </a:p>
          <a:p>
            <a:pPr marL="0" indent="0" algn="ctr">
              <a:buNone/>
            </a:pPr>
            <a:r>
              <a:rPr lang="en-US" sz="8000" b="1" dirty="0"/>
              <a:t>THANK YOU</a:t>
            </a:r>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D66552F5-559C-CD30-72F8-22859211668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C8E7C00D-232D-3050-A4F0-46F7605849E6}"/>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66702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most important function of the chest wall is its role in ventilation. </a:t>
            </a:r>
          </a:p>
          <a:p>
            <a:r>
              <a:rPr lang="en-US" dirty="0"/>
              <a:t>The process of ventilation depends on the mobility of the bony rib thorax and the ability of the muscles of ventilation to move it.</a:t>
            </a:r>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225917E0-11DF-6BCB-F8ED-493F336FD75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1872611A-4673-5D5E-9E24-C8AB28F88B64}"/>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328593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Rib cage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38200" y="1690688"/>
            <a:ext cx="4836109" cy="4486275"/>
          </a:xfrm>
          <a:prstGeom prst="rect">
            <a:avLst/>
          </a:prstGeom>
        </p:spPr>
      </p:pic>
      <p:pic>
        <p:nvPicPr>
          <p:cNvPr id="5" name="Picture 4"/>
          <p:cNvPicPr>
            <a:picLocks noChangeAspect="1"/>
          </p:cNvPicPr>
          <p:nvPr/>
        </p:nvPicPr>
        <p:blipFill>
          <a:blip r:embed="rId3"/>
          <a:stretch>
            <a:fillRect/>
          </a:stretch>
        </p:blipFill>
        <p:spPr>
          <a:xfrm>
            <a:off x="6137512" y="1582833"/>
            <a:ext cx="5216288" cy="4836922"/>
          </a:xfrm>
          <a:prstGeom prst="rect">
            <a:avLst/>
          </a:prstGeom>
        </p:spPr>
      </p:pic>
      <p:sp>
        <p:nvSpPr>
          <p:cNvPr id="6" name="Footer Placeholder 5"/>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26BED7CA-EC43-C43E-E0D6-26D7FBC54CD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8" name="Picture 7" descr="H:\2022\01 Important files\SVDU LOGO.jpg">
            <a:extLst>
              <a:ext uri="{FF2B5EF4-FFF2-40B4-BE49-F238E27FC236}">
                <a16:creationId xmlns:a16="http://schemas.microsoft.com/office/drawing/2014/main" id="{AF91B0B3-80CB-2521-9CF4-6E31FA0C7AB9}"/>
              </a:ext>
            </a:extLst>
          </p:cNvPr>
          <p:cNvPicPr/>
          <p:nvPr/>
        </p:nvPicPr>
        <p:blipFill>
          <a:blip r:embed="rId5"/>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76509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rib cage is a closed chain that involves many joints and muscles. </a:t>
            </a:r>
          </a:p>
          <a:p>
            <a:r>
              <a:rPr lang="en-US" dirty="0"/>
              <a:t>The anterior border of the rib cage is the sternum, the lateral borders are the ribs, and the posterior border is formed by the thoracic vertebrae. </a:t>
            </a:r>
          </a:p>
          <a:p>
            <a:r>
              <a:rPr lang="en-US" dirty="0"/>
              <a:t>The superior border of the rib cage is formed by the jugular notch of the sternum, by the superior borders of the first </a:t>
            </a:r>
            <a:r>
              <a:rPr lang="en-US" dirty="0" err="1"/>
              <a:t>costocartilages</a:t>
            </a:r>
            <a:r>
              <a:rPr lang="en-US" dirty="0"/>
              <a:t>, and by the first ribs and their contiguous first thoracic vertebra. </a:t>
            </a:r>
          </a:p>
          <a:p>
            <a:r>
              <a:rPr lang="en-US" dirty="0"/>
              <a:t>The inferior border of the rib cage is formed by the xiphoid process, the shared </a:t>
            </a:r>
            <a:r>
              <a:rPr lang="en-US" dirty="0" err="1"/>
              <a:t>costocartilage</a:t>
            </a:r>
            <a:r>
              <a:rPr lang="en-US" dirty="0"/>
              <a:t> of ribs 6 through 10, the inferior portions of the 11th and 12th ribs, and the 12th thoracic vertebra</a:t>
            </a:r>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17B4A3DA-FCFD-DD1B-BDF6-369A3C37D8E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6" name="Picture 5" descr="H:\2022\01 Important files\SVDU LOGO.jpg">
            <a:extLst>
              <a:ext uri="{FF2B5EF4-FFF2-40B4-BE49-F238E27FC236}">
                <a16:creationId xmlns:a16="http://schemas.microsoft.com/office/drawing/2014/main" id="{C21F3B7A-CBED-0B7D-53F7-CA85FC6C4A93}"/>
              </a:ext>
            </a:extLst>
          </p:cNvPr>
          <p:cNvPicPr/>
          <p:nvPr/>
        </p:nvPicPr>
        <p:blipFill>
          <a:blip r:embed="rId3"/>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249927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589542" cy="1325563"/>
          </a:xfrm>
        </p:spPr>
        <p:txBody>
          <a:bodyPr/>
          <a:lstStyle/>
          <a:p>
            <a:pPr algn="ctr"/>
            <a:r>
              <a:rPr lang="en-IN" b="1" dirty="0"/>
              <a:t>Sternum</a:t>
            </a:r>
            <a:r>
              <a:rPr lang="en-IN" dirty="0"/>
              <a:t> </a:t>
            </a:r>
            <a:endParaRPr lang="en-US" dirty="0"/>
          </a:p>
        </p:txBody>
      </p:sp>
      <p:sp>
        <p:nvSpPr>
          <p:cNvPr id="3" name="Content Placeholder 2"/>
          <p:cNvSpPr>
            <a:spLocks noGrp="1"/>
          </p:cNvSpPr>
          <p:nvPr>
            <p:ph idx="1"/>
          </p:nvPr>
        </p:nvSpPr>
        <p:spPr>
          <a:xfrm>
            <a:off x="838200" y="1825625"/>
            <a:ext cx="6097172" cy="4351338"/>
          </a:xfrm>
        </p:spPr>
        <p:txBody>
          <a:bodyPr/>
          <a:lstStyle/>
          <a:p>
            <a:pPr algn="just"/>
            <a:r>
              <a:rPr lang="en-IN" dirty="0"/>
              <a:t>The sternum is an osseous protective plate for the heart and is composed of the </a:t>
            </a:r>
            <a:r>
              <a:rPr lang="en-IN" b="1" dirty="0"/>
              <a:t>manubrium, body, </a:t>
            </a:r>
            <a:r>
              <a:rPr lang="en-IN" dirty="0"/>
              <a:t>and</a:t>
            </a:r>
            <a:br>
              <a:rPr lang="en-IN" dirty="0"/>
            </a:br>
            <a:r>
              <a:rPr lang="en-IN" b="1" dirty="0"/>
              <a:t>xiphoid process</a:t>
            </a:r>
            <a:endParaRPr lang="en-US" dirty="0"/>
          </a:p>
        </p:txBody>
      </p:sp>
      <p:pic>
        <p:nvPicPr>
          <p:cNvPr id="4" name="Picture 3">
            <a:extLst>
              <a:ext uri="{FF2B5EF4-FFF2-40B4-BE49-F238E27FC236}">
                <a16:creationId xmlns:a16="http://schemas.microsoft.com/office/drawing/2014/main" id="{E22021FF-C2AF-49CB-B2CA-A281AF40C5F0}"/>
              </a:ext>
            </a:extLst>
          </p:cNvPr>
          <p:cNvPicPr>
            <a:picLocks noChangeAspect="1"/>
          </p:cNvPicPr>
          <p:nvPr/>
        </p:nvPicPr>
        <p:blipFill>
          <a:blip r:embed="rId2"/>
          <a:stretch>
            <a:fillRect/>
          </a:stretch>
        </p:blipFill>
        <p:spPr>
          <a:xfrm>
            <a:off x="7301082" y="313519"/>
            <a:ext cx="4518784" cy="6544481"/>
          </a:xfrm>
          <a:prstGeom prst="rect">
            <a:avLst/>
          </a:prstGeom>
        </p:spPr>
      </p:pic>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BCF17A60-2387-E959-5D4C-AEBF489BDB1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D94EC124-4438-4638-E1D5-5943437963FB}"/>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197380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6250"/>
            <a:ext cx="10972800" cy="990600"/>
          </a:xfrm>
        </p:spPr>
        <p:txBody>
          <a:bodyPr/>
          <a:lstStyle/>
          <a:p>
            <a:pPr algn="ctr"/>
            <a:r>
              <a:rPr lang="en-IN" dirty="0"/>
              <a:t>Vertebrae </a:t>
            </a:r>
            <a:endParaRPr lang="en-US" dirty="0"/>
          </a:p>
        </p:txBody>
      </p:sp>
      <p:sp>
        <p:nvSpPr>
          <p:cNvPr id="3" name="Content Placeholder 2"/>
          <p:cNvSpPr>
            <a:spLocks noGrp="1"/>
          </p:cNvSpPr>
          <p:nvPr>
            <p:ph idx="1"/>
          </p:nvPr>
        </p:nvSpPr>
        <p:spPr>
          <a:xfrm>
            <a:off x="838200" y="1825625"/>
            <a:ext cx="6640773" cy="4351338"/>
          </a:xfrm>
        </p:spPr>
        <p:txBody>
          <a:bodyPr/>
          <a:lstStyle/>
          <a:p>
            <a:pPr algn="just"/>
            <a:r>
              <a:rPr lang="en-IN" dirty="0"/>
              <a:t>There are 12 thoracic vertebrae that make up the posterior aspect of the rib cage</a:t>
            </a:r>
          </a:p>
          <a:p>
            <a:pPr algn="just"/>
            <a:r>
              <a:rPr lang="en-IN" dirty="0"/>
              <a:t>Vertebral body and transverse processes have total of 6 costal articulating surfaces.</a:t>
            </a:r>
          </a:p>
          <a:p>
            <a:pPr algn="just"/>
            <a:r>
              <a:rPr lang="en-IN" dirty="0"/>
              <a:t>4 on the body (a superior and an inferior costal </a:t>
            </a:r>
            <a:r>
              <a:rPr lang="en-IN" dirty="0" err="1"/>
              <a:t>facet,or</a:t>
            </a:r>
            <a:r>
              <a:rPr lang="en-IN" dirty="0"/>
              <a:t> </a:t>
            </a:r>
            <a:r>
              <a:rPr lang="en-IN" b="1" dirty="0" err="1"/>
              <a:t>demifacet</a:t>
            </a:r>
            <a:r>
              <a:rPr lang="en-IN" b="1" dirty="0"/>
              <a:t>, </a:t>
            </a:r>
            <a:r>
              <a:rPr lang="en-IN" dirty="0"/>
              <a:t>on each side) </a:t>
            </a:r>
          </a:p>
          <a:p>
            <a:pPr algn="just"/>
            <a:r>
              <a:rPr lang="en-IN" dirty="0"/>
              <a:t>1 costal facet on each transverse process</a:t>
            </a:r>
            <a:endParaRPr lang="en-US" dirty="0"/>
          </a:p>
        </p:txBody>
      </p:sp>
      <p:pic>
        <p:nvPicPr>
          <p:cNvPr id="4" name="Picture 3"/>
          <p:cNvPicPr>
            <a:picLocks noChangeAspect="1"/>
          </p:cNvPicPr>
          <p:nvPr/>
        </p:nvPicPr>
        <p:blipFill>
          <a:blip r:embed="rId2"/>
          <a:stretch>
            <a:fillRect/>
          </a:stretch>
        </p:blipFill>
        <p:spPr>
          <a:xfrm>
            <a:off x="7478972" y="2303297"/>
            <a:ext cx="4257099" cy="3647127"/>
          </a:xfrm>
          <a:prstGeom prst="rect">
            <a:avLst/>
          </a:prstGeom>
        </p:spPr>
      </p:pic>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7A313FC0-F1F3-7EEA-8334-86F7366C2E0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2CE3CC17-6477-4ADF-0517-73CCC5204236}"/>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25151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Thoracic vertebrae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536441" y="1690688"/>
            <a:ext cx="5119118" cy="4932289"/>
          </a:xfrm>
          <a:prstGeom prst="rect">
            <a:avLst/>
          </a:prstGeom>
        </p:spPr>
      </p:pic>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0754E3B9-347E-D746-627A-D7E7C98C097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56240" y="670560"/>
            <a:ext cx="822960" cy="929640"/>
          </a:xfrm>
          <a:prstGeom prst="rect">
            <a:avLst/>
          </a:prstGeom>
        </p:spPr>
      </p:pic>
      <p:pic>
        <p:nvPicPr>
          <p:cNvPr id="7" name="Picture 6" descr="H:\2022\01 Important files\SVDU LOGO.jpg">
            <a:extLst>
              <a:ext uri="{FF2B5EF4-FFF2-40B4-BE49-F238E27FC236}">
                <a16:creationId xmlns:a16="http://schemas.microsoft.com/office/drawing/2014/main" id="{1B595D04-2707-2291-0C1A-632A8A3FBF69}"/>
              </a:ext>
            </a:extLst>
          </p:cNvPr>
          <p:cNvPicPr/>
          <p:nvPr/>
        </p:nvPicPr>
        <p:blipFill>
          <a:blip r:embed="rId4"/>
          <a:srcRect/>
          <a:stretch>
            <a:fillRect/>
          </a:stretch>
        </p:blipFill>
        <p:spPr bwMode="auto">
          <a:xfrm>
            <a:off x="812800" y="533400"/>
            <a:ext cx="873760" cy="912495"/>
          </a:xfrm>
          <a:prstGeom prst="rect">
            <a:avLst/>
          </a:prstGeom>
          <a:noFill/>
          <a:ln w="9525">
            <a:noFill/>
            <a:miter lim="800000"/>
            <a:headEnd/>
            <a:tailEnd/>
          </a:ln>
        </p:spPr>
      </p:pic>
    </p:spTree>
    <p:extLst>
      <p:ext uri="{BB962C8B-B14F-4D97-AF65-F5344CB8AC3E}">
        <p14:creationId xmlns:p14="http://schemas.microsoft.com/office/powerpoint/2010/main" val="3571626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653</TotalTime>
  <Words>1620</Words>
  <Application>Microsoft Office PowerPoint</Application>
  <PresentationFormat>Widescreen</PresentationFormat>
  <Paragraphs>111</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Clarity</vt:lpstr>
      <vt:lpstr>Biomechanics of Thorax</vt:lpstr>
      <vt:lpstr> </vt:lpstr>
      <vt:lpstr>Function</vt:lpstr>
      <vt:lpstr>PowerPoint Presentation</vt:lpstr>
      <vt:lpstr>Rib cage</vt:lpstr>
      <vt:lpstr>PowerPoint Presentation</vt:lpstr>
      <vt:lpstr>Sternum </vt:lpstr>
      <vt:lpstr>Vertebrae </vt:lpstr>
      <vt:lpstr>Thoracic vertebrae </vt:lpstr>
      <vt:lpstr>Ribs</vt:lpstr>
      <vt:lpstr>True ribs</vt:lpstr>
      <vt:lpstr>False ribs</vt:lpstr>
      <vt:lpstr>Articulations of the Rib Cage</vt:lpstr>
      <vt:lpstr>Manubriosternal and Xiphisternal Joints</vt:lpstr>
      <vt:lpstr>Costovertebral Joints</vt:lpstr>
      <vt:lpstr>Ligaments </vt:lpstr>
      <vt:lpstr>PowerPoint Presentation</vt:lpstr>
      <vt:lpstr>PowerPoint Presentation</vt:lpstr>
      <vt:lpstr>Costotransverse Joints</vt:lpstr>
      <vt:lpstr>Ligaments </vt:lpstr>
      <vt:lpstr>Costochondral and Chondrosternal Joints</vt:lpstr>
      <vt:lpstr>Costochondral and Chondrosternal Joints</vt:lpstr>
      <vt:lpstr>Ligaments </vt:lpstr>
      <vt:lpstr>Interchondral Joints</vt:lpstr>
      <vt:lpstr>Kinematics of the ribs  and manubrio-sternum</vt:lpstr>
      <vt:lpstr>Ribs </vt:lpstr>
      <vt:lpstr>PowerPoint Presentation</vt:lpstr>
      <vt:lpstr>Pump handle movement</vt:lpstr>
      <vt:lpstr>PowerPoint Presentation</vt:lpstr>
      <vt:lpstr>Bucket handle movement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Biomechanics of Thorax</dc:title>
  <dc:creator>Microsoft</dc:creator>
  <cp:lastModifiedBy>Jaimin Bhandari</cp:lastModifiedBy>
  <cp:revision>108</cp:revision>
  <dcterms:created xsi:type="dcterms:W3CDTF">2016-12-16T02:11:11Z</dcterms:created>
  <dcterms:modified xsi:type="dcterms:W3CDTF">2022-11-23T11:13:28Z</dcterms:modified>
</cp:coreProperties>
</file>