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50" r:id="rId2"/>
    <p:sldId id="257" r:id="rId3"/>
    <p:sldId id="264" r:id="rId4"/>
    <p:sldId id="265" r:id="rId5"/>
    <p:sldId id="266" r:id="rId6"/>
    <p:sldId id="267" r:id="rId7"/>
    <p:sldId id="31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318" r:id="rId16"/>
    <p:sldId id="275" r:id="rId17"/>
    <p:sldId id="319" r:id="rId18"/>
    <p:sldId id="321" r:id="rId19"/>
    <p:sldId id="276" r:id="rId20"/>
    <p:sldId id="322" r:id="rId21"/>
    <p:sldId id="277" r:id="rId22"/>
    <p:sldId id="323" r:id="rId23"/>
    <p:sldId id="278" r:id="rId24"/>
    <p:sldId id="324" r:id="rId25"/>
    <p:sldId id="279" r:id="rId26"/>
    <p:sldId id="325" r:id="rId27"/>
    <p:sldId id="326" r:id="rId28"/>
    <p:sldId id="280" r:id="rId29"/>
    <p:sldId id="281" r:id="rId30"/>
    <p:sldId id="282" r:id="rId31"/>
    <p:sldId id="283" r:id="rId32"/>
    <p:sldId id="327" r:id="rId33"/>
    <p:sldId id="285" r:id="rId34"/>
    <p:sldId id="284" r:id="rId35"/>
    <p:sldId id="328" r:id="rId36"/>
    <p:sldId id="286" r:id="rId37"/>
    <p:sldId id="287" r:id="rId38"/>
    <p:sldId id="329" r:id="rId39"/>
    <p:sldId id="330" r:id="rId40"/>
    <p:sldId id="288" r:id="rId41"/>
    <p:sldId id="289" r:id="rId42"/>
    <p:sldId id="342" r:id="rId43"/>
    <p:sldId id="290" r:id="rId44"/>
    <p:sldId id="343" r:id="rId45"/>
    <p:sldId id="291" r:id="rId46"/>
    <p:sldId id="333" r:id="rId47"/>
    <p:sldId id="292" r:id="rId48"/>
    <p:sldId id="293" r:id="rId49"/>
    <p:sldId id="294" r:id="rId50"/>
    <p:sldId id="334" r:id="rId51"/>
    <p:sldId id="295" r:id="rId52"/>
    <p:sldId id="345" r:id="rId53"/>
    <p:sldId id="296" r:id="rId54"/>
    <p:sldId id="346" r:id="rId55"/>
    <p:sldId id="297" r:id="rId56"/>
    <p:sldId id="344" r:id="rId57"/>
    <p:sldId id="298" r:id="rId58"/>
    <p:sldId id="303" r:id="rId59"/>
    <p:sldId id="335" r:id="rId60"/>
    <p:sldId id="300" r:id="rId61"/>
    <p:sldId id="347" r:id="rId62"/>
    <p:sldId id="301" r:id="rId63"/>
    <p:sldId id="336" r:id="rId64"/>
    <p:sldId id="302" r:id="rId65"/>
    <p:sldId id="304" r:id="rId66"/>
    <p:sldId id="306" r:id="rId67"/>
    <p:sldId id="307" r:id="rId68"/>
    <p:sldId id="305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3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13" autoAdjust="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B1DE7-2A1E-42AC-8955-CF7CB8EFF11A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69A83-CF48-42A1-98A0-D79991286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69A83-CF48-42A1-98A0-D799912868A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hyperlink" Target="http://mamaot.com/exersaucers-the-good-the-bad-the-bet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hyperlink" Target="http://www.google.co.in/url?sa=i&amp;rct=j&amp;q=&amp;esrc=s&amp;frm=1&amp;source=images&amp;cd=&amp;cad=rja&amp;uact=8&amp;ved=0ahUKEwjq7fG80oDRAhXMQo8KHX_kCo8QjRwIBw&amp;url=http://www.parents.com/baby/development/physical/stages-of-sitting/&amp;bvm=bv.142059868,d.c2I&amp;psig=AFQjCNGql5qZ58kmy_DVgiQKNsvtArbcVQ&amp;ust=148224994172261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url?sa=i&amp;rct=j&amp;q=&amp;esrc=s&amp;frm=1&amp;source=images&amp;cd=&amp;cad=rja&amp;uact=8&amp;ved=0ahUKEwjp6qzE14DRAhXIu48KHVcTDegQjRwIBw&amp;url=https://www.babble.com/baby/when-do-babies-pull-up/&amp;psig=AFQjCNFbBLly6na61fQ8Zydx4IP1x7AmfA&amp;ust=1482251540531545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frm=1&amp;source=images&amp;cd=&amp;cad=rja&amp;uact=8&amp;ved=0ahUKEwj8lszx2IDRAhXIgI8KHRWQCPsQjRwIBw&amp;url=http://ellietheurer.blogspot.com/2010_06_01_archive.html&amp;psig=AFQjCNHkqlfK5NVlPS9j1T0F5SROQaxtFQ&amp;ust=1482251895547888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google.co.in/url?sa=i&amp;rct=j&amp;q=&amp;esrc=s&amp;frm=1&amp;source=images&amp;cd=&amp;cad=rja&amp;uact=8&amp;ved=0ahUKEwjhnZjI2oDRAhVLPo8KHTZaCMMQjRwIBw&amp;url=http://www.featurepics.com/online/Baby-Walks-Upstairs-1330045.aspx&amp;psig=AFQjCNEWP0_9NgH5dI4mXCAq8jm_Gq5vhQ&amp;ust=1482252311726610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s://www.google.co.in/url?sa=i&amp;rct=j&amp;q=&amp;esrc=s&amp;frm=1&amp;source=images&amp;cd=&amp;cad=rja&amp;uact=8&amp;ved=0ahUKEwj57pTw2oDRAhVJOo8KHWJwBQoQjRwIBw&amp;url=https://www.aliexpress.com/w/wholesale-inflatable-chair.html&amp;psig=AFQjCNEiDbCqF0HNzkOUapH_y7TPL0eEdg&amp;ust=1482252437051147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frm=1&amp;source=images&amp;cd=&amp;cad=rja&amp;uact=8&amp;ved=0ahUKEwj6mfvE3IDRAhVJv48KHUQRDrQQjRwIBw&amp;url=http://deansomerset.com/adults-cant-squat-like-babies-stop-trying/&amp;psig=AFQjCNFv5jP5Xq6oDLnPysWQUyiOqfNzOg&amp;ust=1482252905229837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url?sa=i&amp;rct=j&amp;q=&amp;esrc=s&amp;frm=1&amp;source=images&amp;cd=&amp;cad=rja&amp;uact=8&amp;ved=0ahUKEwib2oTS3oDRAhWMpI8KHaWzCSUQjRwIBw&amp;url=https://www.healthunit.com/fundamental-movement-skills&amp;psig=AFQjCNFMWYsnYCAg-CO2-VCNaZoYhvOlEA&amp;ust=1482253451688319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url?sa=i&amp;rct=j&amp;q=&amp;esrc=s&amp;frm=1&amp;source=images&amp;cd=&amp;cad=rja&amp;uact=8&amp;ved=0ahUKEwiR3O_c34DRAhUOSI8KHXM7B4oQjRwIBw&amp;url=https://www.amazon.com/Fisher-Price-Rock-Trike-Amazon-Exclusive/dp/B00JCA5DPG&amp;psig=AFQjCNHRWTS66tTgMKTw8YPXF1MhNdQXOg&amp;ust=1482253712188799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url?sa=i&amp;rct=j&amp;q=&amp;esrc=s&amp;frm=1&amp;source=images&amp;cd=&amp;cad=rja&amp;uact=8&amp;ved=0ahUKEwj4_ori4IDRAhXJgI8KHVbpCycQjRwIBw&amp;url=https://www.shutterstock.com/search/climbing+stairs&amp;psig=AFQjCNFfCfM8zdx0Py37_cg9SbKkMvmanA&amp;ust=1482254022406450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.in/url?sa=i&amp;rct=j&amp;q=&amp;esrc=s&amp;frm=1&amp;source=images&amp;cd=&amp;cad=rja&amp;uact=8&amp;ved=0ahUKEwje4d_04YDRAhVIgI8KHQWHCTYQjRwIBw&amp;url=http://nursekey.com/the-preschooler-and-family/&amp;psig=AFQjCNFJ7hfIYLt0ZREBkMTKHuCGdofaog&amp;ust=14822543209313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n/url?sa=i&amp;rct=j&amp;q=&amp;esrc=s&amp;frm=1&amp;source=images&amp;cd=&amp;cad=rja&amp;uact=8&amp;ved=0ahUKEwj8w-bNzoDRAhVEOo8KHaY2Ab4QjRwIBw&amp;url=http://potencialgestante.com.br/5-meses-sansa/&amp;bvm=bv.142059868,d.c2I&amp;psig=AFQjCNHtoKvFEviaKvy1OjA_mr1a2CbpiA&amp;ust=14822491337526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.in/url?sa=i&amp;rct=j&amp;q=&amp;esrc=s&amp;frm=1&amp;source=images&amp;cd=&amp;cad=rja&amp;uact=8&amp;ved=0ahUKEwjLtsS054DRAhUDPY8KHRnVDZUQjRwIBw&amp;url=http://www.parents.com/baby/development/growth/4-7month-milestones/&amp;psig=AFQjCNH52vsMN2E0ekgL04cIn2oYaLDOdA&amp;ust=14822557717956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n/url?sa=i&amp;rct=j&amp;q=&amp;esrc=s&amp;frm=1&amp;source=images&amp;cd=&amp;cad=rja&amp;uact=8&amp;ved=0ahUKEwj__vjWyoDRAhXCpo8KHeOnBDgQjRwIBw&amp;url=http://www.newkidscenter.com/When-Do-Babies-Roll-Over.html&amp;bvm=bv.142059868,d.c2I&amp;psig=AFQjCNEDByyyOYndiAxUG9JYshu6s10qMQ&amp;ust=14822480278675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in/url?sa=i&amp;rct=j&amp;q=&amp;esrc=s&amp;frm=1&amp;source=images&amp;cd=&amp;cad=rja&amp;uact=8&amp;ved=0ahUKEwin9Lqsy4DRAhVLQo8KHTw3DNYQjRwIBw&amp;url=https://www.studyblue.com/notes/note/n/peds-exam-1/deck/15463895&amp;bvm=bv.142059868,d.c2I&amp;psig=AFQjCNEyrpcXRi9htdRU5dmPwY1-dJpV1w&amp;ust=14822482002611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n/url?sa=i&amp;rct=j&amp;q=&amp;esrc=s&amp;frm=1&amp;source=images&amp;cd=&amp;cad=rja&amp;uact=8&amp;ved=0ahUKEwiotOSB0IDRAhXCPo8KHfqjDmcQjRwIBw&amp;url=http://www.tinylove.com/en/articles/tummy-time-head-lifting&amp;bvm=bv.142059868,d.c2I&amp;psig=AFQjCNHmRqA7oF6qiMAgAUA2wcWs6YlaHg&amp;ust=1482249533188492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.in/url?sa=i&amp;rct=j&amp;q=&amp;esrc=s&amp;frm=1&amp;source=images&amp;cd=&amp;cad=rja&amp;uact=8&amp;ved=0ahUKEwjJorHLzYDRAhWIPo8KHQrJAJgQjRwIBw&amp;url=https://www.shutterstock.com/search/prone&amp;bvm=bv.142059868,d.c2I&amp;psig=AFQjCNGk8zWj8t2oelXYUl_rcs71bULmpA&amp;ust=14822488680421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in/url?sa=i&amp;rct=j&amp;q=&amp;esrc=s&amp;frm=1&amp;source=images&amp;cd=&amp;cad=rja&amp;uact=8&amp;ved=0ahUKEwilxd25z4DRAhUUTo8KHcM2ByYQjRwIBw&amp;url=https://www.youtube.com/watch?v=odepcD8i8R4&amp;bvm=bv.142059868,d.c2I&amp;psig=AFQjCNHNWqFIQRzFO7rEwrEhpQVE4UgCsw&amp;ust=1482249365545218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7.jpeg"/><Relationship Id="rId10" Type="http://schemas.openxmlformats.org/officeDocument/2006/relationships/image" Target="../media/image1.png"/><Relationship Id="rId4" Type="http://schemas.openxmlformats.org/officeDocument/2006/relationships/hyperlink" Target="http://www.google.co.in/url?sa=i&amp;rct=j&amp;q=&amp;esrc=s&amp;frm=1&amp;source=images&amp;cd=&amp;cad=rja&amp;uact=8&amp;ved=0ahUKEwicwPeEz4DRAhUcTY8KHWN4Dz8QjRwIBw&amp;url=http://bebemamae.com/desenvolvimento-do-bebe/bebes-meninas-sao-mais-independentes-e-sociaveis-do-que-meninos&amp;bvm=bv.142059868,d.c2I&amp;psig=AFQjCNHtoKvFEviaKvy1OjA_mr1a2CbpiA&amp;ust=1482249133752610" TargetMode="External"/><Relationship Id="rId9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n/url?sa=i&amp;rct=j&amp;q=&amp;esrc=s&amp;frm=1&amp;source=images&amp;cd=&amp;cad=rja&amp;uact=8&amp;ved=0ahUKEwiY6o7N0IDRAhUkSo8KHUa_AOoQjRwIBw&amp;url=http://www.secretsofbabybehavior.com/2011/07/babies-firsts-science-behind-rolling.html&amp;bvm=bv.142059868,d.c2I&amp;psig=AFQjCNHu7iE9M9b3v_tdnMMkyAoSCDaQPQ&amp;ust=14822496615723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r>
              <a:rPr lang="en-IN" b="1" u="sng" dirty="0"/>
              <a:t>NORMAL DEVELOPMENT OF CHILD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 algn="r">
              <a:buNone/>
            </a:pPr>
            <a:r>
              <a:rPr lang="en-IN" sz="2000" dirty="0" err="1" smtClean="0"/>
              <a:t>Dr</a:t>
            </a:r>
            <a:r>
              <a:rPr lang="en-IN" sz="2000" dirty="0" err="1"/>
              <a:t>.</a:t>
            </a:r>
            <a:r>
              <a:rPr lang="en-IN" sz="2000" dirty="0"/>
              <a:t> </a:t>
            </a:r>
            <a:r>
              <a:rPr lang="en-IN" sz="2000" dirty="0" err="1"/>
              <a:t>Dhwani</a:t>
            </a:r>
            <a:r>
              <a:rPr lang="en-IN" sz="2000" dirty="0"/>
              <a:t> </a:t>
            </a:r>
            <a:r>
              <a:rPr lang="en-IN" sz="2000" dirty="0" err="1" smtClean="0"/>
              <a:t>Chanpura</a:t>
            </a:r>
            <a:endParaRPr lang="en-IN" sz="2000" dirty="0" smtClean="0"/>
          </a:p>
          <a:p>
            <a:pPr marL="0" indent="0" algn="r">
              <a:buNone/>
            </a:pPr>
            <a:r>
              <a:rPr lang="en-IN" sz="2000" dirty="0" smtClean="0"/>
              <a:t>Assistant Professor</a:t>
            </a:r>
          </a:p>
          <a:p>
            <a:pPr marL="0" indent="0" algn="r">
              <a:buNone/>
            </a:pPr>
            <a:r>
              <a:rPr lang="en-IN" sz="2000" dirty="0" smtClean="0"/>
              <a:t>College of Physiotherapy</a:t>
            </a:r>
          </a:p>
          <a:p>
            <a:pPr marL="0" indent="0" algn="r">
              <a:buNone/>
            </a:pPr>
            <a:r>
              <a:rPr lang="en-IN" sz="2000" dirty="0" err="1" smtClean="0"/>
              <a:t>Sumandeep</a:t>
            </a:r>
            <a:r>
              <a:rPr lang="en-IN" sz="2000" dirty="0" smtClean="0"/>
              <a:t> </a:t>
            </a:r>
            <a:r>
              <a:rPr lang="en-IN" sz="2000" dirty="0" err="1" smtClean="0"/>
              <a:t>Vidyapeeth</a:t>
            </a:r>
            <a:endParaRPr lang="en-IN" sz="2000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3071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u="sng" dirty="0"/>
              <a:t>Supported Sitting</a:t>
            </a:r>
            <a:endParaRPr lang="en-US" b="1" u="sng" dirty="0"/>
          </a:p>
          <a:p>
            <a:pPr lvl="0"/>
            <a:r>
              <a:rPr lang="en-IN" dirty="0"/>
              <a:t>Lifts head and assists in pull to sitting</a:t>
            </a:r>
            <a:endParaRPr lang="en-US" dirty="0"/>
          </a:p>
          <a:p>
            <a:pPr lvl="0"/>
            <a:r>
              <a:rPr lang="en-IN" dirty="0"/>
              <a:t>Holds head erect when leaning forward</a:t>
            </a:r>
            <a:endParaRPr lang="en-US" dirty="0"/>
          </a:p>
          <a:p>
            <a:pPr lvl="0"/>
            <a:r>
              <a:rPr lang="en-IN" dirty="0"/>
              <a:t>Active in supported sitting</a:t>
            </a:r>
            <a:endParaRPr lang="en-US" dirty="0"/>
          </a:p>
          <a:p>
            <a:pPr lvl="0"/>
            <a:r>
              <a:rPr lang="en-IN" dirty="0"/>
              <a:t>Sit momentarily, leaning on hands</a:t>
            </a:r>
            <a:endParaRPr lang="en-US" dirty="0"/>
          </a:p>
          <a:p>
            <a:endParaRPr lang="en-US" dirty="0"/>
          </a:p>
        </p:txBody>
      </p:sp>
      <p:pic>
        <p:nvPicPr>
          <p:cNvPr id="45060" name="Picture 4" descr="Image result for supported sitt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21476"/>
            <a:ext cx="2895600" cy="1993625"/>
          </a:xfrm>
          <a:prstGeom prst="rect">
            <a:avLst/>
          </a:prstGeom>
          <a:noFill/>
        </p:spPr>
      </p:pic>
      <p:pic>
        <p:nvPicPr>
          <p:cNvPr id="45062" name="Picture 6" descr="Image result for supported sitt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521476"/>
            <a:ext cx="2971800" cy="218412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u="sng" dirty="0"/>
              <a:t>Supported Standing</a:t>
            </a:r>
            <a:endParaRPr lang="en-US" b="1" u="sng" dirty="0"/>
          </a:p>
          <a:p>
            <a:pPr lvl="0"/>
            <a:r>
              <a:rPr lang="en-IN" dirty="0"/>
              <a:t>Bears large fraction of weight on legs and bounces.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9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b="1" u="sng" dirty="0"/>
              <a:t>Prone</a:t>
            </a:r>
            <a:endParaRPr lang="en-US" b="1" u="sng" dirty="0"/>
          </a:p>
          <a:p>
            <a:pPr lvl="0"/>
            <a:r>
              <a:rPr lang="en-IN" dirty="0"/>
              <a:t>Assumes hand knee creeping position</a:t>
            </a:r>
            <a:endParaRPr lang="en-US" dirty="0"/>
          </a:p>
          <a:p>
            <a:r>
              <a:rPr lang="en-IN" dirty="0"/>
              <a:t>Creeps on all </a:t>
            </a:r>
            <a:r>
              <a:rPr lang="en-IN" dirty="0" smtClean="0"/>
              <a:t>fours</a:t>
            </a:r>
            <a:endParaRPr lang="en-IN" dirty="0"/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6" name="Picture 1" descr="C:\Users\Mihir\Desktop\888622_stock-photo-creeping-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394166"/>
            <a:ext cx="2209800" cy="2778035"/>
          </a:xfrm>
          <a:prstGeom prst="rect">
            <a:avLst/>
          </a:prstGeom>
          <a:noFill/>
        </p:spPr>
      </p:pic>
      <p:pic>
        <p:nvPicPr>
          <p:cNvPr id="1026" name="Picture 2" descr="C:\Users\Mihir\Desktop\d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311499"/>
            <a:ext cx="2905125" cy="270830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u="sng" dirty="0"/>
              <a:t>Sitting</a:t>
            </a:r>
            <a:endParaRPr lang="en-US" b="1" u="sng" dirty="0"/>
          </a:p>
          <a:p>
            <a:pPr lvl="0"/>
            <a:r>
              <a:rPr lang="en-IN" dirty="0"/>
              <a:t>Sits independently, unsupported</a:t>
            </a:r>
            <a:endParaRPr lang="en-US" dirty="0"/>
          </a:p>
          <a:p>
            <a:pPr lvl="0"/>
            <a:r>
              <a:rPr lang="en-IN" dirty="0"/>
              <a:t>Assumes sitting without assistance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1" descr="C:\Users\Mihir\Desktop\stock-photo-hispanic-baby-sitting-isolated-over-white-background-121685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429000"/>
            <a:ext cx="4953000" cy="28194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u="sng" dirty="0"/>
              <a:t>Standing</a:t>
            </a:r>
            <a:endParaRPr lang="en-US" b="1" u="sng" dirty="0"/>
          </a:p>
          <a:p>
            <a:pPr lvl="0"/>
            <a:r>
              <a:rPr lang="en-IN" dirty="0"/>
              <a:t>Pulls to standing at rail or furniture</a:t>
            </a:r>
            <a:endParaRPr lang="en-US" dirty="0"/>
          </a:p>
          <a:p>
            <a:pPr lvl="0"/>
            <a:r>
              <a:rPr lang="en-IN" dirty="0"/>
              <a:t>Lowers to floor at rail or furniture</a:t>
            </a:r>
          </a:p>
          <a:p>
            <a:pPr lvl="0"/>
            <a:endParaRPr lang="en-IN" dirty="0"/>
          </a:p>
          <a:p>
            <a:pPr lvl="0"/>
            <a:endParaRPr lang="en-IN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hir\Desktop\d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7543800" cy="2286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12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Pivots in </a:t>
            </a:r>
            <a:r>
              <a:rPr lang="en-IN" dirty="0" smtClean="0"/>
              <a:t>sitting- </a:t>
            </a:r>
          </a:p>
          <a:p>
            <a:pPr lvl="0"/>
            <a:r>
              <a:rPr lang="en-IN" dirty="0" smtClean="0"/>
              <a:t>Cruises </a:t>
            </a:r>
            <a:r>
              <a:rPr lang="en-IN" dirty="0"/>
              <a:t>at rail</a:t>
            </a:r>
            <a:endParaRPr lang="en-US" dirty="0"/>
          </a:p>
          <a:p>
            <a:pPr lvl="0"/>
            <a:r>
              <a:rPr lang="en-IN" dirty="0"/>
              <a:t>Walks with one hand held</a:t>
            </a:r>
            <a:endParaRPr lang="en-US" dirty="0"/>
          </a:p>
          <a:p>
            <a:pPr lvl="0"/>
            <a:r>
              <a:rPr lang="en-IN" dirty="0"/>
              <a:t>Creeps or hitches </a:t>
            </a:r>
            <a:r>
              <a:rPr lang="en-IN" dirty="0" smtClean="0"/>
              <a:t>upstairs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Mihir\Desktop\AM_b_dev_When_will_baby_walk_or_cruise_W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848" y="1655818"/>
            <a:ext cx="3794760" cy="2993076"/>
          </a:xfrm>
          <a:prstGeom prst="rect">
            <a:avLst/>
          </a:prstGeom>
          <a:noFill/>
        </p:spPr>
      </p:pic>
      <p:pic>
        <p:nvPicPr>
          <p:cNvPr id="76806" name="Picture 6" descr="Image result for walking of baby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828800"/>
            <a:ext cx="4000500" cy="2209800"/>
          </a:xfrm>
          <a:prstGeom prst="rect">
            <a:avLst/>
          </a:prstGeom>
          <a:noFill/>
        </p:spPr>
      </p:pic>
      <p:pic>
        <p:nvPicPr>
          <p:cNvPr id="4098" name="Picture 2" descr="C:\Users\Mihir\Desktop\d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869" y="4181475"/>
            <a:ext cx="3091427" cy="267652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15 Months</a:t>
            </a:r>
            <a:endParaRPr lang="en-US" dirty="0"/>
          </a:p>
        </p:txBody>
      </p:sp>
      <p:pic>
        <p:nvPicPr>
          <p:cNvPr id="78850" name="Picture 2" descr="C:\Users\Mihir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465318"/>
            <a:ext cx="3352800" cy="2497082"/>
          </a:xfrm>
          <a:prstGeom prst="rect">
            <a:avLst/>
          </a:prstGeom>
          <a:noFill/>
        </p:spPr>
      </p:pic>
      <p:pic>
        <p:nvPicPr>
          <p:cNvPr id="78852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47800"/>
            <a:ext cx="4267200" cy="2514600"/>
          </a:xfrm>
          <a:prstGeom prst="rect">
            <a:avLst/>
          </a:prstGeom>
          <a:noFill/>
        </p:spPr>
      </p:pic>
      <p:pic>
        <p:nvPicPr>
          <p:cNvPr id="3074" name="Picture 2" descr="C:\Users\Mihir\Desktop\d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267200"/>
            <a:ext cx="4648200" cy="23622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15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Walks alone several steps</a:t>
            </a:r>
            <a:endParaRPr lang="en-US" dirty="0"/>
          </a:p>
          <a:p>
            <a:pPr lvl="0"/>
            <a:r>
              <a:rPr lang="en-IN" dirty="0"/>
              <a:t>Assumes and maintain kneeling balance</a:t>
            </a:r>
            <a:endParaRPr lang="en-US" dirty="0"/>
          </a:p>
          <a:p>
            <a:pPr lvl="0"/>
            <a:r>
              <a:rPr lang="en-IN" dirty="0"/>
              <a:t>Falls by sitting</a:t>
            </a:r>
            <a:endParaRPr lang="en-US" dirty="0"/>
          </a:p>
          <a:p>
            <a:pPr lvl="0"/>
            <a:r>
              <a:rPr lang="en-IN" dirty="0"/>
              <a:t>Rises to standing independently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u="sng" dirty="0"/>
              <a:t/>
            </a:r>
            <a:br>
              <a:rPr lang="en-IN" b="1" u="sng" dirty="0"/>
            </a:br>
            <a:r>
              <a:rPr lang="en-IN" b="1" u="sng" dirty="0"/>
              <a:t>NORMAL DEVELOPMENT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Child development is a process where every child goes through. This process involves learning and mastering skills like sitting, walking, talking,etc,...These skills, called developmental milestones, appear at predictable time periods.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18 Months</a:t>
            </a:r>
            <a:endParaRPr lang="en-US" dirty="0"/>
          </a:p>
        </p:txBody>
      </p:sp>
      <p:pic>
        <p:nvPicPr>
          <p:cNvPr id="79874" name="Picture 2" descr="C:\Users\Mihir\Desktop\bab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22763" y="1417638"/>
            <a:ext cx="2730037" cy="2619375"/>
          </a:xfrm>
          <a:prstGeom prst="rect">
            <a:avLst/>
          </a:prstGeom>
          <a:noFill/>
        </p:spPr>
      </p:pic>
      <p:pic>
        <p:nvPicPr>
          <p:cNvPr id="79876" name="Picture 4" descr="Image result for upstairs  bab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036" y="1217613"/>
            <a:ext cx="2533650" cy="2819400"/>
          </a:xfrm>
          <a:prstGeom prst="rect">
            <a:avLst/>
          </a:prstGeom>
          <a:noFill/>
        </p:spPr>
      </p:pic>
      <p:pic>
        <p:nvPicPr>
          <p:cNvPr id="79878" name="Picture 6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037013"/>
            <a:ext cx="4076700" cy="274320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18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Walks alone, seldom falls</a:t>
            </a:r>
            <a:endParaRPr lang="en-US" dirty="0"/>
          </a:p>
          <a:p>
            <a:pPr lvl="0"/>
            <a:r>
              <a:rPr lang="en-IN" dirty="0"/>
              <a:t>Upstairs with one hand</a:t>
            </a:r>
            <a:endParaRPr lang="en-US" dirty="0"/>
          </a:p>
          <a:p>
            <a:pPr lvl="0"/>
            <a:r>
              <a:rPr lang="en-IN" dirty="0"/>
              <a:t>Seats self in small chair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21 Months</a:t>
            </a:r>
            <a:endParaRPr lang="en-US" dirty="0"/>
          </a:p>
        </p:txBody>
      </p:sp>
      <p:pic>
        <p:nvPicPr>
          <p:cNvPr id="81922" name="Picture 2" descr="C:\Users\Mihir\Desktop\mother-baby-girl-walking-down-stairs-healthy-526751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905000"/>
            <a:ext cx="3886200" cy="3695700"/>
          </a:xfrm>
          <a:prstGeom prst="rect">
            <a:avLst/>
          </a:prstGeom>
          <a:noFill/>
        </p:spPr>
      </p:pic>
      <p:sp>
        <p:nvSpPr>
          <p:cNvPr id="81924" name="AutoShape 4" descr="Image result for Squat in pla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257300"/>
            <a:ext cx="25146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6" name="AutoShape 6" descr="Image result for Squat in pla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257300"/>
            <a:ext cx="25146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27" name="Picture 7" descr="C:\Users\Mihir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905000"/>
            <a:ext cx="3657600" cy="34290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21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Upstairs holding one rail</a:t>
            </a:r>
            <a:endParaRPr lang="en-US" dirty="0"/>
          </a:p>
          <a:p>
            <a:pPr lvl="0"/>
            <a:r>
              <a:rPr lang="en-IN" dirty="0"/>
              <a:t>Downstairs with one hand help</a:t>
            </a:r>
            <a:endParaRPr lang="en-US" dirty="0"/>
          </a:p>
          <a:p>
            <a:pPr lvl="0"/>
            <a:r>
              <a:rPr lang="en-IN" dirty="0"/>
              <a:t>Squat in play</a:t>
            </a:r>
          </a:p>
          <a:p>
            <a:pPr lvl="0"/>
            <a:endParaRPr lang="en-IN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2 Years</a:t>
            </a:r>
            <a:endParaRPr lang="en-US" dirty="0"/>
          </a:p>
        </p:txBody>
      </p:sp>
      <p:pic>
        <p:nvPicPr>
          <p:cNvPr id="82946" name="Picture 2" descr="C:\Users\Mihir\Desktop\102766196_X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6151" y="1676400"/>
            <a:ext cx="4510649" cy="4057650"/>
          </a:xfrm>
          <a:prstGeom prst="rect">
            <a:avLst/>
          </a:prstGeom>
          <a:noFill/>
        </p:spPr>
      </p:pic>
      <p:pic>
        <p:nvPicPr>
          <p:cNvPr id="82948" name="Picture 4" descr="Image result for baby kicking bal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76400"/>
            <a:ext cx="3429000" cy="405765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2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Runs fairly well</a:t>
            </a:r>
            <a:endParaRPr lang="en-US" dirty="0"/>
          </a:p>
          <a:p>
            <a:pPr lvl="0"/>
            <a:r>
              <a:rPr lang="en-IN" dirty="0"/>
              <a:t>Upstairs and downstairs alone</a:t>
            </a:r>
            <a:endParaRPr lang="en-US" dirty="0"/>
          </a:p>
          <a:p>
            <a:pPr lvl="0"/>
            <a:r>
              <a:rPr lang="en-IN" dirty="0"/>
              <a:t>Kicks in standing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3 Years</a:t>
            </a:r>
            <a:endParaRPr lang="en-US" dirty="0"/>
          </a:p>
        </p:txBody>
      </p:sp>
      <p:pic>
        <p:nvPicPr>
          <p:cNvPr id="83970" name="Picture 2" descr="C:\Users\Mihir\Desktop\55133752-standing-on-tiptoe-portrait-of-blonde-baby-boy-in-red-shorts-walking-in-summer-pa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0848" y="1904999"/>
            <a:ext cx="3100552" cy="3543301"/>
          </a:xfrm>
          <a:prstGeom prst="rect">
            <a:avLst/>
          </a:prstGeom>
          <a:noFill/>
        </p:spPr>
      </p:pic>
      <p:pic>
        <p:nvPicPr>
          <p:cNvPr id="83972" name="Picture 4" descr="Image result for ride tricycles bab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05000"/>
            <a:ext cx="3448050" cy="354330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Mihir\Desktop\3143336892_09d68b94e3_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1860142"/>
            <a:ext cx="3200399" cy="4244908"/>
          </a:xfrm>
          <a:prstGeom prst="rect">
            <a:avLst/>
          </a:prstGeom>
          <a:noFill/>
        </p:spPr>
      </p:pic>
      <p:pic>
        <p:nvPicPr>
          <p:cNvPr id="84996" name="Picture 4" descr="Image result for upstair climbing baby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860142"/>
            <a:ext cx="3677663" cy="440139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3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Walks on tip toe</a:t>
            </a:r>
            <a:endParaRPr lang="en-US" dirty="0"/>
          </a:p>
          <a:p>
            <a:pPr lvl="0"/>
            <a:r>
              <a:rPr lang="en-IN" dirty="0"/>
              <a:t>Runs on toes</a:t>
            </a:r>
            <a:endParaRPr lang="en-US" dirty="0"/>
          </a:p>
          <a:p>
            <a:pPr lvl="0"/>
            <a:r>
              <a:rPr lang="en-IN" dirty="0"/>
              <a:t>Rides tricycles</a:t>
            </a:r>
            <a:endParaRPr lang="en-US" dirty="0"/>
          </a:p>
          <a:p>
            <a:pPr lvl="0"/>
            <a:r>
              <a:rPr lang="en-IN" dirty="0"/>
              <a:t>Jumps on both feet</a:t>
            </a:r>
            <a:endParaRPr lang="en-US" dirty="0"/>
          </a:p>
          <a:p>
            <a:pPr lvl="0"/>
            <a:r>
              <a:rPr lang="en-IN" dirty="0"/>
              <a:t>Upstairs alternate feet</a:t>
            </a:r>
            <a:endParaRPr lang="en-US" dirty="0"/>
          </a:p>
          <a:p>
            <a:pPr lvl="0"/>
            <a:r>
              <a:rPr lang="en-IN" dirty="0"/>
              <a:t>Momentary one foot standing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4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Downstairs alternating feet</a:t>
            </a:r>
            <a:endParaRPr lang="en-US" dirty="0"/>
          </a:p>
          <a:p>
            <a:pPr lvl="0"/>
            <a:r>
              <a:rPr lang="en-IN" dirty="0"/>
              <a:t>One foot standing balance 4-8 sec</a:t>
            </a:r>
            <a:endParaRPr lang="en-US" dirty="0"/>
          </a:p>
          <a:p>
            <a:pPr lvl="0"/>
            <a:r>
              <a:rPr lang="en-IN" dirty="0"/>
              <a:t>Skips on one foot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33794" name="Picture 2" descr="Image result for Skips on one foot bab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212" y="2667000"/>
            <a:ext cx="3000375" cy="36548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1) Gross Motor Milestone: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b="1" u="sng" dirty="0"/>
              <a:t>3 Months</a:t>
            </a:r>
            <a:endParaRPr lang="en-IN" sz="2800" u="sng" dirty="0"/>
          </a:p>
          <a:p>
            <a:pPr marL="0" lvl="0" indent="0">
              <a:buNone/>
            </a:pPr>
            <a:r>
              <a:rPr lang="en-IN" sz="2800" b="1" u="sng" dirty="0"/>
              <a:t>Prone </a:t>
            </a:r>
          </a:p>
          <a:p>
            <a:pPr lvl="0"/>
            <a:r>
              <a:rPr lang="en-IN" sz="2800" dirty="0"/>
              <a:t>Head compensates when held in ventral suspension.</a:t>
            </a:r>
          </a:p>
          <a:p>
            <a:pPr lvl="0"/>
            <a:r>
              <a:rPr lang="en-IN" sz="2800" dirty="0"/>
              <a:t>Lifts head when resting on forearm.</a:t>
            </a:r>
          </a:p>
          <a:p>
            <a:pPr lvl="0"/>
            <a:r>
              <a:rPr lang="en-IN" sz="2800" dirty="0"/>
              <a:t>On verge of rolling to supine.</a:t>
            </a:r>
          </a:p>
          <a:p>
            <a:pPr lvl="0"/>
            <a:r>
              <a:rPr lang="en-IN" sz="2800" dirty="0"/>
              <a:t>Head rotates and extends.</a:t>
            </a:r>
          </a:p>
          <a:p>
            <a:pPr marL="0" indent="0" algn="ctr">
              <a:buNone/>
            </a:pPr>
            <a:endParaRPr lang="en-IN" sz="2800" b="1" u="sng" dirty="0"/>
          </a:p>
        </p:txBody>
      </p:sp>
      <p:pic>
        <p:nvPicPr>
          <p:cNvPr id="51204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657599"/>
            <a:ext cx="3372863" cy="260344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Skips with alternating feet</a:t>
            </a:r>
            <a:endParaRPr lang="en-US" dirty="0"/>
          </a:p>
          <a:p>
            <a:pPr lvl="0"/>
            <a:r>
              <a:rPr lang="en-IN" dirty="0"/>
              <a:t>One foot standing balance, 8 sec plus</a:t>
            </a:r>
            <a:endParaRPr lang="en-US" dirty="0"/>
          </a:p>
          <a:p>
            <a:pPr lvl="0"/>
            <a:r>
              <a:rPr lang="en-IN" dirty="0"/>
              <a:t>Walking broad- full length</a:t>
            </a:r>
          </a:p>
          <a:p>
            <a:pPr lvl="0"/>
            <a:endParaRPr lang="en-IN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 descr="C:\Users\Mihir\Desktop\IMG_1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67000"/>
            <a:ext cx="3015423" cy="32766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6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Jump from height of 12’’landing on to toes</a:t>
            </a:r>
            <a:endParaRPr lang="en-US" dirty="0"/>
          </a:p>
          <a:p>
            <a:pPr lvl="0"/>
            <a:r>
              <a:rPr lang="en-IN" dirty="0"/>
              <a:t>Stands on alternating feet , eyes close</a:t>
            </a:r>
            <a:endParaRPr lang="en-US" dirty="0"/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Mihir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6934200" cy="423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N" sz="4800" b="1" dirty="0" smtClean="0"/>
          </a:p>
          <a:p>
            <a:pPr marL="0" indent="0" algn="ctr">
              <a:buNone/>
            </a:pPr>
            <a:endParaRPr lang="en-IN" sz="4800" b="1" dirty="0"/>
          </a:p>
          <a:p>
            <a:pPr marL="0" indent="0" algn="ctr">
              <a:buNone/>
            </a:pPr>
            <a:r>
              <a:rPr lang="en-IN" sz="4800" b="1" dirty="0" smtClean="0"/>
              <a:t>Fine </a:t>
            </a:r>
            <a:r>
              <a:rPr lang="en-IN" sz="4800" b="1" dirty="0"/>
              <a:t>Motor Milestone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3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b="1" dirty="0"/>
              <a:t>Hand Use</a:t>
            </a:r>
            <a:endParaRPr lang="en-US" dirty="0"/>
          </a:p>
          <a:p>
            <a:pPr lvl="0"/>
            <a:r>
              <a:rPr lang="en-IN" dirty="0"/>
              <a:t>Hold toy actively (1/2 inch peg)</a:t>
            </a:r>
            <a:endParaRPr lang="en-US" dirty="0"/>
          </a:p>
          <a:p>
            <a:pPr lvl="0"/>
            <a:r>
              <a:rPr lang="en-IN" dirty="0"/>
              <a:t>Arms activate on sight of toy</a:t>
            </a:r>
            <a:endParaRPr lang="en-US" dirty="0"/>
          </a:p>
          <a:p>
            <a:pPr lvl="0"/>
            <a:r>
              <a:rPr lang="en-IN" dirty="0"/>
              <a:t>Symmetrical head and arm posture(supine)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Mihir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95400" y="1905000"/>
            <a:ext cx="6842478" cy="384889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6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b="1" dirty="0"/>
              <a:t>Hand Use</a:t>
            </a:r>
            <a:endParaRPr lang="en-US" dirty="0"/>
          </a:p>
          <a:p>
            <a:pPr lvl="0"/>
            <a:r>
              <a:rPr lang="en-IN" dirty="0"/>
              <a:t>Reaches </a:t>
            </a:r>
            <a:r>
              <a:rPr lang="en-IN" dirty="0" smtClean="0"/>
              <a:t>purposefully		</a:t>
            </a:r>
            <a:endParaRPr lang="en-US" dirty="0"/>
          </a:p>
          <a:p>
            <a:pPr lvl="0"/>
            <a:r>
              <a:rPr lang="en-IN" dirty="0"/>
              <a:t>Transfer objects</a:t>
            </a:r>
            <a:endParaRPr lang="en-US" dirty="0"/>
          </a:p>
          <a:p>
            <a:pPr lvl="0"/>
            <a:r>
              <a:rPr lang="en-IN" dirty="0"/>
              <a:t>Drops objects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Image result for transfer of toys in hand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1" y="1977612"/>
            <a:ext cx="2743200" cy="41945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9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N" b="1" dirty="0"/>
              <a:t>                 Hand Use</a:t>
            </a:r>
            <a:endParaRPr lang="en-US" dirty="0"/>
          </a:p>
          <a:p>
            <a:pPr lvl="0"/>
            <a:r>
              <a:rPr lang="en-IN" dirty="0"/>
              <a:t>Extended  reach and grasp</a:t>
            </a:r>
            <a:endParaRPr lang="en-US" dirty="0"/>
          </a:p>
          <a:p>
            <a:pPr lvl="0"/>
            <a:r>
              <a:rPr lang="en-IN" dirty="0"/>
              <a:t>Opposed grasp</a:t>
            </a:r>
            <a:endParaRPr lang="en-US" dirty="0"/>
          </a:p>
          <a:p>
            <a:pPr marL="0" lvl="0" indent="0">
              <a:buNone/>
            </a:pPr>
            <a:r>
              <a:rPr lang="en-IN" b="1" dirty="0"/>
              <a:t>                     Feeding</a:t>
            </a:r>
            <a:endParaRPr lang="en-US" dirty="0"/>
          </a:p>
          <a:p>
            <a:pPr lvl="0"/>
            <a:r>
              <a:rPr lang="en-IN" dirty="0"/>
              <a:t>Finger feeding     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hir\Desktop\clara-vert-e135813320614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272907" y="1828800"/>
            <a:ext cx="3205356" cy="4525963"/>
          </a:xfrm>
          <a:prstGeom prst="rect">
            <a:avLst/>
          </a:prstGeom>
          <a:noFill/>
        </p:spPr>
      </p:pic>
      <p:pic>
        <p:nvPicPr>
          <p:cNvPr id="1026" name="Picture 2" descr="C:\Users\Mihir\Desktop\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828800"/>
            <a:ext cx="3429000" cy="44958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1 Year</a:t>
            </a:r>
            <a:endParaRPr lang="en-US" dirty="0"/>
          </a:p>
        </p:txBody>
      </p:sp>
      <p:pic>
        <p:nvPicPr>
          <p:cNvPr id="3080" name="Picture 8" descr="C:\Users\Mihir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181600" y="4351329"/>
            <a:ext cx="3810000" cy="2314575"/>
          </a:xfrm>
          <a:prstGeom prst="rect">
            <a:avLst/>
          </a:prstGeom>
          <a:noFill/>
        </p:spPr>
      </p:pic>
      <p:pic>
        <p:nvPicPr>
          <p:cNvPr id="3082" name="Picture 10" descr="Image result for children play with to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65318"/>
            <a:ext cx="3810000" cy="2344682"/>
          </a:xfrm>
          <a:prstGeom prst="rect">
            <a:avLst/>
          </a:prstGeom>
          <a:noFill/>
        </p:spPr>
      </p:pic>
      <p:pic>
        <p:nvPicPr>
          <p:cNvPr id="2050" name="Picture 2" descr="C:\Users\Mihir\Desktop\d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1549800"/>
            <a:ext cx="3505200" cy="2209800"/>
          </a:xfrm>
          <a:prstGeom prst="rect">
            <a:avLst/>
          </a:prstGeom>
          <a:noFill/>
        </p:spPr>
      </p:pic>
      <p:pic>
        <p:nvPicPr>
          <p:cNvPr id="2051" name="Picture 3" descr="C:\Users\Mihir\Desktop\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351328"/>
            <a:ext cx="3962400" cy="212567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u="sng" dirty="0" smtClean="0"/>
              <a:t>Supine</a:t>
            </a:r>
            <a:endParaRPr lang="en-IN" b="1" u="sng" dirty="0"/>
          </a:p>
          <a:p>
            <a:pPr lvl="0"/>
            <a:r>
              <a:rPr lang="en-IN" dirty="0"/>
              <a:t>Symmetrical head and arm posture.</a:t>
            </a:r>
          </a:p>
          <a:p>
            <a:pPr lvl="0"/>
            <a:r>
              <a:rPr lang="en-IN" dirty="0"/>
              <a:t>Rolls part way to side.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0178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4301" y="3352800"/>
            <a:ext cx="6354299" cy="22098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1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N" b="1" dirty="0"/>
              <a:t>                 Hand Use</a:t>
            </a:r>
            <a:endParaRPr lang="en-US" dirty="0"/>
          </a:p>
          <a:p>
            <a:pPr lvl="0"/>
            <a:r>
              <a:rPr lang="en-IN" dirty="0"/>
              <a:t>Voluntary release</a:t>
            </a:r>
            <a:endParaRPr lang="en-US" dirty="0"/>
          </a:p>
          <a:p>
            <a:pPr lvl="0"/>
            <a:r>
              <a:rPr lang="en-IN" dirty="0"/>
              <a:t>Bring one block over another</a:t>
            </a:r>
            <a:endParaRPr lang="en-US" dirty="0"/>
          </a:p>
          <a:p>
            <a:pPr lvl="0"/>
            <a:r>
              <a:rPr lang="en-IN" dirty="0"/>
              <a:t>Rolls ball imitatively</a:t>
            </a:r>
            <a:endParaRPr lang="en-US" dirty="0"/>
          </a:p>
          <a:p>
            <a:pPr lvl="0"/>
            <a:r>
              <a:rPr lang="en-IN" dirty="0"/>
              <a:t>Puts cube in container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Feeding</a:t>
            </a:r>
            <a:endParaRPr lang="en-US" dirty="0"/>
          </a:p>
          <a:p>
            <a:pPr lvl="0"/>
            <a:r>
              <a:rPr lang="en-IN" dirty="0"/>
              <a:t>Grasp spoon</a:t>
            </a:r>
            <a:endParaRPr lang="en-US" dirty="0"/>
          </a:p>
          <a:p>
            <a:pPr lvl="0"/>
            <a:r>
              <a:rPr lang="en-IN" dirty="0"/>
              <a:t>Chews food</a:t>
            </a:r>
            <a:endParaRPr lang="en-US" dirty="0"/>
          </a:p>
          <a:p>
            <a:pPr marL="0" indent="0">
              <a:buNone/>
            </a:pPr>
            <a:r>
              <a:rPr lang="en-IN" b="1" dirty="0"/>
              <a:t>Dressing</a:t>
            </a:r>
            <a:endParaRPr lang="en-US" dirty="0"/>
          </a:p>
          <a:p>
            <a:pPr lvl="0"/>
            <a:r>
              <a:rPr lang="en-IN" dirty="0"/>
              <a:t>Cooperates with dressing</a:t>
            </a:r>
            <a:endParaRPr lang="en-US" dirty="0"/>
          </a:p>
          <a:p>
            <a:pPr marL="0" indent="0">
              <a:buNone/>
            </a:pPr>
            <a:r>
              <a:rPr lang="en-IN" b="1" dirty="0"/>
              <a:t>Writing</a:t>
            </a:r>
            <a:endParaRPr lang="en-US" dirty="0"/>
          </a:p>
          <a:p>
            <a:pPr lvl="0"/>
            <a:r>
              <a:rPr lang="en-IN" dirty="0"/>
              <a:t>Contacts paper with crayon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Months</a:t>
            </a:r>
            <a:endParaRPr lang="en-US" dirty="0"/>
          </a:p>
        </p:txBody>
      </p:sp>
      <p:pic>
        <p:nvPicPr>
          <p:cNvPr id="3074" name="Picture 2" descr="C:\Users\Mihir\Desktop\d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3759" y="3944882"/>
            <a:ext cx="2895600" cy="2895600"/>
          </a:xfrm>
          <a:prstGeom prst="rect">
            <a:avLst/>
          </a:prstGeom>
          <a:noFill/>
        </p:spPr>
      </p:pic>
      <p:pic>
        <p:nvPicPr>
          <p:cNvPr id="3075" name="Picture 3" descr="C:\Users\Mihir\Desktop\d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3352800" cy="2209800"/>
          </a:xfrm>
          <a:prstGeom prst="rect">
            <a:avLst/>
          </a:prstGeom>
          <a:noFill/>
        </p:spPr>
      </p:pic>
      <p:pic>
        <p:nvPicPr>
          <p:cNvPr id="3076" name="Picture 4" descr="C:\Users\Mihir\Desktop\d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09800"/>
            <a:ext cx="4114800" cy="40386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18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N" b="1" dirty="0"/>
              <a:t>           Hand Use</a:t>
            </a:r>
            <a:endParaRPr lang="en-US" dirty="0"/>
          </a:p>
          <a:p>
            <a:pPr lvl="0"/>
            <a:r>
              <a:rPr lang="en-IN" dirty="0"/>
              <a:t>Builds 3 block tower (1 inch block)</a:t>
            </a:r>
            <a:endParaRPr lang="en-US" dirty="0"/>
          </a:p>
          <a:p>
            <a:pPr lvl="0"/>
            <a:r>
              <a:rPr lang="en-IN" dirty="0"/>
              <a:t>Places peg in hole (1 inch peg)</a:t>
            </a:r>
            <a:endParaRPr lang="en-US" dirty="0"/>
          </a:p>
          <a:p>
            <a:pPr lvl="0"/>
            <a:r>
              <a:rPr lang="en-IN" dirty="0"/>
              <a:t>Turn pages (2 or 3 at a time)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hir\Desktop\d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86400" y="4191000"/>
            <a:ext cx="2991863" cy="2209800"/>
          </a:xfrm>
          <a:prstGeom prst="rect">
            <a:avLst/>
          </a:prstGeom>
          <a:noFill/>
        </p:spPr>
      </p:pic>
      <p:pic>
        <p:nvPicPr>
          <p:cNvPr id="4099" name="Picture 3" descr="C:\Users\Mihir\Desktop\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36059"/>
            <a:ext cx="3286125" cy="2905125"/>
          </a:xfrm>
          <a:prstGeom prst="rect">
            <a:avLst/>
          </a:prstGeom>
          <a:noFill/>
        </p:spPr>
      </p:pic>
      <p:pic>
        <p:nvPicPr>
          <p:cNvPr id="4100" name="Picture 4" descr="C:\Users\Mihir\Desktop\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91000"/>
            <a:ext cx="3097161" cy="22098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Feeding</a:t>
            </a:r>
            <a:endParaRPr lang="en-US" dirty="0"/>
          </a:p>
          <a:p>
            <a:pPr lvl="0"/>
            <a:r>
              <a:rPr lang="en-IN" dirty="0"/>
              <a:t>Fills spoon with food</a:t>
            </a:r>
            <a:endParaRPr lang="en-US" dirty="0"/>
          </a:p>
          <a:p>
            <a:pPr marL="0" indent="0">
              <a:buNone/>
            </a:pPr>
            <a:r>
              <a:rPr lang="en-IN" b="1" dirty="0"/>
              <a:t>Dressing</a:t>
            </a:r>
            <a:endParaRPr lang="en-US" dirty="0"/>
          </a:p>
          <a:p>
            <a:pPr lvl="0"/>
            <a:r>
              <a:rPr lang="en-IN" dirty="0"/>
              <a:t>Removes socks</a:t>
            </a:r>
            <a:endParaRPr lang="en-US" dirty="0"/>
          </a:p>
          <a:p>
            <a:pPr marL="0" indent="0">
              <a:buNone/>
            </a:pPr>
            <a:r>
              <a:rPr lang="en-IN" b="1" dirty="0"/>
              <a:t>Writing</a:t>
            </a:r>
            <a:endParaRPr lang="en-US" dirty="0"/>
          </a:p>
          <a:p>
            <a:pPr lvl="0"/>
            <a:r>
              <a:rPr lang="en-IN" dirty="0"/>
              <a:t>Picks up crayon and scribbles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2 Years</a:t>
            </a:r>
            <a:endParaRPr lang="en-US" dirty="0"/>
          </a:p>
        </p:txBody>
      </p:sp>
      <p:pic>
        <p:nvPicPr>
          <p:cNvPr id="5124" name="Picture 4" descr="C:\Users\Mihir\Desktop\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627335"/>
            <a:ext cx="4168833" cy="2439785"/>
          </a:xfrm>
          <a:prstGeom prst="rect">
            <a:avLst/>
          </a:prstGeom>
          <a:noFill/>
        </p:spPr>
      </p:pic>
      <p:pic>
        <p:nvPicPr>
          <p:cNvPr id="90115" name="Picture 3" descr="Image result for baby playing with BLOCK T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114800"/>
            <a:ext cx="4572000" cy="2543175"/>
          </a:xfrm>
          <a:prstGeom prst="rect">
            <a:avLst/>
          </a:prstGeom>
          <a:noFill/>
        </p:spPr>
      </p:pic>
      <p:pic>
        <p:nvPicPr>
          <p:cNvPr id="90117" name="Picture 5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09600"/>
            <a:ext cx="2667000" cy="42672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2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N" b="1" dirty="0"/>
              <a:t>                       Hand Use</a:t>
            </a:r>
            <a:endParaRPr lang="en-US" dirty="0"/>
          </a:p>
          <a:p>
            <a:pPr lvl="0"/>
            <a:r>
              <a:rPr lang="en-IN" dirty="0"/>
              <a:t>Build 6 block tower (1 inch block)</a:t>
            </a:r>
            <a:endParaRPr lang="en-US" dirty="0"/>
          </a:p>
          <a:p>
            <a:pPr lvl="0"/>
            <a:r>
              <a:rPr lang="en-IN" dirty="0"/>
              <a:t>Build 3 block train (1 inch block)</a:t>
            </a:r>
            <a:endParaRPr lang="en-US" dirty="0"/>
          </a:p>
          <a:p>
            <a:pPr lvl="0"/>
            <a:r>
              <a:rPr lang="en-IN" dirty="0"/>
              <a:t>Turn pages (1 at a time)</a:t>
            </a:r>
            <a:endParaRPr lang="en-US" dirty="0"/>
          </a:p>
          <a:p>
            <a:pPr lvl="0"/>
            <a:r>
              <a:rPr lang="en-IN" dirty="0"/>
              <a:t>Throw ball inaccurately</a:t>
            </a:r>
            <a:endParaRPr lang="en-US" dirty="0"/>
          </a:p>
          <a:p>
            <a:pPr lvl="0"/>
            <a:r>
              <a:rPr lang="en-IN" dirty="0"/>
              <a:t>Strings bed (1 inch beans)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/>
              <a:t>Feeding</a:t>
            </a:r>
            <a:endParaRPr lang="en-US" dirty="0"/>
          </a:p>
          <a:p>
            <a:pPr lvl="0"/>
            <a:r>
              <a:rPr lang="en-IN" dirty="0"/>
              <a:t>Drinks from cups</a:t>
            </a:r>
            <a:endParaRPr lang="en-US" dirty="0"/>
          </a:p>
          <a:p>
            <a:pPr lvl="0"/>
            <a:r>
              <a:rPr lang="en-IN" dirty="0"/>
              <a:t>Drinks from glass( 2 inch diameter)</a:t>
            </a:r>
            <a:endParaRPr lang="en-US" dirty="0"/>
          </a:p>
          <a:p>
            <a:pPr marL="0" indent="0">
              <a:buNone/>
            </a:pPr>
            <a:r>
              <a:rPr lang="en-IN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IN" b="1" dirty="0"/>
              <a:t>Dressing</a:t>
            </a:r>
            <a:endParaRPr lang="en-US" dirty="0"/>
          </a:p>
          <a:p>
            <a:pPr lvl="0"/>
            <a:r>
              <a:rPr lang="en-IN" dirty="0"/>
              <a:t>Removes shoes( laces undone)</a:t>
            </a:r>
            <a:endParaRPr lang="en-US" dirty="0"/>
          </a:p>
          <a:p>
            <a:pPr lvl="0"/>
            <a:r>
              <a:rPr lang="en-IN" dirty="0"/>
              <a:t>Removes pants(assistance over hips)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2</a:t>
            </a:r>
            <a:r>
              <a:rPr lang="en-IN" b="1" baseline="30000" dirty="0"/>
              <a:t>1/2</a:t>
            </a:r>
            <a:r>
              <a:rPr lang="en-IN" b="1" dirty="0"/>
              <a:t>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 Writing</a:t>
            </a:r>
            <a:endParaRPr lang="en-US" dirty="0"/>
          </a:p>
          <a:p>
            <a:pPr lvl="0"/>
            <a:r>
              <a:rPr lang="en-IN" dirty="0"/>
              <a:t>Imitates vertical stroke</a:t>
            </a:r>
            <a:endParaRPr lang="en-US" dirty="0"/>
          </a:p>
          <a:p>
            <a:pPr marL="0" lvl="0" indent="0">
              <a:buNone/>
            </a:pPr>
            <a:r>
              <a:rPr lang="en-IN" dirty="0"/>
              <a:t>  </a:t>
            </a:r>
            <a:r>
              <a:rPr lang="en-IN" b="1" dirty="0"/>
              <a:t>Grooming </a:t>
            </a:r>
            <a:endParaRPr lang="en-US" dirty="0"/>
          </a:p>
          <a:p>
            <a:pPr lvl="0"/>
            <a:r>
              <a:rPr lang="en-IN" dirty="0"/>
              <a:t>Washes and dries hands partially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u="sng" dirty="0"/>
              <a:t>Supported Sitting</a:t>
            </a:r>
          </a:p>
          <a:p>
            <a:pPr lvl="0"/>
            <a:r>
              <a:rPr lang="en-IN" dirty="0"/>
              <a:t>Slight head lag when pulled to sitting</a:t>
            </a:r>
          </a:p>
          <a:p>
            <a:r>
              <a:rPr lang="en-IN" dirty="0"/>
              <a:t>Head steady lumbar curve</a:t>
            </a:r>
          </a:p>
        </p:txBody>
      </p:sp>
      <p:pic>
        <p:nvPicPr>
          <p:cNvPr id="49156" name="Picture 4" descr="Image result for head la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352800"/>
            <a:ext cx="5715000" cy="2933701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Image result for vertical stroke drawn by child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460" y="1905000"/>
            <a:ext cx="6400800" cy="40386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3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N" b="1" dirty="0"/>
              <a:t> Hand Use</a:t>
            </a:r>
            <a:endParaRPr lang="en-US" dirty="0"/>
          </a:p>
          <a:p>
            <a:pPr lvl="0"/>
            <a:r>
              <a:rPr lang="en-IN" dirty="0"/>
              <a:t>Builds 9 block tower(1 inch block)</a:t>
            </a:r>
            <a:endParaRPr lang="en-US" dirty="0"/>
          </a:p>
          <a:p>
            <a:pPr lvl="0"/>
            <a:r>
              <a:rPr lang="en-IN" dirty="0"/>
              <a:t>Builds 3 block bridge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b="1" dirty="0"/>
              <a:t>Feeding</a:t>
            </a:r>
            <a:endParaRPr lang="en-US" dirty="0"/>
          </a:p>
          <a:p>
            <a:pPr lvl="0"/>
            <a:r>
              <a:rPr lang="en-IN" dirty="0"/>
              <a:t>Feeds self independently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ihir\Desktop\d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393" y="1679028"/>
            <a:ext cx="4401207" cy="4525963"/>
          </a:xfrm>
          <a:prstGeom prst="rect">
            <a:avLst/>
          </a:prstGeom>
          <a:noFill/>
        </p:spPr>
      </p:pic>
      <p:pic>
        <p:nvPicPr>
          <p:cNvPr id="7170" name="Picture 2" descr="C:\Users\Mihir\Desktop\d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023" y="1679028"/>
            <a:ext cx="3387240" cy="437619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/>
              <a:t>Dressing</a:t>
            </a:r>
            <a:endParaRPr lang="en-US" dirty="0"/>
          </a:p>
          <a:p>
            <a:pPr lvl="0"/>
            <a:r>
              <a:rPr lang="en-IN" dirty="0"/>
              <a:t>Unbuttons medium shirt buttons</a:t>
            </a:r>
            <a:endParaRPr lang="en-US" dirty="0"/>
          </a:p>
          <a:p>
            <a:pPr lvl="0"/>
            <a:r>
              <a:rPr lang="en-IN" dirty="0"/>
              <a:t>Unlaces shoes</a:t>
            </a:r>
            <a:endParaRPr lang="en-US" dirty="0"/>
          </a:p>
          <a:p>
            <a:pPr lvl="0"/>
            <a:r>
              <a:rPr lang="en-IN" dirty="0"/>
              <a:t>Removes clothing completely( no back or small fastening)</a:t>
            </a:r>
            <a:endParaRPr lang="en-US" dirty="0"/>
          </a:p>
          <a:p>
            <a:pPr lvl="0"/>
            <a:r>
              <a:rPr lang="en-IN" dirty="0"/>
              <a:t>Puts on underpants</a:t>
            </a:r>
            <a:endParaRPr lang="en-US" dirty="0"/>
          </a:p>
          <a:p>
            <a:pPr lvl="0"/>
            <a:r>
              <a:rPr lang="en-IN" dirty="0"/>
              <a:t>Puts on socks</a:t>
            </a:r>
            <a:endParaRPr lang="en-US" dirty="0"/>
          </a:p>
          <a:p>
            <a:pPr lvl="0"/>
            <a:r>
              <a:rPr lang="en-IN" dirty="0"/>
              <a:t>Puts on shoes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hir\Desktop\d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45116" y="1923393"/>
            <a:ext cx="4900448" cy="2208432"/>
          </a:xfrm>
          <a:prstGeom prst="rect">
            <a:avLst/>
          </a:prstGeom>
          <a:noFill/>
        </p:spPr>
      </p:pic>
      <p:pic>
        <p:nvPicPr>
          <p:cNvPr id="9219" name="Picture 3" descr="C:\Users\Mihir\Desktop\d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23392"/>
            <a:ext cx="3467100" cy="3944007"/>
          </a:xfrm>
          <a:prstGeom prst="rect">
            <a:avLst/>
          </a:prstGeom>
          <a:noFill/>
        </p:spPr>
      </p:pic>
      <p:pic>
        <p:nvPicPr>
          <p:cNvPr id="9220" name="Picture 4" descr="C:\Users\Mihir\Desktop\d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5114" y="4267200"/>
            <a:ext cx="4900449" cy="24384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Writing</a:t>
            </a:r>
            <a:endParaRPr lang="en-US" dirty="0"/>
          </a:p>
          <a:p>
            <a:pPr lvl="0"/>
            <a:r>
              <a:rPr lang="en-IN" dirty="0"/>
              <a:t>Imitates horizontal stroke</a:t>
            </a:r>
            <a:endParaRPr lang="en-US" dirty="0"/>
          </a:p>
          <a:p>
            <a:pPr lvl="0"/>
            <a:r>
              <a:rPr lang="en-IN" dirty="0"/>
              <a:t>Copies circle </a:t>
            </a:r>
            <a:endParaRPr lang="en-US" dirty="0"/>
          </a:p>
          <a:p>
            <a:pPr marL="0" indent="0">
              <a:buNone/>
            </a:pPr>
            <a:r>
              <a:rPr lang="en-IN" b="1" dirty="0"/>
              <a:t>Grooming</a:t>
            </a:r>
            <a:endParaRPr lang="en-US" dirty="0"/>
          </a:p>
          <a:p>
            <a:pPr lvl="0"/>
            <a:r>
              <a:rPr lang="en-IN" dirty="0"/>
              <a:t>Washes  and dries hands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hir\Desktop\Page-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76800" y="1828800"/>
            <a:ext cx="4068763" cy="4297363"/>
          </a:xfrm>
          <a:prstGeom prst="rect">
            <a:avLst/>
          </a:prstGeom>
          <a:noFill/>
        </p:spPr>
      </p:pic>
      <p:pic>
        <p:nvPicPr>
          <p:cNvPr id="8194" name="Picture 2" descr="C:\Users\Mihir\Desktop\d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3733800" cy="44196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4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/>
              <a:t> Dressing</a:t>
            </a:r>
            <a:endParaRPr lang="en-US" dirty="0"/>
          </a:p>
          <a:p>
            <a:pPr lvl="0"/>
            <a:r>
              <a:rPr lang="en-IN" dirty="0"/>
              <a:t>Buttons large buttons on shirts</a:t>
            </a:r>
            <a:endParaRPr lang="en-US" dirty="0"/>
          </a:p>
          <a:p>
            <a:pPr lvl="0"/>
            <a:r>
              <a:rPr lang="en-IN" dirty="0"/>
              <a:t>Laces shoes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IN" b="1" dirty="0"/>
              <a:t>Writing</a:t>
            </a:r>
            <a:endParaRPr lang="en-US" dirty="0"/>
          </a:p>
          <a:p>
            <a:pPr lvl="0"/>
            <a:r>
              <a:rPr lang="en-IN" dirty="0"/>
              <a:t>Copies  cross vertical and horizontal lines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Grooming</a:t>
            </a:r>
            <a:endParaRPr lang="en-US" dirty="0"/>
          </a:p>
          <a:p>
            <a:pPr lvl="0"/>
            <a:r>
              <a:rPr lang="en-IN" dirty="0"/>
              <a:t>Brushes teeth</a:t>
            </a:r>
            <a:endParaRPr lang="en-US" dirty="0"/>
          </a:p>
          <a:p>
            <a:pPr lvl="0"/>
            <a:r>
              <a:rPr lang="en-IN" dirty="0"/>
              <a:t>Washes and dries face</a:t>
            </a:r>
            <a:endParaRPr lang="en-US" dirty="0"/>
          </a:p>
          <a:p>
            <a:r>
              <a:rPr lang="en-IN" dirty="0"/>
              <a:t>Takes responsibility for toilet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Mihir\Desktop\Teeth-cleaning-brushing-technique-for-ki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820862"/>
            <a:ext cx="3581399" cy="4305301"/>
          </a:xfrm>
          <a:prstGeom prst="rect">
            <a:avLst/>
          </a:prstGeom>
          <a:noFill/>
        </p:spPr>
      </p:pic>
      <p:pic>
        <p:nvPicPr>
          <p:cNvPr id="92164" name="Picture 4" descr="Image result for children Washes and dries f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20862"/>
            <a:ext cx="3505200" cy="430530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u="sng" dirty="0"/>
              <a:t>Supported Standing</a:t>
            </a:r>
          </a:p>
          <a:p>
            <a:pPr lvl="0"/>
            <a:r>
              <a:rPr lang="en-IN" dirty="0"/>
              <a:t>Bears small fraction of weight on legs briefly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b="1" dirty="0"/>
              <a:t>Dressing</a:t>
            </a:r>
            <a:endParaRPr lang="en-US" dirty="0"/>
          </a:p>
          <a:p>
            <a:pPr lvl="0"/>
            <a:r>
              <a:rPr lang="en-IN" dirty="0"/>
              <a:t>Buttons medium buttons on shirt</a:t>
            </a:r>
            <a:endParaRPr lang="en-US" dirty="0"/>
          </a:p>
          <a:p>
            <a:pPr lvl="0"/>
            <a:r>
              <a:rPr lang="en-IN" dirty="0"/>
              <a:t>Dress self (except for bows and small buttons)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IN" b="1" dirty="0"/>
              <a:t>Writing</a:t>
            </a:r>
            <a:endParaRPr lang="en-US" dirty="0"/>
          </a:p>
          <a:p>
            <a:pPr lvl="0"/>
            <a:r>
              <a:rPr lang="en-IN" dirty="0"/>
              <a:t>Imitates square</a:t>
            </a:r>
            <a:endParaRPr lang="en-US" dirty="0"/>
          </a:p>
          <a:p>
            <a:pPr lvl="0"/>
            <a:r>
              <a:rPr lang="en-IN" dirty="0"/>
              <a:t>Draws recognizable man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hir\Desktop\d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037" y="1629011"/>
            <a:ext cx="3840163" cy="4525963"/>
          </a:xfrm>
          <a:prstGeom prst="rect">
            <a:avLst/>
          </a:prstGeom>
          <a:noFill/>
        </p:spPr>
      </p:pic>
      <p:pic>
        <p:nvPicPr>
          <p:cNvPr id="10243" name="Picture 3" descr="C:\Users\Mihir\Desktop\d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98632"/>
            <a:ext cx="4114800" cy="445634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6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IN" b="1" dirty="0"/>
              <a:t>Feeding</a:t>
            </a:r>
            <a:endParaRPr lang="en-US" dirty="0"/>
          </a:p>
          <a:p>
            <a:pPr lvl="0"/>
            <a:r>
              <a:rPr lang="en-IN" dirty="0"/>
              <a:t>Cuts bread (chapatti)</a:t>
            </a:r>
            <a:endParaRPr lang="en-US" dirty="0"/>
          </a:p>
          <a:p>
            <a:pPr lvl="0"/>
            <a:r>
              <a:rPr lang="en-IN" dirty="0"/>
              <a:t>Ties bows on shoes</a:t>
            </a:r>
            <a:endParaRPr lang="en-US" dirty="0"/>
          </a:p>
          <a:p>
            <a:pPr lvl="0"/>
            <a:r>
              <a:rPr lang="en-IN" dirty="0"/>
              <a:t>Buttons small buttons on shirt</a:t>
            </a:r>
            <a:endParaRPr lang="en-US" dirty="0"/>
          </a:p>
          <a:p>
            <a:r>
              <a:rPr lang="en-IN" b="1" dirty="0"/>
              <a:t>Writing</a:t>
            </a:r>
            <a:endParaRPr lang="en-US" dirty="0"/>
          </a:p>
          <a:p>
            <a:pPr lvl="0"/>
            <a:r>
              <a:rPr lang="en-IN" dirty="0"/>
              <a:t>Copies printing</a:t>
            </a:r>
            <a:endParaRPr lang="en-US" dirty="0"/>
          </a:p>
          <a:p>
            <a:r>
              <a:rPr lang="en-IN" b="1" dirty="0"/>
              <a:t>Grooming</a:t>
            </a:r>
            <a:endParaRPr lang="en-US" dirty="0"/>
          </a:p>
          <a:p>
            <a:pPr lvl="0"/>
            <a:r>
              <a:rPr lang="en-IN" dirty="0"/>
              <a:t>Combs and brushes hair </a:t>
            </a:r>
            <a:endParaRPr lang="en-US" dirty="0"/>
          </a:p>
          <a:p>
            <a:pPr lvl="0"/>
            <a:r>
              <a:rPr lang="en-IN" dirty="0"/>
              <a:t>Blows and cleans nose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Mihir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1" y="1905000"/>
            <a:ext cx="2818276" cy="3538976"/>
          </a:xfrm>
          <a:prstGeom prst="rect">
            <a:avLst/>
          </a:prstGeom>
          <a:noFill/>
        </p:spPr>
      </p:pic>
      <p:pic>
        <p:nvPicPr>
          <p:cNvPr id="93187" name="Picture 3" descr="C:\Users\Mihir\Desktop\37510041-sick-child-wiping-or-cleaning-nose-with-tissue-isolated-on-white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018" y="1481576"/>
            <a:ext cx="3325813" cy="39624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b="1" dirty="0" smtClean="0"/>
              <a:t>		</a:t>
            </a:r>
            <a:r>
              <a:rPr lang="en-IN" sz="4800" b="1" dirty="0" smtClean="0"/>
              <a:t>Language </a:t>
            </a:r>
            <a:r>
              <a:rPr lang="en-IN" sz="4800" b="1" dirty="0"/>
              <a:t>Milestone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u="sng" dirty="0"/>
              <a:t>AGE</a:t>
            </a:r>
            <a:r>
              <a:rPr lang="en-IN" b="1" dirty="0"/>
              <a:t>                                              </a:t>
            </a:r>
            <a:r>
              <a:rPr lang="en-IN" b="1" u="sng" dirty="0"/>
              <a:t>MILESTONE</a:t>
            </a:r>
            <a:endParaRPr lang="en-US" dirty="0"/>
          </a:p>
          <a:p>
            <a:pPr algn="just"/>
            <a:endParaRPr lang="en-IN" dirty="0"/>
          </a:p>
          <a:p>
            <a:pPr algn="just"/>
            <a:r>
              <a:rPr lang="en-IN" dirty="0"/>
              <a:t>1 months                    Turns head to sound.							</a:t>
            </a:r>
          </a:p>
          <a:p>
            <a:pPr algn="just"/>
            <a:r>
              <a:rPr lang="en-IN" dirty="0"/>
              <a:t>3 months                                        Cooing</a:t>
            </a:r>
            <a:endParaRPr lang="en-US" dirty="0"/>
          </a:p>
          <a:p>
            <a:pPr algn="just"/>
            <a:r>
              <a:rPr lang="en-IN" dirty="0"/>
              <a:t>6 months                                       Monosyllables</a:t>
            </a:r>
            <a:endParaRPr lang="en-US" dirty="0"/>
          </a:p>
          <a:p>
            <a:pPr algn="just"/>
            <a:r>
              <a:rPr lang="en-IN" dirty="0"/>
              <a:t>9 months                                      </a:t>
            </a:r>
            <a:r>
              <a:rPr lang="en-IN" dirty="0" err="1"/>
              <a:t>Bisyllables</a:t>
            </a:r>
            <a:endParaRPr lang="en-US" dirty="0"/>
          </a:p>
          <a:p>
            <a:pPr algn="just"/>
            <a:r>
              <a:rPr lang="en-IN" dirty="0"/>
              <a:t>12 months                       Two words with meaning</a:t>
            </a:r>
            <a:endParaRPr lang="en-US" dirty="0"/>
          </a:p>
          <a:p>
            <a:pPr algn="just"/>
            <a:r>
              <a:rPr lang="en-IN" dirty="0"/>
              <a:t> 18 months                     Ten words with meaning</a:t>
            </a:r>
            <a:endParaRPr lang="en-US" dirty="0"/>
          </a:p>
          <a:p>
            <a:pPr algn="just"/>
            <a:r>
              <a:rPr lang="en-IN" dirty="0"/>
              <a:t>24 months                                    Simple sentence</a:t>
            </a:r>
            <a:endParaRPr lang="en-US" dirty="0"/>
          </a:p>
          <a:p>
            <a:pPr algn="just"/>
            <a:r>
              <a:rPr lang="en-IN" dirty="0"/>
              <a:t>36 months                                    Telling a story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b="1" dirty="0" smtClean="0"/>
              <a:t>		</a:t>
            </a:r>
            <a:r>
              <a:rPr lang="en-IN" sz="4000" b="1" dirty="0" smtClean="0"/>
              <a:t>Personal </a:t>
            </a:r>
            <a:r>
              <a:rPr lang="en-IN" sz="4000" b="1" dirty="0"/>
              <a:t>Social Milestone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6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Smiles responsively</a:t>
            </a:r>
            <a:endParaRPr lang="en-US" dirty="0"/>
          </a:p>
          <a:p>
            <a:pPr lvl="0"/>
            <a:r>
              <a:rPr lang="en-IN" dirty="0"/>
              <a:t>Coos responsively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Recognizing mother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6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Enjoy </a:t>
            </a:r>
            <a:r>
              <a:rPr lang="en-IN" dirty="0" smtClean="0"/>
              <a:t>bath</a:t>
            </a:r>
          </a:p>
          <a:p>
            <a:pPr lvl="0"/>
            <a:r>
              <a:rPr lang="en-IN" dirty="0" smtClean="0"/>
              <a:t>Playing boo and chew on items</a:t>
            </a:r>
            <a:endParaRPr lang="en-US" dirty="0"/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6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199"/>
            <a:ext cx="3352799" cy="1524001"/>
          </a:xfrm>
          <a:prstGeom prst="rect">
            <a:avLst/>
          </a:prstGeom>
          <a:noFill/>
        </p:spPr>
      </p:pic>
      <p:pic>
        <p:nvPicPr>
          <p:cNvPr id="74756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733800"/>
            <a:ext cx="3352800" cy="2447926"/>
          </a:xfrm>
          <a:prstGeom prst="rect">
            <a:avLst/>
          </a:prstGeom>
          <a:noFill/>
        </p:spPr>
      </p:pic>
      <p:pic>
        <p:nvPicPr>
          <p:cNvPr id="74758" name="Picture 6" descr="Image result for circular pivoting  baby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3886200"/>
            <a:ext cx="3352800" cy="2438400"/>
          </a:xfrm>
          <a:prstGeom prst="rect">
            <a:avLst/>
          </a:prstGeom>
          <a:noFill/>
        </p:spPr>
      </p:pic>
      <p:pic>
        <p:nvPicPr>
          <p:cNvPr id="74760" name="Picture 8" descr="Image result for lifts head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6211" y="1600199"/>
            <a:ext cx="2667000" cy="201651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9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Show objects to mother</a:t>
            </a:r>
            <a:endParaRPr lang="en-US" dirty="0"/>
          </a:p>
          <a:p>
            <a:r>
              <a:rPr lang="en-IN" dirty="0"/>
              <a:t>Mirror image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12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Comes when called</a:t>
            </a:r>
            <a:endParaRPr lang="en-US" dirty="0"/>
          </a:p>
          <a:p>
            <a:pPr lvl="0"/>
            <a:r>
              <a:rPr lang="en-IN" dirty="0"/>
              <a:t>Finds hidden object</a:t>
            </a:r>
            <a:endParaRPr lang="en-US" dirty="0"/>
          </a:p>
          <a:p>
            <a:pPr lvl="0"/>
            <a:r>
              <a:rPr lang="en-IN" dirty="0"/>
              <a:t>Waves bye </a:t>
            </a:r>
            <a:r>
              <a:rPr lang="en-IN" dirty="0" err="1"/>
              <a:t>bye</a:t>
            </a:r>
            <a:endParaRPr lang="en-US" dirty="0"/>
          </a:p>
          <a:p>
            <a:pPr lvl="0"/>
            <a:r>
              <a:rPr lang="en-IN" dirty="0"/>
              <a:t>Gives toys on request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18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Cups: Lifts drink put down</a:t>
            </a:r>
            <a:endParaRPr lang="en-US" dirty="0"/>
          </a:p>
          <a:p>
            <a:pPr lvl="0"/>
            <a:r>
              <a:rPr lang="en-IN" dirty="0"/>
              <a:t>Self spoon feeding</a:t>
            </a:r>
            <a:endParaRPr lang="en-US" dirty="0"/>
          </a:p>
          <a:p>
            <a:pPr lvl="0"/>
            <a:r>
              <a:rPr lang="en-IN" dirty="0"/>
              <a:t>Pulls at dirty nappy</a:t>
            </a:r>
            <a:endParaRPr lang="en-US" dirty="0"/>
          </a:p>
          <a:p>
            <a:pPr lvl="0"/>
            <a:r>
              <a:rPr lang="en-IN" dirty="0"/>
              <a:t>Does dusting, sweeping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2-2</a:t>
            </a:r>
            <a:r>
              <a:rPr lang="en-IN" baseline="30000" dirty="0"/>
              <a:t>1/2 </a:t>
            </a:r>
            <a:r>
              <a:rPr lang="en-IN" dirty="0"/>
              <a:t>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Plays </a:t>
            </a:r>
            <a:r>
              <a:rPr lang="en-IN" dirty="0" smtClean="0"/>
              <a:t>alone: tantrums, demanding</a:t>
            </a:r>
            <a:endParaRPr lang="en-US" dirty="0"/>
          </a:p>
          <a:p>
            <a:pPr lvl="0"/>
            <a:r>
              <a:rPr lang="en-IN" dirty="0"/>
              <a:t>Day by day puts on shoes. Socks and Pants</a:t>
            </a:r>
            <a:endParaRPr lang="en-US" dirty="0"/>
          </a:p>
          <a:p>
            <a:pPr lvl="0"/>
            <a:r>
              <a:rPr lang="en-IN" dirty="0"/>
              <a:t>Turns door handles</a:t>
            </a:r>
            <a:endParaRPr lang="en-US" dirty="0"/>
          </a:p>
          <a:p>
            <a:pPr lvl="0"/>
            <a:r>
              <a:rPr lang="en-IN" dirty="0"/>
              <a:t>Uses spoon and fork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 to 3 ½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Goes toilet unassisted</a:t>
            </a:r>
            <a:endParaRPr lang="en-US" dirty="0"/>
          </a:p>
          <a:p>
            <a:pPr lvl="0"/>
            <a:r>
              <a:rPr lang="en-IN" dirty="0"/>
              <a:t>Dresses/ undresses with minimum assistance</a:t>
            </a:r>
            <a:endParaRPr lang="en-US" dirty="0"/>
          </a:p>
          <a:p>
            <a:pPr lvl="0"/>
            <a:r>
              <a:rPr lang="en-IN" dirty="0"/>
              <a:t>Knows some nursery rhymes</a:t>
            </a:r>
            <a:endParaRPr lang="en-US" dirty="0"/>
          </a:p>
          <a:p>
            <a:pPr lvl="0"/>
            <a:r>
              <a:rPr lang="en-IN" dirty="0"/>
              <a:t>Handles knife and fork</a:t>
            </a:r>
            <a:endParaRPr lang="en-US" dirty="0"/>
          </a:p>
          <a:p>
            <a:pPr lvl="0"/>
            <a:r>
              <a:rPr lang="en-IN" dirty="0"/>
              <a:t>Plays with peers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4 to 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Wipes own bottom</a:t>
            </a:r>
            <a:endParaRPr lang="en-US" dirty="0"/>
          </a:p>
          <a:p>
            <a:pPr lvl="0"/>
            <a:r>
              <a:rPr lang="en-IN" dirty="0"/>
              <a:t>Eats using knife and fork</a:t>
            </a:r>
            <a:endParaRPr lang="en-US" dirty="0"/>
          </a:p>
          <a:p>
            <a:pPr lvl="0"/>
            <a:r>
              <a:rPr lang="en-IN" dirty="0"/>
              <a:t>Dresses- except for tie and laces</a:t>
            </a:r>
            <a:endParaRPr lang="en-US" dirty="0"/>
          </a:p>
          <a:p>
            <a:pPr lvl="0"/>
            <a:r>
              <a:rPr lang="en-IN" dirty="0"/>
              <a:t>Imaginative play </a:t>
            </a:r>
            <a:endParaRPr lang="en-US" dirty="0"/>
          </a:p>
          <a:p>
            <a:pPr lvl="0"/>
            <a:r>
              <a:rPr lang="en-IN" dirty="0"/>
              <a:t>Plays in group</a:t>
            </a:r>
            <a:endParaRPr lang="en-US" dirty="0"/>
          </a:p>
          <a:p>
            <a:pPr lvl="0"/>
            <a:r>
              <a:rPr lang="en-IN" dirty="0"/>
              <a:t>Shares toy</a:t>
            </a:r>
            <a:endParaRPr lang="en-US" dirty="0"/>
          </a:p>
          <a:p>
            <a:pPr lvl="0"/>
            <a:r>
              <a:rPr lang="en-IN" dirty="0"/>
              <a:t>Obeys rules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dirty="0" smtClean="0"/>
              <a:t>THANK </a:t>
            </a:r>
            <a:r>
              <a:rPr lang="en-US" sz="6000" dirty="0"/>
              <a:t>YOU</a:t>
            </a:r>
          </a:p>
        </p:txBody>
      </p:sp>
      <p:pic>
        <p:nvPicPr>
          <p:cNvPr id="89090" name="Picture 2" descr="C:\Users\Mihi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52600" y="2553494"/>
            <a:ext cx="6172200" cy="331390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6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 Prone:</a:t>
            </a:r>
          </a:p>
          <a:p>
            <a:pPr lvl="0"/>
            <a:r>
              <a:rPr lang="en-IN" dirty="0"/>
              <a:t>Legs and arms extended, weight on Hands.</a:t>
            </a:r>
            <a:endParaRPr lang="en-US" dirty="0"/>
          </a:p>
          <a:p>
            <a:pPr lvl="0"/>
            <a:r>
              <a:rPr lang="en-IN" dirty="0"/>
              <a:t>Lifts arm with stimultion</a:t>
            </a:r>
            <a:endParaRPr lang="en-US" dirty="0"/>
          </a:p>
          <a:p>
            <a:pPr lvl="0"/>
            <a:r>
              <a:rPr lang="en-IN" dirty="0"/>
              <a:t>Rolls to supine</a:t>
            </a:r>
            <a:endParaRPr lang="en-US" dirty="0"/>
          </a:p>
          <a:p>
            <a:pPr lvl="0"/>
            <a:r>
              <a:rPr lang="en-IN" dirty="0"/>
              <a:t>Circular pivoting</a:t>
            </a:r>
          </a:p>
          <a:p>
            <a:pPr lvl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u="sng" dirty="0"/>
              <a:t>Supine</a:t>
            </a:r>
            <a:endParaRPr lang="en-US" b="1" u="sng" dirty="0"/>
          </a:p>
          <a:p>
            <a:pPr lvl="0"/>
            <a:r>
              <a:rPr lang="en-IN" dirty="0"/>
              <a:t>Lifts Head</a:t>
            </a:r>
            <a:endParaRPr lang="en-US" dirty="0"/>
          </a:p>
          <a:p>
            <a:pPr lvl="0"/>
            <a:r>
              <a:rPr lang="en-IN" dirty="0"/>
              <a:t>Rolls to prone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6084" name="Picture 4" descr="Image result for Rolls to prone in childre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399" y="2209800"/>
            <a:ext cx="4515863" cy="308610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DCD9-5703-1132-4367-6CA4CC1B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" y="406800"/>
            <a:ext cx="1013453" cy="105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9C019-5E60-923C-D0D1-6F8EFDFA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071"/>
            <a:ext cx="1086863" cy="12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874</Words>
  <Application>Microsoft Office PowerPoint</Application>
  <PresentationFormat>On-screen Show (4:3)</PresentationFormat>
  <Paragraphs>274</Paragraphs>
  <Slides>76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Arial</vt:lpstr>
      <vt:lpstr>Calibri</vt:lpstr>
      <vt:lpstr>Office Theme</vt:lpstr>
      <vt:lpstr>NORMAL DEVELOPMENT OF CHILD</vt:lpstr>
      <vt:lpstr> NORMAL DEVELOPMENT </vt:lpstr>
      <vt:lpstr> 1) Gross Motor Milestone: </vt:lpstr>
      <vt:lpstr>PowerPoint Presentation</vt:lpstr>
      <vt:lpstr>PowerPoint Presentation</vt:lpstr>
      <vt:lpstr>PowerPoint Presentation</vt:lpstr>
      <vt:lpstr>6 Months</vt:lpstr>
      <vt:lpstr>6 Months</vt:lpstr>
      <vt:lpstr>PowerPoint Presentation</vt:lpstr>
      <vt:lpstr>PowerPoint Presentation</vt:lpstr>
      <vt:lpstr>PowerPoint Presentation</vt:lpstr>
      <vt:lpstr>9 Months</vt:lpstr>
      <vt:lpstr>PowerPoint Presentation</vt:lpstr>
      <vt:lpstr>PowerPoint Presentation</vt:lpstr>
      <vt:lpstr>PowerPoint Presentation</vt:lpstr>
      <vt:lpstr>12 Months</vt:lpstr>
      <vt:lpstr>PowerPoint Presentation</vt:lpstr>
      <vt:lpstr>15 Months</vt:lpstr>
      <vt:lpstr>15 Months</vt:lpstr>
      <vt:lpstr>18 Months</vt:lpstr>
      <vt:lpstr>18 Months</vt:lpstr>
      <vt:lpstr>21 Months</vt:lpstr>
      <vt:lpstr>21 Months</vt:lpstr>
      <vt:lpstr>2 Years</vt:lpstr>
      <vt:lpstr>2 Years</vt:lpstr>
      <vt:lpstr>3 Years</vt:lpstr>
      <vt:lpstr>PowerPoint Presentation</vt:lpstr>
      <vt:lpstr>3 Years</vt:lpstr>
      <vt:lpstr>4 Years</vt:lpstr>
      <vt:lpstr>5 Years</vt:lpstr>
      <vt:lpstr>6 Years</vt:lpstr>
      <vt:lpstr>PowerPoint Presentation</vt:lpstr>
      <vt:lpstr>PowerPoint Presentation</vt:lpstr>
      <vt:lpstr>3 Months</vt:lpstr>
      <vt:lpstr>PowerPoint Presentation</vt:lpstr>
      <vt:lpstr>6 Months</vt:lpstr>
      <vt:lpstr>9 Months</vt:lpstr>
      <vt:lpstr>PowerPoint Presentation</vt:lpstr>
      <vt:lpstr>1 Year</vt:lpstr>
      <vt:lpstr>1 Year</vt:lpstr>
      <vt:lpstr>PowerPoint Presentation</vt:lpstr>
      <vt:lpstr>18 Months</vt:lpstr>
      <vt:lpstr>18 Months</vt:lpstr>
      <vt:lpstr>PowerPoint Presentation</vt:lpstr>
      <vt:lpstr>PowerPoint Presentation</vt:lpstr>
      <vt:lpstr>2 Years</vt:lpstr>
      <vt:lpstr>2 Years</vt:lpstr>
      <vt:lpstr>PowerPoint Presentation</vt:lpstr>
      <vt:lpstr>21/2 Years</vt:lpstr>
      <vt:lpstr>PowerPoint Presentation</vt:lpstr>
      <vt:lpstr>3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Years</vt:lpstr>
      <vt:lpstr>PowerPoint Presentation</vt:lpstr>
      <vt:lpstr>PowerPoint Presentation</vt:lpstr>
      <vt:lpstr>5 Years</vt:lpstr>
      <vt:lpstr>PowerPoint Presentation</vt:lpstr>
      <vt:lpstr>6 Years</vt:lpstr>
      <vt:lpstr>PowerPoint Presentation</vt:lpstr>
      <vt:lpstr>PowerPoint Presentation</vt:lpstr>
      <vt:lpstr>PowerPoint Presentation</vt:lpstr>
      <vt:lpstr>PowerPoint Presentation</vt:lpstr>
      <vt:lpstr>6 weeks</vt:lpstr>
      <vt:lpstr>3 months</vt:lpstr>
      <vt:lpstr>6 months</vt:lpstr>
      <vt:lpstr>9 months</vt:lpstr>
      <vt:lpstr>12 months</vt:lpstr>
      <vt:lpstr>18 months</vt:lpstr>
      <vt:lpstr>2-21/2 years</vt:lpstr>
      <vt:lpstr>3 to 3 ½ years</vt:lpstr>
      <vt:lpstr>4 to 5 years</vt:lpstr>
      <vt:lpstr>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</dc:creator>
  <cp:lastModifiedBy>Mihir Prajapati</cp:lastModifiedBy>
  <cp:revision>295</cp:revision>
  <dcterms:created xsi:type="dcterms:W3CDTF">2006-08-16T00:00:00Z</dcterms:created>
  <dcterms:modified xsi:type="dcterms:W3CDTF">2022-07-19T04:21:26Z</dcterms:modified>
</cp:coreProperties>
</file>