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6"/>
  </p:notesMasterIdLst>
  <p:sldIdLst>
    <p:sldId id="265" r:id="rId5"/>
    <p:sldId id="286" r:id="rId6"/>
    <p:sldId id="326" r:id="rId7"/>
    <p:sldId id="287" r:id="rId8"/>
    <p:sldId id="288" r:id="rId9"/>
    <p:sldId id="290" r:id="rId10"/>
    <p:sldId id="289" r:id="rId11"/>
    <p:sldId id="292" r:id="rId12"/>
    <p:sldId id="328" r:id="rId13"/>
    <p:sldId id="295" r:id="rId14"/>
    <p:sldId id="296" r:id="rId15"/>
    <p:sldId id="297" r:id="rId16"/>
    <p:sldId id="323" r:id="rId17"/>
    <p:sldId id="302" r:id="rId18"/>
    <p:sldId id="298" r:id="rId19"/>
    <p:sldId id="322" r:id="rId20"/>
    <p:sldId id="321" r:id="rId21"/>
    <p:sldId id="299" r:id="rId22"/>
    <p:sldId id="327" r:id="rId23"/>
    <p:sldId id="300" r:id="rId24"/>
    <p:sldId id="306" r:id="rId25"/>
    <p:sldId id="307" r:id="rId26"/>
    <p:sldId id="301" r:id="rId27"/>
    <p:sldId id="303" r:id="rId28"/>
    <p:sldId id="304" r:id="rId29"/>
    <p:sldId id="305" r:id="rId30"/>
    <p:sldId id="311" r:id="rId31"/>
    <p:sldId id="318" r:id="rId32"/>
    <p:sldId id="309" r:id="rId33"/>
    <p:sldId id="310" r:id="rId34"/>
    <p:sldId id="330" r:id="rId35"/>
    <p:sldId id="274" r:id="rId36"/>
    <p:sldId id="313" r:id="rId37"/>
    <p:sldId id="314" r:id="rId38"/>
    <p:sldId id="312" r:id="rId39"/>
    <p:sldId id="319" r:id="rId40"/>
    <p:sldId id="315" r:id="rId41"/>
    <p:sldId id="316" r:id="rId42"/>
    <p:sldId id="320" r:id="rId43"/>
    <p:sldId id="329" r:id="rId44"/>
    <p:sldId id="32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79DD6-A12E-4316-AD7F-5FFA7E579CD8}" type="datetimeFigureOut">
              <a:rPr lang="en-IN" smtClean="0"/>
              <a:t>23-05-2022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C4AB3-A642-49C7-9CD0-54B3AA1531AF}" type="slidenum">
              <a:rPr lang="en-IN" smtClean="0"/>
              <a:t>‹#›</a:t>
            </a:fld>
            <a:endParaRPr lang="en-IN"/>
          </a:p>
        </p:txBody>
      </p:sp>
    </p:spTree>
    <p:extLst>
      <p:ext uri="{BB962C8B-B14F-4D97-AF65-F5344CB8AC3E}">
        <p14:creationId xmlns:p14="http://schemas.microsoft.com/office/powerpoint/2010/main" val="102611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1B962AA5-C3EF-4F07-B227-13E09D26FD77}" type="datetime1">
              <a:rPr lang="en-US" smtClean="0"/>
              <a:t>5/23/2022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Bell's Palsy by- Dr Hunita Dhanju</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7F26AB0-E5B8-474E-B558-A9FB99F71FBF}" type="datetime1">
              <a:rPr lang="en-US" smtClean="0"/>
              <a:t>5/23/2022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Bell's Palsy by- Dr Hunita Dhanju</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1FA6493C-493B-423A-B275-F6D82F839E47}" type="datetime1">
              <a:rPr lang="en-US" smtClean="0"/>
              <a:t>5/23/2022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Bell's Palsy by- Dr Hunita Dhanju</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D3261FAC-0896-4E1F-9F2E-1869552A27CA}" type="datetime1">
              <a:rPr lang="en-US" smtClean="0"/>
              <a:t>5/23/2022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Bell's Palsy by- Dr Hunita Dhanju</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6336180D-BAAC-4983-A78E-F8F2724B775A}" type="datetime1">
              <a:rPr lang="en-US" smtClean="0"/>
              <a:t>5/23/2022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Bell's Palsy by- Dr Hunita Dhanju</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F4184B21-9A98-4012-9762-77D2543F0E07}" type="datetime1">
              <a:rPr lang="en-US" smtClean="0"/>
              <a:t>5/23/2022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Bell's Palsy by- Dr Hunita Dhanju</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B967ED88-383F-4F62-BC97-4207FE1B090A}" type="datetime1">
              <a:rPr lang="en-US" smtClean="0"/>
              <a:t>5/23/2022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Bell's Palsy by- Dr Hunita Dhanju</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E4375C8A-44EF-4C15-AFC5-B893A6788344}" type="datetime1">
              <a:rPr lang="en-US" smtClean="0"/>
              <a:t>5/23/2022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Bell's Palsy by- Dr Hunita Dhanju</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55B8508-70AF-4D4F-9586-BD2F67ED04A1}" type="datetime1">
              <a:rPr lang="en-US" smtClean="0"/>
              <a:t>5/23/2022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a:t>Bell's Palsy by- Dr Hunita Dhanju</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56EAA157-05AB-45D5-B974-160159CD423D}" type="datetime1">
              <a:rPr lang="en-US" smtClean="0"/>
              <a:t>5/23/2022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a:t>Bell's Palsy by- Dr Hunita Dhanju</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79102" y="2189552"/>
            <a:ext cx="7993715" cy="2672242"/>
          </a:xfrm>
        </p:spPr>
        <p:txBody>
          <a:bodyPr anchor="b">
            <a:normAutofit fontScale="90000"/>
          </a:bodyPr>
          <a:lstStyle/>
          <a:p>
            <a:pPr algn="ctr"/>
            <a:r>
              <a:rPr lang="en-US" sz="6600" b="1" dirty="0">
                <a:solidFill>
                  <a:schemeClr val="bg1"/>
                </a:solidFill>
              </a:rPr>
              <a:t>PHYSIOTHERAPY IN BELL’s PALSY</a:t>
            </a:r>
            <a:br>
              <a:rPr lang="en-US" sz="6600" b="1" dirty="0">
                <a:solidFill>
                  <a:schemeClr val="bg1"/>
                </a:solidFill>
              </a:rPr>
            </a:br>
            <a:r>
              <a:rPr lang="en-US" sz="2800" b="1" dirty="0">
                <a:solidFill>
                  <a:schemeClr val="bg1"/>
                </a:solidFill>
              </a:rPr>
              <a:t>Dr Hunita Dhanju,</a:t>
            </a:r>
            <a:br>
              <a:rPr lang="en-US" sz="2800" b="1" dirty="0">
                <a:solidFill>
                  <a:schemeClr val="bg1"/>
                </a:solidFill>
              </a:rPr>
            </a:br>
            <a:r>
              <a:rPr lang="en-US" sz="2800" b="1" dirty="0">
                <a:solidFill>
                  <a:schemeClr val="bg1"/>
                </a:solidFill>
              </a:rPr>
              <a:t>Assistant Professor,</a:t>
            </a:r>
            <a:br>
              <a:rPr lang="en-US" sz="2800" b="1" dirty="0">
                <a:solidFill>
                  <a:schemeClr val="bg1"/>
                </a:solidFill>
              </a:rPr>
            </a:br>
            <a:r>
              <a:rPr lang="en-US" sz="2800" b="1" dirty="0">
                <a:solidFill>
                  <a:schemeClr val="bg1"/>
                </a:solidFill>
              </a:rPr>
              <a:t>COP, SVDU</a:t>
            </a:r>
            <a:endParaRPr lang="en-US" sz="6600" b="1" dirty="0">
              <a:solidFill>
                <a:schemeClr val="bg1"/>
              </a:solidFill>
            </a:endParaRP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C4546125-DCAE-60F3-C855-196EED85FC22}"/>
              </a:ext>
            </a:extLst>
          </p:cNvPr>
          <p:cNvPicPr>
            <a:picLocks noChangeAspect="1"/>
          </p:cNvPicPr>
          <p:nvPr/>
        </p:nvPicPr>
        <p:blipFill>
          <a:blip r:embed="rId4"/>
          <a:stretch>
            <a:fillRect/>
          </a:stretch>
        </p:blipFill>
        <p:spPr>
          <a:xfrm>
            <a:off x="7908668" y="1374129"/>
            <a:ext cx="3639865" cy="3084361"/>
          </a:xfrm>
          <a:prstGeom prst="rect">
            <a:avLst/>
          </a:prstGeom>
        </p:spPr>
      </p:pic>
      <p:pic>
        <p:nvPicPr>
          <p:cNvPr id="7" name="Picture 6">
            <a:extLst>
              <a:ext uri="{FF2B5EF4-FFF2-40B4-BE49-F238E27FC236}">
                <a16:creationId xmlns:a16="http://schemas.microsoft.com/office/drawing/2014/main" id="{EBD11785-5D24-B04A-014E-8B966654A0CB}"/>
              </a:ext>
            </a:extLst>
          </p:cNvPr>
          <p:cNvPicPr>
            <a:picLocks noChangeAspect="1"/>
          </p:cNvPicPr>
          <p:nvPr/>
        </p:nvPicPr>
        <p:blipFill>
          <a:blip r:embed="rId5"/>
          <a:stretch>
            <a:fillRect/>
          </a:stretch>
        </p:blipFill>
        <p:spPr>
          <a:xfrm>
            <a:off x="103180" y="139147"/>
            <a:ext cx="1351271" cy="1411357"/>
          </a:xfrm>
          <a:prstGeom prst="rect">
            <a:avLst/>
          </a:prstGeom>
        </p:spPr>
      </p:pic>
      <p:pic>
        <p:nvPicPr>
          <p:cNvPr id="12" name="Picture 11">
            <a:extLst>
              <a:ext uri="{FF2B5EF4-FFF2-40B4-BE49-F238E27FC236}">
                <a16:creationId xmlns:a16="http://schemas.microsoft.com/office/drawing/2014/main" id="{A151B0CD-D6F4-A117-D709-5C67222508B1}"/>
              </a:ext>
            </a:extLst>
          </p:cNvPr>
          <p:cNvPicPr>
            <a:picLocks noChangeAspect="1"/>
          </p:cNvPicPr>
          <p:nvPr/>
        </p:nvPicPr>
        <p:blipFill>
          <a:blip r:embed="rId6"/>
          <a:stretch>
            <a:fillRect/>
          </a:stretch>
        </p:blipFill>
        <p:spPr>
          <a:xfrm>
            <a:off x="10608815" y="26739"/>
            <a:ext cx="1449150" cy="1636172"/>
          </a:xfrm>
          <a:prstGeom prst="rect">
            <a:avLst/>
          </a:prstGeom>
        </p:spPr>
      </p:pic>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15E9-E197-27F8-C321-CCD396F47CDD}"/>
              </a:ext>
            </a:extLst>
          </p:cNvPr>
          <p:cNvSpPr>
            <a:spLocks noGrp="1"/>
          </p:cNvSpPr>
          <p:nvPr>
            <p:ph type="title"/>
          </p:nvPr>
        </p:nvSpPr>
        <p:spPr>
          <a:xfrm>
            <a:off x="1881808" y="286603"/>
            <a:ext cx="9273871" cy="1450757"/>
          </a:xfrm>
        </p:spPr>
        <p:txBody>
          <a:bodyPr/>
          <a:lstStyle/>
          <a:p>
            <a:r>
              <a:rPr lang="en-US" dirty="0"/>
              <a:t>ON OBSERVTION</a:t>
            </a:r>
            <a:endParaRPr lang="en-IN" dirty="0"/>
          </a:p>
        </p:txBody>
      </p:sp>
      <p:sp>
        <p:nvSpPr>
          <p:cNvPr id="3" name="Content Placeholder 2">
            <a:extLst>
              <a:ext uri="{FF2B5EF4-FFF2-40B4-BE49-F238E27FC236}">
                <a16:creationId xmlns:a16="http://schemas.microsoft.com/office/drawing/2014/main" id="{EC8771B2-0985-A7A2-4468-ED72042F0410}"/>
              </a:ext>
            </a:extLst>
          </p:cNvPr>
          <p:cNvSpPr>
            <a:spLocks noGrp="1"/>
          </p:cNvSpPr>
          <p:nvPr>
            <p:ph idx="1"/>
          </p:nvPr>
        </p:nvSpPr>
        <p:spPr/>
        <p:txBody>
          <a:bodyPr>
            <a:normAutofit/>
          </a:bodyPr>
          <a:lstStyle/>
          <a:p>
            <a:pPr>
              <a:buFont typeface="Wingdings" pitchFamily="2" charset="2"/>
              <a:buChar char="Ø"/>
            </a:pPr>
            <a:r>
              <a:rPr lang="en-IN" sz="2400" dirty="0">
                <a:solidFill>
                  <a:schemeClr val="tx1"/>
                </a:solidFill>
              </a:rPr>
              <a:t>Loss of wrinkles from forehead</a:t>
            </a:r>
          </a:p>
          <a:p>
            <a:pPr>
              <a:buFont typeface="Wingdings" pitchFamily="2" charset="2"/>
              <a:buChar char="Ø"/>
            </a:pPr>
            <a:r>
              <a:rPr lang="en-IN" sz="2400" dirty="0">
                <a:solidFill>
                  <a:schemeClr val="tx1"/>
                </a:solidFill>
              </a:rPr>
              <a:t>Difficulty in closing eyes</a:t>
            </a:r>
          </a:p>
          <a:p>
            <a:pPr>
              <a:buFont typeface="Wingdings" pitchFamily="2" charset="2"/>
              <a:buChar char="Ø"/>
            </a:pPr>
            <a:r>
              <a:rPr lang="en-IN" sz="2400" dirty="0">
                <a:solidFill>
                  <a:schemeClr val="tx1"/>
                </a:solidFill>
              </a:rPr>
              <a:t>Obliterated nasolabial fold</a:t>
            </a:r>
          </a:p>
          <a:p>
            <a:pPr>
              <a:buFont typeface="Wingdings" pitchFamily="2" charset="2"/>
              <a:buChar char="Ø"/>
            </a:pPr>
            <a:r>
              <a:rPr lang="en-IN" sz="2400" dirty="0">
                <a:solidFill>
                  <a:schemeClr val="tx1"/>
                </a:solidFill>
              </a:rPr>
              <a:t>Deviation of mouth to the opposite site</a:t>
            </a:r>
          </a:p>
          <a:p>
            <a:pPr>
              <a:buFont typeface="Wingdings" pitchFamily="2" charset="2"/>
              <a:buChar char="Ø"/>
            </a:pPr>
            <a:r>
              <a:rPr lang="en-IN" sz="2400" dirty="0">
                <a:solidFill>
                  <a:schemeClr val="tx1"/>
                </a:solidFill>
              </a:rPr>
              <a:t>Drooping of mouth on the same side</a:t>
            </a:r>
          </a:p>
          <a:p>
            <a:pPr>
              <a:buFont typeface="Wingdings" pitchFamily="2" charset="2"/>
              <a:buChar char="Ø"/>
            </a:pPr>
            <a:r>
              <a:rPr lang="en-IN" sz="2400" dirty="0">
                <a:solidFill>
                  <a:schemeClr val="tx1"/>
                </a:solidFill>
              </a:rPr>
              <a:t>Drooling of saliva</a:t>
            </a:r>
          </a:p>
          <a:p>
            <a:endParaRPr lang="en-IN" sz="2000" dirty="0"/>
          </a:p>
        </p:txBody>
      </p:sp>
      <p:sp>
        <p:nvSpPr>
          <p:cNvPr id="4" name="Footer Placeholder 3">
            <a:extLst>
              <a:ext uri="{FF2B5EF4-FFF2-40B4-BE49-F238E27FC236}">
                <a16:creationId xmlns:a16="http://schemas.microsoft.com/office/drawing/2014/main" id="{7466CFC8-D3C6-A17C-99D4-65D2E0197EC0}"/>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9046ADD2-DC2C-0113-2F75-A5F03C7A0DF1}"/>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6" name="Picture 5">
            <a:extLst>
              <a:ext uri="{FF2B5EF4-FFF2-40B4-BE49-F238E27FC236}">
                <a16:creationId xmlns:a16="http://schemas.microsoft.com/office/drawing/2014/main" id="{676BA598-7744-5837-B20E-9F92AEF314A8}"/>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892A9C62-A955-FB54-C4CD-FF3C37E466C9}"/>
              </a:ext>
            </a:extLst>
          </p:cNvPr>
          <p:cNvPicPr>
            <a:picLocks noChangeAspect="1"/>
          </p:cNvPicPr>
          <p:nvPr/>
        </p:nvPicPr>
        <p:blipFill>
          <a:blip r:embed="rId3"/>
          <a:stretch>
            <a:fillRect/>
          </a:stretch>
        </p:blipFill>
        <p:spPr>
          <a:xfrm>
            <a:off x="144798" y="283229"/>
            <a:ext cx="1351271" cy="1411357"/>
          </a:xfrm>
          <a:prstGeom prst="rect">
            <a:avLst/>
          </a:prstGeom>
        </p:spPr>
      </p:pic>
    </p:spTree>
    <p:extLst>
      <p:ext uri="{BB962C8B-B14F-4D97-AF65-F5344CB8AC3E}">
        <p14:creationId xmlns:p14="http://schemas.microsoft.com/office/powerpoint/2010/main" val="358658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50B6-FB88-E2AF-6ECF-3BC53223E605}"/>
              </a:ext>
            </a:extLst>
          </p:cNvPr>
          <p:cNvSpPr>
            <a:spLocks noGrp="1"/>
          </p:cNvSpPr>
          <p:nvPr>
            <p:ph type="title"/>
          </p:nvPr>
        </p:nvSpPr>
        <p:spPr>
          <a:xfrm>
            <a:off x="1736034" y="286603"/>
            <a:ext cx="9419645" cy="1450757"/>
          </a:xfrm>
        </p:spPr>
        <p:txBody>
          <a:bodyPr/>
          <a:lstStyle/>
          <a:p>
            <a:r>
              <a:rPr lang="en-US" dirty="0"/>
              <a:t>ON OBSERVATION contd.</a:t>
            </a:r>
            <a:endParaRPr lang="en-IN" dirty="0"/>
          </a:p>
        </p:txBody>
      </p:sp>
      <p:sp>
        <p:nvSpPr>
          <p:cNvPr id="3" name="Content Placeholder 2">
            <a:extLst>
              <a:ext uri="{FF2B5EF4-FFF2-40B4-BE49-F238E27FC236}">
                <a16:creationId xmlns:a16="http://schemas.microsoft.com/office/drawing/2014/main" id="{F79ACD30-820D-9BD0-BE87-1418B4FCCBE6}"/>
              </a:ext>
            </a:extLst>
          </p:cNvPr>
          <p:cNvSpPr>
            <a:spLocks noGrp="1"/>
          </p:cNvSpPr>
          <p:nvPr>
            <p:ph idx="1"/>
          </p:nvPr>
        </p:nvSpPr>
        <p:spPr/>
        <p:txBody>
          <a:bodyPr>
            <a:normAutofit/>
          </a:bodyPr>
          <a:lstStyle/>
          <a:p>
            <a:pPr marL="0" indent="0" algn="just">
              <a:buNone/>
            </a:pPr>
            <a:endParaRPr lang="en-IN" sz="2400" dirty="0">
              <a:solidFill>
                <a:schemeClr val="tx1"/>
              </a:solidFill>
            </a:endParaRPr>
          </a:p>
          <a:p>
            <a:pPr algn="just">
              <a:buFont typeface="Wingdings" pitchFamily="2" charset="2"/>
              <a:buChar char="Ø"/>
            </a:pPr>
            <a:r>
              <a:rPr lang="en-IN" sz="2400" b="1" dirty="0">
                <a:solidFill>
                  <a:schemeClr val="tx1"/>
                </a:solidFill>
              </a:rPr>
              <a:t>Bell's phenomenon</a:t>
            </a:r>
            <a:r>
              <a:rPr lang="en-IN" sz="2400" dirty="0">
                <a:solidFill>
                  <a:schemeClr val="tx1"/>
                </a:solidFill>
              </a:rPr>
              <a:t> is  an upward and outward movement of the eyeball, when an attempt is made to close the eyes.</a:t>
            </a:r>
          </a:p>
          <a:p>
            <a:pPr algn="just">
              <a:buFont typeface="Wingdings" pitchFamily="2" charset="2"/>
              <a:buChar char="Ø"/>
            </a:pPr>
            <a:r>
              <a:rPr lang="en-IN" sz="2400" dirty="0">
                <a:solidFill>
                  <a:schemeClr val="tx1"/>
                </a:solidFill>
              </a:rPr>
              <a:t>It is visible due to incomplete closure of eye</a:t>
            </a:r>
          </a:p>
          <a:p>
            <a:endParaRPr lang="en-IN" sz="2000" dirty="0"/>
          </a:p>
        </p:txBody>
      </p:sp>
      <p:sp>
        <p:nvSpPr>
          <p:cNvPr id="4" name="Footer Placeholder 3">
            <a:extLst>
              <a:ext uri="{FF2B5EF4-FFF2-40B4-BE49-F238E27FC236}">
                <a16:creationId xmlns:a16="http://schemas.microsoft.com/office/drawing/2014/main" id="{FAB21260-ABF7-BA8D-9DEF-0ED92599EB52}"/>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A6CBE9B3-3664-FAB5-2FDD-B1C91561E337}"/>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6" name="Picture 5">
            <a:extLst>
              <a:ext uri="{FF2B5EF4-FFF2-40B4-BE49-F238E27FC236}">
                <a16:creationId xmlns:a16="http://schemas.microsoft.com/office/drawing/2014/main" id="{14486A36-3A90-A33E-CC3D-D64620ADBBA1}"/>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72071202-08B1-8B1D-1BA1-82877A6B0632}"/>
              </a:ext>
            </a:extLst>
          </p:cNvPr>
          <p:cNvPicPr>
            <a:picLocks noChangeAspect="1"/>
          </p:cNvPicPr>
          <p:nvPr/>
        </p:nvPicPr>
        <p:blipFill>
          <a:blip r:embed="rId3"/>
          <a:stretch>
            <a:fillRect/>
          </a:stretch>
        </p:blipFill>
        <p:spPr>
          <a:xfrm>
            <a:off x="144798" y="213595"/>
            <a:ext cx="1351271" cy="1411357"/>
          </a:xfrm>
          <a:prstGeom prst="rect">
            <a:avLst/>
          </a:prstGeom>
        </p:spPr>
      </p:pic>
    </p:spTree>
    <p:extLst>
      <p:ext uri="{BB962C8B-B14F-4D97-AF65-F5344CB8AC3E}">
        <p14:creationId xmlns:p14="http://schemas.microsoft.com/office/powerpoint/2010/main" val="351565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44B7C-A6D2-86E2-FF8D-01349DB95645}"/>
              </a:ext>
            </a:extLst>
          </p:cNvPr>
          <p:cNvSpPr>
            <a:spLocks noGrp="1"/>
          </p:cNvSpPr>
          <p:nvPr>
            <p:ph type="title"/>
          </p:nvPr>
        </p:nvSpPr>
        <p:spPr>
          <a:xfrm>
            <a:off x="1749286" y="286603"/>
            <a:ext cx="9406393" cy="1450757"/>
          </a:xfrm>
        </p:spPr>
        <p:txBody>
          <a:bodyPr/>
          <a:lstStyle/>
          <a:p>
            <a:r>
              <a:rPr lang="en-US" dirty="0"/>
              <a:t>ON EXAMINATION</a:t>
            </a:r>
            <a:endParaRPr lang="en-IN" dirty="0"/>
          </a:p>
        </p:txBody>
      </p:sp>
      <p:sp>
        <p:nvSpPr>
          <p:cNvPr id="3" name="Content Placeholder 2">
            <a:extLst>
              <a:ext uri="{FF2B5EF4-FFF2-40B4-BE49-F238E27FC236}">
                <a16:creationId xmlns:a16="http://schemas.microsoft.com/office/drawing/2014/main" id="{B9BD2FE0-2776-E5ED-CB77-C72F5CD832BF}"/>
              </a:ext>
            </a:extLst>
          </p:cNvPr>
          <p:cNvSpPr>
            <a:spLocks noGrp="1"/>
          </p:cNvSpPr>
          <p:nvPr>
            <p:ph idx="1"/>
          </p:nvPr>
        </p:nvSpPr>
        <p:spPr/>
        <p:txBody>
          <a:bodyPr>
            <a:normAutofit/>
          </a:bodyPr>
          <a:lstStyle/>
          <a:p>
            <a:pPr algn="just">
              <a:buFont typeface="Wingdings" pitchFamily="2" charset="2"/>
              <a:buChar char="Ø"/>
            </a:pPr>
            <a:r>
              <a:rPr lang="en-IN" sz="2400" b="1" dirty="0">
                <a:solidFill>
                  <a:schemeClr val="tx1"/>
                </a:solidFill>
              </a:rPr>
              <a:t>Corneal reflex: </a:t>
            </a:r>
            <a:r>
              <a:rPr lang="en-IN" sz="2400" dirty="0">
                <a:solidFill>
                  <a:schemeClr val="tx1"/>
                </a:solidFill>
              </a:rPr>
              <a:t>blink reflex</a:t>
            </a:r>
            <a:endParaRPr lang="en-IN" sz="2400" b="1" dirty="0">
              <a:solidFill>
                <a:schemeClr val="tx1"/>
              </a:solidFill>
            </a:endParaRPr>
          </a:p>
          <a:p>
            <a:pPr algn="just"/>
            <a:r>
              <a:rPr lang="en-IN" sz="2400" dirty="0">
                <a:solidFill>
                  <a:schemeClr val="tx1"/>
                </a:solidFill>
              </a:rPr>
              <a:t>The corneal reflex is an involuntary blinking of the eyelids elicited by stimulation of the cornea. </a:t>
            </a:r>
          </a:p>
          <a:p>
            <a:pPr algn="just">
              <a:buFont typeface="Wingdings" pitchFamily="2" charset="2"/>
              <a:buChar char="Ø"/>
            </a:pPr>
            <a:r>
              <a:rPr lang="en-IN" sz="2400" b="1" dirty="0">
                <a:solidFill>
                  <a:schemeClr val="tx1"/>
                </a:solidFill>
              </a:rPr>
              <a:t>MMT of face muscle: </a:t>
            </a:r>
            <a:r>
              <a:rPr lang="en-IN" sz="2400" dirty="0">
                <a:solidFill>
                  <a:schemeClr val="tx1"/>
                </a:solidFill>
              </a:rPr>
              <a:t>Non-functional, weak functional and Functional</a:t>
            </a:r>
            <a:endParaRPr lang="en-IN" sz="2400" b="1" dirty="0">
              <a:solidFill>
                <a:schemeClr val="tx1"/>
              </a:solidFill>
            </a:endParaRPr>
          </a:p>
          <a:p>
            <a:pPr algn="just">
              <a:buFont typeface="Wingdings" pitchFamily="2" charset="2"/>
              <a:buChar char="Ø"/>
            </a:pPr>
            <a:r>
              <a:rPr lang="en-IN" sz="2400" b="1" dirty="0">
                <a:solidFill>
                  <a:schemeClr val="tx1"/>
                </a:solidFill>
              </a:rPr>
              <a:t>Sensory examination:  </a:t>
            </a:r>
            <a:r>
              <a:rPr lang="en-IN" sz="2400" dirty="0">
                <a:solidFill>
                  <a:schemeClr val="tx1"/>
                </a:solidFill>
              </a:rPr>
              <a:t>taste sensation to the anterior 2/3</a:t>
            </a:r>
            <a:r>
              <a:rPr lang="en-IN" sz="2400" baseline="30000" dirty="0">
                <a:solidFill>
                  <a:schemeClr val="tx1"/>
                </a:solidFill>
              </a:rPr>
              <a:t>rd</a:t>
            </a:r>
            <a:r>
              <a:rPr lang="en-IN" sz="2400" dirty="0">
                <a:solidFill>
                  <a:schemeClr val="tx1"/>
                </a:solidFill>
              </a:rPr>
              <a:t> of the tongue</a:t>
            </a:r>
          </a:p>
          <a:p>
            <a:endParaRPr lang="en-IN" sz="2000" dirty="0"/>
          </a:p>
        </p:txBody>
      </p:sp>
      <p:sp>
        <p:nvSpPr>
          <p:cNvPr id="4" name="Footer Placeholder 3">
            <a:extLst>
              <a:ext uri="{FF2B5EF4-FFF2-40B4-BE49-F238E27FC236}">
                <a16:creationId xmlns:a16="http://schemas.microsoft.com/office/drawing/2014/main" id="{EF1B0C63-87C9-CC27-6F98-C7C63DD17BE1}"/>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A7CB14A2-AED1-C096-03E8-029FF5C3A30A}"/>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6" name="Picture 5">
            <a:extLst>
              <a:ext uri="{FF2B5EF4-FFF2-40B4-BE49-F238E27FC236}">
                <a16:creationId xmlns:a16="http://schemas.microsoft.com/office/drawing/2014/main" id="{3A8124F8-67A1-4B87-240D-1EC7A363F269}"/>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57BF1996-F1B3-702F-BD73-A1B3186D50EE}"/>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10045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27E75-B6F5-CFF6-DA32-EF33C33E8B1E}"/>
              </a:ext>
            </a:extLst>
          </p:cNvPr>
          <p:cNvSpPr>
            <a:spLocks noGrp="1"/>
          </p:cNvSpPr>
          <p:nvPr>
            <p:ph type="title"/>
          </p:nvPr>
        </p:nvSpPr>
        <p:spPr>
          <a:xfrm>
            <a:off x="1762538" y="286603"/>
            <a:ext cx="9393141" cy="1450757"/>
          </a:xfrm>
        </p:spPr>
        <p:txBody>
          <a:bodyPr/>
          <a:lstStyle/>
          <a:p>
            <a:r>
              <a:rPr lang="en-US" dirty="0"/>
              <a:t>PROBLEM LIST</a:t>
            </a:r>
            <a:endParaRPr lang="en-IN" dirty="0"/>
          </a:p>
        </p:txBody>
      </p:sp>
      <p:sp>
        <p:nvSpPr>
          <p:cNvPr id="3" name="Content Placeholder 2">
            <a:extLst>
              <a:ext uri="{FF2B5EF4-FFF2-40B4-BE49-F238E27FC236}">
                <a16:creationId xmlns:a16="http://schemas.microsoft.com/office/drawing/2014/main" id="{66737709-6846-7FCA-ACC9-B217B80C95F3}"/>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tx1"/>
                </a:solidFill>
              </a:rPr>
              <a:t>Facial asymmetry</a:t>
            </a:r>
          </a:p>
          <a:p>
            <a:pPr>
              <a:buFont typeface="Wingdings" panose="05000000000000000000" pitchFamily="2" charset="2"/>
              <a:buChar char="Ø"/>
            </a:pPr>
            <a:r>
              <a:rPr lang="en-US" sz="2400" dirty="0">
                <a:solidFill>
                  <a:schemeClr val="tx1"/>
                </a:solidFill>
              </a:rPr>
              <a:t>Reduced facial muscles strength</a:t>
            </a:r>
          </a:p>
          <a:p>
            <a:pPr>
              <a:buFont typeface="Wingdings" panose="05000000000000000000" pitchFamily="2" charset="2"/>
              <a:buChar char="Ø"/>
            </a:pPr>
            <a:r>
              <a:rPr lang="en-US" sz="2400" dirty="0">
                <a:solidFill>
                  <a:schemeClr val="tx1"/>
                </a:solidFill>
              </a:rPr>
              <a:t>Affected taste sensations</a:t>
            </a:r>
          </a:p>
          <a:p>
            <a:pPr>
              <a:buFont typeface="Wingdings" panose="05000000000000000000" pitchFamily="2" charset="2"/>
              <a:buChar char="Ø"/>
            </a:pPr>
            <a:r>
              <a:rPr lang="en-US" sz="2400" dirty="0">
                <a:solidFill>
                  <a:schemeClr val="tx1"/>
                </a:solidFill>
              </a:rPr>
              <a:t>Difficulty in closing the eye</a:t>
            </a:r>
          </a:p>
          <a:p>
            <a:pPr>
              <a:buFont typeface="Wingdings" panose="05000000000000000000" pitchFamily="2" charset="2"/>
              <a:buChar char="Ø"/>
            </a:pPr>
            <a:r>
              <a:rPr lang="en-US" sz="2400" dirty="0">
                <a:solidFill>
                  <a:schemeClr val="tx1"/>
                </a:solidFill>
              </a:rPr>
              <a:t>Difficulty in chewing food, drinking fluids</a:t>
            </a:r>
          </a:p>
          <a:p>
            <a:pPr>
              <a:buFont typeface="Wingdings" panose="05000000000000000000" pitchFamily="2" charset="2"/>
              <a:buChar char="Ø"/>
            </a:pPr>
            <a:endParaRPr lang="en-IN" sz="2400" dirty="0">
              <a:solidFill>
                <a:schemeClr val="tx1"/>
              </a:solidFill>
            </a:endParaRPr>
          </a:p>
        </p:txBody>
      </p:sp>
      <p:sp>
        <p:nvSpPr>
          <p:cNvPr id="4" name="Footer Placeholder 3">
            <a:extLst>
              <a:ext uri="{FF2B5EF4-FFF2-40B4-BE49-F238E27FC236}">
                <a16:creationId xmlns:a16="http://schemas.microsoft.com/office/drawing/2014/main" id="{FAD70866-2283-9BCA-A57D-6C415E9B301D}"/>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50FA57D5-178B-B6FC-F651-9BF7D36858DA}"/>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6" name="Picture 5">
            <a:extLst>
              <a:ext uri="{FF2B5EF4-FFF2-40B4-BE49-F238E27FC236}">
                <a16:creationId xmlns:a16="http://schemas.microsoft.com/office/drawing/2014/main" id="{14807C0F-0AC1-1D12-6F96-FF39AFE5610C}"/>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F788BAA6-2C0F-4234-739F-479EE9FE6B96}"/>
              </a:ext>
            </a:extLst>
          </p:cNvPr>
          <p:cNvPicPr>
            <a:picLocks noChangeAspect="1"/>
          </p:cNvPicPr>
          <p:nvPr/>
        </p:nvPicPr>
        <p:blipFill>
          <a:blip r:embed="rId3"/>
          <a:stretch>
            <a:fillRect/>
          </a:stretch>
        </p:blipFill>
        <p:spPr>
          <a:xfrm>
            <a:off x="112993" y="213595"/>
            <a:ext cx="1351271" cy="1411357"/>
          </a:xfrm>
          <a:prstGeom prst="rect">
            <a:avLst/>
          </a:prstGeom>
        </p:spPr>
      </p:pic>
    </p:spTree>
    <p:extLst>
      <p:ext uri="{BB962C8B-B14F-4D97-AF65-F5344CB8AC3E}">
        <p14:creationId xmlns:p14="http://schemas.microsoft.com/office/powerpoint/2010/main" val="395345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1E3E-C1D8-170B-405C-A7CB5F78A0DA}"/>
              </a:ext>
            </a:extLst>
          </p:cNvPr>
          <p:cNvSpPr>
            <a:spLocks noGrp="1"/>
          </p:cNvSpPr>
          <p:nvPr>
            <p:ph type="title"/>
          </p:nvPr>
        </p:nvSpPr>
        <p:spPr>
          <a:xfrm>
            <a:off x="1630016" y="286603"/>
            <a:ext cx="9525663" cy="1450757"/>
          </a:xfrm>
        </p:spPr>
        <p:txBody>
          <a:bodyPr/>
          <a:lstStyle/>
          <a:p>
            <a:r>
              <a:rPr lang="en-US" dirty="0"/>
              <a:t>SCALES USED FOR BELL’s PALSY</a:t>
            </a:r>
            <a:endParaRPr lang="en-IN" dirty="0"/>
          </a:p>
        </p:txBody>
      </p:sp>
      <p:sp>
        <p:nvSpPr>
          <p:cNvPr id="3" name="Content Placeholder 2">
            <a:extLst>
              <a:ext uri="{FF2B5EF4-FFF2-40B4-BE49-F238E27FC236}">
                <a16:creationId xmlns:a16="http://schemas.microsoft.com/office/drawing/2014/main" id="{B630A805-1F94-9142-AEB1-D16BA430141E}"/>
              </a:ext>
            </a:extLst>
          </p:cNvPr>
          <p:cNvSpPr>
            <a:spLocks noGrp="1"/>
          </p:cNvSpPr>
          <p:nvPr>
            <p:ph idx="1"/>
          </p:nvPr>
        </p:nvSpPr>
        <p:spPr/>
        <p:txBody>
          <a:bodyPr>
            <a:normAutofit/>
          </a:bodyPr>
          <a:lstStyle/>
          <a:p>
            <a:pPr algn="just">
              <a:buFont typeface="Wingdings" panose="05000000000000000000" pitchFamily="2" charset="2"/>
              <a:buChar char="Ø"/>
            </a:pPr>
            <a:r>
              <a:rPr lang="en-US" sz="2400" dirty="0">
                <a:solidFill>
                  <a:schemeClr val="tx1"/>
                </a:solidFill>
              </a:rPr>
              <a:t>House-</a:t>
            </a:r>
            <a:r>
              <a:rPr lang="en-US" sz="2400" dirty="0" err="1">
                <a:solidFill>
                  <a:schemeClr val="tx1"/>
                </a:solidFill>
              </a:rPr>
              <a:t>Brackmann</a:t>
            </a:r>
            <a:r>
              <a:rPr lang="en-US" sz="2400" dirty="0">
                <a:solidFill>
                  <a:schemeClr val="tx1"/>
                </a:solidFill>
              </a:rPr>
              <a:t> grading system</a:t>
            </a:r>
          </a:p>
          <a:p>
            <a:pPr algn="just">
              <a:buFont typeface="Wingdings" panose="05000000000000000000" pitchFamily="2" charset="2"/>
              <a:buChar char="Ø"/>
            </a:pPr>
            <a:r>
              <a:rPr lang="en-US" sz="2400" dirty="0">
                <a:solidFill>
                  <a:schemeClr val="tx1"/>
                </a:solidFill>
              </a:rPr>
              <a:t>Sunnybrook facial grading scale</a:t>
            </a:r>
            <a:endParaRPr lang="en-IN" sz="2400" dirty="0">
              <a:solidFill>
                <a:schemeClr val="tx1"/>
              </a:solidFill>
            </a:endParaRPr>
          </a:p>
        </p:txBody>
      </p:sp>
      <p:sp>
        <p:nvSpPr>
          <p:cNvPr id="4" name="Footer Placeholder 3">
            <a:extLst>
              <a:ext uri="{FF2B5EF4-FFF2-40B4-BE49-F238E27FC236}">
                <a16:creationId xmlns:a16="http://schemas.microsoft.com/office/drawing/2014/main" id="{5466B9BE-2962-7F44-FA5C-35AEF71E3208}"/>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0870BFF1-37DF-9B47-256A-43C5F15E7862}"/>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6" name="Picture 5">
            <a:extLst>
              <a:ext uri="{FF2B5EF4-FFF2-40B4-BE49-F238E27FC236}">
                <a16:creationId xmlns:a16="http://schemas.microsoft.com/office/drawing/2014/main" id="{9C218A6C-24C7-C6F6-4802-729076FB450A}"/>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30015BA0-DABE-8310-AE73-D8F8DE1B64F2}"/>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190297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69E5-794B-3EC0-A706-9CB93C1E4003}"/>
              </a:ext>
            </a:extLst>
          </p:cNvPr>
          <p:cNvSpPr>
            <a:spLocks noGrp="1"/>
          </p:cNvSpPr>
          <p:nvPr>
            <p:ph type="title"/>
          </p:nvPr>
        </p:nvSpPr>
        <p:spPr>
          <a:xfrm>
            <a:off x="1603512" y="286603"/>
            <a:ext cx="9552167" cy="1450757"/>
          </a:xfrm>
        </p:spPr>
        <p:txBody>
          <a:bodyPr/>
          <a:lstStyle/>
          <a:p>
            <a:r>
              <a:rPr lang="en-US" dirty="0"/>
              <a:t>ELECTRODIAGNOSIS</a:t>
            </a:r>
            <a:endParaRPr lang="en-IN" dirty="0"/>
          </a:p>
        </p:txBody>
      </p:sp>
      <p:sp>
        <p:nvSpPr>
          <p:cNvPr id="3" name="Content Placeholder 2">
            <a:extLst>
              <a:ext uri="{FF2B5EF4-FFF2-40B4-BE49-F238E27FC236}">
                <a16:creationId xmlns:a16="http://schemas.microsoft.com/office/drawing/2014/main" id="{DE49FD6B-9082-29A2-585B-81113F9F643F}"/>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tx1"/>
                </a:solidFill>
              </a:rPr>
              <a:t>Nerve excitability test (NET)</a:t>
            </a:r>
          </a:p>
          <a:p>
            <a:pPr>
              <a:buFont typeface="Wingdings" panose="05000000000000000000" pitchFamily="2" charset="2"/>
              <a:buChar char="Ø"/>
            </a:pPr>
            <a:r>
              <a:rPr lang="en-US" sz="2400" dirty="0">
                <a:solidFill>
                  <a:schemeClr val="tx1"/>
                </a:solidFill>
              </a:rPr>
              <a:t>Maximum stimulation test (MST)</a:t>
            </a:r>
          </a:p>
          <a:p>
            <a:pPr>
              <a:buFont typeface="Wingdings" panose="05000000000000000000" pitchFamily="2" charset="2"/>
              <a:buChar char="Ø"/>
            </a:pPr>
            <a:r>
              <a:rPr lang="en-US" sz="2400" dirty="0">
                <a:solidFill>
                  <a:schemeClr val="tx1"/>
                </a:solidFill>
              </a:rPr>
              <a:t>SD Curve</a:t>
            </a:r>
          </a:p>
          <a:p>
            <a:pPr>
              <a:buFont typeface="Wingdings" panose="05000000000000000000" pitchFamily="2" charset="2"/>
              <a:buChar char="Ø"/>
            </a:pPr>
            <a:r>
              <a:rPr lang="en-US" sz="2400" dirty="0">
                <a:solidFill>
                  <a:schemeClr val="tx1"/>
                </a:solidFill>
              </a:rPr>
              <a:t>Electromyography</a:t>
            </a:r>
            <a:endParaRPr lang="en-IN" sz="2400" dirty="0">
              <a:solidFill>
                <a:schemeClr val="tx1"/>
              </a:solidFill>
            </a:endParaRPr>
          </a:p>
        </p:txBody>
      </p:sp>
      <p:sp>
        <p:nvSpPr>
          <p:cNvPr id="4" name="Footer Placeholder 3">
            <a:extLst>
              <a:ext uri="{FF2B5EF4-FFF2-40B4-BE49-F238E27FC236}">
                <a16:creationId xmlns:a16="http://schemas.microsoft.com/office/drawing/2014/main" id="{BBB56F07-D79A-42E6-FF38-A4A6904B8329}"/>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07DEB1FE-479B-B6DC-A1A0-A33B5DA7B3F7}"/>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6" name="Picture 5">
            <a:extLst>
              <a:ext uri="{FF2B5EF4-FFF2-40B4-BE49-F238E27FC236}">
                <a16:creationId xmlns:a16="http://schemas.microsoft.com/office/drawing/2014/main" id="{EC183909-E4BE-6CE7-3FAB-C1AD125F3086}"/>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7756235A-B19C-48E3-A92D-99A348C99832}"/>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258863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D74F01-095F-E4B2-489F-363ABD7092B1}"/>
              </a:ext>
            </a:extLst>
          </p:cNvPr>
          <p:cNvSpPr>
            <a:spLocks noGrp="1"/>
          </p:cNvSpPr>
          <p:nvPr>
            <p:ph type="title"/>
          </p:nvPr>
        </p:nvSpPr>
        <p:spPr/>
        <p:txBody>
          <a:bodyPr/>
          <a:lstStyle/>
          <a:p>
            <a:r>
              <a:rPr lang="en-US" dirty="0"/>
              <a:t>MANAGEMENT</a:t>
            </a:r>
            <a:endParaRPr lang="en-IN" dirty="0"/>
          </a:p>
        </p:txBody>
      </p:sp>
      <p:sp>
        <p:nvSpPr>
          <p:cNvPr id="7" name="Text Placeholder 6">
            <a:extLst>
              <a:ext uri="{FF2B5EF4-FFF2-40B4-BE49-F238E27FC236}">
                <a16:creationId xmlns:a16="http://schemas.microsoft.com/office/drawing/2014/main" id="{3242FEFA-1164-BF84-9CEB-2C789AFE1A9F}"/>
              </a:ext>
            </a:extLst>
          </p:cNvPr>
          <p:cNvSpPr>
            <a:spLocks noGrp="1"/>
          </p:cNvSpPr>
          <p:nvPr>
            <p:ph type="body" idx="1"/>
          </p:nvPr>
        </p:nvSpPr>
        <p:spPr/>
        <p:txBody>
          <a:bodyPr/>
          <a:lstStyle/>
          <a:p>
            <a:endParaRPr lang="en-IN"/>
          </a:p>
        </p:txBody>
      </p:sp>
      <p:sp>
        <p:nvSpPr>
          <p:cNvPr id="4" name="Footer Placeholder 3">
            <a:extLst>
              <a:ext uri="{FF2B5EF4-FFF2-40B4-BE49-F238E27FC236}">
                <a16:creationId xmlns:a16="http://schemas.microsoft.com/office/drawing/2014/main" id="{0571EA78-55DA-0CDD-89B9-77CAA110A628}"/>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62AC3078-A0A6-9A58-A5B2-5B87A95A12BE}"/>
              </a:ext>
            </a:extLst>
          </p:cNvPr>
          <p:cNvSpPr>
            <a:spLocks noGrp="1"/>
          </p:cNvSpPr>
          <p:nvPr>
            <p:ph type="sldNum" sz="quarter" idx="12"/>
          </p:nvPr>
        </p:nvSpPr>
        <p:spPr/>
        <p:txBody>
          <a:bodyPr/>
          <a:lstStyle/>
          <a:p>
            <a:fld id="{3A98EE3D-8CD1-4C3F-BD1C-C98C9596463C}" type="slidenum">
              <a:rPr lang="en-US" smtClean="0"/>
              <a:t>16</a:t>
            </a:fld>
            <a:endParaRPr lang="en-US" dirty="0"/>
          </a:p>
        </p:txBody>
      </p:sp>
      <p:pic>
        <p:nvPicPr>
          <p:cNvPr id="8" name="Picture 7">
            <a:extLst>
              <a:ext uri="{FF2B5EF4-FFF2-40B4-BE49-F238E27FC236}">
                <a16:creationId xmlns:a16="http://schemas.microsoft.com/office/drawing/2014/main" id="{527365A2-2F79-F0D0-80A0-608FE91F9F32}"/>
              </a:ext>
            </a:extLst>
          </p:cNvPr>
          <p:cNvPicPr>
            <a:picLocks noChangeAspect="1"/>
          </p:cNvPicPr>
          <p:nvPr/>
        </p:nvPicPr>
        <p:blipFill>
          <a:blip r:embed="rId2"/>
          <a:stretch>
            <a:fillRect/>
          </a:stretch>
        </p:blipFill>
        <p:spPr>
          <a:xfrm>
            <a:off x="10659012" y="118554"/>
            <a:ext cx="1449150" cy="1636172"/>
          </a:xfrm>
          <a:prstGeom prst="rect">
            <a:avLst/>
          </a:prstGeom>
        </p:spPr>
      </p:pic>
      <p:pic>
        <p:nvPicPr>
          <p:cNvPr id="9" name="Picture 8">
            <a:extLst>
              <a:ext uri="{FF2B5EF4-FFF2-40B4-BE49-F238E27FC236}">
                <a16:creationId xmlns:a16="http://schemas.microsoft.com/office/drawing/2014/main" id="{7A69E5F0-C7CC-D0DA-FCA7-BF50D101E844}"/>
              </a:ext>
            </a:extLst>
          </p:cNvPr>
          <p:cNvPicPr>
            <a:picLocks noChangeAspect="1"/>
          </p:cNvPicPr>
          <p:nvPr/>
        </p:nvPicPr>
        <p:blipFill>
          <a:blip r:embed="rId3"/>
          <a:stretch>
            <a:fillRect/>
          </a:stretch>
        </p:blipFill>
        <p:spPr>
          <a:xfrm>
            <a:off x="83838" y="230961"/>
            <a:ext cx="1351271" cy="1411357"/>
          </a:xfrm>
          <a:prstGeom prst="rect">
            <a:avLst/>
          </a:prstGeom>
        </p:spPr>
      </p:pic>
    </p:spTree>
    <p:extLst>
      <p:ext uri="{BB962C8B-B14F-4D97-AF65-F5344CB8AC3E}">
        <p14:creationId xmlns:p14="http://schemas.microsoft.com/office/powerpoint/2010/main" val="3081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8323-92D9-B2C0-4C2A-DB0B93E96125}"/>
              </a:ext>
            </a:extLst>
          </p:cNvPr>
          <p:cNvSpPr>
            <a:spLocks noGrp="1"/>
          </p:cNvSpPr>
          <p:nvPr>
            <p:ph type="title"/>
          </p:nvPr>
        </p:nvSpPr>
        <p:spPr>
          <a:xfrm>
            <a:off x="1683026" y="286603"/>
            <a:ext cx="9472654" cy="1450757"/>
          </a:xfrm>
        </p:spPr>
        <p:txBody>
          <a:bodyPr/>
          <a:lstStyle/>
          <a:p>
            <a:r>
              <a:rPr lang="en-US" dirty="0"/>
              <a:t>MANAGEMENT</a:t>
            </a:r>
            <a:endParaRPr lang="en-IN" dirty="0"/>
          </a:p>
        </p:txBody>
      </p:sp>
      <p:sp>
        <p:nvSpPr>
          <p:cNvPr id="3" name="Content Placeholder 2">
            <a:extLst>
              <a:ext uri="{FF2B5EF4-FFF2-40B4-BE49-F238E27FC236}">
                <a16:creationId xmlns:a16="http://schemas.microsoft.com/office/drawing/2014/main" id="{AD1C91B5-6DED-768A-16B8-5FBCD64584E7}"/>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tx1"/>
                </a:solidFill>
              </a:rPr>
              <a:t>Medical management</a:t>
            </a:r>
          </a:p>
          <a:p>
            <a:pPr>
              <a:buFont typeface="Wingdings" panose="05000000000000000000" pitchFamily="2" charset="2"/>
              <a:buChar char="Ø"/>
            </a:pPr>
            <a:r>
              <a:rPr lang="en-US" sz="2400" dirty="0">
                <a:solidFill>
                  <a:schemeClr val="tx1"/>
                </a:solidFill>
              </a:rPr>
              <a:t>Surgical management</a:t>
            </a:r>
          </a:p>
          <a:p>
            <a:pPr>
              <a:buFont typeface="Wingdings" panose="05000000000000000000" pitchFamily="2" charset="2"/>
              <a:buChar char="Ø"/>
            </a:pPr>
            <a:r>
              <a:rPr lang="en-US" sz="2400" dirty="0">
                <a:solidFill>
                  <a:schemeClr val="tx1"/>
                </a:solidFill>
              </a:rPr>
              <a:t>Physiotherapy management</a:t>
            </a:r>
          </a:p>
          <a:p>
            <a:pPr>
              <a:buFont typeface="Wingdings" panose="05000000000000000000" pitchFamily="2" charset="2"/>
              <a:buChar char="Ø"/>
            </a:pPr>
            <a:endParaRPr lang="en-IN" sz="2400" dirty="0">
              <a:solidFill>
                <a:schemeClr val="tx1"/>
              </a:solidFill>
            </a:endParaRPr>
          </a:p>
        </p:txBody>
      </p:sp>
      <p:sp>
        <p:nvSpPr>
          <p:cNvPr id="4" name="Footer Placeholder 3">
            <a:extLst>
              <a:ext uri="{FF2B5EF4-FFF2-40B4-BE49-F238E27FC236}">
                <a16:creationId xmlns:a16="http://schemas.microsoft.com/office/drawing/2014/main" id="{5D5517AE-86D5-8D56-E2A3-4FBD33EC610B}"/>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22E63F1E-2BEE-1F9A-494A-F7DBD3DFBECF}"/>
              </a:ext>
            </a:extLst>
          </p:cNvPr>
          <p:cNvSpPr>
            <a:spLocks noGrp="1"/>
          </p:cNvSpPr>
          <p:nvPr>
            <p:ph type="sldNum" sz="quarter" idx="12"/>
          </p:nvPr>
        </p:nvSpPr>
        <p:spPr/>
        <p:txBody>
          <a:bodyPr/>
          <a:lstStyle/>
          <a:p>
            <a:fld id="{3A98EE3D-8CD1-4C3F-BD1C-C98C9596463C}" type="slidenum">
              <a:rPr lang="en-US" smtClean="0"/>
              <a:t>17</a:t>
            </a:fld>
            <a:endParaRPr lang="en-US" dirty="0"/>
          </a:p>
        </p:txBody>
      </p:sp>
      <p:pic>
        <p:nvPicPr>
          <p:cNvPr id="6" name="Picture 5">
            <a:extLst>
              <a:ext uri="{FF2B5EF4-FFF2-40B4-BE49-F238E27FC236}">
                <a16:creationId xmlns:a16="http://schemas.microsoft.com/office/drawing/2014/main" id="{2396675B-C780-4B79-76D2-C7AB0D11DB34}"/>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396307D5-4D97-A8BA-4EA3-B0A91F97EA34}"/>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216880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2639-9562-00CD-97A1-DB136ED4DAD2}"/>
              </a:ext>
            </a:extLst>
          </p:cNvPr>
          <p:cNvSpPr>
            <a:spLocks noGrp="1"/>
          </p:cNvSpPr>
          <p:nvPr>
            <p:ph type="title"/>
          </p:nvPr>
        </p:nvSpPr>
        <p:spPr>
          <a:xfrm>
            <a:off x="1590261" y="286603"/>
            <a:ext cx="9565418" cy="1450757"/>
          </a:xfrm>
        </p:spPr>
        <p:txBody>
          <a:bodyPr/>
          <a:lstStyle/>
          <a:p>
            <a:r>
              <a:rPr lang="en-US" dirty="0"/>
              <a:t>MEDICAL MANAGEMENT</a:t>
            </a:r>
            <a:endParaRPr lang="en-IN" dirty="0"/>
          </a:p>
        </p:txBody>
      </p:sp>
      <p:sp>
        <p:nvSpPr>
          <p:cNvPr id="3" name="Content Placeholder 2">
            <a:extLst>
              <a:ext uri="{FF2B5EF4-FFF2-40B4-BE49-F238E27FC236}">
                <a16:creationId xmlns:a16="http://schemas.microsoft.com/office/drawing/2014/main" id="{DB6EBB7E-824F-7079-DFA7-F9EA7B02F457}"/>
              </a:ext>
            </a:extLst>
          </p:cNvPr>
          <p:cNvSpPr>
            <a:spLocks noGrp="1"/>
          </p:cNvSpPr>
          <p:nvPr>
            <p:ph idx="1"/>
          </p:nvPr>
        </p:nvSpPr>
        <p:spPr/>
        <p:txBody>
          <a:bodyPr>
            <a:normAutofit/>
          </a:bodyPr>
          <a:lstStyle/>
          <a:p>
            <a:pPr algn="just">
              <a:buFont typeface="Wingdings" pitchFamily="2" charset="2"/>
              <a:buChar char="Ø"/>
            </a:pPr>
            <a:r>
              <a:rPr lang="en-IN" sz="2400" dirty="0">
                <a:solidFill>
                  <a:schemeClr val="tx1"/>
                </a:solidFill>
              </a:rPr>
              <a:t>Oral steroids are used to reduce inflammation. Early treatment (within 3 days after the onset) is necessary for benefit</a:t>
            </a:r>
            <a:r>
              <a:rPr lang="en-IN" sz="2400" baseline="30000" dirty="0">
                <a:solidFill>
                  <a:schemeClr val="tx1"/>
                </a:solidFill>
              </a:rPr>
              <a:t> </a:t>
            </a:r>
            <a:r>
              <a:rPr lang="en-IN" sz="2400" dirty="0">
                <a:solidFill>
                  <a:schemeClr val="tx1"/>
                </a:solidFill>
              </a:rPr>
              <a:t>with a  greater probability of recovery.</a:t>
            </a:r>
          </a:p>
          <a:p>
            <a:pPr algn="just">
              <a:buFont typeface="Wingdings" pitchFamily="2" charset="2"/>
              <a:buChar char="Ø"/>
            </a:pPr>
            <a:r>
              <a:rPr lang="en-IN" sz="2400" dirty="0">
                <a:solidFill>
                  <a:schemeClr val="tx1"/>
                </a:solidFill>
              </a:rPr>
              <a:t>Antiviral drugs are not effective. Though combination of both drugs shown to be effective.</a:t>
            </a:r>
          </a:p>
          <a:p>
            <a:endParaRPr lang="en-IN" sz="2000" dirty="0"/>
          </a:p>
        </p:txBody>
      </p:sp>
      <p:sp>
        <p:nvSpPr>
          <p:cNvPr id="4" name="Footer Placeholder 3">
            <a:extLst>
              <a:ext uri="{FF2B5EF4-FFF2-40B4-BE49-F238E27FC236}">
                <a16:creationId xmlns:a16="http://schemas.microsoft.com/office/drawing/2014/main" id="{862C002A-9E10-B2B0-CFDD-1F09E9E1A3FB}"/>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1FA35D31-2A80-E977-E24B-DB8B10F2BD86}"/>
              </a:ext>
            </a:extLst>
          </p:cNvPr>
          <p:cNvSpPr>
            <a:spLocks noGrp="1"/>
          </p:cNvSpPr>
          <p:nvPr>
            <p:ph type="sldNum" sz="quarter" idx="12"/>
          </p:nvPr>
        </p:nvSpPr>
        <p:spPr/>
        <p:txBody>
          <a:bodyPr/>
          <a:lstStyle/>
          <a:p>
            <a:fld id="{3A98EE3D-8CD1-4C3F-BD1C-C98C9596463C}" type="slidenum">
              <a:rPr lang="en-US" smtClean="0"/>
              <a:t>18</a:t>
            </a:fld>
            <a:endParaRPr lang="en-US" dirty="0"/>
          </a:p>
        </p:txBody>
      </p:sp>
      <p:pic>
        <p:nvPicPr>
          <p:cNvPr id="6" name="Picture 5">
            <a:extLst>
              <a:ext uri="{FF2B5EF4-FFF2-40B4-BE49-F238E27FC236}">
                <a16:creationId xmlns:a16="http://schemas.microsoft.com/office/drawing/2014/main" id="{5E4B118D-E487-9EFA-DDD6-29AF781ACF34}"/>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AB59945F-DFE7-42B8-46DC-F466C76A545B}"/>
              </a:ext>
            </a:extLst>
          </p:cNvPr>
          <p:cNvPicPr>
            <a:picLocks noChangeAspect="1"/>
          </p:cNvPicPr>
          <p:nvPr/>
        </p:nvPicPr>
        <p:blipFill>
          <a:blip r:embed="rId3"/>
          <a:stretch>
            <a:fillRect/>
          </a:stretch>
        </p:blipFill>
        <p:spPr>
          <a:xfrm>
            <a:off x="144798" y="213595"/>
            <a:ext cx="1351271" cy="1411357"/>
          </a:xfrm>
          <a:prstGeom prst="rect">
            <a:avLst/>
          </a:prstGeom>
        </p:spPr>
      </p:pic>
    </p:spTree>
    <p:extLst>
      <p:ext uri="{BB962C8B-B14F-4D97-AF65-F5344CB8AC3E}">
        <p14:creationId xmlns:p14="http://schemas.microsoft.com/office/powerpoint/2010/main" val="422464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C8CCE-12EC-B1B0-4855-7BFE11863F9A}"/>
              </a:ext>
            </a:extLst>
          </p:cNvPr>
          <p:cNvSpPr>
            <a:spLocks noGrp="1"/>
          </p:cNvSpPr>
          <p:nvPr>
            <p:ph type="title"/>
          </p:nvPr>
        </p:nvSpPr>
        <p:spPr>
          <a:xfrm>
            <a:off x="1736034" y="286603"/>
            <a:ext cx="9419645" cy="1450757"/>
          </a:xfrm>
        </p:spPr>
        <p:txBody>
          <a:bodyPr/>
          <a:lstStyle/>
          <a:p>
            <a:r>
              <a:rPr lang="en-US" dirty="0"/>
              <a:t>SURGICAL MANAGEMENT</a:t>
            </a:r>
            <a:endParaRPr lang="en-IN" dirty="0"/>
          </a:p>
        </p:txBody>
      </p:sp>
      <p:sp>
        <p:nvSpPr>
          <p:cNvPr id="3" name="Content Placeholder 2">
            <a:extLst>
              <a:ext uri="{FF2B5EF4-FFF2-40B4-BE49-F238E27FC236}">
                <a16:creationId xmlns:a16="http://schemas.microsoft.com/office/drawing/2014/main" id="{BE232210-4306-3611-A28B-7F50169BCBBC}"/>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tx1"/>
                </a:solidFill>
              </a:rPr>
              <a:t>Nerve decompression surgery</a:t>
            </a:r>
          </a:p>
          <a:p>
            <a:pPr marL="0" indent="0">
              <a:buNone/>
            </a:pPr>
            <a:endParaRPr lang="en-US" sz="2400" dirty="0">
              <a:solidFill>
                <a:schemeClr val="tx1"/>
              </a:solidFill>
            </a:endParaRPr>
          </a:p>
          <a:p>
            <a:pPr>
              <a:buFont typeface="Wingdings" panose="05000000000000000000" pitchFamily="2" charset="2"/>
              <a:buChar char="Ø"/>
            </a:pPr>
            <a:r>
              <a:rPr lang="en-US" sz="2400" dirty="0">
                <a:solidFill>
                  <a:schemeClr val="tx1"/>
                </a:solidFill>
              </a:rPr>
              <a:t>Tarsorrhaphy</a:t>
            </a:r>
            <a:endParaRPr lang="en-IN" sz="2400" dirty="0">
              <a:solidFill>
                <a:schemeClr val="tx1"/>
              </a:solidFill>
            </a:endParaRPr>
          </a:p>
        </p:txBody>
      </p:sp>
      <p:sp>
        <p:nvSpPr>
          <p:cNvPr id="4" name="Footer Placeholder 3">
            <a:extLst>
              <a:ext uri="{FF2B5EF4-FFF2-40B4-BE49-F238E27FC236}">
                <a16:creationId xmlns:a16="http://schemas.microsoft.com/office/drawing/2014/main" id="{FA3DCC93-DB1B-3559-F6C3-F8BEE366E3A9}"/>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C44203DA-52E4-58B1-9892-484B507C8FA8}"/>
              </a:ext>
            </a:extLst>
          </p:cNvPr>
          <p:cNvSpPr>
            <a:spLocks noGrp="1"/>
          </p:cNvSpPr>
          <p:nvPr>
            <p:ph type="sldNum" sz="quarter" idx="12"/>
          </p:nvPr>
        </p:nvSpPr>
        <p:spPr/>
        <p:txBody>
          <a:bodyPr/>
          <a:lstStyle/>
          <a:p>
            <a:fld id="{3A98EE3D-8CD1-4C3F-BD1C-C98C9596463C}" type="slidenum">
              <a:rPr lang="en-US" smtClean="0"/>
              <a:t>19</a:t>
            </a:fld>
            <a:endParaRPr lang="en-US" dirty="0"/>
          </a:p>
        </p:txBody>
      </p:sp>
      <p:pic>
        <p:nvPicPr>
          <p:cNvPr id="6" name="Picture 5">
            <a:extLst>
              <a:ext uri="{FF2B5EF4-FFF2-40B4-BE49-F238E27FC236}">
                <a16:creationId xmlns:a16="http://schemas.microsoft.com/office/drawing/2014/main" id="{31C31885-7810-2196-F55B-DE2215B70FAB}"/>
              </a:ext>
            </a:extLst>
          </p:cNvPr>
          <p:cNvPicPr>
            <a:picLocks noChangeAspect="1"/>
          </p:cNvPicPr>
          <p:nvPr/>
        </p:nvPicPr>
        <p:blipFill>
          <a:blip r:embed="rId2"/>
          <a:stretch>
            <a:fillRect/>
          </a:stretch>
        </p:blipFill>
        <p:spPr>
          <a:xfrm>
            <a:off x="144798" y="213595"/>
            <a:ext cx="1351271" cy="1411357"/>
          </a:xfrm>
          <a:prstGeom prst="rect">
            <a:avLst/>
          </a:prstGeom>
        </p:spPr>
      </p:pic>
      <p:pic>
        <p:nvPicPr>
          <p:cNvPr id="7" name="Picture 6">
            <a:extLst>
              <a:ext uri="{FF2B5EF4-FFF2-40B4-BE49-F238E27FC236}">
                <a16:creationId xmlns:a16="http://schemas.microsoft.com/office/drawing/2014/main" id="{D8919AE3-6F40-6AE1-ECC0-BF2DB8BE9FDF}"/>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353866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69" y="516835"/>
            <a:ext cx="3401117" cy="5772840"/>
          </a:xfrm>
        </p:spPr>
        <p:txBody>
          <a:bodyPr anchor="ctr">
            <a:normAutofit/>
          </a:bodyPr>
          <a:lstStyle/>
          <a:p>
            <a:r>
              <a:rPr lang="en-US" sz="3600" b="1" dirty="0">
                <a:solidFill>
                  <a:schemeClr val="bg1"/>
                </a:solidFill>
              </a:rPr>
              <a:t>OBJECTIVES</a:t>
            </a:r>
          </a:p>
        </p:txBody>
      </p:sp>
      <p:sp>
        <p:nvSpPr>
          <p:cNvPr id="4" name="Content Placeholder 3">
            <a:extLst>
              <a:ext uri="{FF2B5EF4-FFF2-40B4-BE49-F238E27FC236}">
                <a16:creationId xmlns:a16="http://schemas.microsoft.com/office/drawing/2014/main" id="{B9ACDE68-3321-D86A-ED02-BC69A2F9AF52}"/>
              </a:ext>
            </a:extLst>
          </p:cNvPr>
          <p:cNvSpPr>
            <a:spLocks noGrp="1"/>
          </p:cNvSpPr>
          <p:nvPr>
            <p:ph idx="1"/>
          </p:nvPr>
        </p:nvSpPr>
        <p:spPr>
          <a:xfrm>
            <a:off x="4929808" y="1802296"/>
            <a:ext cx="6225871" cy="4066796"/>
          </a:xfrm>
        </p:spPr>
        <p:txBody>
          <a:bodyPr>
            <a:normAutofit/>
          </a:bodyPr>
          <a:lstStyle/>
          <a:p>
            <a:pPr marL="0" indent="0" algn="just">
              <a:buNone/>
            </a:pPr>
            <a:r>
              <a:rPr lang="en-US" sz="2400" dirty="0">
                <a:solidFill>
                  <a:schemeClr val="tx1"/>
                </a:solidFill>
              </a:rPr>
              <a:t>At the end of the lecture one should be able to:- </a:t>
            </a:r>
          </a:p>
          <a:p>
            <a:pPr algn="just">
              <a:buFont typeface="Wingdings" panose="05000000000000000000" pitchFamily="2" charset="2"/>
              <a:buChar char="Ø"/>
            </a:pPr>
            <a:r>
              <a:rPr lang="en-US" sz="2400" dirty="0">
                <a:solidFill>
                  <a:schemeClr val="tx1"/>
                </a:solidFill>
              </a:rPr>
              <a:t>Define bell’s palsy</a:t>
            </a:r>
          </a:p>
          <a:p>
            <a:pPr algn="just">
              <a:buFont typeface="Wingdings" panose="05000000000000000000" pitchFamily="2" charset="2"/>
              <a:buChar char="Ø"/>
            </a:pPr>
            <a:r>
              <a:rPr lang="en-US" sz="2400" dirty="0">
                <a:solidFill>
                  <a:schemeClr val="tx1"/>
                </a:solidFill>
              </a:rPr>
              <a:t>Enumerate etiology and predisposing factors</a:t>
            </a:r>
          </a:p>
          <a:p>
            <a:pPr algn="just">
              <a:buFont typeface="Wingdings" panose="05000000000000000000" pitchFamily="2" charset="2"/>
              <a:buChar char="Ø"/>
            </a:pPr>
            <a:r>
              <a:rPr lang="en-US" sz="2400" dirty="0">
                <a:solidFill>
                  <a:schemeClr val="tx1"/>
                </a:solidFill>
              </a:rPr>
              <a:t>Describe Physiotherapy assessment and management in detail</a:t>
            </a:r>
            <a:endParaRPr lang="en-IN" sz="2400" dirty="0">
              <a:solidFill>
                <a:schemeClr val="tx1"/>
              </a:solidFill>
            </a:endParaRPr>
          </a:p>
        </p:txBody>
      </p:sp>
      <p:sp>
        <p:nvSpPr>
          <p:cNvPr id="5" name="Footer Placeholder 4">
            <a:extLst>
              <a:ext uri="{FF2B5EF4-FFF2-40B4-BE49-F238E27FC236}">
                <a16:creationId xmlns:a16="http://schemas.microsoft.com/office/drawing/2014/main" id="{88DEA7D3-E88D-0B2D-AF2E-CFFA140968E8}"/>
              </a:ext>
            </a:extLst>
          </p:cNvPr>
          <p:cNvSpPr>
            <a:spLocks noGrp="1"/>
          </p:cNvSpPr>
          <p:nvPr>
            <p:ph type="ftr" sz="quarter" idx="11"/>
          </p:nvPr>
        </p:nvSpPr>
        <p:spPr/>
        <p:txBody>
          <a:bodyPr/>
          <a:lstStyle/>
          <a:p>
            <a:r>
              <a:rPr lang="en-US"/>
              <a:t>Bell's Palsy by- Dr Hunita Dhanju</a:t>
            </a:r>
            <a:endParaRPr lang="en-US" dirty="0"/>
          </a:p>
        </p:txBody>
      </p:sp>
      <p:sp>
        <p:nvSpPr>
          <p:cNvPr id="6" name="Slide Number Placeholder 5">
            <a:extLst>
              <a:ext uri="{FF2B5EF4-FFF2-40B4-BE49-F238E27FC236}">
                <a16:creationId xmlns:a16="http://schemas.microsoft.com/office/drawing/2014/main" id="{BE884FF3-B70F-8809-0BF9-4041DC9DF47F}"/>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8" name="Picture 7">
            <a:extLst>
              <a:ext uri="{FF2B5EF4-FFF2-40B4-BE49-F238E27FC236}">
                <a16:creationId xmlns:a16="http://schemas.microsoft.com/office/drawing/2014/main" id="{276134A0-1907-7C05-646A-30C99F4AF3F9}"/>
              </a:ext>
            </a:extLst>
          </p:cNvPr>
          <p:cNvPicPr>
            <a:picLocks noChangeAspect="1"/>
          </p:cNvPicPr>
          <p:nvPr/>
        </p:nvPicPr>
        <p:blipFill>
          <a:blip r:embed="rId2"/>
          <a:stretch>
            <a:fillRect/>
          </a:stretch>
        </p:blipFill>
        <p:spPr>
          <a:xfrm>
            <a:off x="10585530" y="166124"/>
            <a:ext cx="1449150" cy="1636172"/>
          </a:xfrm>
          <a:prstGeom prst="rect">
            <a:avLst/>
          </a:prstGeom>
        </p:spPr>
      </p:pic>
      <p:pic>
        <p:nvPicPr>
          <p:cNvPr id="9" name="Picture 8">
            <a:extLst>
              <a:ext uri="{FF2B5EF4-FFF2-40B4-BE49-F238E27FC236}">
                <a16:creationId xmlns:a16="http://schemas.microsoft.com/office/drawing/2014/main" id="{80EBF6C7-BF8E-B6E2-6BCF-F706D25ECF3C}"/>
              </a:ext>
            </a:extLst>
          </p:cNvPr>
          <p:cNvPicPr>
            <a:picLocks noChangeAspect="1"/>
          </p:cNvPicPr>
          <p:nvPr/>
        </p:nvPicPr>
        <p:blipFill>
          <a:blip r:embed="rId3"/>
          <a:stretch>
            <a:fillRect/>
          </a:stretch>
        </p:blipFill>
        <p:spPr>
          <a:xfrm>
            <a:off x="157320" y="166124"/>
            <a:ext cx="1351271" cy="1411357"/>
          </a:xfrm>
          <a:prstGeom prst="rect">
            <a:avLst/>
          </a:prstGeom>
        </p:spPr>
      </p:pic>
    </p:spTree>
    <p:extLst>
      <p:ext uri="{BB962C8B-B14F-4D97-AF65-F5344CB8AC3E}">
        <p14:creationId xmlns:p14="http://schemas.microsoft.com/office/powerpoint/2010/main" val="129251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D8CE-0B8F-1F30-CB53-20E57A68FA1D}"/>
              </a:ext>
            </a:extLst>
          </p:cNvPr>
          <p:cNvSpPr>
            <a:spLocks noGrp="1"/>
          </p:cNvSpPr>
          <p:nvPr>
            <p:ph type="title"/>
          </p:nvPr>
        </p:nvSpPr>
        <p:spPr>
          <a:xfrm>
            <a:off x="1683026" y="286603"/>
            <a:ext cx="8574157" cy="1450757"/>
          </a:xfrm>
        </p:spPr>
        <p:txBody>
          <a:bodyPr/>
          <a:lstStyle/>
          <a:p>
            <a:r>
              <a:rPr lang="en-US" dirty="0"/>
              <a:t>PHYSIOTHERAPY </a:t>
            </a:r>
            <a:br>
              <a:rPr lang="en-US" dirty="0"/>
            </a:br>
            <a:r>
              <a:rPr lang="en-US" dirty="0"/>
              <a:t>MANAGEMENT</a:t>
            </a:r>
            <a:endParaRPr lang="en-IN" dirty="0"/>
          </a:p>
        </p:txBody>
      </p:sp>
      <p:sp>
        <p:nvSpPr>
          <p:cNvPr id="3" name="Content Placeholder 2">
            <a:extLst>
              <a:ext uri="{FF2B5EF4-FFF2-40B4-BE49-F238E27FC236}">
                <a16:creationId xmlns:a16="http://schemas.microsoft.com/office/drawing/2014/main" id="{C35A4644-1F8E-6B60-8BD6-5349A47D2803}"/>
              </a:ext>
            </a:extLst>
          </p:cNvPr>
          <p:cNvSpPr>
            <a:spLocks noGrp="1"/>
          </p:cNvSpPr>
          <p:nvPr>
            <p:ph idx="1"/>
          </p:nvPr>
        </p:nvSpPr>
        <p:spPr/>
        <p:txBody>
          <a:bodyPr>
            <a:normAutofit/>
          </a:bodyPr>
          <a:lstStyle/>
          <a:p>
            <a:pPr marL="114300" indent="0" algn="just">
              <a:buNone/>
            </a:pPr>
            <a:r>
              <a:rPr lang="en-IN" sz="2400" dirty="0">
                <a:solidFill>
                  <a:schemeClr val="tx1"/>
                </a:solidFill>
              </a:rPr>
              <a:t>GOALS</a:t>
            </a:r>
          </a:p>
          <a:p>
            <a:pPr marL="457200" indent="-342900" algn="just">
              <a:buFont typeface="Wingdings" panose="05000000000000000000" pitchFamily="2" charset="2"/>
              <a:buChar char="Ø"/>
            </a:pPr>
            <a:r>
              <a:rPr lang="en-IN" sz="2400" dirty="0">
                <a:solidFill>
                  <a:schemeClr val="tx1"/>
                </a:solidFill>
              </a:rPr>
              <a:t>To educate patient about the condition</a:t>
            </a:r>
          </a:p>
          <a:p>
            <a:pPr marL="457200" indent="-342900" algn="just">
              <a:buFont typeface="Wingdings" panose="05000000000000000000" pitchFamily="2" charset="2"/>
              <a:buChar char="Ø"/>
            </a:pPr>
            <a:r>
              <a:rPr lang="en-IN" sz="2400" dirty="0">
                <a:solidFill>
                  <a:schemeClr val="tx1"/>
                </a:solidFill>
              </a:rPr>
              <a:t>To maintain muscle properties</a:t>
            </a:r>
          </a:p>
          <a:p>
            <a:pPr marL="457200" indent="-342900" algn="just">
              <a:buFont typeface="Wingdings" panose="05000000000000000000" pitchFamily="2" charset="2"/>
              <a:buChar char="Ø"/>
            </a:pPr>
            <a:r>
              <a:rPr lang="en-IN" sz="2400" dirty="0">
                <a:solidFill>
                  <a:schemeClr val="tx1"/>
                </a:solidFill>
              </a:rPr>
              <a:t>Re-educate muscle action</a:t>
            </a:r>
          </a:p>
          <a:p>
            <a:pPr marL="457200" indent="-342900" algn="just">
              <a:buFont typeface="Wingdings" panose="05000000000000000000" pitchFamily="2" charset="2"/>
              <a:buChar char="Ø"/>
            </a:pPr>
            <a:r>
              <a:rPr lang="en-IN" sz="2400" dirty="0">
                <a:solidFill>
                  <a:schemeClr val="tx1"/>
                </a:solidFill>
              </a:rPr>
              <a:t>To improve muscle strength</a:t>
            </a:r>
          </a:p>
          <a:p>
            <a:pPr marL="457200" indent="-342900" algn="just">
              <a:buFont typeface="Wingdings" panose="05000000000000000000" pitchFamily="2" charset="2"/>
              <a:buChar char="Ø"/>
            </a:pPr>
            <a:r>
              <a:rPr lang="en-IN" sz="2400" dirty="0">
                <a:solidFill>
                  <a:schemeClr val="tx1"/>
                </a:solidFill>
              </a:rPr>
              <a:t>To improve facial symmetry</a:t>
            </a:r>
          </a:p>
          <a:p>
            <a:pPr algn="just">
              <a:buFont typeface="Wingdings" pitchFamily="2" charset="2"/>
              <a:buChar char="Ø"/>
            </a:pPr>
            <a:endParaRPr lang="en-IN" sz="2400" dirty="0">
              <a:solidFill>
                <a:schemeClr val="tx1"/>
              </a:solidFill>
            </a:endParaRPr>
          </a:p>
          <a:p>
            <a:endParaRPr lang="en-IN" sz="2000" dirty="0">
              <a:solidFill>
                <a:schemeClr val="tx1"/>
              </a:solidFill>
            </a:endParaRPr>
          </a:p>
        </p:txBody>
      </p:sp>
      <p:sp>
        <p:nvSpPr>
          <p:cNvPr id="4" name="Footer Placeholder 3">
            <a:extLst>
              <a:ext uri="{FF2B5EF4-FFF2-40B4-BE49-F238E27FC236}">
                <a16:creationId xmlns:a16="http://schemas.microsoft.com/office/drawing/2014/main" id="{1CCD6FDE-1E1D-6CB8-911D-BE456B7349D7}"/>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FA7782A0-FF2A-FC57-4EEB-7D2171E7D13B}"/>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6" name="Picture 5">
            <a:extLst>
              <a:ext uri="{FF2B5EF4-FFF2-40B4-BE49-F238E27FC236}">
                <a16:creationId xmlns:a16="http://schemas.microsoft.com/office/drawing/2014/main" id="{1EC303FB-1405-4404-935D-690C1ADFD817}"/>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A1C13992-B654-5506-FFBA-C7649E78A2D5}"/>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179198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9E8F-1D55-0B1A-6ED5-57DCED2FC8B8}"/>
              </a:ext>
            </a:extLst>
          </p:cNvPr>
          <p:cNvSpPr>
            <a:spLocks noGrp="1"/>
          </p:cNvSpPr>
          <p:nvPr>
            <p:ph type="title"/>
          </p:nvPr>
        </p:nvSpPr>
        <p:spPr>
          <a:xfrm>
            <a:off x="1696278" y="286603"/>
            <a:ext cx="7845287" cy="1450757"/>
          </a:xfrm>
        </p:spPr>
        <p:txBody>
          <a:bodyPr/>
          <a:lstStyle/>
          <a:p>
            <a:r>
              <a:rPr lang="en-US" dirty="0"/>
              <a:t>PHYSIOTHERAPY </a:t>
            </a:r>
            <a:br>
              <a:rPr lang="en-US" dirty="0"/>
            </a:br>
            <a:r>
              <a:rPr lang="en-US" dirty="0"/>
              <a:t>MANAGEMENT</a:t>
            </a:r>
            <a:endParaRPr lang="en-IN" dirty="0"/>
          </a:p>
        </p:txBody>
      </p:sp>
      <p:sp>
        <p:nvSpPr>
          <p:cNvPr id="3" name="Content Placeholder 2">
            <a:extLst>
              <a:ext uri="{FF2B5EF4-FFF2-40B4-BE49-F238E27FC236}">
                <a16:creationId xmlns:a16="http://schemas.microsoft.com/office/drawing/2014/main" id="{9A1A4B11-5267-62B3-9DC6-DC0072396FC2}"/>
              </a:ext>
            </a:extLst>
          </p:cNvPr>
          <p:cNvSpPr>
            <a:spLocks noGrp="1"/>
          </p:cNvSpPr>
          <p:nvPr>
            <p:ph idx="1"/>
          </p:nvPr>
        </p:nvSpPr>
        <p:spPr>
          <a:xfrm>
            <a:off x="1097280" y="1921565"/>
            <a:ext cx="10058400" cy="3947527"/>
          </a:xfrm>
        </p:spPr>
        <p:txBody>
          <a:bodyPr>
            <a:noAutofit/>
          </a:bodyPr>
          <a:lstStyle/>
          <a:p>
            <a:pPr>
              <a:buFont typeface="Wingdings" panose="05000000000000000000" pitchFamily="2" charset="2"/>
              <a:buChar char="Ø"/>
            </a:pPr>
            <a:r>
              <a:rPr lang="en-US" sz="2400" dirty="0">
                <a:solidFill>
                  <a:schemeClr val="tx1"/>
                </a:solidFill>
              </a:rPr>
              <a:t>ELECTROTHERAPY</a:t>
            </a:r>
          </a:p>
          <a:p>
            <a:pPr>
              <a:buFont typeface="Wingdings" panose="05000000000000000000" pitchFamily="2" charset="2"/>
              <a:buChar char="Ø"/>
            </a:pPr>
            <a:r>
              <a:rPr lang="en-US" sz="2400" dirty="0">
                <a:solidFill>
                  <a:schemeClr val="tx1"/>
                </a:solidFill>
              </a:rPr>
              <a:t>EXERCISES</a:t>
            </a:r>
          </a:p>
          <a:p>
            <a:pPr>
              <a:buFont typeface="Wingdings" panose="05000000000000000000" pitchFamily="2" charset="2"/>
              <a:buChar char="Ø"/>
            </a:pPr>
            <a:r>
              <a:rPr lang="en-US" sz="2400" dirty="0">
                <a:solidFill>
                  <a:schemeClr val="tx1"/>
                </a:solidFill>
              </a:rPr>
              <a:t>THERAPEUTIC MASSAGE</a:t>
            </a:r>
          </a:p>
          <a:p>
            <a:pPr>
              <a:buFont typeface="Wingdings" panose="05000000000000000000" pitchFamily="2" charset="2"/>
              <a:buChar char="Ø"/>
            </a:pPr>
            <a:r>
              <a:rPr lang="en-US" sz="2400" dirty="0">
                <a:solidFill>
                  <a:schemeClr val="tx1"/>
                </a:solidFill>
              </a:rPr>
              <a:t>ACCUPUNCTURE</a:t>
            </a:r>
          </a:p>
          <a:p>
            <a:pPr>
              <a:buFont typeface="Wingdings" panose="05000000000000000000" pitchFamily="2" charset="2"/>
              <a:buChar char="Ø"/>
            </a:pPr>
            <a:r>
              <a:rPr lang="en-US" sz="2400" dirty="0">
                <a:solidFill>
                  <a:schemeClr val="tx1"/>
                </a:solidFill>
              </a:rPr>
              <a:t>BIOFEEDBACK</a:t>
            </a:r>
          </a:p>
          <a:p>
            <a:pPr>
              <a:buFont typeface="Wingdings" panose="05000000000000000000" pitchFamily="2" charset="2"/>
              <a:buChar char="Ø"/>
            </a:pPr>
            <a:r>
              <a:rPr lang="en-US" sz="2400" dirty="0">
                <a:solidFill>
                  <a:schemeClr val="tx1"/>
                </a:solidFill>
              </a:rPr>
              <a:t>KINESIOTAPING</a:t>
            </a:r>
          </a:p>
          <a:p>
            <a:pPr>
              <a:buFont typeface="Wingdings" panose="05000000000000000000" pitchFamily="2" charset="2"/>
              <a:buChar char="Ø"/>
            </a:pPr>
            <a:r>
              <a:rPr lang="en-US" sz="2400" dirty="0">
                <a:solidFill>
                  <a:schemeClr val="tx1"/>
                </a:solidFill>
              </a:rPr>
              <a:t>ORTHOSIS</a:t>
            </a:r>
            <a:endParaRPr lang="en-IN" sz="2400" dirty="0">
              <a:solidFill>
                <a:schemeClr val="tx1"/>
              </a:solidFill>
            </a:endParaRPr>
          </a:p>
        </p:txBody>
      </p:sp>
      <p:sp>
        <p:nvSpPr>
          <p:cNvPr id="4" name="Footer Placeholder 3">
            <a:extLst>
              <a:ext uri="{FF2B5EF4-FFF2-40B4-BE49-F238E27FC236}">
                <a16:creationId xmlns:a16="http://schemas.microsoft.com/office/drawing/2014/main" id="{49CC0413-C0B0-6376-45A7-EEC8168A38F3}"/>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4A961535-AFAC-DD1F-6EEA-48E682275D7D}"/>
              </a:ext>
            </a:extLst>
          </p:cNvPr>
          <p:cNvSpPr>
            <a:spLocks noGrp="1"/>
          </p:cNvSpPr>
          <p:nvPr>
            <p:ph type="sldNum" sz="quarter" idx="12"/>
          </p:nvPr>
        </p:nvSpPr>
        <p:spPr/>
        <p:txBody>
          <a:bodyPr/>
          <a:lstStyle/>
          <a:p>
            <a:fld id="{3A98EE3D-8CD1-4C3F-BD1C-C98C9596463C}" type="slidenum">
              <a:rPr lang="en-US" smtClean="0"/>
              <a:t>21</a:t>
            </a:fld>
            <a:endParaRPr lang="en-US" dirty="0"/>
          </a:p>
        </p:txBody>
      </p:sp>
      <p:pic>
        <p:nvPicPr>
          <p:cNvPr id="6" name="Picture 5">
            <a:extLst>
              <a:ext uri="{FF2B5EF4-FFF2-40B4-BE49-F238E27FC236}">
                <a16:creationId xmlns:a16="http://schemas.microsoft.com/office/drawing/2014/main" id="{D6E4E731-7B7D-D32F-B026-FEBF1F24D405}"/>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37392913-22DE-C064-BD53-F344794C80D9}"/>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265773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016E4-C83C-7D84-D98E-B62C375F56C2}"/>
              </a:ext>
            </a:extLst>
          </p:cNvPr>
          <p:cNvSpPr>
            <a:spLocks noGrp="1"/>
          </p:cNvSpPr>
          <p:nvPr>
            <p:ph type="title"/>
          </p:nvPr>
        </p:nvSpPr>
        <p:spPr/>
        <p:txBody>
          <a:bodyPr/>
          <a:lstStyle/>
          <a:p>
            <a:r>
              <a:rPr lang="en-US" dirty="0"/>
              <a:t>ELECTROTHERAPY</a:t>
            </a:r>
            <a:endParaRPr lang="en-IN" dirty="0"/>
          </a:p>
        </p:txBody>
      </p:sp>
      <p:sp>
        <p:nvSpPr>
          <p:cNvPr id="5" name="Text Placeholder 4">
            <a:extLst>
              <a:ext uri="{FF2B5EF4-FFF2-40B4-BE49-F238E27FC236}">
                <a16:creationId xmlns:a16="http://schemas.microsoft.com/office/drawing/2014/main" id="{1BB8D456-FEE4-EA1D-AC7E-162497496C26}"/>
              </a:ext>
            </a:extLst>
          </p:cNvPr>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BC9C2AD2-1257-ECCA-699D-83C1784DC66C}"/>
              </a:ext>
            </a:extLst>
          </p:cNvPr>
          <p:cNvSpPr>
            <a:spLocks noGrp="1"/>
          </p:cNvSpPr>
          <p:nvPr>
            <p:ph type="ftr" sz="quarter" idx="11"/>
          </p:nvPr>
        </p:nvSpPr>
        <p:spPr/>
        <p:txBody>
          <a:bodyPr/>
          <a:lstStyle/>
          <a:p>
            <a:r>
              <a:rPr lang="en-US"/>
              <a:t>Bell's Palsy by- Dr Hunita Dhanju</a:t>
            </a:r>
            <a:endParaRPr lang="en-US" dirty="0"/>
          </a:p>
        </p:txBody>
      </p:sp>
      <p:sp>
        <p:nvSpPr>
          <p:cNvPr id="7" name="Slide Number Placeholder 6">
            <a:extLst>
              <a:ext uri="{FF2B5EF4-FFF2-40B4-BE49-F238E27FC236}">
                <a16:creationId xmlns:a16="http://schemas.microsoft.com/office/drawing/2014/main" id="{496F092B-F305-CA32-73EE-4B2300873BA2}"/>
              </a:ext>
            </a:extLst>
          </p:cNvPr>
          <p:cNvSpPr>
            <a:spLocks noGrp="1"/>
          </p:cNvSpPr>
          <p:nvPr>
            <p:ph type="sldNum" sz="quarter" idx="12"/>
          </p:nvPr>
        </p:nvSpPr>
        <p:spPr/>
        <p:txBody>
          <a:bodyPr/>
          <a:lstStyle/>
          <a:p>
            <a:fld id="{3A98EE3D-8CD1-4C3F-BD1C-C98C9596463C}" type="slidenum">
              <a:rPr lang="en-US" smtClean="0"/>
              <a:t>22</a:t>
            </a:fld>
            <a:endParaRPr lang="en-US" dirty="0"/>
          </a:p>
        </p:txBody>
      </p:sp>
      <p:pic>
        <p:nvPicPr>
          <p:cNvPr id="8" name="Picture 7">
            <a:extLst>
              <a:ext uri="{FF2B5EF4-FFF2-40B4-BE49-F238E27FC236}">
                <a16:creationId xmlns:a16="http://schemas.microsoft.com/office/drawing/2014/main" id="{C046E002-CAFD-3657-CF00-C6B7B4EB0220}"/>
              </a:ext>
            </a:extLst>
          </p:cNvPr>
          <p:cNvPicPr>
            <a:picLocks noChangeAspect="1"/>
          </p:cNvPicPr>
          <p:nvPr/>
        </p:nvPicPr>
        <p:blipFill>
          <a:blip r:embed="rId2"/>
          <a:stretch>
            <a:fillRect/>
          </a:stretch>
        </p:blipFill>
        <p:spPr>
          <a:xfrm>
            <a:off x="10659012" y="118554"/>
            <a:ext cx="1449150" cy="1636172"/>
          </a:xfrm>
          <a:prstGeom prst="rect">
            <a:avLst/>
          </a:prstGeom>
        </p:spPr>
      </p:pic>
      <p:pic>
        <p:nvPicPr>
          <p:cNvPr id="9" name="Picture 8">
            <a:extLst>
              <a:ext uri="{FF2B5EF4-FFF2-40B4-BE49-F238E27FC236}">
                <a16:creationId xmlns:a16="http://schemas.microsoft.com/office/drawing/2014/main" id="{4129A4F9-2073-8353-284B-EF2CFFD76E37}"/>
              </a:ext>
            </a:extLst>
          </p:cNvPr>
          <p:cNvPicPr>
            <a:picLocks noChangeAspect="1"/>
          </p:cNvPicPr>
          <p:nvPr/>
        </p:nvPicPr>
        <p:blipFill>
          <a:blip r:embed="rId3"/>
          <a:stretch>
            <a:fillRect/>
          </a:stretch>
        </p:blipFill>
        <p:spPr>
          <a:xfrm>
            <a:off x="144798" y="230961"/>
            <a:ext cx="1351271" cy="1411357"/>
          </a:xfrm>
          <a:prstGeom prst="rect">
            <a:avLst/>
          </a:prstGeom>
        </p:spPr>
      </p:pic>
    </p:spTree>
    <p:extLst>
      <p:ext uri="{BB962C8B-B14F-4D97-AF65-F5344CB8AC3E}">
        <p14:creationId xmlns:p14="http://schemas.microsoft.com/office/powerpoint/2010/main" val="175519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708C-FBC2-E27B-0917-5076AC193EAB}"/>
              </a:ext>
            </a:extLst>
          </p:cNvPr>
          <p:cNvSpPr>
            <a:spLocks noGrp="1"/>
          </p:cNvSpPr>
          <p:nvPr>
            <p:ph type="title"/>
          </p:nvPr>
        </p:nvSpPr>
        <p:spPr>
          <a:xfrm>
            <a:off x="1643270" y="286603"/>
            <a:ext cx="9512410" cy="1450757"/>
          </a:xfrm>
        </p:spPr>
        <p:txBody>
          <a:bodyPr/>
          <a:lstStyle/>
          <a:p>
            <a:r>
              <a:rPr lang="en-US" dirty="0"/>
              <a:t>ELECTRICAL STIMULATION</a:t>
            </a:r>
            <a:endParaRPr lang="en-IN" dirty="0"/>
          </a:p>
        </p:txBody>
      </p:sp>
      <p:sp>
        <p:nvSpPr>
          <p:cNvPr id="3" name="Content Placeholder 2">
            <a:extLst>
              <a:ext uri="{FF2B5EF4-FFF2-40B4-BE49-F238E27FC236}">
                <a16:creationId xmlns:a16="http://schemas.microsoft.com/office/drawing/2014/main" id="{A9CD7805-2930-E3EF-8A45-A6AEC3A0E017}"/>
              </a:ext>
            </a:extLst>
          </p:cNvPr>
          <p:cNvSpPr>
            <a:spLocks noGrp="1"/>
          </p:cNvSpPr>
          <p:nvPr>
            <p:ph idx="1"/>
          </p:nvPr>
        </p:nvSpPr>
        <p:spPr/>
        <p:txBody>
          <a:bodyPr>
            <a:normAutofit/>
          </a:bodyPr>
          <a:lstStyle/>
          <a:p>
            <a:pPr algn="just">
              <a:buFont typeface="Wingdings" panose="05000000000000000000" pitchFamily="2" charset="2"/>
              <a:buChar char="Ø"/>
            </a:pPr>
            <a:r>
              <a:rPr lang="en-IN" sz="2400" dirty="0">
                <a:solidFill>
                  <a:schemeClr val="tx1"/>
                </a:solidFill>
              </a:rPr>
              <a:t>The only form of electrical current used on face is </a:t>
            </a:r>
            <a:r>
              <a:rPr lang="en-IN" sz="2400">
                <a:solidFill>
                  <a:schemeClr val="tx1"/>
                </a:solidFill>
              </a:rPr>
              <a:t>interrupted galvanic current </a:t>
            </a:r>
            <a:endParaRPr lang="en-IN" sz="2400" dirty="0">
              <a:solidFill>
                <a:schemeClr val="tx1"/>
              </a:solidFill>
            </a:endParaRPr>
          </a:p>
          <a:p>
            <a:pPr algn="just">
              <a:buFont typeface="Wingdings" panose="05000000000000000000" pitchFamily="2" charset="2"/>
              <a:buChar char="Ø"/>
            </a:pPr>
            <a:r>
              <a:rPr lang="en-IN" sz="2400" dirty="0">
                <a:solidFill>
                  <a:schemeClr val="tx1"/>
                </a:solidFill>
              </a:rPr>
              <a:t>Electrical stimulation is give on the facial motor points</a:t>
            </a:r>
          </a:p>
          <a:p>
            <a:pPr algn="just">
              <a:buFont typeface="Wingdings" panose="05000000000000000000" pitchFamily="2" charset="2"/>
              <a:buChar char="Ø"/>
            </a:pPr>
            <a:r>
              <a:rPr lang="en-IN" sz="2400" dirty="0">
                <a:solidFill>
                  <a:schemeClr val="tx1"/>
                </a:solidFill>
              </a:rPr>
              <a:t>It is given to maintain the muscle properties, particularly to prevent atrophy till reinnervation occurs</a:t>
            </a:r>
          </a:p>
          <a:p>
            <a:pPr algn="just">
              <a:buFont typeface="Wingdings" panose="05000000000000000000" pitchFamily="2" charset="2"/>
              <a:buChar char="Ø"/>
            </a:pPr>
            <a:r>
              <a:rPr lang="en-IN" sz="2400" dirty="0">
                <a:solidFill>
                  <a:schemeClr val="tx1"/>
                </a:solidFill>
              </a:rPr>
              <a:t>Use of faradic current on the face could lead to secondary contractures of the face and patient may not tolerate this current on face.</a:t>
            </a:r>
          </a:p>
          <a:p>
            <a:pPr algn="just">
              <a:buFont typeface="Wingdings" panose="05000000000000000000" pitchFamily="2" charset="2"/>
              <a:buChar char="Ø"/>
            </a:pPr>
            <a:endParaRPr lang="en-IN" sz="2400" dirty="0">
              <a:solidFill>
                <a:schemeClr val="tx1"/>
              </a:solidFill>
            </a:endParaRPr>
          </a:p>
          <a:p>
            <a:pPr algn="just">
              <a:buFont typeface="Wingdings" panose="05000000000000000000" pitchFamily="2" charset="2"/>
              <a:buChar char="Ø"/>
            </a:pPr>
            <a:endParaRPr lang="en-IN" sz="2400" dirty="0">
              <a:solidFill>
                <a:schemeClr val="tx1"/>
              </a:solidFill>
            </a:endParaRPr>
          </a:p>
          <a:p>
            <a:pPr>
              <a:buFont typeface="Wingdings" panose="05000000000000000000" pitchFamily="2" charset="2"/>
              <a:buChar char="Ø"/>
            </a:pPr>
            <a:endParaRPr lang="en-IN" sz="2000" dirty="0">
              <a:solidFill>
                <a:schemeClr val="tx1"/>
              </a:solidFill>
            </a:endParaRPr>
          </a:p>
        </p:txBody>
      </p:sp>
      <p:sp>
        <p:nvSpPr>
          <p:cNvPr id="4" name="Footer Placeholder 3">
            <a:extLst>
              <a:ext uri="{FF2B5EF4-FFF2-40B4-BE49-F238E27FC236}">
                <a16:creationId xmlns:a16="http://schemas.microsoft.com/office/drawing/2014/main" id="{131E6DE3-5251-350C-1E97-0834F7328441}"/>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83F4A386-2F34-8F39-ADA0-1A08EEFBA790}"/>
              </a:ext>
            </a:extLst>
          </p:cNvPr>
          <p:cNvSpPr>
            <a:spLocks noGrp="1"/>
          </p:cNvSpPr>
          <p:nvPr>
            <p:ph type="sldNum" sz="quarter" idx="12"/>
          </p:nvPr>
        </p:nvSpPr>
        <p:spPr/>
        <p:txBody>
          <a:bodyPr/>
          <a:lstStyle/>
          <a:p>
            <a:fld id="{3A98EE3D-8CD1-4C3F-BD1C-C98C9596463C}" type="slidenum">
              <a:rPr lang="en-US" smtClean="0"/>
              <a:t>23</a:t>
            </a:fld>
            <a:endParaRPr lang="en-US" dirty="0"/>
          </a:p>
        </p:txBody>
      </p:sp>
      <p:pic>
        <p:nvPicPr>
          <p:cNvPr id="6" name="Picture 5">
            <a:extLst>
              <a:ext uri="{FF2B5EF4-FFF2-40B4-BE49-F238E27FC236}">
                <a16:creationId xmlns:a16="http://schemas.microsoft.com/office/drawing/2014/main" id="{62046DF9-9D6B-ED10-E2A8-6FADA4C28A29}"/>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BC45A2FB-E7B8-8B21-0808-867C580C19FC}"/>
              </a:ext>
            </a:extLst>
          </p:cNvPr>
          <p:cNvPicPr>
            <a:picLocks noChangeAspect="1"/>
          </p:cNvPicPr>
          <p:nvPr/>
        </p:nvPicPr>
        <p:blipFill>
          <a:blip r:embed="rId3"/>
          <a:stretch>
            <a:fillRect/>
          </a:stretch>
        </p:blipFill>
        <p:spPr>
          <a:xfrm>
            <a:off x="144798" y="213595"/>
            <a:ext cx="1351271" cy="1411357"/>
          </a:xfrm>
          <a:prstGeom prst="rect">
            <a:avLst/>
          </a:prstGeom>
        </p:spPr>
      </p:pic>
    </p:spTree>
    <p:extLst>
      <p:ext uri="{BB962C8B-B14F-4D97-AF65-F5344CB8AC3E}">
        <p14:creationId xmlns:p14="http://schemas.microsoft.com/office/powerpoint/2010/main" val="1845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8A59-C25F-B3CC-58FF-C38CC8C8C7B8}"/>
              </a:ext>
            </a:extLst>
          </p:cNvPr>
          <p:cNvSpPr>
            <a:spLocks noGrp="1"/>
          </p:cNvSpPr>
          <p:nvPr>
            <p:ph type="title"/>
          </p:nvPr>
        </p:nvSpPr>
        <p:spPr>
          <a:xfrm>
            <a:off x="1563756" y="286603"/>
            <a:ext cx="9591923" cy="1450757"/>
          </a:xfrm>
        </p:spPr>
        <p:txBody>
          <a:bodyPr/>
          <a:lstStyle/>
          <a:p>
            <a:r>
              <a:rPr lang="en-US" dirty="0"/>
              <a:t>THERAPEUTIC ULTRASOUND</a:t>
            </a:r>
            <a:endParaRPr lang="en-IN" dirty="0"/>
          </a:p>
        </p:txBody>
      </p:sp>
      <p:sp>
        <p:nvSpPr>
          <p:cNvPr id="3" name="Content Placeholder 2">
            <a:extLst>
              <a:ext uri="{FF2B5EF4-FFF2-40B4-BE49-F238E27FC236}">
                <a16:creationId xmlns:a16="http://schemas.microsoft.com/office/drawing/2014/main" id="{26CC5B36-4A91-9AB6-A3F9-E0499B926CD0}"/>
              </a:ext>
            </a:extLst>
          </p:cNvPr>
          <p:cNvSpPr>
            <a:spLocks noGrp="1"/>
          </p:cNvSpPr>
          <p:nvPr>
            <p:ph idx="1"/>
          </p:nvPr>
        </p:nvSpPr>
        <p:spPr/>
        <p:txBody>
          <a:bodyPr>
            <a:normAutofit/>
          </a:bodyPr>
          <a:lstStyle/>
          <a:p>
            <a:pPr algn="just">
              <a:buFont typeface="Wingdings" panose="05000000000000000000" pitchFamily="2" charset="2"/>
              <a:buChar char="Ø"/>
            </a:pPr>
            <a:r>
              <a:rPr lang="en-IN" sz="2400" dirty="0">
                <a:solidFill>
                  <a:schemeClr val="tx1"/>
                </a:solidFill>
              </a:rPr>
              <a:t>Ultrasound given over the nerve trunk in front of the tragus of ear and in area between mastoid process and mandible</a:t>
            </a:r>
          </a:p>
          <a:p>
            <a:pPr algn="just">
              <a:buFont typeface="Wingdings" panose="05000000000000000000" pitchFamily="2" charset="2"/>
              <a:buChar char="Ø"/>
            </a:pPr>
            <a:r>
              <a:rPr lang="en-IN" sz="2400" dirty="0">
                <a:solidFill>
                  <a:schemeClr val="tx1"/>
                </a:solidFill>
              </a:rPr>
              <a:t>Parameters- 1 </a:t>
            </a:r>
            <a:r>
              <a:rPr lang="en-IN" sz="2400" dirty="0" err="1">
                <a:solidFill>
                  <a:schemeClr val="tx1"/>
                </a:solidFill>
              </a:rPr>
              <a:t>mHz</a:t>
            </a:r>
            <a:r>
              <a:rPr lang="en-IN" sz="2400" dirty="0">
                <a:solidFill>
                  <a:schemeClr val="tx1"/>
                </a:solidFill>
              </a:rPr>
              <a:t>, 0.5 W/cm</a:t>
            </a:r>
            <a:r>
              <a:rPr lang="en-IN" sz="2400" baseline="30000" dirty="0">
                <a:solidFill>
                  <a:schemeClr val="tx1"/>
                </a:solidFill>
              </a:rPr>
              <a:t>2</a:t>
            </a:r>
            <a:r>
              <a:rPr lang="en-IN" sz="2400" dirty="0">
                <a:solidFill>
                  <a:schemeClr val="tx1"/>
                </a:solidFill>
              </a:rPr>
              <a:t>, 5 minutes</a:t>
            </a:r>
          </a:p>
          <a:p>
            <a:pPr algn="just">
              <a:buFont typeface="Wingdings" panose="05000000000000000000" pitchFamily="2" charset="2"/>
              <a:buChar char="Ø"/>
            </a:pPr>
            <a:r>
              <a:rPr lang="en-IN" sz="2400" dirty="0">
                <a:solidFill>
                  <a:schemeClr val="tx1"/>
                </a:solidFill>
              </a:rPr>
              <a:t>Ultrasound therapy has particular efficiency when applied early in the course of the paralysis. The efficiency of ultrasound therapy proved to be less marked when applied with delay</a:t>
            </a:r>
            <a:endParaRPr lang="en-IN" sz="2400" b="1" dirty="0">
              <a:solidFill>
                <a:schemeClr val="tx1"/>
              </a:solidFill>
            </a:endParaRPr>
          </a:p>
          <a:p>
            <a:pPr algn="just">
              <a:buFont typeface="Wingdings" panose="05000000000000000000" pitchFamily="2" charset="2"/>
              <a:buChar char="Ø"/>
            </a:pPr>
            <a:endParaRPr lang="en-IN" sz="2400" dirty="0">
              <a:solidFill>
                <a:schemeClr val="tx1"/>
              </a:solidFill>
            </a:endParaRPr>
          </a:p>
        </p:txBody>
      </p:sp>
      <p:sp>
        <p:nvSpPr>
          <p:cNvPr id="4" name="Footer Placeholder 3">
            <a:extLst>
              <a:ext uri="{FF2B5EF4-FFF2-40B4-BE49-F238E27FC236}">
                <a16:creationId xmlns:a16="http://schemas.microsoft.com/office/drawing/2014/main" id="{15F4F4C4-B6AC-4983-C3AC-7AA80911C1E3}"/>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8DC3165E-1C6A-5918-EEE4-2AA0D5B91E78}"/>
              </a:ext>
            </a:extLst>
          </p:cNvPr>
          <p:cNvSpPr>
            <a:spLocks noGrp="1"/>
          </p:cNvSpPr>
          <p:nvPr>
            <p:ph type="sldNum" sz="quarter" idx="12"/>
          </p:nvPr>
        </p:nvSpPr>
        <p:spPr/>
        <p:txBody>
          <a:bodyPr/>
          <a:lstStyle/>
          <a:p>
            <a:fld id="{3A98EE3D-8CD1-4C3F-BD1C-C98C9596463C}" type="slidenum">
              <a:rPr lang="en-US" smtClean="0"/>
              <a:t>24</a:t>
            </a:fld>
            <a:endParaRPr lang="en-US" dirty="0"/>
          </a:p>
        </p:txBody>
      </p:sp>
      <p:pic>
        <p:nvPicPr>
          <p:cNvPr id="6" name="Picture 5">
            <a:extLst>
              <a:ext uri="{FF2B5EF4-FFF2-40B4-BE49-F238E27FC236}">
                <a16:creationId xmlns:a16="http://schemas.microsoft.com/office/drawing/2014/main" id="{67D38A7B-DA83-0DB7-242A-53697A7297FE}"/>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D4A02387-B529-E304-6E6B-B9BF11E7D5C1}"/>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1768027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BF55-BD28-4FC5-76F4-4825E9A8A93A}"/>
              </a:ext>
            </a:extLst>
          </p:cNvPr>
          <p:cNvSpPr>
            <a:spLocks noGrp="1"/>
          </p:cNvSpPr>
          <p:nvPr>
            <p:ph type="title"/>
          </p:nvPr>
        </p:nvSpPr>
        <p:spPr>
          <a:xfrm>
            <a:off x="1736034" y="286603"/>
            <a:ext cx="9419645" cy="1450757"/>
          </a:xfrm>
        </p:spPr>
        <p:txBody>
          <a:bodyPr/>
          <a:lstStyle/>
          <a:p>
            <a:r>
              <a:rPr lang="en-US" dirty="0"/>
              <a:t>INFRARED RADIATION (IRR)</a:t>
            </a:r>
            <a:endParaRPr lang="en-IN" dirty="0"/>
          </a:p>
        </p:txBody>
      </p:sp>
      <p:sp>
        <p:nvSpPr>
          <p:cNvPr id="3" name="Content Placeholder 2">
            <a:extLst>
              <a:ext uri="{FF2B5EF4-FFF2-40B4-BE49-F238E27FC236}">
                <a16:creationId xmlns:a16="http://schemas.microsoft.com/office/drawing/2014/main" id="{0D607C0F-0880-849C-5BFC-A78FE372B7F6}"/>
              </a:ext>
            </a:extLst>
          </p:cNvPr>
          <p:cNvSpPr>
            <a:spLocks noGrp="1"/>
          </p:cNvSpPr>
          <p:nvPr>
            <p:ph sz="half" idx="1"/>
          </p:nvPr>
        </p:nvSpPr>
        <p:spPr/>
        <p:txBody>
          <a:bodyPr>
            <a:normAutofit/>
          </a:bodyPr>
          <a:lstStyle/>
          <a:p>
            <a:pPr algn="just"/>
            <a:r>
              <a:rPr lang="en-IN" sz="2400" dirty="0">
                <a:solidFill>
                  <a:schemeClr val="tx1"/>
                </a:solidFill>
              </a:rPr>
              <a:t>Infra red is applied to warm the muscles and improve the function, but  must ensure that eyes are protected with wet cotton wool while applying infra-red to face</a:t>
            </a:r>
          </a:p>
        </p:txBody>
      </p:sp>
      <p:pic>
        <p:nvPicPr>
          <p:cNvPr id="8" name="Content Placeholder 7">
            <a:extLst>
              <a:ext uri="{FF2B5EF4-FFF2-40B4-BE49-F238E27FC236}">
                <a16:creationId xmlns:a16="http://schemas.microsoft.com/office/drawing/2014/main" id="{7EB3ECC9-1574-1E50-C5EF-7A5154D590BD}"/>
              </a:ext>
            </a:extLst>
          </p:cNvPr>
          <p:cNvPicPr>
            <a:picLocks noGrp="1" noChangeAspect="1"/>
          </p:cNvPicPr>
          <p:nvPr>
            <p:ph sz="half" idx="2"/>
          </p:nvPr>
        </p:nvPicPr>
        <p:blipFill>
          <a:blip r:embed="rId2"/>
          <a:stretch>
            <a:fillRect/>
          </a:stretch>
        </p:blipFill>
        <p:spPr>
          <a:xfrm>
            <a:off x="6282708" y="1899006"/>
            <a:ext cx="4449798" cy="4449798"/>
          </a:xfrm>
        </p:spPr>
      </p:pic>
      <p:sp>
        <p:nvSpPr>
          <p:cNvPr id="4" name="Footer Placeholder 3">
            <a:extLst>
              <a:ext uri="{FF2B5EF4-FFF2-40B4-BE49-F238E27FC236}">
                <a16:creationId xmlns:a16="http://schemas.microsoft.com/office/drawing/2014/main" id="{3D3409DB-2BA9-A8B5-71CD-AF1A60E79D7A}"/>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4F3F7FE6-848D-53AC-BC00-D5E35874965C}"/>
              </a:ext>
            </a:extLst>
          </p:cNvPr>
          <p:cNvSpPr>
            <a:spLocks noGrp="1"/>
          </p:cNvSpPr>
          <p:nvPr>
            <p:ph type="sldNum" sz="quarter" idx="12"/>
          </p:nvPr>
        </p:nvSpPr>
        <p:spPr/>
        <p:txBody>
          <a:bodyPr/>
          <a:lstStyle/>
          <a:p>
            <a:fld id="{3A98EE3D-8CD1-4C3F-BD1C-C98C9596463C}" type="slidenum">
              <a:rPr lang="en-US" smtClean="0"/>
              <a:t>25</a:t>
            </a:fld>
            <a:endParaRPr lang="en-US" dirty="0"/>
          </a:p>
        </p:txBody>
      </p:sp>
      <p:pic>
        <p:nvPicPr>
          <p:cNvPr id="7" name="Picture 6">
            <a:extLst>
              <a:ext uri="{FF2B5EF4-FFF2-40B4-BE49-F238E27FC236}">
                <a16:creationId xmlns:a16="http://schemas.microsoft.com/office/drawing/2014/main" id="{CE99420D-8408-2BE6-B26D-33F563BF37C9}"/>
              </a:ext>
            </a:extLst>
          </p:cNvPr>
          <p:cNvPicPr>
            <a:picLocks noChangeAspect="1"/>
          </p:cNvPicPr>
          <p:nvPr/>
        </p:nvPicPr>
        <p:blipFill>
          <a:blip r:embed="rId3"/>
          <a:stretch>
            <a:fillRect/>
          </a:stretch>
        </p:blipFill>
        <p:spPr>
          <a:xfrm>
            <a:off x="10659012" y="101188"/>
            <a:ext cx="1449150" cy="1636172"/>
          </a:xfrm>
          <a:prstGeom prst="rect">
            <a:avLst/>
          </a:prstGeom>
        </p:spPr>
      </p:pic>
      <p:pic>
        <p:nvPicPr>
          <p:cNvPr id="9" name="Picture 8">
            <a:extLst>
              <a:ext uri="{FF2B5EF4-FFF2-40B4-BE49-F238E27FC236}">
                <a16:creationId xmlns:a16="http://schemas.microsoft.com/office/drawing/2014/main" id="{4F0B647E-635F-AD5D-7A48-22464F47B229}"/>
              </a:ext>
            </a:extLst>
          </p:cNvPr>
          <p:cNvPicPr>
            <a:picLocks noChangeAspect="1"/>
          </p:cNvPicPr>
          <p:nvPr/>
        </p:nvPicPr>
        <p:blipFill>
          <a:blip r:embed="rId4"/>
          <a:stretch>
            <a:fillRect/>
          </a:stretch>
        </p:blipFill>
        <p:spPr>
          <a:xfrm>
            <a:off x="144798" y="213595"/>
            <a:ext cx="1351271" cy="1411357"/>
          </a:xfrm>
          <a:prstGeom prst="rect">
            <a:avLst/>
          </a:prstGeom>
        </p:spPr>
      </p:pic>
    </p:spTree>
    <p:extLst>
      <p:ext uri="{BB962C8B-B14F-4D97-AF65-F5344CB8AC3E}">
        <p14:creationId xmlns:p14="http://schemas.microsoft.com/office/powerpoint/2010/main" val="403878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0F09-F459-9BFB-5D90-8992C020C727}"/>
              </a:ext>
            </a:extLst>
          </p:cNvPr>
          <p:cNvSpPr>
            <a:spLocks noGrp="1"/>
          </p:cNvSpPr>
          <p:nvPr>
            <p:ph type="title"/>
          </p:nvPr>
        </p:nvSpPr>
        <p:spPr>
          <a:xfrm>
            <a:off x="1669774" y="286603"/>
            <a:ext cx="9485906" cy="1450757"/>
          </a:xfrm>
        </p:spPr>
        <p:txBody>
          <a:bodyPr/>
          <a:lstStyle/>
          <a:p>
            <a:r>
              <a:rPr lang="en-US" dirty="0"/>
              <a:t>SHORT WAVE DIATHERMY (SWD)</a:t>
            </a:r>
            <a:endParaRPr lang="en-IN" dirty="0"/>
          </a:p>
        </p:txBody>
      </p:sp>
      <p:sp>
        <p:nvSpPr>
          <p:cNvPr id="3" name="Content Placeholder 2">
            <a:extLst>
              <a:ext uri="{FF2B5EF4-FFF2-40B4-BE49-F238E27FC236}">
                <a16:creationId xmlns:a16="http://schemas.microsoft.com/office/drawing/2014/main" id="{45541CF3-025C-610D-1691-BBCD84B3249B}"/>
              </a:ext>
            </a:extLst>
          </p:cNvPr>
          <p:cNvSpPr>
            <a:spLocks noGrp="1"/>
          </p:cNvSpPr>
          <p:nvPr>
            <p:ph idx="1"/>
          </p:nvPr>
        </p:nvSpPr>
        <p:spPr/>
        <p:txBody>
          <a:bodyPr>
            <a:normAutofit/>
          </a:bodyPr>
          <a:lstStyle/>
          <a:p>
            <a:pPr algn="just"/>
            <a:r>
              <a:rPr lang="en-IN" sz="2400" dirty="0">
                <a:solidFill>
                  <a:schemeClr val="tx1"/>
                </a:solidFill>
              </a:rPr>
              <a:t>SWD can be safely applied for the treatment of facial palsy. The technique used may be monopolar or bipolar. </a:t>
            </a:r>
          </a:p>
          <a:p>
            <a:pPr algn="just"/>
            <a:endParaRPr lang="en-IN" sz="2400" dirty="0">
              <a:solidFill>
                <a:schemeClr val="tx1"/>
              </a:solidFill>
            </a:endParaRPr>
          </a:p>
        </p:txBody>
      </p:sp>
      <p:sp>
        <p:nvSpPr>
          <p:cNvPr id="4" name="Footer Placeholder 3">
            <a:extLst>
              <a:ext uri="{FF2B5EF4-FFF2-40B4-BE49-F238E27FC236}">
                <a16:creationId xmlns:a16="http://schemas.microsoft.com/office/drawing/2014/main" id="{1274B30E-6567-4DA9-45A9-4898D9C37ABB}"/>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0A9ACBE3-2E09-8389-C8A1-90115E931211}"/>
              </a:ext>
            </a:extLst>
          </p:cNvPr>
          <p:cNvSpPr>
            <a:spLocks noGrp="1"/>
          </p:cNvSpPr>
          <p:nvPr>
            <p:ph type="sldNum" sz="quarter" idx="12"/>
          </p:nvPr>
        </p:nvSpPr>
        <p:spPr/>
        <p:txBody>
          <a:bodyPr/>
          <a:lstStyle/>
          <a:p>
            <a:fld id="{3A98EE3D-8CD1-4C3F-BD1C-C98C9596463C}" type="slidenum">
              <a:rPr lang="en-US" smtClean="0"/>
              <a:t>26</a:t>
            </a:fld>
            <a:endParaRPr lang="en-US" dirty="0"/>
          </a:p>
        </p:txBody>
      </p:sp>
      <p:pic>
        <p:nvPicPr>
          <p:cNvPr id="6" name="Picture 5">
            <a:extLst>
              <a:ext uri="{FF2B5EF4-FFF2-40B4-BE49-F238E27FC236}">
                <a16:creationId xmlns:a16="http://schemas.microsoft.com/office/drawing/2014/main" id="{83E6B5C5-774D-E311-BB65-3EEF4DB25676}"/>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634BD250-4C76-949B-8465-6CC88E9EE5E7}"/>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2058259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F308-EB5A-9FAF-20A5-E1F47CD26750}"/>
              </a:ext>
            </a:extLst>
          </p:cNvPr>
          <p:cNvSpPr>
            <a:spLocks noGrp="1"/>
          </p:cNvSpPr>
          <p:nvPr>
            <p:ph type="title"/>
          </p:nvPr>
        </p:nvSpPr>
        <p:spPr>
          <a:xfrm>
            <a:off x="1775790" y="286603"/>
            <a:ext cx="9379889" cy="1450757"/>
          </a:xfrm>
        </p:spPr>
        <p:txBody>
          <a:bodyPr/>
          <a:lstStyle/>
          <a:p>
            <a:r>
              <a:rPr lang="en-US" dirty="0"/>
              <a:t>ACUPUNCTURE</a:t>
            </a:r>
            <a:endParaRPr lang="en-IN" dirty="0"/>
          </a:p>
        </p:txBody>
      </p:sp>
      <p:sp>
        <p:nvSpPr>
          <p:cNvPr id="3" name="Content Placeholder 2">
            <a:extLst>
              <a:ext uri="{FF2B5EF4-FFF2-40B4-BE49-F238E27FC236}">
                <a16:creationId xmlns:a16="http://schemas.microsoft.com/office/drawing/2014/main" id="{5FC00402-BFF4-FD02-236F-058BA14851B6}"/>
              </a:ext>
            </a:extLst>
          </p:cNvPr>
          <p:cNvSpPr>
            <a:spLocks noGrp="1"/>
          </p:cNvSpPr>
          <p:nvPr>
            <p:ph idx="1"/>
          </p:nvPr>
        </p:nvSpPr>
        <p:spPr/>
        <p:txBody>
          <a:bodyPr>
            <a:normAutofit/>
          </a:bodyPr>
          <a:lstStyle/>
          <a:p>
            <a:pPr algn="just">
              <a:buFont typeface="Wingdings" panose="05000000000000000000" pitchFamily="2" charset="2"/>
              <a:buChar char="Ø"/>
            </a:pPr>
            <a:r>
              <a:rPr lang="en-IN" sz="2400" dirty="0">
                <a:solidFill>
                  <a:schemeClr val="tx1"/>
                </a:solidFill>
              </a:rPr>
              <a:t>Acupuncture is an ancient art of healing where various diseases of the body are cured by inserting very fine needles in the specific points of the body</a:t>
            </a:r>
          </a:p>
          <a:p>
            <a:pPr marL="0" indent="0" algn="just">
              <a:buNone/>
            </a:pPr>
            <a:endParaRPr lang="en-IN" sz="2400" dirty="0">
              <a:solidFill>
                <a:schemeClr val="tx1"/>
              </a:solidFill>
            </a:endParaRPr>
          </a:p>
          <a:p>
            <a:pPr algn="just">
              <a:buFont typeface="Wingdings" panose="05000000000000000000" pitchFamily="2" charset="2"/>
              <a:buChar char="Ø"/>
            </a:pPr>
            <a:r>
              <a:rPr lang="en-IN" sz="2400" dirty="0">
                <a:solidFill>
                  <a:schemeClr val="tx1"/>
                </a:solidFill>
              </a:rPr>
              <a:t>Acupuncture helps in the neurophysiological recovery of the facial nerve</a:t>
            </a:r>
          </a:p>
        </p:txBody>
      </p:sp>
      <p:sp>
        <p:nvSpPr>
          <p:cNvPr id="4" name="Footer Placeholder 3">
            <a:extLst>
              <a:ext uri="{FF2B5EF4-FFF2-40B4-BE49-F238E27FC236}">
                <a16:creationId xmlns:a16="http://schemas.microsoft.com/office/drawing/2014/main" id="{C1ED3F77-E38C-483B-BC73-E441299AB13A}"/>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EBBF07A9-91B8-9EF9-DD47-EF04B0A5D66E}"/>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6" name="Picture 5">
            <a:extLst>
              <a:ext uri="{FF2B5EF4-FFF2-40B4-BE49-F238E27FC236}">
                <a16:creationId xmlns:a16="http://schemas.microsoft.com/office/drawing/2014/main" id="{9F4237FA-30A2-4480-579F-FDED3354D2F3}"/>
              </a:ext>
            </a:extLst>
          </p:cNvPr>
          <p:cNvPicPr>
            <a:picLocks noChangeAspect="1"/>
          </p:cNvPicPr>
          <p:nvPr/>
        </p:nvPicPr>
        <p:blipFill>
          <a:blip r:embed="rId2"/>
          <a:stretch>
            <a:fillRect/>
          </a:stretch>
        </p:blipFill>
        <p:spPr>
          <a:xfrm>
            <a:off x="10555806" y="101188"/>
            <a:ext cx="1449150" cy="1636172"/>
          </a:xfrm>
          <a:prstGeom prst="rect">
            <a:avLst/>
          </a:prstGeom>
        </p:spPr>
      </p:pic>
      <p:pic>
        <p:nvPicPr>
          <p:cNvPr id="7" name="Picture 6">
            <a:extLst>
              <a:ext uri="{FF2B5EF4-FFF2-40B4-BE49-F238E27FC236}">
                <a16:creationId xmlns:a16="http://schemas.microsoft.com/office/drawing/2014/main" id="{2F425F77-4106-BDF1-1306-1EB7E7BB2C57}"/>
              </a:ext>
            </a:extLst>
          </p:cNvPr>
          <p:cNvPicPr>
            <a:picLocks noChangeAspect="1"/>
          </p:cNvPicPr>
          <p:nvPr/>
        </p:nvPicPr>
        <p:blipFill>
          <a:blip r:embed="rId3"/>
          <a:stretch>
            <a:fillRect/>
          </a:stretch>
        </p:blipFill>
        <p:spPr>
          <a:xfrm>
            <a:off x="187044" y="213595"/>
            <a:ext cx="1351271" cy="1411357"/>
          </a:xfrm>
          <a:prstGeom prst="rect">
            <a:avLst/>
          </a:prstGeom>
        </p:spPr>
      </p:pic>
    </p:spTree>
    <p:extLst>
      <p:ext uri="{BB962C8B-B14F-4D97-AF65-F5344CB8AC3E}">
        <p14:creationId xmlns:p14="http://schemas.microsoft.com/office/powerpoint/2010/main" val="119187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0EE1-6ADF-5AC6-060F-01446DA6991D}"/>
              </a:ext>
            </a:extLst>
          </p:cNvPr>
          <p:cNvSpPr>
            <a:spLocks noGrp="1"/>
          </p:cNvSpPr>
          <p:nvPr>
            <p:ph type="title"/>
          </p:nvPr>
        </p:nvSpPr>
        <p:spPr>
          <a:xfrm>
            <a:off x="1630016" y="286603"/>
            <a:ext cx="9525663" cy="1450757"/>
          </a:xfrm>
        </p:spPr>
        <p:txBody>
          <a:bodyPr/>
          <a:lstStyle/>
          <a:p>
            <a:r>
              <a:rPr lang="en-US" dirty="0"/>
              <a:t>BIOFEEDBACK</a:t>
            </a:r>
            <a:endParaRPr lang="en-IN" dirty="0"/>
          </a:p>
        </p:txBody>
      </p:sp>
      <p:sp>
        <p:nvSpPr>
          <p:cNvPr id="3" name="Content Placeholder 2">
            <a:extLst>
              <a:ext uri="{FF2B5EF4-FFF2-40B4-BE49-F238E27FC236}">
                <a16:creationId xmlns:a16="http://schemas.microsoft.com/office/drawing/2014/main" id="{5E5D5784-7A12-C261-14F5-94617D50A581}"/>
              </a:ext>
            </a:extLst>
          </p:cNvPr>
          <p:cNvSpPr>
            <a:spLocks noGrp="1"/>
          </p:cNvSpPr>
          <p:nvPr>
            <p:ph idx="1"/>
          </p:nvPr>
        </p:nvSpPr>
        <p:spPr/>
        <p:txBody>
          <a:bodyPr>
            <a:normAutofit/>
          </a:bodyPr>
          <a:lstStyle/>
          <a:p>
            <a:pPr algn="just">
              <a:buFont typeface="Wingdings" panose="05000000000000000000" pitchFamily="2" charset="2"/>
              <a:buChar char="Ø"/>
            </a:pPr>
            <a:r>
              <a:rPr lang="en-US" sz="2400" dirty="0">
                <a:solidFill>
                  <a:schemeClr val="tx1"/>
                </a:solidFill>
              </a:rPr>
              <a:t>EMG biofeedback</a:t>
            </a:r>
          </a:p>
          <a:p>
            <a:pPr marL="0" indent="0" algn="just">
              <a:buNone/>
            </a:pPr>
            <a:endParaRPr lang="en-US" sz="2400" dirty="0">
              <a:solidFill>
                <a:schemeClr val="tx1"/>
              </a:solidFill>
            </a:endParaRPr>
          </a:p>
          <a:p>
            <a:pPr algn="just">
              <a:buFont typeface="Wingdings" panose="05000000000000000000" pitchFamily="2" charset="2"/>
              <a:buChar char="Ø"/>
            </a:pPr>
            <a:r>
              <a:rPr lang="en-US" sz="2400" dirty="0">
                <a:solidFill>
                  <a:schemeClr val="tx1"/>
                </a:solidFill>
              </a:rPr>
              <a:t>Mirror feedback</a:t>
            </a:r>
            <a:endParaRPr lang="en-IN" sz="2400" dirty="0">
              <a:solidFill>
                <a:schemeClr val="tx1"/>
              </a:solidFill>
            </a:endParaRPr>
          </a:p>
        </p:txBody>
      </p:sp>
      <p:sp>
        <p:nvSpPr>
          <p:cNvPr id="4" name="Footer Placeholder 3">
            <a:extLst>
              <a:ext uri="{FF2B5EF4-FFF2-40B4-BE49-F238E27FC236}">
                <a16:creationId xmlns:a16="http://schemas.microsoft.com/office/drawing/2014/main" id="{2C2E7343-3361-06B6-7C79-74672C4BE7EA}"/>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21BB78F8-AB34-D1DE-DEEB-04816403FDF5}"/>
              </a:ext>
            </a:extLst>
          </p:cNvPr>
          <p:cNvSpPr>
            <a:spLocks noGrp="1"/>
          </p:cNvSpPr>
          <p:nvPr>
            <p:ph type="sldNum" sz="quarter" idx="12"/>
          </p:nvPr>
        </p:nvSpPr>
        <p:spPr/>
        <p:txBody>
          <a:bodyPr/>
          <a:lstStyle/>
          <a:p>
            <a:fld id="{3A98EE3D-8CD1-4C3F-BD1C-C98C9596463C}" type="slidenum">
              <a:rPr lang="en-US" smtClean="0"/>
              <a:t>28</a:t>
            </a:fld>
            <a:endParaRPr lang="en-US" dirty="0"/>
          </a:p>
        </p:txBody>
      </p:sp>
      <p:pic>
        <p:nvPicPr>
          <p:cNvPr id="6" name="Picture 5">
            <a:extLst>
              <a:ext uri="{FF2B5EF4-FFF2-40B4-BE49-F238E27FC236}">
                <a16:creationId xmlns:a16="http://schemas.microsoft.com/office/drawing/2014/main" id="{6EBBFA5C-CBFF-12A8-0054-DE11148DCB9B}"/>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55DB0A0F-C0CC-A6C5-AD4F-6276D58EFC1E}"/>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4211529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5E11FA-C773-C45F-42B5-6A5FFD649635}"/>
              </a:ext>
            </a:extLst>
          </p:cNvPr>
          <p:cNvSpPr>
            <a:spLocks noGrp="1"/>
          </p:cNvSpPr>
          <p:nvPr>
            <p:ph type="title"/>
          </p:nvPr>
        </p:nvSpPr>
        <p:spPr/>
        <p:txBody>
          <a:bodyPr/>
          <a:lstStyle/>
          <a:p>
            <a:r>
              <a:rPr lang="en-US" dirty="0"/>
              <a:t>EXERCISES</a:t>
            </a:r>
            <a:endParaRPr lang="en-IN" dirty="0"/>
          </a:p>
        </p:txBody>
      </p:sp>
      <p:sp>
        <p:nvSpPr>
          <p:cNvPr id="5" name="Text Placeholder 4">
            <a:extLst>
              <a:ext uri="{FF2B5EF4-FFF2-40B4-BE49-F238E27FC236}">
                <a16:creationId xmlns:a16="http://schemas.microsoft.com/office/drawing/2014/main" id="{B8C3B6AC-CBFA-BF73-27D2-A2EF81883F09}"/>
              </a:ext>
            </a:extLst>
          </p:cNvPr>
          <p:cNvSpPr>
            <a:spLocks noGrp="1"/>
          </p:cNvSpPr>
          <p:nvPr>
            <p:ph type="body" idx="1"/>
          </p:nvPr>
        </p:nvSpPr>
        <p:spPr/>
        <p:txBody>
          <a:bodyPr/>
          <a:lstStyle/>
          <a:p>
            <a:endParaRPr lang="en-IN"/>
          </a:p>
        </p:txBody>
      </p:sp>
      <p:sp>
        <p:nvSpPr>
          <p:cNvPr id="6" name="Footer Placeholder 5">
            <a:extLst>
              <a:ext uri="{FF2B5EF4-FFF2-40B4-BE49-F238E27FC236}">
                <a16:creationId xmlns:a16="http://schemas.microsoft.com/office/drawing/2014/main" id="{15D975AD-28BA-69D7-1F0F-3BA97331EAAE}"/>
              </a:ext>
            </a:extLst>
          </p:cNvPr>
          <p:cNvSpPr>
            <a:spLocks noGrp="1"/>
          </p:cNvSpPr>
          <p:nvPr>
            <p:ph type="ftr" sz="quarter" idx="11"/>
          </p:nvPr>
        </p:nvSpPr>
        <p:spPr/>
        <p:txBody>
          <a:bodyPr/>
          <a:lstStyle/>
          <a:p>
            <a:r>
              <a:rPr lang="en-US"/>
              <a:t>Bell's Palsy by- Dr Hunita Dhanju</a:t>
            </a:r>
            <a:endParaRPr lang="en-US" dirty="0"/>
          </a:p>
        </p:txBody>
      </p:sp>
      <p:sp>
        <p:nvSpPr>
          <p:cNvPr id="7" name="Slide Number Placeholder 6">
            <a:extLst>
              <a:ext uri="{FF2B5EF4-FFF2-40B4-BE49-F238E27FC236}">
                <a16:creationId xmlns:a16="http://schemas.microsoft.com/office/drawing/2014/main" id="{84E0E095-6076-3D91-549A-87D8D70F1D25}"/>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8" name="Picture 7">
            <a:extLst>
              <a:ext uri="{FF2B5EF4-FFF2-40B4-BE49-F238E27FC236}">
                <a16:creationId xmlns:a16="http://schemas.microsoft.com/office/drawing/2014/main" id="{D49A60FB-B05B-1B86-3119-19E70CB78B63}"/>
              </a:ext>
            </a:extLst>
          </p:cNvPr>
          <p:cNvPicPr>
            <a:picLocks noChangeAspect="1"/>
          </p:cNvPicPr>
          <p:nvPr/>
        </p:nvPicPr>
        <p:blipFill>
          <a:blip r:embed="rId2"/>
          <a:stretch>
            <a:fillRect/>
          </a:stretch>
        </p:blipFill>
        <p:spPr>
          <a:xfrm>
            <a:off x="83838" y="213595"/>
            <a:ext cx="1351271" cy="1411357"/>
          </a:xfrm>
          <a:prstGeom prst="rect">
            <a:avLst/>
          </a:prstGeom>
        </p:spPr>
      </p:pic>
      <p:pic>
        <p:nvPicPr>
          <p:cNvPr id="9" name="Picture 8">
            <a:extLst>
              <a:ext uri="{FF2B5EF4-FFF2-40B4-BE49-F238E27FC236}">
                <a16:creationId xmlns:a16="http://schemas.microsoft.com/office/drawing/2014/main" id="{74068D14-2464-37E3-104C-055510D5A8F0}"/>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87323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9D4F804-5B68-B0F2-BCDB-050C15D8BD14}"/>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CA03BBB3-BCA4-534E-EF50-9B2F77F633B8}"/>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7" name="Picture 6">
            <a:extLst>
              <a:ext uri="{FF2B5EF4-FFF2-40B4-BE49-F238E27FC236}">
                <a16:creationId xmlns:a16="http://schemas.microsoft.com/office/drawing/2014/main" id="{97A74487-2BE9-1243-1529-0EE15A3032B4}"/>
              </a:ext>
            </a:extLst>
          </p:cNvPr>
          <p:cNvPicPr>
            <a:picLocks noChangeAspect="1"/>
          </p:cNvPicPr>
          <p:nvPr/>
        </p:nvPicPr>
        <p:blipFill>
          <a:blip r:embed="rId2"/>
          <a:stretch>
            <a:fillRect/>
          </a:stretch>
        </p:blipFill>
        <p:spPr>
          <a:xfrm>
            <a:off x="2875723" y="46037"/>
            <a:ext cx="5949604" cy="6765926"/>
          </a:xfrm>
          <a:prstGeom prst="rect">
            <a:avLst/>
          </a:prstGeom>
        </p:spPr>
      </p:pic>
      <p:pic>
        <p:nvPicPr>
          <p:cNvPr id="8" name="Picture 7">
            <a:extLst>
              <a:ext uri="{FF2B5EF4-FFF2-40B4-BE49-F238E27FC236}">
                <a16:creationId xmlns:a16="http://schemas.microsoft.com/office/drawing/2014/main" id="{0C186F9D-179F-9936-B8DD-319A85ED49D6}"/>
              </a:ext>
            </a:extLst>
          </p:cNvPr>
          <p:cNvPicPr>
            <a:picLocks noChangeAspect="1"/>
          </p:cNvPicPr>
          <p:nvPr/>
        </p:nvPicPr>
        <p:blipFill>
          <a:blip r:embed="rId3"/>
          <a:stretch>
            <a:fillRect/>
          </a:stretch>
        </p:blipFill>
        <p:spPr>
          <a:xfrm>
            <a:off x="157320" y="166124"/>
            <a:ext cx="1351271" cy="1411357"/>
          </a:xfrm>
          <a:prstGeom prst="rect">
            <a:avLst/>
          </a:prstGeom>
        </p:spPr>
      </p:pic>
      <p:pic>
        <p:nvPicPr>
          <p:cNvPr id="9" name="Picture 8">
            <a:extLst>
              <a:ext uri="{FF2B5EF4-FFF2-40B4-BE49-F238E27FC236}">
                <a16:creationId xmlns:a16="http://schemas.microsoft.com/office/drawing/2014/main" id="{2AFC5817-652D-6D9F-6C2C-9759FD097141}"/>
              </a:ext>
            </a:extLst>
          </p:cNvPr>
          <p:cNvPicPr>
            <a:picLocks noChangeAspect="1"/>
          </p:cNvPicPr>
          <p:nvPr/>
        </p:nvPicPr>
        <p:blipFill>
          <a:blip r:embed="rId4"/>
          <a:stretch>
            <a:fillRect/>
          </a:stretch>
        </p:blipFill>
        <p:spPr>
          <a:xfrm>
            <a:off x="10585530" y="166124"/>
            <a:ext cx="1449150" cy="1636172"/>
          </a:xfrm>
          <a:prstGeom prst="rect">
            <a:avLst/>
          </a:prstGeom>
        </p:spPr>
      </p:pic>
    </p:spTree>
    <p:extLst>
      <p:ext uri="{BB962C8B-B14F-4D97-AF65-F5344CB8AC3E}">
        <p14:creationId xmlns:p14="http://schemas.microsoft.com/office/powerpoint/2010/main" val="2138015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E110BA-CF80-5ECA-E925-99CE9552D688}"/>
              </a:ext>
            </a:extLst>
          </p:cNvPr>
          <p:cNvSpPr>
            <a:spLocks noGrp="1"/>
          </p:cNvSpPr>
          <p:nvPr>
            <p:ph type="title"/>
          </p:nvPr>
        </p:nvSpPr>
        <p:spPr>
          <a:xfrm>
            <a:off x="1815548" y="286603"/>
            <a:ext cx="9340132" cy="1450757"/>
          </a:xfrm>
        </p:spPr>
        <p:txBody>
          <a:bodyPr/>
          <a:lstStyle/>
          <a:p>
            <a:r>
              <a:rPr lang="en-US" dirty="0"/>
              <a:t>EXERCISES</a:t>
            </a:r>
            <a:endParaRPr lang="en-IN" dirty="0"/>
          </a:p>
        </p:txBody>
      </p:sp>
      <p:sp>
        <p:nvSpPr>
          <p:cNvPr id="8" name="Content Placeholder 7">
            <a:extLst>
              <a:ext uri="{FF2B5EF4-FFF2-40B4-BE49-F238E27FC236}">
                <a16:creationId xmlns:a16="http://schemas.microsoft.com/office/drawing/2014/main" id="{4EA6D6E7-6E96-AF79-94D4-BC7A893D1B1E}"/>
              </a:ext>
            </a:extLst>
          </p:cNvPr>
          <p:cNvSpPr>
            <a:spLocks noGrp="1"/>
          </p:cNvSpPr>
          <p:nvPr>
            <p:ph idx="1"/>
          </p:nvPr>
        </p:nvSpPr>
        <p:spPr>
          <a:xfrm>
            <a:off x="1097279" y="1922775"/>
            <a:ext cx="10577885" cy="4279242"/>
          </a:xfrm>
        </p:spPr>
        <p:txBody>
          <a:bodyPr>
            <a:noAutofit/>
          </a:bodyPr>
          <a:lstStyle/>
          <a:p>
            <a:pPr algn="just">
              <a:buFont typeface="Wingdings" panose="05000000000000000000" pitchFamily="2" charset="2"/>
              <a:buChar char="Ø"/>
            </a:pPr>
            <a:r>
              <a:rPr lang="en-US" sz="2400" dirty="0">
                <a:solidFill>
                  <a:schemeClr val="tx1"/>
                </a:solidFill>
              </a:rPr>
              <a:t>Active assisted movements of facial muscles</a:t>
            </a:r>
          </a:p>
          <a:p>
            <a:pPr algn="just">
              <a:buFont typeface="Wingdings" panose="05000000000000000000" pitchFamily="2" charset="2"/>
              <a:buChar char="Ø"/>
            </a:pPr>
            <a:r>
              <a:rPr lang="en-US" sz="2400" dirty="0">
                <a:solidFill>
                  <a:schemeClr val="tx1"/>
                </a:solidFill>
              </a:rPr>
              <a:t>Progressing to active movements of facial muscles </a:t>
            </a:r>
          </a:p>
          <a:p>
            <a:pPr lvl="1" algn="just">
              <a:buFont typeface="Wingdings" panose="05000000000000000000" pitchFamily="2" charset="2"/>
              <a:buChar char="§"/>
            </a:pPr>
            <a:r>
              <a:rPr lang="en-US" sz="2400" dirty="0">
                <a:solidFill>
                  <a:schemeClr val="tx1"/>
                </a:solidFill>
              </a:rPr>
              <a:t>Raise your eyebrows</a:t>
            </a:r>
          </a:p>
          <a:p>
            <a:pPr lvl="1" algn="just">
              <a:buFont typeface="Wingdings" panose="05000000000000000000" pitchFamily="2" charset="2"/>
              <a:buChar char="§"/>
            </a:pPr>
            <a:r>
              <a:rPr lang="en-US" sz="2400" dirty="0">
                <a:solidFill>
                  <a:schemeClr val="tx1"/>
                </a:solidFill>
              </a:rPr>
              <a:t>Close your eyes</a:t>
            </a:r>
          </a:p>
          <a:p>
            <a:pPr lvl="1" algn="just">
              <a:buFont typeface="Wingdings" panose="05000000000000000000" pitchFamily="2" charset="2"/>
              <a:buChar char="§"/>
            </a:pPr>
            <a:r>
              <a:rPr lang="en-US" sz="2400" dirty="0">
                <a:solidFill>
                  <a:schemeClr val="tx1"/>
                </a:solidFill>
              </a:rPr>
              <a:t>Flare your nostrils</a:t>
            </a:r>
          </a:p>
          <a:p>
            <a:pPr lvl="1" algn="just">
              <a:buFont typeface="Wingdings" panose="05000000000000000000" pitchFamily="2" charset="2"/>
              <a:buChar char="§"/>
            </a:pPr>
            <a:r>
              <a:rPr lang="en-US" sz="2400" dirty="0">
                <a:solidFill>
                  <a:schemeClr val="tx1"/>
                </a:solidFill>
              </a:rPr>
              <a:t>Show your teeth</a:t>
            </a:r>
          </a:p>
          <a:p>
            <a:pPr lvl="1" algn="just">
              <a:buFont typeface="Wingdings" panose="05000000000000000000" pitchFamily="2" charset="2"/>
              <a:buChar char="§"/>
            </a:pPr>
            <a:r>
              <a:rPr lang="en-US" sz="2400" dirty="0">
                <a:solidFill>
                  <a:schemeClr val="tx1"/>
                </a:solidFill>
              </a:rPr>
              <a:t>Pout </a:t>
            </a:r>
          </a:p>
          <a:p>
            <a:pPr lvl="1" algn="just">
              <a:buFont typeface="Wingdings" panose="05000000000000000000" pitchFamily="2" charset="2"/>
              <a:buChar char="§"/>
            </a:pPr>
            <a:r>
              <a:rPr lang="en-US" sz="2400" dirty="0">
                <a:solidFill>
                  <a:schemeClr val="tx1"/>
                </a:solidFill>
              </a:rPr>
              <a:t>Smile </a:t>
            </a:r>
          </a:p>
          <a:p>
            <a:pPr algn="just">
              <a:buFont typeface="Wingdings" panose="05000000000000000000" pitchFamily="2" charset="2"/>
              <a:buChar char="Ø"/>
            </a:pPr>
            <a:r>
              <a:rPr lang="en-US" sz="2400" dirty="0">
                <a:solidFill>
                  <a:schemeClr val="tx1"/>
                </a:solidFill>
              </a:rPr>
              <a:t>PNF- Stretch, repeated contractions, maximal resistance, slow reversal </a:t>
            </a:r>
          </a:p>
          <a:p>
            <a:pPr marL="201168" lvl="1" indent="0" algn="just">
              <a:buNone/>
            </a:pPr>
            <a:endParaRPr lang="en-IN" sz="2400" dirty="0">
              <a:solidFill>
                <a:schemeClr val="tx1"/>
              </a:solidFill>
            </a:endParaRPr>
          </a:p>
        </p:txBody>
      </p:sp>
      <p:sp>
        <p:nvSpPr>
          <p:cNvPr id="6" name="Footer Placeholder 5">
            <a:extLst>
              <a:ext uri="{FF2B5EF4-FFF2-40B4-BE49-F238E27FC236}">
                <a16:creationId xmlns:a16="http://schemas.microsoft.com/office/drawing/2014/main" id="{862D8E4E-10CB-C016-B53A-E58DF8DB1DF3}"/>
              </a:ext>
            </a:extLst>
          </p:cNvPr>
          <p:cNvSpPr>
            <a:spLocks noGrp="1"/>
          </p:cNvSpPr>
          <p:nvPr>
            <p:ph type="ftr" sz="quarter" idx="11"/>
          </p:nvPr>
        </p:nvSpPr>
        <p:spPr/>
        <p:txBody>
          <a:bodyPr/>
          <a:lstStyle/>
          <a:p>
            <a:r>
              <a:rPr lang="en-US"/>
              <a:t>Bell's Palsy by- Dr Hunita Dhanju</a:t>
            </a:r>
            <a:endParaRPr lang="en-US" dirty="0"/>
          </a:p>
        </p:txBody>
      </p:sp>
      <p:sp>
        <p:nvSpPr>
          <p:cNvPr id="7" name="Slide Number Placeholder 6">
            <a:extLst>
              <a:ext uri="{FF2B5EF4-FFF2-40B4-BE49-F238E27FC236}">
                <a16:creationId xmlns:a16="http://schemas.microsoft.com/office/drawing/2014/main" id="{2EF1AEF3-30E3-3F51-4FE2-62B9DF0F3073}"/>
              </a:ext>
            </a:extLst>
          </p:cNvPr>
          <p:cNvSpPr>
            <a:spLocks noGrp="1"/>
          </p:cNvSpPr>
          <p:nvPr>
            <p:ph type="sldNum" sz="quarter" idx="12"/>
          </p:nvPr>
        </p:nvSpPr>
        <p:spPr/>
        <p:txBody>
          <a:bodyPr/>
          <a:lstStyle/>
          <a:p>
            <a:fld id="{3A98EE3D-8CD1-4C3F-BD1C-C98C9596463C}" type="slidenum">
              <a:rPr lang="en-US" smtClean="0"/>
              <a:t>30</a:t>
            </a:fld>
            <a:endParaRPr lang="en-US" dirty="0"/>
          </a:p>
        </p:txBody>
      </p:sp>
      <p:pic>
        <p:nvPicPr>
          <p:cNvPr id="9" name="Picture 8">
            <a:extLst>
              <a:ext uri="{FF2B5EF4-FFF2-40B4-BE49-F238E27FC236}">
                <a16:creationId xmlns:a16="http://schemas.microsoft.com/office/drawing/2014/main" id="{172E94C3-5629-F69B-ED81-725D4182B3FD}"/>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10" name="Picture 9">
            <a:extLst>
              <a:ext uri="{FF2B5EF4-FFF2-40B4-BE49-F238E27FC236}">
                <a16:creationId xmlns:a16="http://schemas.microsoft.com/office/drawing/2014/main" id="{F7262C64-607B-7E5E-765C-6DC5C624FB2D}"/>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1440786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B4D0C7-7DB5-56DB-1F53-DE86693C1479}"/>
              </a:ext>
            </a:extLst>
          </p:cNvPr>
          <p:cNvSpPr>
            <a:spLocks noGrp="1"/>
          </p:cNvSpPr>
          <p:nvPr>
            <p:ph type="ftr" sz="quarter" idx="11"/>
          </p:nvPr>
        </p:nvSpPr>
        <p:spPr/>
        <p:txBody>
          <a:bodyPr/>
          <a:lstStyle/>
          <a:p>
            <a:r>
              <a:rPr lang="en-US"/>
              <a:t>Bell's Palsy by- Dr Hunita Dhanju</a:t>
            </a:r>
            <a:endParaRPr lang="en-US" dirty="0"/>
          </a:p>
        </p:txBody>
      </p:sp>
      <p:sp>
        <p:nvSpPr>
          <p:cNvPr id="3" name="Slide Number Placeholder 2">
            <a:extLst>
              <a:ext uri="{FF2B5EF4-FFF2-40B4-BE49-F238E27FC236}">
                <a16:creationId xmlns:a16="http://schemas.microsoft.com/office/drawing/2014/main" id="{E610F272-E90B-A6DA-914E-F93D8734C7EA}"/>
              </a:ext>
            </a:extLst>
          </p:cNvPr>
          <p:cNvSpPr>
            <a:spLocks noGrp="1"/>
          </p:cNvSpPr>
          <p:nvPr>
            <p:ph type="sldNum" sz="quarter" idx="12"/>
          </p:nvPr>
        </p:nvSpPr>
        <p:spPr/>
        <p:txBody>
          <a:bodyPr/>
          <a:lstStyle/>
          <a:p>
            <a:fld id="{3A98EE3D-8CD1-4C3F-BD1C-C98C9596463C}" type="slidenum">
              <a:rPr lang="en-US" smtClean="0"/>
              <a:t>31</a:t>
            </a:fld>
            <a:endParaRPr lang="en-US" dirty="0"/>
          </a:p>
        </p:txBody>
      </p:sp>
      <p:pic>
        <p:nvPicPr>
          <p:cNvPr id="5" name="Picture 4">
            <a:extLst>
              <a:ext uri="{FF2B5EF4-FFF2-40B4-BE49-F238E27FC236}">
                <a16:creationId xmlns:a16="http://schemas.microsoft.com/office/drawing/2014/main" id="{DD24A527-D89A-F15E-2A04-21A13EC586F0}"/>
              </a:ext>
            </a:extLst>
          </p:cNvPr>
          <p:cNvPicPr>
            <a:picLocks noChangeAspect="1"/>
          </p:cNvPicPr>
          <p:nvPr/>
        </p:nvPicPr>
        <p:blipFill>
          <a:blip r:embed="rId2"/>
          <a:stretch>
            <a:fillRect/>
          </a:stretch>
        </p:blipFill>
        <p:spPr>
          <a:xfrm>
            <a:off x="1512771" y="806866"/>
            <a:ext cx="9068579" cy="4818120"/>
          </a:xfrm>
          <a:prstGeom prst="rect">
            <a:avLst/>
          </a:prstGeom>
        </p:spPr>
      </p:pic>
      <p:pic>
        <p:nvPicPr>
          <p:cNvPr id="6" name="Picture 5">
            <a:extLst>
              <a:ext uri="{FF2B5EF4-FFF2-40B4-BE49-F238E27FC236}">
                <a16:creationId xmlns:a16="http://schemas.microsoft.com/office/drawing/2014/main" id="{48A33B2A-6E35-5949-BDBE-C1EB1D1F38E5}"/>
              </a:ext>
            </a:extLst>
          </p:cNvPr>
          <p:cNvPicPr>
            <a:picLocks noChangeAspect="1"/>
          </p:cNvPicPr>
          <p:nvPr/>
        </p:nvPicPr>
        <p:blipFill>
          <a:blip r:embed="rId3"/>
          <a:stretch>
            <a:fillRect/>
          </a:stretch>
        </p:blipFill>
        <p:spPr>
          <a:xfrm>
            <a:off x="83838" y="101188"/>
            <a:ext cx="1351271" cy="1411357"/>
          </a:xfrm>
          <a:prstGeom prst="rect">
            <a:avLst/>
          </a:prstGeom>
        </p:spPr>
      </p:pic>
      <p:pic>
        <p:nvPicPr>
          <p:cNvPr id="7" name="Picture 6">
            <a:extLst>
              <a:ext uri="{FF2B5EF4-FFF2-40B4-BE49-F238E27FC236}">
                <a16:creationId xmlns:a16="http://schemas.microsoft.com/office/drawing/2014/main" id="{ED141171-12D8-3EBF-9E97-2D9BEBB7C6E6}"/>
              </a:ext>
            </a:extLst>
          </p:cNvPr>
          <p:cNvPicPr>
            <a:picLocks noChangeAspect="1"/>
          </p:cNvPicPr>
          <p:nvPr/>
        </p:nvPicPr>
        <p:blipFill>
          <a:blip r:embed="rId4"/>
          <a:stretch>
            <a:fillRect/>
          </a:stretch>
        </p:blipFill>
        <p:spPr>
          <a:xfrm>
            <a:off x="10659012" y="101188"/>
            <a:ext cx="1449150" cy="1636172"/>
          </a:xfrm>
          <a:prstGeom prst="rect">
            <a:avLst/>
          </a:prstGeom>
        </p:spPr>
      </p:pic>
      <p:sp>
        <p:nvSpPr>
          <p:cNvPr id="8" name="TextBox 7">
            <a:extLst>
              <a:ext uri="{FF2B5EF4-FFF2-40B4-BE49-F238E27FC236}">
                <a16:creationId xmlns:a16="http://schemas.microsoft.com/office/drawing/2014/main" id="{765675CB-F12F-4DFB-4AF9-592582C96BBC}"/>
              </a:ext>
            </a:extLst>
          </p:cNvPr>
          <p:cNvSpPr txBox="1"/>
          <p:nvPr/>
        </p:nvSpPr>
        <p:spPr>
          <a:xfrm>
            <a:off x="4147930" y="5665369"/>
            <a:ext cx="3896139" cy="461665"/>
          </a:xfrm>
          <a:prstGeom prst="rect">
            <a:avLst/>
          </a:prstGeom>
          <a:noFill/>
        </p:spPr>
        <p:txBody>
          <a:bodyPr wrap="square" rtlCol="0">
            <a:spAutoFit/>
          </a:bodyPr>
          <a:lstStyle/>
          <a:p>
            <a:r>
              <a:rPr lang="en-US" sz="2400" dirty="0"/>
              <a:t>Facial Muscles Exercises</a:t>
            </a:r>
            <a:endParaRPr lang="en-IN" sz="2400" dirty="0"/>
          </a:p>
        </p:txBody>
      </p:sp>
    </p:spTree>
    <p:extLst>
      <p:ext uri="{BB962C8B-B14F-4D97-AF65-F5344CB8AC3E}">
        <p14:creationId xmlns:p14="http://schemas.microsoft.com/office/powerpoint/2010/main" val="4190949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008" y="286603"/>
            <a:ext cx="9578671" cy="1450757"/>
          </a:xfrm>
        </p:spPr>
        <p:txBody>
          <a:bodyPr/>
          <a:lstStyle/>
          <a:p>
            <a:r>
              <a:rPr lang="en-US" dirty="0"/>
              <a:t>THERAPEUTIC MASSAGE</a:t>
            </a:r>
            <a:endParaRPr lang="en-IN" dirty="0"/>
          </a:p>
        </p:txBody>
      </p:sp>
      <p:sp>
        <p:nvSpPr>
          <p:cNvPr id="3" name="Content Placeholder 2"/>
          <p:cNvSpPr>
            <a:spLocks noGrp="1"/>
          </p:cNvSpPr>
          <p:nvPr>
            <p:ph idx="1"/>
          </p:nvPr>
        </p:nvSpPr>
        <p:spPr>
          <a:xfrm>
            <a:off x="1097280" y="1908314"/>
            <a:ext cx="9142527" cy="4159553"/>
          </a:xfrm>
        </p:spPr>
        <p:txBody>
          <a:bodyPr>
            <a:noAutofit/>
          </a:bodyPr>
          <a:lstStyle/>
          <a:p>
            <a:pPr marL="114300" indent="0" algn="just">
              <a:buNone/>
            </a:pPr>
            <a:endParaRPr lang="en-IN" sz="2400" dirty="0">
              <a:solidFill>
                <a:schemeClr val="tx1"/>
              </a:solidFill>
            </a:endParaRPr>
          </a:p>
          <a:p>
            <a:pPr algn="just">
              <a:buFont typeface="Wingdings" pitchFamily="2" charset="2"/>
              <a:buChar char="Ø"/>
            </a:pPr>
            <a:r>
              <a:rPr lang="en-IN" sz="2400" dirty="0">
                <a:solidFill>
                  <a:schemeClr val="tx1"/>
                </a:solidFill>
              </a:rPr>
              <a:t>Stroking </a:t>
            </a:r>
          </a:p>
          <a:p>
            <a:pPr algn="just">
              <a:buFont typeface="Wingdings" pitchFamily="2" charset="2"/>
              <a:buChar char="Ø"/>
            </a:pPr>
            <a:r>
              <a:rPr lang="en-IN" sz="2400" dirty="0">
                <a:solidFill>
                  <a:schemeClr val="tx1"/>
                </a:solidFill>
              </a:rPr>
              <a:t>Kneading </a:t>
            </a:r>
          </a:p>
          <a:p>
            <a:pPr algn="just">
              <a:buFont typeface="Wingdings" pitchFamily="2" charset="2"/>
              <a:buChar char="Ø"/>
            </a:pPr>
            <a:r>
              <a:rPr lang="en-IN" sz="2400" dirty="0">
                <a:solidFill>
                  <a:schemeClr val="tx1"/>
                </a:solidFill>
              </a:rPr>
              <a:t>Friction </a:t>
            </a:r>
          </a:p>
          <a:p>
            <a:pPr algn="just">
              <a:buFont typeface="Wingdings" pitchFamily="2" charset="2"/>
              <a:buChar char="Ø"/>
            </a:pPr>
            <a:r>
              <a:rPr lang="en-IN" sz="2400" dirty="0">
                <a:solidFill>
                  <a:schemeClr val="tx1"/>
                </a:solidFill>
              </a:rPr>
              <a:t>These techniques applied daily help to maintain lymphatic and blood flow and prevent contractures.</a:t>
            </a:r>
          </a:p>
          <a:p>
            <a:pPr algn="just">
              <a:buFont typeface="Wingdings" pitchFamily="2" charset="2"/>
              <a:buChar char="Ø"/>
            </a:pPr>
            <a:endParaRPr lang="en-IN" sz="2400" dirty="0">
              <a:solidFill>
                <a:schemeClr val="tx1"/>
              </a:solidFill>
            </a:endParaRPr>
          </a:p>
        </p:txBody>
      </p:sp>
      <p:sp>
        <p:nvSpPr>
          <p:cNvPr id="4" name="Footer Placeholder 3">
            <a:extLst>
              <a:ext uri="{FF2B5EF4-FFF2-40B4-BE49-F238E27FC236}">
                <a16:creationId xmlns:a16="http://schemas.microsoft.com/office/drawing/2014/main" id="{F4C203D6-537A-35E9-22F2-CBF0B90F85E7}"/>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A1088044-05EB-0D50-002C-D3C3F8DF4BF4}"/>
              </a:ext>
            </a:extLst>
          </p:cNvPr>
          <p:cNvSpPr>
            <a:spLocks noGrp="1"/>
          </p:cNvSpPr>
          <p:nvPr>
            <p:ph type="sldNum" sz="quarter" idx="12"/>
          </p:nvPr>
        </p:nvSpPr>
        <p:spPr/>
        <p:txBody>
          <a:bodyPr/>
          <a:lstStyle/>
          <a:p>
            <a:fld id="{3A98EE3D-8CD1-4C3F-BD1C-C98C9596463C}" type="slidenum">
              <a:rPr lang="en-US" smtClean="0"/>
              <a:t>32</a:t>
            </a:fld>
            <a:endParaRPr lang="en-US" dirty="0"/>
          </a:p>
        </p:txBody>
      </p:sp>
      <p:pic>
        <p:nvPicPr>
          <p:cNvPr id="6" name="Picture 5">
            <a:extLst>
              <a:ext uri="{FF2B5EF4-FFF2-40B4-BE49-F238E27FC236}">
                <a16:creationId xmlns:a16="http://schemas.microsoft.com/office/drawing/2014/main" id="{2BBB4E42-3920-0D16-37A7-1D9D4474B156}"/>
              </a:ext>
            </a:extLst>
          </p:cNvPr>
          <p:cNvPicPr>
            <a:picLocks noChangeAspect="1"/>
          </p:cNvPicPr>
          <p:nvPr/>
        </p:nvPicPr>
        <p:blipFill>
          <a:blip r:embed="rId2"/>
          <a:stretch>
            <a:fillRect/>
          </a:stretch>
        </p:blipFill>
        <p:spPr>
          <a:xfrm>
            <a:off x="103180" y="139147"/>
            <a:ext cx="1351271" cy="1411357"/>
          </a:xfrm>
          <a:prstGeom prst="rect">
            <a:avLst/>
          </a:prstGeom>
        </p:spPr>
      </p:pic>
      <p:pic>
        <p:nvPicPr>
          <p:cNvPr id="7" name="Picture 6">
            <a:extLst>
              <a:ext uri="{FF2B5EF4-FFF2-40B4-BE49-F238E27FC236}">
                <a16:creationId xmlns:a16="http://schemas.microsoft.com/office/drawing/2014/main" id="{084B8F37-AE13-D4D1-6058-E2B00EBBA90C}"/>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3081602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343A-F578-82A9-07F2-CEA030E5061A}"/>
              </a:ext>
            </a:extLst>
          </p:cNvPr>
          <p:cNvSpPr>
            <a:spLocks noGrp="1"/>
          </p:cNvSpPr>
          <p:nvPr>
            <p:ph type="title"/>
          </p:nvPr>
        </p:nvSpPr>
        <p:spPr/>
        <p:txBody>
          <a:bodyPr/>
          <a:lstStyle/>
          <a:p>
            <a:r>
              <a:rPr lang="en-US" dirty="0"/>
              <a:t>KINESIOTAPING</a:t>
            </a:r>
            <a:endParaRPr lang="en-IN" dirty="0"/>
          </a:p>
        </p:txBody>
      </p:sp>
      <p:sp>
        <p:nvSpPr>
          <p:cNvPr id="3" name="Content Placeholder 2">
            <a:extLst>
              <a:ext uri="{FF2B5EF4-FFF2-40B4-BE49-F238E27FC236}">
                <a16:creationId xmlns:a16="http://schemas.microsoft.com/office/drawing/2014/main" id="{BD63B477-618F-1380-A877-DE8B7E7DF027}"/>
              </a:ext>
            </a:extLst>
          </p:cNvPr>
          <p:cNvSpPr>
            <a:spLocks noGrp="1"/>
          </p:cNvSpPr>
          <p:nvPr>
            <p:ph idx="1"/>
          </p:nvPr>
        </p:nvSpPr>
        <p:spPr>
          <a:xfrm>
            <a:off x="1097280" y="2108201"/>
            <a:ext cx="4508390" cy="3760891"/>
          </a:xfrm>
        </p:spPr>
        <p:txBody>
          <a:bodyPr>
            <a:normAutofit/>
          </a:bodyPr>
          <a:lstStyle/>
          <a:p>
            <a:pPr algn="just">
              <a:buFont typeface="Wingdings" panose="05000000000000000000" pitchFamily="2" charset="2"/>
              <a:buChar char="Ø"/>
            </a:pPr>
            <a:r>
              <a:rPr lang="en-US" sz="2400" dirty="0">
                <a:solidFill>
                  <a:schemeClr val="tx1"/>
                </a:solidFill>
              </a:rPr>
              <a:t>Kinesiotaping is a dynamic taping used to facilitate the movement</a:t>
            </a:r>
          </a:p>
          <a:p>
            <a:pPr algn="just">
              <a:buFont typeface="Wingdings" panose="05000000000000000000" pitchFamily="2" charset="2"/>
              <a:buChar char="Ø"/>
            </a:pPr>
            <a:r>
              <a:rPr lang="en-US" sz="2400" dirty="0">
                <a:solidFill>
                  <a:schemeClr val="tx1"/>
                </a:solidFill>
              </a:rPr>
              <a:t>Kinesiotaping is effective in improving the muscle function</a:t>
            </a:r>
            <a:endParaRPr lang="en-IN" sz="2400" dirty="0">
              <a:solidFill>
                <a:schemeClr val="tx1"/>
              </a:solidFill>
            </a:endParaRPr>
          </a:p>
        </p:txBody>
      </p:sp>
      <p:sp>
        <p:nvSpPr>
          <p:cNvPr id="4" name="Footer Placeholder 3">
            <a:extLst>
              <a:ext uri="{FF2B5EF4-FFF2-40B4-BE49-F238E27FC236}">
                <a16:creationId xmlns:a16="http://schemas.microsoft.com/office/drawing/2014/main" id="{147745E1-B64A-05AC-1C7D-E1CF9D30A225}"/>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74992B30-EE5A-8152-40CA-D9AC43F9108E}"/>
              </a:ext>
            </a:extLst>
          </p:cNvPr>
          <p:cNvSpPr>
            <a:spLocks noGrp="1"/>
          </p:cNvSpPr>
          <p:nvPr>
            <p:ph type="sldNum" sz="quarter" idx="12"/>
          </p:nvPr>
        </p:nvSpPr>
        <p:spPr/>
        <p:txBody>
          <a:bodyPr/>
          <a:lstStyle/>
          <a:p>
            <a:fld id="{3A98EE3D-8CD1-4C3F-BD1C-C98C9596463C}" type="slidenum">
              <a:rPr lang="en-US" smtClean="0"/>
              <a:t>33</a:t>
            </a:fld>
            <a:endParaRPr lang="en-US" dirty="0"/>
          </a:p>
        </p:txBody>
      </p:sp>
      <p:pic>
        <p:nvPicPr>
          <p:cNvPr id="7" name="Picture 6">
            <a:extLst>
              <a:ext uri="{FF2B5EF4-FFF2-40B4-BE49-F238E27FC236}">
                <a16:creationId xmlns:a16="http://schemas.microsoft.com/office/drawing/2014/main" id="{6CE5856E-1D47-47EF-A33E-27712D41FFB4}"/>
              </a:ext>
            </a:extLst>
          </p:cNvPr>
          <p:cNvPicPr>
            <a:picLocks noChangeAspect="1"/>
          </p:cNvPicPr>
          <p:nvPr/>
        </p:nvPicPr>
        <p:blipFill>
          <a:blip r:embed="rId2"/>
          <a:stretch>
            <a:fillRect/>
          </a:stretch>
        </p:blipFill>
        <p:spPr>
          <a:xfrm>
            <a:off x="7288074" y="1994245"/>
            <a:ext cx="3552825" cy="3267075"/>
          </a:xfrm>
          <a:prstGeom prst="rect">
            <a:avLst/>
          </a:prstGeom>
        </p:spPr>
      </p:pic>
      <p:pic>
        <p:nvPicPr>
          <p:cNvPr id="8" name="Picture 7">
            <a:extLst>
              <a:ext uri="{FF2B5EF4-FFF2-40B4-BE49-F238E27FC236}">
                <a16:creationId xmlns:a16="http://schemas.microsoft.com/office/drawing/2014/main" id="{AECF90AA-3E68-9A25-93B1-805F00C6CDD2}"/>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4003283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D603-AFDA-1199-636C-F3BA6C21B8A4}"/>
              </a:ext>
            </a:extLst>
          </p:cNvPr>
          <p:cNvSpPr>
            <a:spLocks noGrp="1"/>
          </p:cNvSpPr>
          <p:nvPr>
            <p:ph type="title"/>
          </p:nvPr>
        </p:nvSpPr>
        <p:spPr>
          <a:xfrm>
            <a:off x="1736034" y="286603"/>
            <a:ext cx="9419645" cy="967627"/>
          </a:xfrm>
        </p:spPr>
        <p:txBody>
          <a:bodyPr/>
          <a:lstStyle/>
          <a:p>
            <a:r>
              <a:rPr lang="en-US" dirty="0"/>
              <a:t>ORTHOSIS</a:t>
            </a:r>
            <a:endParaRPr lang="en-IN" dirty="0"/>
          </a:p>
        </p:txBody>
      </p:sp>
      <p:pic>
        <p:nvPicPr>
          <p:cNvPr id="9" name="Content Placeholder 8">
            <a:extLst>
              <a:ext uri="{FF2B5EF4-FFF2-40B4-BE49-F238E27FC236}">
                <a16:creationId xmlns:a16="http://schemas.microsoft.com/office/drawing/2014/main" id="{FFBAEC91-9EE0-D2A8-0C13-F729EC6E7985}"/>
              </a:ext>
            </a:extLst>
          </p:cNvPr>
          <p:cNvPicPr>
            <a:picLocks noGrp="1" noChangeAspect="1"/>
          </p:cNvPicPr>
          <p:nvPr>
            <p:ph sz="half" idx="1"/>
          </p:nvPr>
        </p:nvPicPr>
        <p:blipFill>
          <a:blip r:embed="rId2"/>
          <a:stretch>
            <a:fillRect/>
          </a:stretch>
        </p:blipFill>
        <p:spPr>
          <a:xfrm>
            <a:off x="2716696" y="1913762"/>
            <a:ext cx="1331085" cy="3955226"/>
          </a:xfrm>
        </p:spPr>
      </p:pic>
      <p:pic>
        <p:nvPicPr>
          <p:cNvPr id="11" name="Content Placeholder 10">
            <a:extLst>
              <a:ext uri="{FF2B5EF4-FFF2-40B4-BE49-F238E27FC236}">
                <a16:creationId xmlns:a16="http://schemas.microsoft.com/office/drawing/2014/main" id="{C0C98BFB-1FFE-063E-83F6-98BAC2DE8A7B}"/>
              </a:ext>
            </a:extLst>
          </p:cNvPr>
          <p:cNvPicPr>
            <a:picLocks noGrp="1" noChangeAspect="1"/>
          </p:cNvPicPr>
          <p:nvPr>
            <p:ph sz="half" idx="2"/>
          </p:nvPr>
        </p:nvPicPr>
        <p:blipFill>
          <a:blip r:embed="rId3"/>
          <a:stretch>
            <a:fillRect/>
          </a:stretch>
        </p:blipFill>
        <p:spPr>
          <a:xfrm>
            <a:off x="6096000" y="1978416"/>
            <a:ext cx="3750365" cy="3625353"/>
          </a:xfrm>
        </p:spPr>
      </p:pic>
      <p:sp>
        <p:nvSpPr>
          <p:cNvPr id="4" name="Footer Placeholder 3">
            <a:extLst>
              <a:ext uri="{FF2B5EF4-FFF2-40B4-BE49-F238E27FC236}">
                <a16:creationId xmlns:a16="http://schemas.microsoft.com/office/drawing/2014/main" id="{4CDCCFE8-580D-E899-6D33-DF5456B4F896}"/>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5A9A1213-6327-3465-3854-1CB45C7E779D}"/>
              </a:ext>
            </a:extLst>
          </p:cNvPr>
          <p:cNvSpPr>
            <a:spLocks noGrp="1"/>
          </p:cNvSpPr>
          <p:nvPr>
            <p:ph type="sldNum" sz="quarter" idx="12"/>
          </p:nvPr>
        </p:nvSpPr>
        <p:spPr/>
        <p:txBody>
          <a:bodyPr/>
          <a:lstStyle/>
          <a:p>
            <a:fld id="{3A98EE3D-8CD1-4C3F-BD1C-C98C9596463C}" type="slidenum">
              <a:rPr lang="en-US" smtClean="0"/>
              <a:t>34</a:t>
            </a:fld>
            <a:endParaRPr lang="en-US" dirty="0"/>
          </a:p>
        </p:txBody>
      </p:sp>
      <p:sp>
        <p:nvSpPr>
          <p:cNvPr id="12" name="TextBox 11">
            <a:extLst>
              <a:ext uri="{FF2B5EF4-FFF2-40B4-BE49-F238E27FC236}">
                <a16:creationId xmlns:a16="http://schemas.microsoft.com/office/drawing/2014/main" id="{CAA6A549-ACB5-A995-2B69-DEE17C1E336B}"/>
              </a:ext>
            </a:extLst>
          </p:cNvPr>
          <p:cNvSpPr txBox="1"/>
          <p:nvPr/>
        </p:nvSpPr>
        <p:spPr>
          <a:xfrm>
            <a:off x="2040835" y="5963478"/>
            <a:ext cx="2822713" cy="369332"/>
          </a:xfrm>
          <a:prstGeom prst="rect">
            <a:avLst/>
          </a:prstGeom>
          <a:noFill/>
        </p:spPr>
        <p:txBody>
          <a:bodyPr wrap="square" rtlCol="0">
            <a:spAutoFit/>
          </a:bodyPr>
          <a:lstStyle/>
          <a:p>
            <a:r>
              <a:rPr lang="en-US" dirty="0"/>
              <a:t>Facial palsy splint</a:t>
            </a:r>
            <a:endParaRPr lang="en-IN" dirty="0"/>
          </a:p>
        </p:txBody>
      </p:sp>
      <p:sp>
        <p:nvSpPr>
          <p:cNvPr id="13" name="TextBox 12">
            <a:extLst>
              <a:ext uri="{FF2B5EF4-FFF2-40B4-BE49-F238E27FC236}">
                <a16:creationId xmlns:a16="http://schemas.microsoft.com/office/drawing/2014/main" id="{0273129A-387C-AD8A-485B-5F88776FB2F8}"/>
              </a:ext>
            </a:extLst>
          </p:cNvPr>
          <p:cNvSpPr txBox="1"/>
          <p:nvPr/>
        </p:nvSpPr>
        <p:spPr>
          <a:xfrm>
            <a:off x="6732864" y="5868988"/>
            <a:ext cx="2822713" cy="369332"/>
          </a:xfrm>
          <a:prstGeom prst="rect">
            <a:avLst/>
          </a:prstGeom>
          <a:noFill/>
        </p:spPr>
        <p:txBody>
          <a:bodyPr wrap="square" rtlCol="0">
            <a:spAutoFit/>
          </a:bodyPr>
          <a:lstStyle/>
          <a:p>
            <a:r>
              <a:rPr lang="en-US" dirty="0"/>
              <a:t>Right Facial palsy splint</a:t>
            </a:r>
            <a:endParaRPr lang="en-IN" dirty="0"/>
          </a:p>
        </p:txBody>
      </p:sp>
      <p:pic>
        <p:nvPicPr>
          <p:cNvPr id="10" name="Picture 9">
            <a:extLst>
              <a:ext uri="{FF2B5EF4-FFF2-40B4-BE49-F238E27FC236}">
                <a16:creationId xmlns:a16="http://schemas.microsoft.com/office/drawing/2014/main" id="{39A14205-10FD-CCE4-8A29-0F37B5CC762A}"/>
              </a:ext>
            </a:extLst>
          </p:cNvPr>
          <p:cNvPicPr>
            <a:picLocks noChangeAspect="1"/>
          </p:cNvPicPr>
          <p:nvPr/>
        </p:nvPicPr>
        <p:blipFill>
          <a:blip r:embed="rId4"/>
          <a:stretch>
            <a:fillRect/>
          </a:stretch>
        </p:blipFill>
        <p:spPr>
          <a:xfrm>
            <a:off x="82163" y="134257"/>
            <a:ext cx="1351271" cy="1411357"/>
          </a:xfrm>
          <a:prstGeom prst="rect">
            <a:avLst/>
          </a:prstGeom>
        </p:spPr>
      </p:pic>
      <p:pic>
        <p:nvPicPr>
          <p:cNvPr id="14" name="Picture 13">
            <a:extLst>
              <a:ext uri="{FF2B5EF4-FFF2-40B4-BE49-F238E27FC236}">
                <a16:creationId xmlns:a16="http://schemas.microsoft.com/office/drawing/2014/main" id="{5968F7ED-4A7C-942F-FF25-0016AC020B11}"/>
              </a:ext>
            </a:extLst>
          </p:cNvPr>
          <p:cNvPicPr>
            <a:picLocks noChangeAspect="1"/>
          </p:cNvPicPr>
          <p:nvPr/>
        </p:nvPicPr>
        <p:blipFill>
          <a:blip r:embed="rId5"/>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3601235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2C9E-D412-AF31-C652-15FF26FC6256}"/>
              </a:ext>
            </a:extLst>
          </p:cNvPr>
          <p:cNvSpPr>
            <a:spLocks noGrp="1"/>
          </p:cNvSpPr>
          <p:nvPr>
            <p:ph type="title"/>
          </p:nvPr>
        </p:nvSpPr>
        <p:spPr>
          <a:xfrm>
            <a:off x="1603512" y="286603"/>
            <a:ext cx="9552167" cy="1450757"/>
          </a:xfrm>
        </p:spPr>
        <p:txBody>
          <a:bodyPr/>
          <a:lstStyle/>
          <a:p>
            <a:r>
              <a:rPr lang="en-US" dirty="0"/>
              <a:t>ADVICES</a:t>
            </a:r>
            <a:endParaRPr lang="en-IN" dirty="0"/>
          </a:p>
        </p:txBody>
      </p:sp>
      <p:sp>
        <p:nvSpPr>
          <p:cNvPr id="3" name="Content Placeholder 2">
            <a:extLst>
              <a:ext uri="{FF2B5EF4-FFF2-40B4-BE49-F238E27FC236}">
                <a16:creationId xmlns:a16="http://schemas.microsoft.com/office/drawing/2014/main" id="{0B13E499-BCF8-0F0A-694E-377E0341B2E9}"/>
              </a:ext>
            </a:extLst>
          </p:cNvPr>
          <p:cNvSpPr>
            <a:spLocks noGrp="1"/>
          </p:cNvSpPr>
          <p:nvPr>
            <p:ph idx="1"/>
          </p:nvPr>
        </p:nvSpPr>
        <p:spPr/>
        <p:txBody>
          <a:bodyPr>
            <a:noAutofit/>
          </a:bodyPr>
          <a:lstStyle/>
          <a:p>
            <a:pPr algn="just">
              <a:buFont typeface="Wingdings" panose="05000000000000000000" pitchFamily="2" charset="2"/>
              <a:buChar char="Ø"/>
            </a:pPr>
            <a:r>
              <a:rPr lang="en-IN" sz="2400" dirty="0">
                <a:solidFill>
                  <a:schemeClr val="tx1"/>
                </a:solidFill>
              </a:rPr>
              <a:t>To prevent the corneal infection-  the eyes should  be protected by covers, goggle or taped shut during sleep and for rest periods. Artificial tear drop or eye ointments may be recommended</a:t>
            </a:r>
          </a:p>
          <a:p>
            <a:pPr algn="just">
              <a:buFont typeface="Wingdings" panose="05000000000000000000" pitchFamily="2" charset="2"/>
              <a:buChar char="Ø"/>
            </a:pPr>
            <a:r>
              <a:rPr lang="en-IN" sz="2400" dirty="0">
                <a:solidFill>
                  <a:schemeClr val="tx1"/>
                </a:solidFill>
              </a:rPr>
              <a:t>Drinking water with straw</a:t>
            </a:r>
          </a:p>
          <a:p>
            <a:pPr algn="just">
              <a:buFont typeface="Wingdings" panose="05000000000000000000" pitchFamily="2" charset="2"/>
              <a:buChar char="Ø"/>
            </a:pPr>
            <a:r>
              <a:rPr lang="en-IN" sz="2400" dirty="0">
                <a:solidFill>
                  <a:schemeClr val="tx1"/>
                </a:solidFill>
              </a:rPr>
              <a:t>Blow balloons</a:t>
            </a:r>
          </a:p>
          <a:p>
            <a:pPr algn="just">
              <a:buFont typeface="Wingdings" panose="05000000000000000000" pitchFamily="2" charset="2"/>
              <a:buChar char="Ø"/>
            </a:pPr>
            <a:r>
              <a:rPr lang="en-IN" sz="2400" dirty="0">
                <a:solidFill>
                  <a:schemeClr val="tx1"/>
                </a:solidFill>
              </a:rPr>
              <a:t>Chewing gum</a:t>
            </a:r>
          </a:p>
          <a:p>
            <a:pPr algn="just"/>
            <a:endParaRPr lang="en-IN" sz="2400" dirty="0">
              <a:solidFill>
                <a:schemeClr val="tx1"/>
              </a:solidFill>
            </a:endParaRPr>
          </a:p>
        </p:txBody>
      </p:sp>
      <p:sp>
        <p:nvSpPr>
          <p:cNvPr id="5" name="Footer Placeholder 4">
            <a:extLst>
              <a:ext uri="{FF2B5EF4-FFF2-40B4-BE49-F238E27FC236}">
                <a16:creationId xmlns:a16="http://schemas.microsoft.com/office/drawing/2014/main" id="{F8F471E6-662D-1A6A-754B-0B9259D3896C}"/>
              </a:ext>
            </a:extLst>
          </p:cNvPr>
          <p:cNvSpPr>
            <a:spLocks noGrp="1"/>
          </p:cNvSpPr>
          <p:nvPr>
            <p:ph type="ftr" sz="quarter" idx="11"/>
          </p:nvPr>
        </p:nvSpPr>
        <p:spPr/>
        <p:txBody>
          <a:bodyPr/>
          <a:lstStyle/>
          <a:p>
            <a:r>
              <a:rPr lang="en-US"/>
              <a:t>Bell's Palsy by- Dr Hunita Dhanju</a:t>
            </a:r>
            <a:endParaRPr lang="en-US" dirty="0"/>
          </a:p>
        </p:txBody>
      </p:sp>
      <p:sp>
        <p:nvSpPr>
          <p:cNvPr id="6" name="Slide Number Placeholder 5">
            <a:extLst>
              <a:ext uri="{FF2B5EF4-FFF2-40B4-BE49-F238E27FC236}">
                <a16:creationId xmlns:a16="http://schemas.microsoft.com/office/drawing/2014/main" id="{CB25F382-5EDD-9A2C-E8D2-E2A3D1CFC43C}"/>
              </a:ext>
            </a:extLst>
          </p:cNvPr>
          <p:cNvSpPr>
            <a:spLocks noGrp="1"/>
          </p:cNvSpPr>
          <p:nvPr>
            <p:ph type="sldNum" sz="quarter" idx="12"/>
          </p:nvPr>
        </p:nvSpPr>
        <p:spPr/>
        <p:txBody>
          <a:bodyPr/>
          <a:lstStyle/>
          <a:p>
            <a:fld id="{3A98EE3D-8CD1-4C3F-BD1C-C98C9596463C}" type="slidenum">
              <a:rPr lang="en-US" smtClean="0"/>
              <a:t>35</a:t>
            </a:fld>
            <a:endParaRPr lang="en-US" dirty="0"/>
          </a:p>
        </p:txBody>
      </p:sp>
      <p:pic>
        <p:nvPicPr>
          <p:cNvPr id="7" name="Picture 6">
            <a:extLst>
              <a:ext uri="{FF2B5EF4-FFF2-40B4-BE49-F238E27FC236}">
                <a16:creationId xmlns:a16="http://schemas.microsoft.com/office/drawing/2014/main" id="{2779AAB2-04B7-6592-6745-1C2490F1EE73}"/>
              </a:ext>
            </a:extLst>
          </p:cNvPr>
          <p:cNvPicPr>
            <a:picLocks noChangeAspect="1"/>
          </p:cNvPicPr>
          <p:nvPr/>
        </p:nvPicPr>
        <p:blipFill>
          <a:blip r:embed="rId2"/>
          <a:stretch>
            <a:fillRect/>
          </a:stretch>
        </p:blipFill>
        <p:spPr>
          <a:xfrm>
            <a:off x="103180" y="139147"/>
            <a:ext cx="1351271" cy="1411357"/>
          </a:xfrm>
          <a:prstGeom prst="rect">
            <a:avLst/>
          </a:prstGeom>
        </p:spPr>
      </p:pic>
      <p:pic>
        <p:nvPicPr>
          <p:cNvPr id="8" name="Picture 7">
            <a:extLst>
              <a:ext uri="{FF2B5EF4-FFF2-40B4-BE49-F238E27FC236}">
                <a16:creationId xmlns:a16="http://schemas.microsoft.com/office/drawing/2014/main" id="{8BEBD91C-F902-2C94-E223-09754CD59550}"/>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4225328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8AC7-112C-8EDD-7C08-F3A8BD45DA87}"/>
              </a:ext>
            </a:extLst>
          </p:cNvPr>
          <p:cNvSpPr>
            <a:spLocks noGrp="1"/>
          </p:cNvSpPr>
          <p:nvPr>
            <p:ph type="title"/>
          </p:nvPr>
        </p:nvSpPr>
        <p:spPr>
          <a:xfrm>
            <a:off x="1722782" y="286603"/>
            <a:ext cx="9432897" cy="1450757"/>
          </a:xfrm>
        </p:spPr>
        <p:txBody>
          <a:bodyPr/>
          <a:lstStyle/>
          <a:p>
            <a:r>
              <a:rPr lang="en-US" dirty="0"/>
              <a:t>ADVICES</a:t>
            </a:r>
            <a:endParaRPr lang="en-IN" dirty="0"/>
          </a:p>
        </p:txBody>
      </p:sp>
      <p:sp>
        <p:nvSpPr>
          <p:cNvPr id="3" name="Content Placeholder 2">
            <a:extLst>
              <a:ext uri="{FF2B5EF4-FFF2-40B4-BE49-F238E27FC236}">
                <a16:creationId xmlns:a16="http://schemas.microsoft.com/office/drawing/2014/main" id="{9FA48131-13BB-D1C4-26D1-D0B5BC828157}"/>
              </a:ext>
            </a:extLst>
          </p:cNvPr>
          <p:cNvSpPr>
            <a:spLocks noGrp="1"/>
          </p:cNvSpPr>
          <p:nvPr>
            <p:ph idx="1"/>
          </p:nvPr>
        </p:nvSpPr>
        <p:spPr/>
        <p:txBody>
          <a:bodyPr>
            <a:normAutofit lnSpcReduction="10000"/>
          </a:bodyPr>
          <a:lstStyle/>
          <a:p>
            <a:pPr algn="just"/>
            <a:r>
              <a:rPr lang="en-IN" sz="2400" dirty="0">
                <a:solidFill>
                  <a:schemeClr val="tx1"/>
                </a:solidFill>
              </a:rPr>
              <a:t>Patient should perform following movements in front of mirror to have proper feedback and to reduce unwanted movements like synkinesis.</a:t>
            </a:r>
          </a:p>
          <a:p>
            <a:pPr marL="571500" indent="-457200" algn="just">
              <a:buFont typeface="Wingdings" panose="05000000000000000000" pitchFamily="2" charset="2"/>
              <a:buChar char="§"/>
            </a:pPr>
            <a:r>
              <a:rPr lang="en-IN" sz="2400" dirty="0">
                <a:solidFill>
                  <a:schemeClr val="tx1"/>
                </a:solidFill>
              </a:rPr>
              <a:t>Closing the eyes and then open wide</a:t>
            </a:r>
          </a:p>
          <a:p>
            <a:pPr marL="571500" indent="-457200" algn="just">
              <a:buFont typeface="Wingdings" panose="05000000000000000000" pitchFamily="2" charset="2"/>
              <a:buChar char="§"/>
            </a:pPr>
            <a:r>
              <a:rPr lang="en-IN" sz="2400" dirty="0">
                <a:solidFill>
                  <a:schemeClr val="tx1"/>
                </a:solidFill>
              </a:rPr>
              <a:t>Smiling</a:t>
            </a:r>
          </a:p>
          <a:p>
            <a:pPr marL="571500" indent="-457200" algn="just">
              <a:buFont typeface="Wingdings" panose="05000000000000000000" pitchFamily="2" charset="2"/>
              <a:buChar char="§"/>
            </a:pPr>
            <a:r>
              <a:rPr lang="en-IN" sz="2400" dirty="0">
                <a:solidFill>
                  <a:schemeClr val="tx1"/>
                </a:solidFill>
              </a:rPr>
              <a:t>Whistling and blowing</a:t>
            </a:r>
          </a:p>
          <a:p>
            <a:pPr marL="571500" indent="-457200" algn="just">
              <a:buFont typeface="Wingdings" panose="05000000000000000000" pitchFamily="2" charset="2"/>
              <a:buChar char="§"/>
            </a:pPr>
            <a:r>
              <a:rPr lang="en-IN" sz="2400" dirty="0">
                <a:solidFill>
                  <a:schemeClr val="tx1"/>
                </a:solidFill>
              </a:rPr>
              <a:t>Showing teeth</a:t>
            </a:r>
          </a:p>
          <a:p>
            <a:pPr marL="571500" indent="-457200" algn="just">
              <a:buFont typeface="Wingdings" panose="05000000000000000000" pitchFamily="2" charset="2"/>
              <a:buChar char="§"/>
            </a:pPr>
            <a:r>
              <a:rPr lang="en-IN" sz="2400" dirty="0">
                <a:solidFill>
                  <a:schemeClr val="tx1"/>
                </a:solidFill>
              </a:rPr>
              <a:t>Dilating nostrils</a:t>
            </a:r>
          </a:p>
          <a:p>
            <a:endParaRPr lang="en-IN" sz="2000" dirty="0">
              <a:solidFill>
                <a:schemeClr val="tx1"/>
              </a:solidFill>
            </a:endParaRPr>
          </a:p>
        </p:txBody>
      </p:sp>
      <p:sp>
        <p:nvSpPr>
          <p:cNvPr id="4" name="Footer Placeholder 3">
            <a:extLst>
              <a:ext uri="{FF2B5EF4-FFF2-40B4-BE49-F238E27FC236}">
                <a16:creationId xmlns:a16="http://schemas.microsoft.com/office/drawing/2014/main" id="{D9C217C5-18FB-81A9-6662-712B88BBED00}"/>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0E0F97D2-7BA0-D34C-E2C8-5A9E8A4060EE}"/>
              </a:ext>
            </a:extLst>
          </p:cNvPr>
          <p:cNvSpPr>
            <a:spLocks noGrp="1"/>
          </p:cNvSpPr>
          <p:nvPr>
            <p:ph type="sldNum" sz="quarter" idx="12"/>
          </p:nvPr>
        </p:nvSpPr>
        <p:spPr/>
        <p:txBody>
          <a:bodyPr/>
          <a:lstStyle/>
          <a:p>
            <a:fld id="{3A98EE3D-8CD1-4C3F-BD1C-C98C9596463C}" type="slidenum">
              <a:rPr lang="en-US" smtClean="0"/>
              <a:t>36</a:t>
            </a:fld>
            <a:endParaRPr lang="en-US" dirty="0"/>
          </a:p>
        </p:txBody>
      </p:sp>
      <p:pic>
        <p:nvPicPr>
          <p:cNvPr id="6" name="Picture 5">
            <a:extLst>
              <a:ext uri="{FF2B5EF4-FFF2-40B4-BE49-F238E27FC236}">
                <a16:creationId xmlns:a16="http://schemas.microsoft.com/office/drawing/2014/main" id="{6E5EB185-9F7E-BF48-9E25-FD1D4986DF29}"/>
              </a:ext>
            </a:extLst>
          </p:cNvPr>
          <p:cNvPicPr>
            <a:picLocks noChangeAspect="1"/>
          </p:cNvPicPr>
          <p:nvPr/>
        </p:nvPicPr>
        <p:blipFill>
          <a:blip r:embed="rId2"/>
          <a:stretch>
            <a:fillRect/>
          </a:stretch>
        </p:blipFill>
        <p:spPr>
          <a:xfrm>
            <a:off x="103180" y="139147"/>
            <a:ext cx="1351271" cy="1411357"/>
          </a:xfrm>
          <a:prstGeom prst="rect">
            <a:avLst/>
          </a:prstGeom>
        </p:spPr>
      </p:pic>
      <p:pic>
        <p:nvPicPr>
          <p:cNvPr id="7" name="Picture 6">
            <a:extLst>
              <a:ext uri="{FF2B5EF4-FFF2-40B4-BE49-F238E27FC236}">
                <a16:creationId xmlns:a16="http://schemas.microsoft.com/office/drawing/2014/main" id="{AE1AD3F9-59AB-3416-AC91-C6558AC21961}"/>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1699899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CEF2-7892-C32A-8FF2-FEEE082195A3}"/>
              </a:ext>
            </a:extLst>
          </p:cNvPr>
          <p:cNvSpPr>
            <a:spLocks noGrp="1"/>
          </p:cNvSpPr>
          <p:nvPr>
            <p:ph type="title"/>
          </p:nvPr>
        </p:nvSpPr>
        <p:spPr>
          <a:xfrm>
            <a:off x="1736034" y="286603"/>
            <a:ext cx="9419645" cy="1450757"/>
          </a:xfrm>
        </p:spPr>
        <p:txBody>
          <a:bodyPr/>
          <a:lstStyle/>
          <a:p>
            <a:r>
              <a:rPr lang="en-US" dirty="0"/>
              <a:t>COMPLICATIONS</a:t>
            </a:r>
            <a:endParaRPr lang="en-IN" dirty="0"/>
          </a:p>
        </p:txBody>
      </p:sp>
      <p:sp>
        <p:nvSpPr>
          <p:cNvPr id="3" name="Content Placeholder 2">
            <a:extLst>
              <a:ext uri="{FF2B5EF4-FFF2-40B4-BE49-F238E27FC236}">
                <a16:creationId xmlns:a16="http://schemas.microsoft.com/office/drawing/2014/main" id="{54A06842-3525-17A6-15CC-284E8B4ACA91}"/>
              </a:ext>
            </a:extLst>
          </p:cNvPr>
          <p:cNvSpPr>
            <a:spLocks noGrp="1"/>
          </p:cNvSpPr>
          <p:nvPr>
            <p:ph idx="1"/>
          </p:nvPr>
        </p:nvSpPr>
        <p:spPr/>
        <p:txBody>
          <a:bodyPr>
            <a:normAutofit/>
          </a:bodyPr>
          <a:lstStyle/>
          <a:p>
            <a:pPr algn="just">
              <a:buFont typeface="Wingdings" panose="05000000000000000000" pitchFamily="2" charset="2"/>
              <a:buChar char="Ø"/>
            </a:pPr>
            <a:r>
              <a:rPr lang="en-IN" sz="2400" dirty="0">
                <a:solidFill>
                  <a:schemeClr val="tx1"/>
                </a:solidFill>
              </a:rPr>
              <a:t>Chronic loss of taste (ageusia),</a:t>
            </a:r>
          </a:p>
          <a:p>
            <a:pPr algn="just">
              <a:buFont typeface="Wingdings" panose="05000000000000000000" pitchFamily="2" charset="2"/>
              <a:buChar char="Ø"/>
            </a:pPr>
            <a:r>
              <a:rPr lang="en-IN" sz="2400" dirty="0">
                <a:solidFill>
                  <a:schemeClr val="tx1"/>
                </a:solidFill>
              </a:rPr>
              <a:t>Corneal infections </a:t>
            </a:r>
          </a:p>
          <a:p>
            <a:pPr algn="just">
              <a:buFont typeface="Wingdings" panose="05000000000000000000" pitchFamily="2" charset="2"/>
              <a:buChar char="Ø"/>
            </a:pPr>
            <a:r>
              <a:rPr lang="en-IN" sz="2400" dirty="0">
                <a:solidFill>
                  <a:schemeClr val="tx1"/>
                </a:solidFill>
              </a:rPr>
              <a:t>Synkinesis: </a:t>
            </a:r>
            <a:r>
              <a:rPr lang="en-US" sz="2400" dirty="0">
                <a:solidFill>
                  <a:schemeClr val="tx1"/>
                </a:solidFill>
              </a:rPr>
              <a:t>result of aberrant re-innervation by regenerating axons </a:t>
            </a:r>
            <a:r>
              <a:rPr lang="en-IN" sz="2400" dirty="0">
                <a:solidFill>
                  <a:schemeClr val="tx1"/>
                </a:solidFill>
              </a:rPr>
              <a:t>Axon destinated for one muscle regrow to innervate another leads to abnormal twitching of face muscle.</a:t>
            </a:r>
          </a:p>
          <a:p>
            <a:pPr algn="just">
              <a:buFont typeface="Wingdings" panose="05000000000000000000" pitchFamily="2" charset="2"/>
              <a:buChar char="Ø"/>
            </a:pPr>
            <a:r>
              <a:rPr lang="en-IN" sz="2400" dirty="0">
                <a:solidFill>
                  <a:schemeClr val="tx1"/>
                </a:solidFill>
              </a:rPr>
              <a:t>Crocodile tear syndrome</a:t>
            </a:r>
            <a:endParaRPr lang="en-IN" sz="2000" dirty="0">
              <a:solidFill>
                <a:schemeClr val="tx1"/>
              </a:solidFill>
            </a:endParaRPr>
          </a:p>
        </p:txBody>
      </p:sp>
      <p:sp>
        <p:nvSpPr>
          <p:cNvPr id="4" name="Footer Placeholder 3">
            <a:extLst>
              <a:ext uri="{FF2B5EF4-FFF2-40B4-BE49-F238E27FC236}">
                <a16:creationId xmlns:a16="http://schemas.microsoft.com/office/drawing/2014/main" id="{13790945-308B-E2C5-3951-2AD26765E175}"/>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426E9C7E-FC58-E0DE-1EF2-69B1FAD1AEE8}"/>
              </a:ext>
            </a:extLst>
          </p:cNvPr>
          <p:cNvSpPr>
            <a:spLocks noGrp="1"/>
          </p:cNvSpPr>
          <p:nvPr>
            <p:ph type="sldNum" sz="quarter" idx="12"/>
          </p:nvPr>
        </p:nvSpPr>
        <p:spPr/>
        <p:txBody>
          <a:bodyPr/>
          <a:lstStyle/>
          <a:p>
            <a:fld id="{3A98EE3D-8CD1-4C3F-BD1C-C98C9596463C}" type="slidenum">
              <a:rPr lang="en-US" smtClean="0"/>
              <a:t>37</a:t>
            </a:fld>
            <a:endParaRPr lang="en-US" dirty="0"/>
          </a:p>
        </p:txBody>
      </p:sp>
      <p:pic>
        <p:nvPicPr>
          <p:cNvPr id="6" name="Picture 5">
            <a:extLst>
              <a:ext uri="{FF2B5EF4-FFF2-40B4-BE49-F238E27FC236}">
                <a16:creationId xmlns:a16="http://schemas.microsoft.com/office/drawing/2014/main" id="{2BBC08F5-21EB-5C67-22E4-F6884CF0A665}"/>
              </a:ext>
            </a:extLst>
          </p:cNvPr>
          <p:cNvPicPr>
            <a:picLocks noChangeAspect="1"/>
          </p:cNvPicPr>
          <p:nvPr/>
        </p:nvPicPr>
        <p:blipFill>
          <a:blip r:embed="rId2"/>
          <a:stretch>
            <a:fillRect/>
          </a:stretch>
        </p:blipFill>
        <p:spPr>
          <a:xfrm>
            <a:off x="103180" y="139147"/>
            <a:ext cx="1351271" cy="1411357"/>
          </a:xfrm>
          <a:prstGeom prst="rect">
            <a:avLst/>
          </a:prstGeom>
        </p:spPr>
      </p:pic>
      <p:pic>
        <p:nvPicPr>
          <p:cNvPr id="7" name="Picture 6">
            <a:extLst>
              <a:ext uri="{FF2B5EF4-FFF2-40B4-BE49-F238E27FC236}">
                <a16:creationId xmlns:a16="http://schemas.microsoft.com/office/drawing/2014/main" id="{A5175594-0126-A598-79C6-5FC3EABB429D}"/>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1342856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0CE5-F89F-F00F-F01B-CB7258579C3F}"/>
              </a:ext>
            </a:extLst>
          </p:cNvPr>
          <p:cNvSpPr>
            <a:spLocks noGrp="1"/>
          </p:cNvSpPr>
          <p:nvPr>
            <p:ph type="title"/>
          </p:nvPr>
        </p:nvSpPr>
        <p:spPr>
          <a:xfrm>
            <a:off x="1802296" y="286603"/>
            <a:ext cx="9353384" cy="1450757"/>
          </a:xfrm>
        </p:spPr>
        <p:txBody>
          <a:bodyPr/>
          <a:lstStyle/>
          <a:p>
            <a:r>
              <a:rPr lang="en-US" dirty="0"/>
              <a:t>PROGNOSIS</a:t>
            </a:r>
            <a:endParaRPr lang="en-IN" dirty="0"/>
          </a:p>
        </p:txBody>
      </p:sp>
      <p:sp>
        <p:nvSpPr>
          <p:cNvPr id="3" name="Content Placeholder 2">
            <a:extLst>
              <a:ext uri="{FF2B5EF4-FFF2-40B4-BE49-F238E27FC236}">
                <a16:creationId xmlns:a16="http://schemas.microsoft.com/office/drawing/2014/main" id="{A1B6E87F-34F8-98B5-7B4A-38BAE2D457D9}"/>
              </a:ext>
            </a:extLst>
          </p:cNvPr>
          <p:cNvSpPr>
            <a:spLocks noGrp="1"/>
          </p:cNvSpPr>
          <p:nvPr>
            <p:ph idx="1"/>
          </p:nvPr>
        </p:nvSpPr>
        <p:spPr/>
        <p:txBody>
          <a:bodyPr>
            <a:normAutofit/>
          </a:bodyPr>
          <a:lstStyle/>
          <a:p>
            <a:pPr algn="just">
              <a:buFont typeface="Wingdings" pitchFamily="2" charset="2"/>
              <a:buChar char="Ø"/>
            </a:pPr>
            <a:r>
              <a:rPr lang="en-IN" sz="2400" dirty="0">
                <a:solidFill>
                  <a:schemeClr val="tx1"/>
                </a:solidFill>
              </a:rPr>
              <a:t>Prognosis is age related. good prognosis in younger compared to elder.</a:t>
            </a:r>
          </a:p>
          <a:p>
            <a:pPr algn="just">
              <a:buFont typeface="Wingdings" pitchFamily="2" charset="2"/>
              <a:buChar char="Ø"/>
            </a:pPr>
            <a:r>
              <a:rPr lang="en-IN" sz="2400" dirty="0">
                <a:solidFill>
                  <a:schemeClr val="tx1"/>
                </a:solidFill>
              </a:rPr>
              <a:t>Diabetic patients have poor prognosis.</a:t>
            </a:r>
          </a:p>
          <a:p>
            <a:pPr algn="just">
              <a:buFont typeface="Wingdings" pitchFamily="2" charset="2"/>
              <a:buChar char="Ø"/>
            </a:pPr>
            <a:r>
              <a:rPr lang="en-IN" sz="2400" dirty="0">
                <a:solidFill>
                  <a:schemeClr val="tx1"/>
                </a:solidFill>
              </a:rPr>
              <a:t>Most people with Bell's palsy start to regain normal facial function within 3 weeks and complete recovery is possible within 4-6 months.</a:t>
            </a:r>
          </a:p>
          <a:p>
            <a:pPr algn="just">
              <a:buFont typeface="Wingdings" pitchFamily="2" charset="2"/>
              <a:buChar char="Ø"/>
            </a:pPr>
            <a:r>
              <a:rPr lang="en-IN" sz="2400" dirty="0">
                <a:solidFill>
                  <a:schemeClr val="tx1"/>
                </a:solidFill>
              </a:rPr>
              <a:t>Condition may recur in 6% of cases.</a:t>
            </a:r>
          </a:p>
          <a:p>
            <a:endParaRPr lang="en-IN" sz="2000" dirty="0">
              <a:solidFill>
                <a:schemeClr val="tx1"/>
              </a:solidFill>
            </a:endParaRPr>
          </a:p>
        </p:txBody>
      </p:sp>
      <p:sp>
        <p:nvSpPr>
          <p:cNvPr id="4" name="Footer Placeholder 3">
            <a:extLst>
              <a:ext uri="{FF2B5EF4-FFF2-40B4-BE49-F238E27FC236}">
                <a16:creationId xmlns:a16="http://schemas.microsoft.com/office/drawing/2014/main" id="{0B02CCC5-D840-63D0-7694-D2D63C7D14A8}"/>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A0F9FEB0-1547-505B-5565-A1E732CF2EA6}"/>
              </a:ext>
            </a:extLst>
          </p:cNvPr>
          <p:cNvSpPr>
            <a:spLocks noGrp="1"/>
          </p:cNvSpPr>
          <p:nvPr>
            <p:ph type="sldNum" sz="quarter" idx="12"/>
          </p:nvPr>
        </p:nvSpPr>
        <p:spPr/>
        <p:txBody>
          <a:bodyPr/>
          <a:lstStyle/>
          <a:p>
            <a:fld id="{3A98EE3D-8CD1-4C3F-BD1C-C98C9596463C}" type="slidenum">
              <a:rPr lang="en-US" smtClean="0"/>
              <a:t>38</a:t>
            </a:fld>
            <a:endParaRPr lang="en-US" dirty="0"/>
          </a:p>
        </p:txBody>
      </p:sp>
      <p:pic>
        <p:nvPicPr>
          <p:cNvPr id="6" name="Picture 5">
            <a:extLst>
              <a:ext uri="{FF2B5EF4-FFF2-40B4-BE49-F238E27FC236}">
                <a16:creationId xmlns:a16="http://schemas.microsoft.com/office/drawing/2014/main" id="{01F627E4-4580-3DAB-9128-79D413678439}"/>
              </a:ext>
            </a:extLst>
          </p:cNvPr>
          <p:cNvPicPr>
            <a:picLocks noChangeAspect="1"/>
          </p:cNvPicPr>
          <p:nvPr/>
        </p:nvPicPr>
        <p:blipFill>
          <a:blip r:embed="rId2"/>
          <a:stretch>
            <a:fillRect/>
          </a:stretch>
        </p:blipFill>
        <p:spPr>
          <a:xfrm>
            <a:off x="103180" y="139147"/>
            <a:ext cx="1351271" cy="1411357"/>
          </a:xfrm>
          <a:prstGeom prst="rect">
            <a:avLst/>
          </a:prstGeom>
        </p:spPr>
      </p:pic>
      <p:pic>
        <p:nvPicPr>
          <p:cNvPr id="7" name="Picture 6">
            <a:extLst>
              <a:ext uri="{FF2B5EF4-FFF2-40B4-BE49-F238E27FC236}">
                <a16:creationId xmlns:a16="http://schemas.microsoft.com/office/drawing/2014/main" id="{3DD9A9D4-96F9-EFF4-4A85-97E1D4ED31C0}"/>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306606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CBB0-B154-5E05-A9B8-55F706A903ED}"/>
              </a:ext>
            </a:extLst>
          </p:cNvPr>
          <p:cNvSpPr>
            <a:spLocks noGrp="1"/>
          </p:cNvSpPr>
          <p:nvPr>
            <p:ph type="title"/>
          </p:nvPr>
        </p:nvSpPr>
        <p:spPr>
          <a:xfrm>
            <a:off x="1881808" y="286603"/>
            <a:ext cx="9273871" cy="1450757"/>
          </a:xfrm>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id="{1E1CE189-9570-A961-6D6A-2011A5483734}"/>
              </a:ext>
            </a:extLst>
          </p:cNvPr>
          <p:cNvSpPr>
            <a:spLocks noGrp="1"/>
          </p:cNvSpPr>
          <p:nvPr>
            <p:ph idx="1"/>
          </p:nvPr>
        </p:nvSpPr>
        <p:spPr/>
        <p:txBody>
          <a:bodyPr>
            <a:noAutofit/>
          </a:bodyPr>
          <a:lstStyle/>
          <a:p>
            <a:pPr algn="just">
              <a:buFont typeface="Wingdings" panose="05000000000000000000" pitchFamily="2" charset="2"/>
              <a:buChar char="Ø"/>
            </a:pPr>
            <a:r>
              <a:rPr lang="en-US" sz="2400" dirty="0" err="1">
                <a:solidFill>
                  <a:schemeClr val="tx1"/>
                </a:solidFill>
              </a:rPr>
              <a:t>Tzou</a:t>
            </a:r>
            <a:r>
              <a:rPr lang="en-US" sz="2400" dirty="0">
                <a:solidFill>
                  <a:schemeClr val="tx1"/>
                </a:solidFill>
              </a:rPr>
              <a:t> C, Rodriguez A. Facial Palsy: Techniques for reanimation of the paralyzed face. 1</a:t>
            </a:r>
            <a:r>
              <a:rPr lang="en-US" sz="2400" baseline="30000" dirty="0">
                <a:solidFill>
                  <a:schemeClr val="tx1"/>
                </a:solidFill>
              </a:rPr>
              <a:t>st</a:t>
            </a:r>
            <a:r>
              <a:rPr lang="en-US" sz="2400" dirty="0">
                <a:solidFill>
                  <a:schemeClr val="tx1"/>
                </a:solidFill>
              </a:rPr>
              <a:t> Edition. 2021</a:t>
            </a:r>
          </a:p>
          <a:p>
            <a:pPr algn="just">
              <a:buFont typeface="Wingdings" panose="05000000000000000000" pitchFamily="2" charset="2"/>
              <a:buChar char="Ø"/>
            </a:pPr>
            <a:r>
              <a:rPr lang="pt-BR" sz="2400" i="0" u="none" strike="noStrike" dirty="0">
                <a:solidFill>
                  <a:schemeClr val="tx1"/>
                </a:solidFill>
                <a:effectLst/>
              </a:rPr>
              <a:t>Peregrino B, Guadalupe</a:t>
            </a:r>
            <a:r>
              <a:rPr lang="pt-BR" sz="2400" i="0" u="none" strike="noStrike" baseline="30000" dirty="0">
                <a:solidFill>
                  <a:schemeClr val="tx1"/>
                </a:solidFill>
                <a:effectLst/>
              </a:rPr>
              <a:t> </a:t>
            </a:r>
            <a:r>
              <a:rPr lang="pt-BR" sz="2400" i="0" u="none" strike="noStrike" dirty="0">
                <a:solidFill>
                  <a:schemeClr val="tx1"/>
                </a:solidFill>
                <a:effectLst/>
              </a:rPr>
              <a:t>E,</a:t>
            </a:r>
            <a:r>
              <a:rPr lang="pt-BR" sz="2400" i="0" dirty="0">
                <a:solidFill>
                  <a:schemeClr val="tx1"/>
                </a:solidFill>
                <a:effectLst/>
              </a:rPr>
              <a:t> </a:t>
            </a:r>
            <a:r>
              <a:rPr lang="pt-BR" sz="2400" dirty="0">
                <a:solidFill>
                  <a:schemeClr val="tx1"/>
                </a:solidFill>
              </a:rPr>
              <a:t>Magna S,</a:t>
            </a:r>
            <a:r>
              <a:rPr lang="pt-BR" sz="2400" i="0" u="none" strike="noStrike" dirty="0">
                <a:solidFill>
                  <a:schemeClr val="tx1"/>
                </a:solidFill>
                <a:effectLst/>
              </a:rPr>
              <a:t> Marisol. Pedro S etal. </a:t>
            </a:r>
            <a:r>
              <a:rPr lang="en-US" sz="2400" i="0" dirty="0">
                <a:solidFill>
                  <a:schemeClr val="tx1"/>
                </a:solidFill>
                <a:effectLst/>
              </a:rPr>
              <a:t>Efficacy of </a:t>
            </a:r>
            <a:r>
              <a:rPr lang="en-US" sz="2400" dirty="0">
                <a:solidFill>
                  <a:schemeClr val="tx1"/>
                </a:solidFill>
              </a:rPr>
              <a:t>electrotherapy in Bell’s palsy treatment: A systematic review.  Journal of Back and Musculoskeletal Rehabilitation. 2020;33(5):865-874</a:t>
            </a:r>
          </a:p>
          <a:p>
            <a:pPr algn="just">
              <a:buFont typeface="Wingdings" panose="05000000000000000000" pitchFamily="2" charset="2"/>
              <a:buChar char="Ø"/>
            </a:pPr>
            <a:r>
              <a:rPr lang="en-US" sz="2400" dirty="0">
                <a:solidFill>
                  <a:schemeClr val="tx1"/>
                </a:solidFill>
              </a:rPr>
              <a:t>Sun Z. Tian Y. Tan Y </a:t>
            </a:r>
            <a:r>
              <a:rPr lang="en-US" sz="2400" dirty="0" err="1">
                <a:solidFill>
                  <a:schemeClr val="tx1"/>
                </a:solidFill>
              </a:rPr>
              <a:t>etal</a:t>
            </a:r>
            <a:r>
              <a:rPr lang="en-US" sz="2400" dirty="0">
                <a:solidFill>
                  <a:schemeClr val="tx1"/>
                </a:solidFill>
              </a:rPr>
              <a:t>. Effectiveness of Kinesio taping on peripheral facial paralysis Systematic Review. Journal of Medicine. 2020;99(46)</a:t>
            </a:r>
          </a:p>
          <a:p>
            <a:pPr algn="just">
              <a:buFont typeface="Wingdings" panose="05000000000000000000" pitchFamily="2" charset="2"/>
              <a:buChar char="Ø"/>
            </a:pPr>
            <a:endParaRPr lang="en-US" sz="2400" dirty="0">
              <a:solidFill>
                <a:schemeClr val="tx1"/>
              </a:solidFill>
            </a:endParaRPr>
          </a:p>
          <a:p>
            <a:pPr algn="just">
              <a:buFont typeface="Wingdings" panose="05000000000000000000" pitchFamily="2" charset="2"/>
              <a:buChar char="Ø"/>
            </a:pPr>
            <a:endParaRPr lang="en-US" sz="2400" dirty="0">
              <a:solidFill>
                <a:schemeClr val="tx1"/>
              </a:solidFill>
            </a:endParaRPr>
          </a:p>
          <a:p>
            <a:pPr algn="just">
              <a:buFont typeface="Wingdings" panose="05000000000000000000" pitchFamily="2" charset="2"/>
              <a:buChar char="Ø"/>
            </a:pPr>
            <a:endParaRPr lang="en-US" sz="2400" dirty="0">
              <a:solidFill>
                <a:schemeClr val="tx1"/>
              </a:solidFill>
            </a:endParaRPr>
          </a:p>
          <a:p>
            <a:pPr algn="just">
              <a:buFont typeface="Wingdings" panose="05000000000000000000" pitchFamily="2" charset="2"/>
              <a:buChar char="Ø"/>
            </a:pPr>
            <a:endParaRPr lang="en-IN" sz="2400" dirty="0">
              <a:solidFill>
                <a:schemeClr val="tx1"/>
              </a:solidFill>
            </a:endParaRPr>
          </a:p>
        </p:txBody>
      </p:sp>
      <p:sp>
        <p:nvSpPr>
          <p:cNvPr id="4" name="Footer Placeholder 3">
            <a:extLst>
              <a:ext uri="{FF2B5EF4-FFF2-40B4-BE49-F238E27FC236}">
                <a16:creationId xmlns:a16="http://schemas.microsoft.com/office/drawing/2014/main" id="{07586C3C-7FB2-859E-ECC8-C3F5C9A89B91}"/>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4BF343DF-487F-3C09-6691-44F2902405E2}"/>
              </a:ext>
            </a:extLst>
          </p:cNvPr>
          <p:cNvSpPr>
            <a:spLocks noGrp="1"/>
          </p:cNvSpPr>
          <p:nvPr>
            <p:ph type="sldNum" sz="quarter" idx="12"/>
          </p:nvPr>
        </p:nvSpPr>
        <p:spPr/>
        <p:txBody>
          <a:bodyPr/>
          <a:lstStyle/>
          <a:p>
            <a:fld id="{3A98EE3D-8CD1-4C3F-BD1C-C98C9596463C}" type="slidenum">
              <a:rPr lang="en-US" smtClean="0"/>
              <a:t>39</a:t>
            </a:fld>
            <a:endParaRPr lang="en-US" dirty="0"/>
          </a:p>
        </p:txBody>
      </p:sp>
      <p:pic>
        <p:nvPicPr>
          <p:cNvPr id="6" name="Picture 5">
            <a:extLst>
              <a:ext uri="{FF2B5EF4-FFF2-40B4-BE49-F238E27FC236}">
                <a16:creationId xmlns:a16="http://schemas.microsoft.com/office/drawing/2014/main" id="{366BE2D6-771A-92A7-E4E2-D1B098674985}"/>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E8AC2EA3-6F55-7712-67D0-64FDB6168985}"/>
              </a:ext>
            </a:extLst>
          </p:cNvPr>
          <p:cNvPicPr>
            <a:picLocks noChangeAspect="1"/>
          </p:cNvPicPr>
          <p:nvPr/>
        </p:nvPicPr>
        <p:blipFill>
          <a:blip r:embed="rId3"/>
          <a:stretch>
            <a:fillRect/>
          </a:stretch>
        </p:blipFill>
        <p:spPr>
          <a:xfrm>
            <a:off x="103180" y="139147"/>
            <a:ext cx="1351271" cy="1411357"/>
          </a:xfrm>
          <a:prstGeom prst="rect">
            <a:avLst/>
          </a:prstGeom>
        </p:spPr>
      </p:pic>
    </p:spTree>
    <p:extLst>
      <p:ext uri="{BB962C8B-B14F-4D97-AF65-F5344CB8AC3E}">
        <p14:creationId xmlns:p14="http://schemas.microsoft.com/office/powerpoint/2010/main" val="321664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1EE5-F87B-17D9-AB71-BDAD0971CF5A}"/>
              </a:ext>
            </a:extLst>
          </p:cNvPr>
          <p:cNvSpPr>
            <a:spLocks noGrp="1"/>
          </p:cNvSpPr>
          <p:nvPr>
            <p:ph type="title"/>
          </p:nvPr>
        </p:nvSpPr>
        <p:spPr>
          <a:xfrm>
            <a:off x="1630017" y="286603"/>
            <a:ext cx="9525662" cy="1450757"/>
          </a:xfrm>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ECEAC5DA-9091-CAAF-CC5A-E47EA2C0897F}"/>
              </a:ext>
            </a:extLst>
          </p:cNvPr>
          <p:cNvSpPr>
            <a:spLocks noGrp="1"/>
          </p:cNvSpPr>
          <p:nvPr>
            <p:ph idx="1"/>
          </p:nvPr>
        </p:nvSpPr>
        <p:spPr/>
        <p:txBody>
          <a:bodyPr>
            <a:normAutofit/>
          </a:bodyPr>
          <a:lstStyle/>
          <a:p>
            <a:pPr algn="just"/>
            <a:r>
              <a:rPr lang="en-IN" sz="2400" b="1" dirty="0">
                <a:solidFill>
                  <a:schemeClr val="tx1"/>
                </a:solidFill>
              </a:rPr>
              <a:t>Bell's palsy</a:t>
            </a:r>
            <a:r>
              <a:rPr lang="en-IN" sz="2400" dirty="0">
                <a:solidFill>
                  <a:schemeClr val="tx1"/>
                </a:solidFill>
              </a:rPr>
              <a:t> is defined as an </a:t>
            </a:r>
            <a:r>
              <a:rPr lang="en-IN" sz="2400" b="1" dirty="0">
                <a:solidFill>
                  <a:schemeClr val="tx1"/>
                </a:solidFill>
              </a:rPr>
              <a:t>idiopathic, unilateral </a:t>
            </a:r>
            <a:r>
              <a:rPr lang="en-IN" sz="2400" dirty="0">
                <a:solidFill>
                  <a:schemeClr val="tx1"/>
                </a:solidFill>
              </a:rPr>
              <a:t>facial nerve paralysis of the </a:t>
            </a:r>
            <a:r>
              <a:rPr lang="en-IN" sz="2400" b="1" dirty="0" err="1">
                <a:solidFill>
                  <a:schemeClr val="tx1"/>
                </a:solidFill>
              </a:rPr>
              <a:t>infranuclear</a:t>
            </a:r>
            <a:r>
              <a:rPr lang="en-IN" sz="2400" b="1" dirty="0">
                <a:solidFill>
                  <a:schemeClr val="tx1"/>
                </a:solidFill>
              </a:rPr>
              <a:t>/lower motor neuron</a:t>
            </a:r>
            <a:r>
              <a:rPr lang="en-IN" sz="2400" dirty="0">
                <a:solidFill>
                  <a:schemeClr val="tx1"/>
                </a:solidFill>
              </a:rPr>
              <a:t> type which cause the paralysis of one side of face.</a:t>
            </a:r>
          </a:p>
          <a:p>
            <a:pPr algn="just"/>
            <a:endParaRPr lang="en-IN" sz="2000" dirty="0"/>
          </a:p>
        </p:txBody>
      </p:sp>
      <p:sp>
        <p:nvSpPr>
          <p:cNvPr id="4" name="Footer Placeholder 3">
            <a:extLst>
              <a:ext uri="{FF2B5EF4-FFF2-40B4-BE49-F238E27FC236}">
                <a16:creationId xmlns:a16="http://schemas.microsoft.com/office/drawing/2014/main" id="{FCD0F80B-B949-42D0-F540-70259F3A4355}"/>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8F963625-889B-11CF-1D8F-2B59B35A843F}"/>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6" name="Picture 5">
            <a:extLst>
              <a:ext uri="{FF2B5EF4-FFF2-40B4-BE49-F238E27FC236}">
                <a16:creationId xmlns:a16="http://schemas.microsoft.com/office/drawing/2014/main" id="{626810F2-37AF-B645-9474-46020B538B00}"/>
              </a:ext>
            </a:extLst>
          </p:cNvPr>
          <p:cNvPicPr>
            <a:picLocks noChangeAspect="1"/>
          </p:cNvPicPr>
          <p:nvPr/>
        </p:nvPicPr>
        <p:blipFill>
          <a:blip r:embed="rId2"/>
          <a:stretch>
            <a:fillRect/>
          </a:stretch>
        </p:blipFill>
        <p:spPr>
          <a:xfrm>
            <a:off x="116432" y="119098"/>
            <a:ext cx="1351271" cy="1411357"/>
          </a:xfrm>
          <a:prstGeom prst="rect">
            <a:avLst/>
          </a:prstGeom>
        </p:spPr>
      </p:pic>
      <p:pic>
        <p:nvPicPr>
          <p:cNvPr id="9" name="Picture 8">
            <a:extLst>
              <a:ext uri="{FF2B5EF4-FFF2-40B4-BE49-F238E27FC236}">
                <a16:creationId xmlns:a16="http://schemas.microsoft.com/office/drawing/2014/main" id="{2903A422-954D-1634-ABF4-F63E1C273897}"/>
              </a:ext>
            </a:extLst>
          </p:cNvPr>
          <p:cNvPicPr>
            <a:picLocks noChangeAspect="1"/>
          </p:cNvPicPr>
          <p:nvPr/>
        </p:nvPicPr>
        <p:blipFill>
          <a:blip r:embed="rId3"/>
          <a:stretch>
            <a:fillRect/>
          </a:stretch>
        </p:blipFill>
        <p:spPr>
          <a:xfrm>
            <a:off x="10626418" y="119098"/>
            <a:ext cx="1449150" cy="1636172"/>
          </a:xfrm>
          <a:prstGeom prst="rect">
            <a:avLst/>
          </a:prstGeom>
        </p:spPr>
      </p:pic>
    </p:spTree>
    <p:extLst>
      <p:ext uri="{BB962C8B-B14F-4D97-AF65-F5344CB8AC3E}">
        <p14:creationId xmlns:p14="http://schemas.microsoft.com/office/powerpoint/2010/main" val="3504855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3B4E-1295-FD1A-05A3-1C3E0D21AD09}"/>
              </a:ext>
            </a:extLst>
          </p:cNvPr>
          <p:cNvSpPr>
            <a:spLocks noGrp="1"/>
          </p:cNvSpPr>
          <p:nvPr>
            <p:ph type="title"/>
          </p:nvPr>
        </p:nvSpPr>
        <p:spPr>
          <a:xfrm>
            <a:off x="1948070" y="286603"/>
            <a:ext cx="9207610" cy="1450757"/>
          </a:xfrm>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id="{E9C4C183-0D13-F43B-4C30-DAEF3F6B75D7}"/>
              </a:ext>
            </a:extLst>
          </p:cNvPr>
          <p:cNvSpPr>
            <a:spLocks noGrp="1"/>
          </p:cNvSpPr>
          <p:nvPr>
            <p:ph idx="1"/>
          </p:nvPr>
        </p:nvSpPr>
        <p:spPr/>
        <p:txBody>
          <a:bodyPr>
            <a:normAutofit/>
          </a:bodyPr>
          <a:lstStyle/>
          <a:p>
            <a:pPr algn="just">
              <a:buFont typeface="Wingdings" panose="05000000000000000000" pitchFamily="2" charset="2"/>
              <a:buChar char="Ø"/>
            </a:pPr>
            <a:r>
              <a:rPr lang="en-US" sz="2400" i="0" u="none" strike="noStrike" baseline="0" dirty="0">
                <a:solidFill>
                  <a:schemeClr val="tx1"/>
                </a:solidFill>
              </a:rPr>
              <a:t>Kwon H, Choi J, Lee M, Byung S, Jon K. Acupuncture for the sequelae of Bell’s palsy: a randomized controlled trial; 2016; 16:246-253</a:t>
            </a:r>
          </a:p>
          <a:p>
            <a:pPr algn="just">
              <a:buFont typeface="Wingdings" panose="05000000000000000000" pitchFamily="2" charset="2"/>
              <a:buChar char="Ø"/>
            </a:pPr>
            <a:r>
              <a:rPr lang="en-IN" sz="2400" i="0" u="none" strike="noStrike" baseline="0" dirty="0" err="1">
                <a:solidFill>
                  <a:schemeClr val="tx1"/>
                </a:solidFill>
              </a:rPr>
              <a:t>Tuncay</a:t>
            </a:r>
            <a:r>
              <a:rPr lang="en-IN" sz="2400" i="0" u="none" strike="noStrike" baseline="0" dirty="0">
                <a:solidFill>
                  <a:schemeClr val="tx1"/>
                </a:solidFill>
              </a:rPr>
              <a:t> F, Borman P, </a:t>
            </a:r>
            <a:r>
              <a:rPr lang="en-IN" sz="2400" i="0" u="none" strike="noStrike" baseline="0" dirty="0" err="1">
                <a:solidFill>
                  <a:schemeClr val="tx1"/>
                </a:solidFill>
              </a:rPr>
              <a:t>Samim</a:t>
            </a:r>
            <a:r>
              <a:rPr lang="en-IN" sz="2400" i="0" u="none" strike="noStrike" baseline="0" dirty="0">
                <a:solidFill>
                  <a:schemeClr val="tx1"/>
                </a:solidFill>
              </a:rPr>
              <a:t> E: Role of electrical stimulation </a:t>
            </a:r>
            <a:r>
              <a:rPr lang="en-US" sz="2400" i="0" u="none" strike="noStrike" baseline="0" dirty="0">
                <a:solidFill>
                  <a:schemeClr val="tx1"/>
                </a:solidFill>
              </a:rPr>
              <a:t>added to conventional therapy in patients with idiopathic facial (Bell) palsy. Journal of </a:t>
            </a:r>
            <a:r>
              <a:rPr lang="en-IN" sz="2400" i="0" u="none" strike="noStrike" baseline="0" dirty="0">
                <a:solidFill>
                  <a:schemeClr val="tx1"/>
                </a:solidFill>
              </a:rPr>
              <a:t>Physical Medicine Rehabilitation 2015;94:222</a:t>
            </a:r>
            <a:r>
              <a:rPr lang="en-IN" sz="2400" dirty="0">
                <a:solidFill>
                  <a:schemeClr val="tx1"/>
                </a:solidFill>
              </a:rPr>
              <a:t>-</a:t>
            </a:r>
            <a:r>
              <a:rPr lang="en-IN" sz="2400" i="0" u="none" strike="noStrike" baseline="0" dirty="0">
                <a:solidFill>
                  <a:schemeClr val="tx1"/>
                </a:solidFill>
              </a:rPr>
              <a:t>228</a:t>
            </a:r>
          </a:p>
          <a:p>
            <a:endParaRPr lang="en-IN" sz="2000" dirty="0">
              <a:solidFill>
                <a:schemeClr val="tx1"/>
              </a:solidFill>
            </a:endParaRPr>
          </a:p>
        </p:txBody>
      </p:sp>
      <p:sp>
        <p:nvSpPr>
          <p:cNvPr id="4" name="Footer Placeholder 3">
            <a:extLst>
              <a:ext uri="{FF2B5EF4-FFF2-40B4-BE49-F238E27FC236}">
                <a16:creationId xmlns:a16="http://schemas.microsoft.com/office/drawing/2014/main" id="{28C4CE27-67D6-C725-4B9C-F63182312923}"/>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62988014-1F59-2375-29F1-FEFEFA8A37E5}"/>
              </a:ext>
            </a:extLst>
          </p:cNvPr>
          <p:cNvSpPr>
            <a:spLocks noGrp="1"/>
          </p:cNvSpPr>
          <p:nvPr>
            <p:ph type="sldNum" sz="quarter" idx="12"/>
          </p:nvPr>
        </p:nvSpPr>
        <p:spPr/>
        <p:txBody>
          <a:bodyPr/>
          <a:lstStyle/>
          <a:p>
            <a:fld id="{3A98EE3D-8CD1-4C3F-BD1C-C98C9596463C}" type="slidenum">
              <a:rPr lang="en-US" smtClean="0"/>
              <a:t>40</a:t>
            </a:fld>
            <a:endParaRPr lang="en-US" dirty="0"/>
          </a:p>
        </p:txBody>
      </p:sp>
      <p:pic>
        <p:nvPicPr>
          <p:cNvPr id="6" name="Picture 5">
            <a:extLst>
              <a:ext uri="{FF2B5EF4-FFF2-40B4-BE49-F238E27FC236}">
                <a16:creationId xmlns:a16="http://schemas.microsoft.com/office/drawing/2014/main" id="{E28169F3-7489-BDFE-E423-4937CD496561}"/>
              </a:ext>
            </a:extLst>
          </p:cNvPr>
          <p:cNvPicPr>
            <a:picLocks noChangeAspect="1"/>
          </p:cNvPicPr>
          <p:nvPr/>
        </p:nvPicPr>
        <p:blipFill>
          <a:blip r:embed="rId2"/>
          <a:stretch>
            <a:fillRect/>
          </a:stretch>
        </p:blipFill>
        <p:spPr>
          <a:xfrm>
            <a:off x="103180" y="139147"/>
            <a:ext cx="1351271" cy="1411357"/>
          </a:xfrm>
          <a:prstGeom prst="rect">
            <a:avLst/>
          </a:prstGeom>
        </p:spPr>
      </p:pic>
      <p:pic>
        <p:nvPicPr>
          <p:cNvPr id="7" name="Picture 6">
            <a:extLst>
              <a:ext uri="{FF2B5EF4-FFF2-40B4-BE49-F238E27FC236}">
                <a16:creationId xmlns:a16="http://schemas.microsoft.com/office/drawing/2014/main" id="{917E6726-DF58-0C64-4F4F-B0BE59D16320}"/>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2363202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968A4B-6A04-2AA0-E593-7C443B676698}"/>
              </a:ext>
            </a:extLst>
          </p:cNvPr>
          <p:cNvSpPr>
            <a:spLocks noGrp="1"/>
          </p:cNvSpPr>
          <p:nvPr>
            <p:ph idx="1"/>
          </p:nvPr>
        </p:nvSpPr>
        <p:spPr/>
        <p:txBody>
          <a:bodyPr>
            <a:normAutofit/>
          </a:bodyPr>
          <a:lstStyle/>
          <a:p>
            <a:pPr algn="ctr"/>
            <a:r>
              <a:rPr lang="en-US" sz="6600" b="1" dirty="0">
                <a:solidFill>
                  <a:schemeClr val="accent6">
                    <a:lumMod val="50000"/>
                  </a:schemeClr>
                </a:solidFill>
                <a:latin typeface="Arial Black" panose="020B0A04020102020204" pitchFamily="34" charset="0"/>
              </a:rPr>
              <a:t>THANK YOU</a:t>
            </a:r>
            <a:endParaRPr lang="en-IN" sz="6600" b="1" dirty="0">
              <a:solidFill>
                <a:schemeClr val="accent6">
                  <a:lumMod val="50000"/>
                </a:schemeClr>
              </a:solidFill>
              <a:latin typeface="Arial Black" panose="020B0A04020102020204" pitchFamily="34" charset="0"/>
            </a:endParaRPr>
          </a:p>
        </p:txBody>
      </p:sp>
      <p:sp>
        <p:nvSpPr>
          <p:cNvPr id="4" name="Footer Placeholder 3">
            <a:extLst>
              <a:ext uri="{FF2B5EF4-FFF2-40B4-BE49-F238E27FC236}">
                <a16:creationId xmlns:a16="http://schemas.microsoft.com/office/drawing/2014/main" id="{06B9774F-1DDC-C3E1-D931-8EFEFEA49A23}"/>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C0891446-BB6B-B5F6-3C0A-5C282DC0645D}"/>
              </a:ext>
            </a:extLst>
          </p:cNvPr>
          <p:cNvSpPr>
            <a:spLocks noGrp="1"/>
          </p:cNvSpPr>
          <p:nvPr>
            <p:ph type="sldNum" sz="quarter" idx="12"/>
          </p:nvPr>
        </p:nvSpPr>
        <p:spPr/>
        <p:txBody>
          <a:bodyPr/>
          <a:lstStyle/>
          <a:p>
            <a:fld id="{3A98EE3D-8CD1-4C3F-BD1C-C98C9596463C}" type="slidenum">
              <a:rPr lang="en-US" smtClean="0"/>
              <a:t>41</a:t>
            </a:fld>
            <a:endParaRPr lang="en-US" dirty="0"/>
          </a:p>
        </p:txBody>
      </p:sp>
      <p:pic>
        <p:nvPicPr>
          <p:cNvPr id="6" name="Picture 5">
            <a:extLst>
              <a:ext uri="{FF2B5EF4-FFF2-40B4-BE49-F238E27FC236}">
                <a16:creationId xmlns:a16="http://schemas.microsoft.com/office/drawing/2014/main" id="{E301DCD9-5703-1132-4367-6CA4CC1BB852}"/>
              </a:ext>
            </a:extLst>
          </p:cNvPr>
          <p:cNvPicPr>
            <a:picLocks noChangeAspect="1"/>
          </p:cNvPicPr>
          <p:nvPr/>
        </p:nvPicPr>
        <p:blipFill>
          <a:blip r:embed="rId2"/>
          <a:stretch>
            <a:fillRect/>
          </a:stretch>
        </p:blipFill>
        <p:spPr>
          <a:xfrm>
            <a:off x="103180" y="139147"/>
            <a:ext cx="1351271" cy="1411357"/>
          </a:xfrm>
          <a:prstGeom prst="rect">
            <a:avLst/>
          </a:prstGeom>
        </p:spPr>
      </p:pic>
      <p:pic>
        <p:nvPicPr>
          <p:cNvPr id="7" name="Picture 6">
            <a:extLst>
              <a:ext uri="{FF2B5EF4-FFF2-40B4-BE49-F238E27FC236}">
                <a16:creationId xmlns:a16="http://schemas.microsoft.com/office/drawing/2014/main" id="{D9F9C019-5E60-923C-D0D1-6F8EFDFA68BD}"/>
              </a:ext>
            </a:extLst>
          </p:cNvPr>
          <p:cNvPicPr>
            <a:picLocks noChangeAspect="1"/>
          </p:cNvPicPr>
          <p:nvPr/>
        </p:nvPicPr>
        <p:blipFill>
          <a:blip r:embed="rId3"/>
          <a:stretch>
            <a:fillRect/>
          </a:stretch>
        </p:blipFill>
        <p:spPr>
          <a:xfrm>
            <a:off x="10659012" y="101188"/>
            <a:ext cx="1449150" cy="1636172"/>
          </a:xfrm>
          <a:prstGeom prst="rect">
            <a:avLst/>
          </a:prstGeom>
        </p:spPr>
      </p:pic>
    </p:spTree>
    <p:extLst>
      <p:ext uri="{BB962C8B-B14F-4D97-AF65-F5344CB8AC3E}">
        <p14:creationId xmlns:p14="http://schemas.microsoft.com/office/powerpoint/2010/main" val="4342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8EB7-9FB3-7F2F-4153-5968F01E8E06}"/>
              </a:ext>
            </a:extLst>
          </p:cNvPr>
          <p:cNvSpPr>
            <a:spLocks noGrp="1"/>
          </p:cNvSpPr>
          <p:nvPr>
            <p:ph type="title"/>
          </p:nvPr>
        </p:nvSpPr>
        <p:spPr>
          <a:xfrm>
            <a:off x="1802296" y="286603"/>
            <a:ext cx="9353384" cy="1450757"/>
          </a:xfrm>
        </p:spPr>
        <p:txBody>
          <a:bodyPr/>
          <a:lstStyle/>
          <a:p>
            <a:r>
              <a:rPr lang="en-US" dirty="0"/>
              <a:t>ETIOLOGY</a:t>
            </a:r>
            <a:endParaRPr lang="en-IN" dirty="0"/>
          </a:p>
        </p:txBody>
      </p:sp>
      <p:sp>
        <p:nvSpPr>
          <p:cNvPr id="3" name="Content Placeholder 2">
            <a:extLst>
              <a:ext uri="{FF2B5EF4-FFF2-40B4-BE49-F238E27FC236}">
                <a16:creationId xmlns:a16="http://schemas.microsoft.com/office/drawing/2014/main" id="{1659CABC-322F-0B6E-E37D-B977578FD01F}"/>
              </a:ext>
            </a:extLst>
          </p:cNvPr>
          <p:cNvSpPr>
            <a:spLocks noGrp="1"/>
          </p:cNvSpPr>
          <p:nvPr>
            <p:ph idx="1"/>
          </p:nvPr>
        </p:nvSpPr>
        <p:spPr/>
        <p:txBody>
          <a:bodyPr>
            <a:normAutofit/>
          </a:bodyPr>
          <a:lstStyle/>
          <a:p>
            <a:pPr marL="114300" indent="0" algn="just">
              <a:buNone/>
            </a:pPr>
            <a:r>
              <a:rPr lang="en-IN" sz="2400" dirty="0">
                <a:solidFill>
                  <a:schemeClr val="tx1"/>
                </a:solidFill>
              </a:rPr>
              <a:t>Cause is unknown but it frequently follows viral infection or immunization:</a:t>
            </a:r>
          </a:p>
          <a:p>
            <a:pPr lvl="1" algn="just"/>
            <a:r>
              <a:rPr lang="en-IN" sz="2400" dirty="0">
                <a:solidFill>
                  <a:schemeClr val="tx1"/>
                </a:solidFill>
              </a:rPr>
              <a:t>Herpes simplex</a:t>
            </a:r>
          </a:p>
          <a:p>
            <a:pPr lvl="1" algn="just"/>
            <a:r>
              <a:rPr lang="en-IN" sz="2400" dirty="0">
                <a:solidFill>
                  <a:schemeClr val="tx1"/>
                </a:solidFill>
              </a:rPr>
              <a:t>Herpes zoster</a:t>
            </a:r>
          </a:p>
          <a:p>
            <a:pPr lvl="1" algn="just"/>
            <a:r>
              <a:rPr lang="en-IN" sz="2400" dirty="0">
                <a:solidFill>
                  <a:schemeClr val="tx1"/>
                </a:solidFill>
              </a:rPr>
              <a:t>Cytomegalo virus</a:t>
            </a:r>
          </a:p>
          <a:p>
            <a:pPr lvl="1" algn="just"/>
            <a:r>
              <a:rPr lang="en-IN" sz="2400" dirty="0">
                <a:solidFill>
                  <a:schemeClr val="tx1"/>
                </a:solidFill>
              </a:rPr>
              <a:t>Inactivated intranasal influenza vaccine was associated with an increased incidence of bell’s palsy.</a:t>
            </a:r>
          </a:p>
          <a:p>
            <a:endParaRPr lang="en-IN" sz="2000" dirty="0"/>
          </a:p>
        </p:txBody>
      </p:sp>
      <p:sp>
        <p:nvSpPr>
          <p:cNvPr id="4" name="Footer Placeholder 3">
            <a:extLst>
              <a:ext uri="{FF2B5EF4-FFF2-40B4-BE49-F238E27FC236}">
                <a16:creationId xmlns:a16="http://schemas.microsoft.com/office/drawing/2014/main" id="{4863E8A9-CF42-3F5B-AE46-8E61360C14DA}"/>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7EFE82E4-CB8E-D460-9AF5-664844F1F961}"/>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6" name="Picture 5">
            <a:extLst>
              <a:ext uri="{FF2B5EF4-FFF2-40B4-BE49-F238E27FC236}">
                <a16:creationId xmlns:a16="http://schemas.microsoft.com/office/drawing/2014/main" id="{0BF48953-920C-690B-5A95-0E4186360ED7}"/>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0EF05883-FCF0-9D0C-85EC-6EC5B8B225B4}"/>
              </a:ext>
            </a:extLst>
          </p:cNvPr>
          <p:cNvPicPr>
            <a:picLocks noChangeAspect="1"/>
          </p:cNvPicPr>
          <p:nvPr/>
        </p:nvPicPr>
        <p:blipFill>
          <a:blip r:embed="rId3"/>
          <a:stretch>
            <a:fillRect/>
          </a:stretch>
        </p:blipFill>
        <p:spPr>
          <a:xfrm>
            <a:off x="174178" y="213595"/>
            <a:ext cx="1351271" cy="1411357"/>
          </a:xfrm>
          <a:prstGeom prst="rect">
            <a:avLst/>
          </a:prstGeom>
        </p:spPr>
      </p:pic>
    </p:spTree>
    <p:extLst>
      <p:ext uri="{BB962C8B-B14F-4D97-AF65-F5344CB8AC3E}">
        <p14:creationId xmlns:p14="http://schemas.microsoft.com/office/powerpoint/2010/main" val="263346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B9C4-479E-94CF-47C6-B512DE1EC385}"/>
              </a:ext>
            </a:extLst>
          </p:cNvPr>
          <p:cNvSpPr>
            <a:spLocks noGrp="1"/>
          </p:cNvSpPr>
          <p:nvPr>
            <p:ph type="title"/>
          </p:nvPr>
        </p:nvSpPr>
        <p:spPr>
          <a:xfrm>
            <a:off x="1789042" y="286603"/>
            <a:ext cx="9366637" cy="1450757"/>
          </a:xfrm>
        </p:spPr>
        <p:txBody>
          <a:bodyPr/>
          <a:lstStyle/>
          <a:p>
            <a:r>
              <a:rPr lang="en-US" dirty="0"/>
              <a:t>PREDISPOSING FACTORS</a:t>
            </a:r>
            <a:endParaRPr lang="en-IN" dirty="0"/>
          </a:p>
        </p:txBody>
      </p:sp>
      <p:sp>
        <p:nvSpPr>
          <p:cNvPr id="3" name="Content Placeholder 2">
            <a:extLst>
              <a:ext uri="{FF2B5EF4-FFF2-40B4-BE49-F238E27FC236}">
                <a16:creationId xmlns:a16="http://schemas.microsoft.com/office/drawing/2014/main" id="{0F266F17-0FBD-08DE-E03F-B64D23818FEE}"/>
              </a:ext>
            </a:extLst>
          </p:cNvPr>
          <p:cNvSpPr>
            <a:spLocks noGrp="1"/>
          </p:cNvSpPr>
          <p:nvPr>
            <p:ph idx="1"/>
          </p:nvPr>
        </p:nvSpPr>
        <p:spPr/>
        <p:txBody>
          <a:bodyPr>
            <a:normAutofit/>
          </a:bodyPr>
          <a:lstStyle/>
          <a:p>
            <a:pPr marL="0" indent="0" algn="just">
              <a:buNone/>
            </a:pPr>
            <a:r>
              <a:rPr lang="en-IN" sz="2400" dirty="0">
                <a:solidFill>
                  <a:schemeClr val="tx1"/>
                </a:solidFill>
              </a:rPr>
              <a:t>Predisposing factors found in a minority of cases  include : </a:t>
            </a:r>
          </a:p>
          <a:p>
            <a:pPr algn="just">
              <a:buFont typeface="Wingdings" pitchFamily="2" charset="2"/>
              <a:buChar char="Ø"/>
            </a:pPr>
            <a:r>
              <a:rPr lang="en-IN" sz="2400" dirty="0">
                <a:solidFill>
                  <a:schemeClr val="tx1"/>
                </a:solidFill>
              </a:rPr>
              <a:t>Pregnancy </a:t>
            </a:r>
          </a:p>
          <a:p>
            <a:pPr algn="just">
              <a:buFont typeface="Wingdings" pitchFamily="2" charset="2"/>
              <a:buChar char="Ø"/>
            </a:pPr>
            <a:r>
              <a:rPr lang="en-IN" sz="2400" dirty="0">
                <a:solidFill>
                  <a:schemeClr val="tx1"/>
                </a:solidFill>
              </a:rPr>
              <a:t>Hypertension </a:t>
            </a:r>
          </a:p>
          <a:p>
            <a:pPr algn="just">
              <a:buFont typeface="Wingdings" pitchFamily="2" charset="2"/>
              <a:buChar char="Ø"/>
            </a:pPr>
            <a:r>
              <a:rPr lang="en-IN" sz="2400" dirty="0">
                <a:solidFill>
                  <a:schemeClr val="tx1"/>
                </a:solidFill>
              </a:rPr>
              <a:t>Diabetes </a:t>
            </a:r>
          </a:p>
          <a:p>
            <a:pPr algn="just">
              <a:buFont typeface="Wingdings" pitchFamily="2" charset="2"/>
              <a:buChar char="Ø"/>
            </a:pPr>
            <a:r>
              <a:rPr lang="en-IN" sz="2400" dirty="0">
                <a:solidFill>
                  <a:schemeClr val="tx1"/>
                </a:solidFill>
              </a:rPr>
              <a:t>Lymphoma </a:t>
            </a:r>
          </a:p>
          <a:p>
            <a:pPr algn="just">
              <a:buFont typeface="Wingdings" pitchFamily="2" charset="2"/>
              <a:buChar char="Ø"/>
            </a:pPr>
            <a:r>
              <a:rPr lang="en-IN" sz="2400" dirty="0">
                <a:solidFill>
                  <a:schemeClr val="tx1"/>
                </a:solidFill>
              </a:rPr>
              <a:t>Genetic predisposition </a:t>
            </a:r>
          </a:p>
          <a:p>
            <a:pPr algn="just">
              <a:buFont typeface="Wingdings" pitchFamily="2" charset="2"/>
              <a:buChar char="Ø"/>
            </a:pPr>
            <a:endParaRPr lang="en-IN" sz="2400" dirty="0">
              <a:solidFill>
                <a:schemeClr val="tx1"/>
              </a:solidFill>
            </a:endParaRPr>
          </a:p>
          <a:p>
            <a:pPr algn="just"/>
            <a:endParaRPr lang="en-IN" sz="2400" dirty="0">
              <a:solidFill>
                <a:schemeClr val="tx1"/>
              </a:solidFill>
            </a:endParaRPr>
          </a:p>
          <a:p>
            <a:endParaRPr lang="en-IN" sz="2000" dirty="0"/>
          </a:p>
        </p:txBody>
      </p:sp>
      <p:sp>
        <p:nvSpPr>
          <p:cNvPr id="4" name="Footer Placeholder 3">
            <a:extLst>
              <a:ext uri="{FF2B5EF4-FFF2-40B4-BE49-F238E27FC236}">
                <a16:creationId xmlns:a16="http://schemas.microsoft.com/office/drawing/2014/main" id="{9239C764-457A-1552-7051-033153E69DF8}"/>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B9B4E0DC-B7C7-3EA8-4BD7-D7E59AA3B796}"/>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6" name="Picture 5">
            <a:extLst>
              <a:ext uri="{FF2B5EF4-FFF2-40B4-BE49-F238E27FC236}">
                <a16:creationId xmlns:a16="http://schemas.microsoft.com/office/drawing/2014/main" id="{139B59E8-9270-11C5-BA10-C40A49BCE6AE}"/>
              </a:ext>
            </a:extLst>
          </p:cNvPr>
          <p:cNvPicPr>
            <a:picLocks noChangeAspect="1"/>
          </p:cNvPicPr>
          <p:nvPr/>
        </p:nvPicPr>
        <p:blipFill>
          <a:blip r:embed="rId2"/>
          <a:stretch>
            <a:fillRect/>
          </a:stretch>
        </p:blipFill>
        <p:spPr>
          <a:xfrm>
            <a:off x="10659012" y="101188"/>
            <a:ext cx="1449150" cy="1636172"/>
          </a:xfrm>
          <a:prstGeom prst="rect">
            <a:avLst/>
          </a:prstGeom>
        </p:spPr>
      </p:pic>
      <p:pic>
        <p:nvPicPr>
          <p:cNvPr id="7" name="Picture 6">
            <a:extLst>
              <a:ext uri="{FF2B5EF4-FFF2-40B4-BE49-F238E27FC236}">
                <a16:creationId xmlns:a16="http://schemas.microsoft.com/office/drawing/2014/main" id="{E6AC709A-0AEC-4975-04F8-624CCCBECE25}"/>
              </a:ext>
            </a:extLst>
          </p:cNvPr>
          <p:cNvPicPr>
            <a:picLocks noChangeAspect="1"/>
          </p:cNvPicPr>
          <p:nvPr/>
        </p:nvPicPr>
        <p:blipFill>
          <a:blip r:embed="rId3"/>
          <a:stretch>
            <a:fillRect/>
          </a:stretch>
        </p:blipFill>
        <p:spPr>
          <a:xfrm>
            <a:off x="83838" y="213595"/>
            <a:ext cx="1351271" cy="1411357"/>
          </a:xfrm>
          <a:prstGeom prst="rect">
            <a:avLst/>
          </a:prstGeom>
        </p:spPr>
      </p:pic>
    </p:spTree>
    <p:extLst>
      <p:ext uri="{BB962C8B-B14F-4D97-AF65-F5344CB8AC3E}">
        <p14:creationId xmlns:p14="http://schemas.microsoft.com/office/powerpoint/2010/main" val="165948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37A8-AE72-CE78-7C95-341B78D3B8D2}"/>
              </a:ext>
            </a:extLst>
          </p:cNvPr>
          <p:cNvSpPr>
            <a:spLocks noGrp="1"/>
          </p:cNvSpPr>
          <p:nvPr>
            <p:ph type="title"/>
          </p:nvPr>
        </p:nvSpPr>
        <p:spPr>
          <a:xfrm>
            <a:off x="1987826" y="286603"/>
            <a:ext cx="9167854" cy="1450757"/>
          </a:xfrm>
        </p:spPr>
        <p:txBody>
          <a:bodyPr/>
          <a:lstStyle/>
          <a:p>
            <a:r>
              <a:rPr lang="en-US" dirty="0"/>
              <a:t>PATHOLOGY</a:t>
            </a:r>
            <a:endParaRPr lang="en-IN" dirty="0"/>
          </a:p>
        </p:txBody>
      </p:sp>
      <p:sp>
        <p:nvSpPr>
          <p:cNvPr id="3" name="Content Placeholder 2">
            <a:extLst>
              <a:ext uri="{FF2B5EF4-FFF2-40B4-BE49-F238E27FC236}">
                <a16:creationId xmlns:a16="http://schemas.microsoft.com/office/drawing/2014/main" id="{CC689ABE-6F22-2AF0-4790-1C392D44950B}"/>
              </a:ext>
            </a:extLst>
          </p:cNvPr>
          <p:cNvSpPr>
            <a:spLocks noGrp="1"/>
          </p:cNvSpPr>
          <p:nvPr>
            <p:ph idx="1"/>
          </p:nvPr>
        </p:nvSpPr>
        <p:spPr/>
        <p:txBody>
          <a:bodyPr>
            <a:normAutofit/>
          </a:bodyPr>
          <a:lstStyle/>
          <a:p>
            <a:pPr marL="0" indent="0" algn="just">
              <a:buNone/>
            </a:pPr>
            <a:endParaRPr lang="en-IN" sz="2400" b="1" dirty="0">
              <a:solidFill>
                <a:schemeClr val="tx1"/>
              </a:solidFill>
            </a:endParaRPr>
          </a:p>
          <a:p>
            <a:pPr algn="just">
              <a:buFont typeface="Wingdings" pitchFamily="2" charset="2"/>
              <a:buChar char="Ø"/>
            </a:pPr>
            <a:r>
              <a:rPr lang="en-IN" sz="2400" dirty="0">
                <a:solidFill>
                  <a:schemeClr val="tx1"/>
                </a:solidFill>
              </a:rPr>
              <a:t>As a result of inflammation of the facial nerve and oedema, pressure is produced on the nerve where it exits the skull within its bony canal and blocking the transmission of neural signals (conduction block) or damaging the nerve (axonal degeneration)</a:t>
            </a:r>
          </a:p>
          <a:p>
            <a:pPr algn="just">
              <a:buFont typeface="Wingdings" pitchFamily="2" charset="2"/>
              <a:buChar char="Ø"/>
            </a:pPr>
            <a:endParaRPr lang="en-IN" sz="2400" b="1" dirty="0">
              <a:solidFill>
                <a:schemeClr val="tx1"/>
              </a:solidFill>
            </a:endParaRPr>
          </a:p>
          <a:p>
            <a:pPr algn="just"/>
            <a:endParaRPr lang="en-IN" sz="2400" b="1" dirty="0">
              <a:solidFill>
                <a:schemeClr val="tx1"/>
              </a:solidFill>
            </a:endParaRPr>
          </a:p>
          <a:p>
            <a:endParaRPr lang="en-IN" sz="2000" dirty="0"/>
          </a:p>
        </p:txBody>
      </p:sp>
      <p:sp>
        <p:nvSpPr>
          <p:cNvPr id="4" name="Footer Placeholder 3">
            <a:extLst>
              <a:ext uri="{FF2B5EF4-FFF2-40B4-BE49-F238E27FC236}">
                <a16:creationId xmlns:a16="http://schemas.microsoft.com/office/drawing/2014/main" id="{027594C9-C513-49B8-A61D-AF7349A6A6CF}"/>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3C417A5B-055B-6222-3759-374363EFF64D}"/>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6" name="Picture 5">
            <a:extLst>
              <a:ext uri="{FF2B5EF4-FFF2-40B4-BE49-F238E27FC236}">
                <a16:creationId xmlns:a16="http://schemas.microsoft.com/office/drawing/2014/main" id="{EC52C746-4F6B-414B-0B78-B28DB96B838B}"/>
              </a:ext>
            </a:extLst>
          </p:cNvPr>
          <p:cNvPicPr>
            <a:picLocks noChangeAspect="1"/>
          </p:cNvPicPr>
          <p:nvPr/>
        </p:nvPicPr>
        <p:blipFill>
          <a:blip r:embed="rId2"/>
          <a:stretch>
            <a:fillRect/>
          </a:stretch>
        </p:blipFill>
        <p:spPr>
          <a:xfrm>
            <a:off x="10659012" y="183156"/>
            <a:ext cx="1449150" cy="1636172"/>
          </a:xfrm>
          <a:prstGeom prst="rect">
            <a:avLst/>
          </a:prstGeom>
        </p:spPr>
      </p:pic>
      <p:pic>
        <p:nvPicPr>
          <p:cNvPr id="7" name="Picture 6">
            <a:extLst>
              <a:ext uri="{FF2B5EF4-FFF2-40B4-BE49-F238E27FC236}">
                <a16:creationId xmlns:a16="http://schemas.microsoft.com/office/drawing/2014/main" id="{66FBF764-076F-0C27-0660-028FD24A2C28}"/>
              </a:ext>
            </a:extLst>
          </p:cNvPr>
          <p:cNvPicPr>
            <a:picLocks noChangeAspect="1"/>
          </p:cNvPicPr>
          <p:nvPr/>
        </p:nvPicPr>
        <p:blipFill>
          <a:blip r:embed="rId3"/>
          <a:stretch>
            <a:fillRect/>
          </a:stretch>
        </p:blipFill>
        <p:spPr>
          <a:xfrm>
            <a:off x="144798" y="283229"/>
            <a:ext cx="1351271" cy="1411357"/>
          </a:xfrm>
          <a:prstGeom prst="rect">
            <a:avLst/>
          </a:prstGeom>
        </p:spPr>
      </p:pic>
    </p:spTree>
    <p:extLst>
      <p:ext uri="{BB962C8B-B14F-4D97-AF65-F5344CB8AC3E}">
        <p14:creationId xmlns:p14="http://schemas.microsoft.com/office/powerpoint/2010/main" val="197233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7517-184C-ABA4-29AB-712027D5B8BE}"/>
              </a:ext>
            </a:extLst>
          </p:cNvPr>
          <p:cNvSpPr>
            <a:spLocks noGrp="1"/>
          </p:cNvSpPr>
          <p:nvPr>
            <p:ph type="title"/>
          </p:nvPr>
        </p:nvSpPr>
        <p:spPr>
          <a:xfrm>
            <a:off x="1828800" y="286603"/>
            <a:ext cx="9326880" cy="945849"/>
          </a:xfrm>
        </p:spPr>
        <p:txBody>
          <a:bodyPr/>
          <a:lstStyle/>
          <a:p>
            <a:r>
              <a:rPr lang="en-US" dirty="0"/>
              <a:t>ASSESSMENT</a:t>
            </a:r>
            <a:endParaRPr lang="en-IN" dirty="0"/>
          </a:p>
        </p:txBody>
      </p:sp>
      <p:sp>
        <p:nvSpPr>
          <p:cNvPr id="3" name="Content Placeholder 2">
            <a:extLst>
              <a:ext uri="{FF2B5EF4-FFF2-40B4-BE49-F238E27FC236}">
                <a16:creationId xmlns:a16="http://schemas.microsoft.com/office/drawing/2014/main" id="{311B2B2C-9272-41E9-782D-13DBD7719F28}"/>
              </a:ext>
            </a:extLst>
          </p:cNvPr>
          <p:cNvSpPr>
            <a:spLocks noGrp="1"/>
          </p:cNvSpPr>
          <p:nvPr>
            <p:ph idx="1"/>
          </p:nvPr>
        </p:nvSpPr>
        <p:spPr>
          <a:xfrm>
            <a:off x="1435108" y="1364975"/>
            <a:ext cx="9720571" cy="4504118"/>
          </a:xfrm>
        </p:spPr>
        <p:txBody>
          <a:bodyPr>
            <a:noAutofit/>
          </a:bodyPr>
          <a:lstStyle/>
          <a:p>
            <a:pPr marL="0" indent="0" algn="just">
              <a:buNone/>
            </a:pPr>
            <a:r>
              <a:rPr lang="en-IN" sz="2400" b="1" dirty="0">
                <a:solidFill>
                  <a:schemeClr val="tx1"/>
                </a:solidFill>
              </a:rPr>
              <a:t>History:</a:t>
            </a:r>
          </a:p>
          <a:p>
            <a:pPr algn="just">
              <a:buFont typeface="Wingdings" pitchFamily="2" charset="2"/>
              <a:buChar char="Ø"/>
            </a:pPr>
            <a:r>
              <a:rPr lang="en-IN" sz="2400" dirty="0">
                <a:solidFill>
                  <a:schemeClr val="tx1"/>
                </a:solidFill>
              </a:rPr>
              <a:t>H/o sudden onset</a:t>
            </a:r>
          </a:p>
          <a:p>
            <a:pPr algn="just">
              <a:buFont typeface="Wingdings" pitchFamily="2" charset="2"/>
              <a:buChar char="Ø"/>
            </a:pPr>
            <a:r>
              <a:rPr lang="en-IN" sz="2400" dirty="0">
                <a:solidFill>
                  <a:schemeClr val="tx1"/>
                </a:solidFill>
              </a:rPr>
              <a:t>Exposure to cold</a:t>
            </a:r>
          </a:p>
          <a:p>
            <a:pPr algn="just">
              <a:buFont typeface="Wingdings" pitchFamily="2" charset="2"/>
              <a:buChar char="Ø"/>
            </a:pPr>
            <a:r>
              <a:rPr lang="en-IN" sz="2400" dirty="0">
                <a:solidFill>
                  <a:schemeClr val="tx1"/>
                </a:solidFill>
              </a:rPr>
              <a:t>Ear ache</a:t>
            </a:r>
          </a:p>
          <a:p>
            <a:pPr algn="just">
              <a:buFont typeface="Wingdings" pitchFamily="2" charset="2"/>
              <a:buChar char="Ø"/>
            </a:pPr>
            <a:r>
              <a:rPr lang="en-IN" sz="2400" dirty="0">
                <a:solidFill>
                  <a:schemeClr val="tx1"/>
                </a:solidFill>
              </a:rPr>
              <a:t>H/O ENT surgery</a:t>
            </a:r>
          </a:p>
          <a:p>
            <a:pPr algn="just">
              <a:buFont typeface="Wingdings" pitchFamily="2" charset="2"/>
              <a:buChar char="Ø"/>
            </a:pPr>
            <a:r>
              <a:rPr lang="en-IN" sz="2400" dirty="0">
                <a:solidFill>
                  <a:schemeClr val="tx1"/>
                </a:solidFill>
              </a:rPr>
              <a:t>Weakness of one side of upper and lower face</a:t>
            </a:r>
          </a:p>
          <a:p>
            <a:pPr algn="just">
              <a:buFont typeface="Wingdings" pitchFamily="2" charset="2"/>
              <a:buChar char="Ø"/>
            </a:pPr>
            <a:r>
              <a:rPr lang="en-IN" sz="2400" dirty="0">
                <a:solidFill>
                  <a:schemeClr val="tx1"/>
                </a:solidFill>
              </a:rPr>
              <a:t>Progression of weakness with in 48 hours.</a:t>
            </a:r>
          </a:p>
          <a:p>
            <a:pPr algn="just">
              <a:buFont typeface="Wingdings" pitchFamily="2" charset="2"/>
              <a:buChar char="Ø"/>
            </a:pPr>
            <a:r>
              <a:rPr lang="en-IN" sz="2400" dirty="0">
                <a:solidFill>
                  <a:schemeClr val="tx1"/>
                </a:solidFill>
              </a:rPr>
              <a:t>H/O </a:t>
            </a:r>
            <a:r>
              <a:rPr lang="en-US" sz="2400" dirty="0">
                <a:solidFill>
                  <a:schemeClr val="tx1"/>
                </a:solidFill>
              </a:rPr>
              <a:t>hypersensitivity to the sound, decreased production of tears, tinnitus, and altered taste.</a:t>
            </a:r>
          </a:p>
          <a:p>
            <a:pPr algn="just">
              <a:buFont typeface="Wingdings" pitchFamily="2" charset="2"/>
              <a:buChar char="Ø"/>
            </a:pPr>
            <a:endParaRPr lang="en-IN" sz="2400" dirty="0">
              <a:solidFill>
                <a:schemeClr val="tx1"/>
              </a:solidFill>
            </a:endParaRPr>
          </a:p>
          <a:p>
            <a:pPr algn="just">
              <a:buFont typeface="Wingdings" pitchFamily="2" charset="2"/>
              <a:buChar char="Ø"/>
            </a:pPr>
            <a:endParaRPr lang="en-IN" sz="2400" dirty="0">
              <a:solidFill>
                <a:schemeClr val="tx1"/>
              </a:solidFill>
            </a:endParaRPr>
          </a:p>
          <a:p>
            <a:pPr marL="114300" indent="0" algn="just">
              <a:buNone/>
            </a:pPr>
            <a:endParaRPr lang="en-IN" sz="2400" dirty="0">
              <a:solidFill>
                <a:schemeClr val="tx1"/>
              </a:solidFill>
            </a:endParaRPr>
          </a:p>
          <a:p>
            <a:endParaRPr lang="en-IN" sz="2400" dirty="0"/>
          </a:p>
        </p:txBody>
      </p:sp>
      <p:sp>
        <p:nvSpPr>
          <p:cNvPr id="4" name="Footer Placeholder 3">
            <a:extLst>
              <a:ext uri="{FF2B5EF4-FFF2-40B4-BE49-F238E27FC236}">
                <a16:creationId xmlns:a16="http://schemas.microsoft.com/office/drawing/2014/main" id="{CECBB5DE-4970-CC5B-1FC3-6C2397E71BD7}"/>
              </a:ext>
            </a:extLst>
          </p:cNvPr>
          <p:cNvSpPr>
            <a:spLocks noGrp="1"/>
          </p:cNvSpPr>
          <p:nvPr>
            <p:ph type="ftr" sz="quarter" idx="11"/>
          </p:nvPr>
        </p:nvSpPr>
        <p:spPr/>
        <p:txBody>
          <a:bodyPr/>
          <a:lstStyle/>
          <a:p>
            <a:r>
              <a:rPr lang="en-US"/>
              <a:t>Bell's Palsy by- Dr Hunita Dhanju</a:t>
            </a:r>
            <a:endParaRPr lang="en-US" dirty="0"/>
          </a:p>
        </p:txBody>
      </p:sp>
      <p:sp>
        <p:nvSpPr>
          <p:cNvPr id="5" name="Slide Number Placeholder 4">
            <a:extLst>
              <a:ext uri="{FF2B5EF4-FFF2-40B4-BE49-F238E27FC236}">
                <a16:creationId xmlns:a16="http://schemas.microsoft.com/office/drawing/2014/main" id="{3920362E-B193-772A-B036-F9D48DA24285}"/>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6" name="Picture 5">
            <a:extLst>
              <a:ext uri="{FF2B5EF4-FFF2-40B4-BE49-F238E27FC236}">
                <a16:creationId xmlns:a16="http://schemas.microsoft.com/office/drawing/2014/main" id="{00602587-2CA3-6588-0865-53EC2114F4D8}"/>
              </a:ext>
            </a:extLst>
          </p:cNvPr>
          <p:cNvPicPr>
            <a:picLocks noChangeAspect="1"/>
          </p:cNvPicPr>
          <p:nvPr/>
        </p:nvPicPr>
        <p:blipFill>
          <a:blip r:embed="rId2"/>
          <a:stretch>
            <a:fillRect/>
          </a:stretch>
        </p:blipFill>
        <p:spPr>
          <a:xfrm>
            <a:off x="10659012" y="170821"/>
            <a:ext cx="1449150" cy="1636172"/>
          </a:xfrm>
          <a:prstGeom prst="rect">
            <a:avLst/>
          </a:prstGeom>
        </p:spPr>
      </p:pic>
      <p:pic>
        <p:nvPicPr>
          <p:cNvPr id="7" name="Picture 6">
            <a:extLst>
              <a:ext uri="{FF2B5EF4-FFF2-40B4-BE49-F238E27FC236}">
                <a16:creationId xmlns:a16="http://schemas.microsoft.com/office/drawing/2014/main" id="{A4ECEDEB-1B65-EAE5-3FA5-0B82E45ECE83}"/>
              </a:ext>
            </a:extLst>
          </p:cNvPr>
          <p:cNvPicPr>
            <a:picLocks noChangeAspect="1"/>
          </p:cNvPicPr>
          <p:nvPr/>
        </p:nvPicPr>
        <p:blipFill>
          <a:blip r:embed="rId3"/>
          <a:stretch>
            <a:fillRect/>
          </a:stretch>
        </p:blipFill>
        <p:spPr>
          <a:xfrm>
            <a:off x="83838" y="170821"/>
            <a:ext cx="1351271" cy="1411357"/>
          </a:xfrm>
          <a:prstGeom prst="rect">
            <a:avLst/>
          </a:prstGeom>
        </p:spPr>
      </p:pic>
    </p:spTree>
    <p:extLst>
      <p:ext uri="{BB962C8B-B14F-4D97-AF65-F5344CB8AC3E}">
        <p14:creationId xmlns:p14="http://schemas.microsoft.com/office/powerpoint/2010/main" val="166927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E4CAD0-0168-388D-0E10-630B4D3179E0}"/>
              </a:ext>
            </a:extLst>
          </p:cNvPr>
          <p:cNvSpPr>
            <a:spLocks noGrp="1"/>
          </p:cNvSpPr>
          <p:nvPr>
            <p:ph type="ftr" sz="quarter" idx="11"/>
          </p:nvPr>
        </p:nvSpPr>
        <p:spPr/>
        <p:txBody>
          <a:bodyPr/>
          <a:lstStyle/>
          <a:p>
            <a:r>
              <a:rPr lang="en-US"/>
              <a:t>Bell's Palsy by- Dr Hunita Dhanju</a:t>
            </a:r>
            <a:endParaRPr lang="en-US" dirty="0"/>
          </a:p>
        </p:txBody>
      </p:sp>
      <p:sp>
        <p:nvSpPr>
          <p:cNvPr id="3" name="Slide Number Placeholder 2">
            <a:extLst>
              <a:ext uri="{FF2B5EF4-FFF2-40B4-BE49-F238E27FC236}">
                <a16:creationId xmlns:a16="http://schemas.microsoft.com/office/drawing/2014/main" id="{FE45EA64-6B39-FE46-5B9F-6961EE530655}"/>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5" name="Picture 4">
            <a:extLst>
              <a:ext uri="{FF2B5EF4-FFF2-40B4-BE49-F238E27FC236}">
                <a16:creationId xmlns:a16="http://schemas.microsoft.com/office/drawing/2014/main" id="{FD887EE4-7EA4-1BF1-6174-8251A8F68365}"/>
              </a:ext>
            </a:extLst>
          </p:cNvPr>
          <p:cNvPicPr>
            <a:picLocks noChangeAspect="1"/>
          </p:cNvPicPr>
          <p:nvPr/>
        </p:nvPicPr>
        <p:blipFill>
          <a:blip r:embed="rId2"/>
          <a:stretch>
            <a:fillRect/>
          </a:stretch>
        </p:blipFill>
        <p:spPr>
          <a:xfrm>
            <a:off x="2720037" y="145774"/>
            <a:ext cx="6317945" cy="5661729"/>
          </a:xfrm>
          <a:prstGeom prst="rect">
            <a:avLst/>
          </a:prstGeom>
        </p:spPr>
      </p:pic>
      <p:sp>
        <p:nvSpPr>
          <p:cNvPr id="6" name="TextBox 5">
            <a:extLst>
              <a:ext uri="{FF2B5EF4-FFF2-40B4-BE49-F238E27FC236}">
                <a16:creationId xmlns:a16="http://schemas.microsoft.com/office/drawing/2014/main" id="{54AFD962-BEC6-A4A1-AF7C-D92A54279796}"/>
              </a:ext>
            </a:extLst>
          </p:cNvPr>
          <p:cNvSpPr txBox="1"/>
          <p:nvPr/>
        </p:nvSpPr>
        <p:spPr>
          <a:xfrm>
            <a:off x="2955234" y="5807503"/>
            <a:ext cx="8038347" cy="892552"/>
          </a:xfrm>
          <a:prstGeom prst="rect">
            <a:avLst/>
          </a:prstGeom>
          <a:noFill/>
        </p:spPr>
        <p:txBody>
          <a:bodyPr wrap="square" rtlCol="0">
            <a:spAutoFit/>
          </a:bodyPr>
          <a:lstStyle/>
          <a:p>
            <a:r>
              <a:rPr lang="en-US" sz="3200" dirty="0"/>
              <a:t>      LEFT SIDED BELL’s PALSY</a:t>
            </a:r>
          </a:p>
          <a:p>
            <a:r>
              <a:rPr lang="en-US" sz="2000" dirty="0"/>
              <a:t>Facial Palsy: Techniques for reanimation of paralyzed face, 2021</a:t>
            </a:r>
            <a:endParaRPr lang="en-IN" sz="2000" dirty="0"/>
          </a:p>
        </p:txBody>
      </p:sp>
      <p:pic>
        <p:nvPicPr>
          <p:cNvPr id="7" name="Picture 6">
            <a:extLst>
              <a:ext uri="{FF2B5EF4-FFF2-40B4-BE49-F238E27FC236}">
                <a16:creationId xmlns:a16="http://schemas.microsoft.com/office/drawing/2014/main" id="{71BE0603-96DA-70EB-2102-FBAD729C3A5E}"/>
              </a:ext>
            </a:extLst>
          </p:cNvPr>
          <p:cNvPicPr>
            <a:picLocks noChangeAspect="1"/>
          </p:cNvPicPr>
          <p:nvPr/>
        </p:nvPicPr>
        <p:blipFill>
          <a:blip r:embed="rId3"/>
          <a:stretch>
            <a:fillRect/>
          </a:stretch>
        </p:blipFill>
        <p:spPr>
          <a:xfrm>
            <a:off x="107691" y="158444"/>
            <a:ext cx="1351271" cy="1411357"/>
          </a:xfrm>
          <a:prstGeom prst="rect">
            <a:avLst/>
          </a:prstGeom>
        </p:spPr>
      </p:pic>
      <p:pic>
        <p:nvPicPr>
          <p:cNvPr id="8" name="Picture 7">
            <a:extLst>
              <a:ext uri="{FF2B5EF4-FFF2-40B4-BE49-F238E27FC236}">
                <a16:creationId xmlns:a16="http://schemas.microsoft.com/office/drawing/2014/main" id="{1FCB5260-05C9-AD00-846A-677135BE2C03}"/>
              </a:ext>
            </a:extLst>
          </p:cNvPr>
          <p:cNvPicPr>
            <a:picLocks noChangeAspect="1"/>
          </p:cNvPicPr>
          <p:nvPr/>
        </p:nvPicPr>
        <p:blipFill>
          <a:blip r:embed="rId4"/>
          <a:stretch>
            <a:fillRect/>
          </a:stretch>
        </p:blipFill>
        <p:spPr>
          <a:xfrm>
            <a:off x="10659012" y="145774"/>
            <a:ext cx="1449150" cy="1636172"/>
          </a:xfrm>
          <a:prstGeom prst="rect">
            <a:avLst/>
          </a:prstGeom>
        </p:spPr>
      </p:pic>
    </p:spTree>
    <p:extLst>
      <p:ext uri="{BB962C8B-B14F-4D97-AF65-F5344CB8AC3E}">
        <p14:creationId xmlns:p14="http://schemas.microsoft.com/office/powerpoint/2010/main" val="555268797"/>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{F3E8AA0A-70D0-42EC-BD48-5122723EBF41}tf11429527_win32</Template>
  <TotalTime>620</TotalTime>
  <Words>1431</Words>
  <Application>Microsoft Office PowerPoint</Application>
  <PresentationFormat>Widescreen</PresentationFormat>
  <Paragraphs>255</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 Black</vt:lpstr>
      <vt:lpstr>Bookman Old Style</vt:lpstr>
      <vt:lpstr>Calibri</vt:lpstr>
      <vt:lpstr>Franklin Gothic Book</vt:lpstr>
      <vt:lpstr>Wingdings</vt:lpstr>
      <vt:lpstr>1_RetrospectVTI</vt:lpstr>
      <vt:lpstr>PHYSIOTHERAPY IN BELL’s PALSY Dr Hunita Dhanju, Assistant Professor, COP, SVDU</vt:lpstr>
      <vt:lpstr>OBJECTIVES</vt:lpstr>
      <vt:lpstr>PowerPoint Presentation</vt:lpstr>
      <vt:lpstr>INTRODUCTION</vt:lpstr>
      <vt:lpstr>ETIOLOGY</vt:lpstr>
      <vt:lpstr>PREDISPOSING FACTORS</vt:lpstr>
      <vt:lpstr>PATHOLOGY</vt:lpstr>
      <vt:lpstr>ASSESSMENT</vt:lpstr>
      <vt:lpstr>PowerPoint Presentation</vt:lpstr>
      <vt:lpstr>ON OBSERVTION</vt:lpstr>
      <vt:lpstr>ON OBSERVATION contd.</vt:lpstr>
      <vt:lpstr>ON EXAMINATION</vt:lpstr>
      <vt:lpstr>PROBLEM LIST</vt:lpstr>
      <vt:lpstr>SCALES USED FOR BELL’s PALSY</vt:lpstr>
      <vt:lpstr>ELECTRODIAGNOSIS</vt:lpstr>
      <vt:lpstr>MANAGEMENT</vt:lpstr>
      <vt:lpstr>MANAGEMENT</vt:lpstr>
      <vt:lpstr>MEDICAL MANAGEMENT</vt:lpstr>
      <vt:lpstr>SURGICAL MANAGEMENT</vt:lpstr>
      <vt:lpstr>PHYSIOTHERAPY  MANAGEMENT</vt:lpstr>
      <vt:lpstr>PHYSIOTHERAPY  MANAGEMENT</vt:lpstr>
      <vt:lpstr>ELECTROTHERAPY</vt:lpstr>
      <vt:lpstr>ELECTRICAL STIMULATION</vt:lpstr>
      <vt:lpstr>THERAPEUTIC ULTRASOUND</vt:lpstr>
      <vt:lpstr>INFRARED RADIATION (IRR)</vt:lpstr>
      <vt:lpstr>SHORT WAVE DIATHERMY (SWD)</vt:lpstr>
      <vt:lpstr>ACUPUNCTURE</vt:lpstr>
      <vt:lpstr>BIOFEEDBACK</vt:lpstr>
      <vt:lpstr>EXERCISES</vt:lpstr>
      <vt:lpstr>EXERCISES</vt:lpstr>
      <vt:lpstr>PowerPoint Presentation</vt:lpstr>
      <vt:lpstr>THERAPEUTIC MASSAGE</vt:lpstr>
      <vt:lpstr>KINESIOTAPING</vt:lpstr>
      <vt:lpstr>ORTHOSIS</vt:lpstr>
      <vt:lpstr>ADVICES</vt:lpstr>
      <vt:lpstr>ADVICES</vt:lpstr>
      <vt:lpstr>COMPLICATIONS</vt:lpstr>
      <vt:lpstr>PROGNOSIS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BELLS PALSY</dc:title>
  <dc:creator>hunita dhanju</dc:creator>
  <cp:lastModifiedBy>hunita dhanju</cp:lastModifiedBy>
  <cp:revision>211</cp:revision>
  <dcterms:created xsi:type="dcterms:W3CDTF">2022-05-14T14:20:30Z</dcterms:created>
  <dcterms:modified xsi:type="dcterms:W3CDTF">2022-05-23T03:34:56Z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