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8" r:id="rId4"/>
    <p:sldId id="270" r:id="rId5"/>
    <p:sldId id="272" r:id="rId6"/>
    <p:sldId id="276" r:id="rId7"/>
    <p:sldId id="277" r:id="rId8"/>
    <p:sldId id="278" r:id="rId9"/>
    <p:sldId id="279" r:id="rId10"/>
    <p:sldId id="280" r:id="rId11"/>
    <p:sldId id="271" r:id="rId12"/>
    <p:sldId id="265" r:id="rId13"/>
    <p:sldId id="266" r:id="rId14"/>
    <p:sldId id="258" r:id="rId15"/>
    <p:sldId id="273" r:id="rId16"/>
    <p:sldId id="283" r:id="rId17"/>
    <p:sldId id="285" r:id="rId18"/>
    <p:sldId id="284" r:id="rId19"/>
    <p:sldId id="261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97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6935D-428D-448E-BFBE-A57FBD2D55F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9055B4A-164B-4E69-A9B1-BCBDE2A20056}">
      <dgm:prSet phldrT="[Text]"/>
      <dgm:spPr/>
      <dgm:t>
        <a:bodyPr/>
        <a:lstStyle/>
        <a:p>
          <a:r>
            <a:rPr lang="en-IN" dirty="0"/>
            <a:t>Challenge for Neuro-physiotherapy</a:t>
          </a:r>
        </a:p>
      </dgm:t>
    </dgm:pt>
    <dgm:pt modelId="{83575FA0-D244-4089-A509-E601B6EE72A8}" type="parTrans" cxnId="{B7576550-B315-4FFF-B65D-F9810263DECB}">
      <dgm:prSet/>
      <dgm:spPr/>
      <dgm:t>
        <a:bodyPr/>
        <a:lstStyle/>
        <a:p>
          <a:endParaRPr lang="en-IN"/>
        </a:p>
      </dgm:t>
    </dgm:pt>
    <dgm:pt modelId="{02CC0D3F-6FFD-4519-9A04-58C3859E535E}" type="sibTrans" cxnId="{B7576550-B315-4FFF-B65D-F9810263DECB}">
      <dgm:prSet/>
      <dgm:spPr/>
      <dgm:t>
        <a:bodyPr/>
        <a:lstStyle/>
        <a:p>
          <a:endParaRPr lang="en-IN"/>
        </a:p>
      </dgm:t>
    </dgm:pt>
    <dgm:pt modelId="{E896D188-C903-4890-B92C-80451075D1BC}">
      <dgm:prSet phldrT="[Text]"/>
      <dgm:spPr/>
      <dgm:t>
        <a:bodyPr/>
        <a:lstStyle/>
        <a:p>
          <a:r>
            <a:rPr lang="en-IN" dirty="0"/>
            <a:t>Patients with pre-existing neurological conditions</a:t>
          </a:r>
        </a:p>
      </dgm:t>
    </dgm:pt>
    <dgm:pt modelId="{6E41EFC3-F149-4599-A1CF-2DD2904A3475}" type="parTrans" cxnId="{D0821528-88ED-4CA1-B8AF-FCDDAD04C9C3}">
      <dgm:prSet/>
      <dgm:spPr/>
      <dgm:t>
        <a:bodyPr/>
        <a:lstStyle/>
        <a:p>
          <a:endParaRPr lang="en-IN"/>
        </a:p>
      </dgm:t>
    </dgm:pt>
    <dgm:pt modelId="{2C3C76CF-01CA-4FE0-BE3F-D8DA22C6C8E4}" type="sibTrans" cxnId="{D0821528-88ED-4CA1-B8AF-FCDDAD04C9C3}">
      <dgm:prSet/>
      <dgm:spPr/>
      <dgm:t>
        <a:bodyPr/>
        <a:lstStyle/>
        <a:p>
          <a:endParaRPr lang="en-IN"/>
        </a:p>
      </dgm:t>
    </dgm:pt>
    <dgm:pt modelId="{68B5DFCA-3BE0-407A-B964-A10252A75074}">
      <dgm:prSet phldrT="[Text]"/>
      <dgm:spPr/>
      <dgm:t>
        <a:bodyPr/>
        <a:lstStyle/>
        <a:p>
          <a:r>
            <a:rPr lang="en-IN" dirty="0"/>
            <a:t>COVID-Negative</a:t>
          </a:r>
        </a:p>
      </dgm:t>
    </dgm:pt>
    <dgm:pt modelId="{6BC97105-EF68-4DDE-9003-95DBCEC4D732}" type="parTrans" cxnId="{1A216B0A-5ACF-451A-A64A-2AAAA2914D75}">
      <dgm:prSet/>
      <dgm:spPr/>
      <dgm:t>
        <a:bodyPr/>
        <a:lstStyle/>
        <a:p>
          <a:endParaRPr lang="en-IN"/>
        </a:p>
      </dgm:t>
    </dgm:pt>
    <dgm:pt modelId="{60A518F7-9854-4750-B11C-72012C7BE3D5}" type="sibTrans" cxnId="{1A216B0A-5ACF-451A-A64A-2AAAA2914D75}">
      <dgm:prSet/>
      <dgm:spPr/>
      <dgm:t>
        <a:bodyPr/>
        <a:lstStyle/>
        <a:p>
          <a:endParaRPr lang="en-IN"/>
        </a:p>
      </dgm:t>
    </dgm:pt>
    <dgm:pt modelId="{BD4CBD73-7A2C-41F0-8100-19D06FF8E5ED}">
      <dgm:prSet phldrT="[Text]"/>
      <dgm:spPr/>
      <dgm:t>
        <a:bodyPr/>
        <a:lstStyle/>
        <a:p>
          <a:r>
            <a:rPr lang="en-IN" dirty="0"/>
            <a:t>COVID-Positive</a:t>
          </a:r>
        </a:p>
      </dgm:t>
    </dgm:pt>
    <dgm:pt modelId="{62071953-E5CD-460A-B05F-BFD048A6E007}" type="parTrans" cxnId="{7D0B56C9-A9F3-475E-9630-F610786B7F02}">
      <dgm:prSet/>
      <dgm:spPr/>
      <dgm:t>
        <a:bodyPr/>
        <a:lstStyle/>
        <a:p>
          <a:endParaRPr lang="en-IN"/>
        </a:p>
      </dgm:t>
    </dgm:pt>
    <dgm:pt modelId="{33D03AEC-BEC1-41C7-90F8-6FBE0FF01FB9}" type="sibTrans" cxnId="{7D0B56C9-A9F3-475E-9630-F610786B7F02}">
      <dgm:prSet/>
      <dgm:spPr/>
      <dgm:t>
        <a:bodyPr/>
        <a:lstStyle/>
        <a:p>
          <a:endParaRPr lang="en-IN"/>
        </a:p>
      </dgm:t>
    </dgm:pt>
    <dgm:pt modelId="{98921ACF-A664-4C07-A582-AD3778438A40}">
      <dgm:prSet phldrT="[Text]"/>
      <dgm:spPr/>
      <dgm:t>
        <a:bodyPr/>
        <a:lstStyle/>
        <a:p>
          <a:r>
            <a:rPr lang="en-IN" dirty="0"/>
            <a:t>Patients developing neurological symptoms due to COVID-19</a:t>
          </a:r>
        </a:p>
      </dgm:t>
    </dgm:pt>
    <dgm:pt modelId="{B6E9DF7B-3744-48F7-BB78-49FE52A69F08}" type="parTrans" cxnId="{43077ED1-A912-442B-AB94-0B21A2ADD7A7}">
      <dgm:prSet/>
      <dgm:spPr/>
      <dgm:t>
        <a:bodyPr/>
        <a:lstStyle/>
        <a:p>
          <a:endParaRPr lang="en-IN"/>
        </a:p>
      </dgm:t>
    </dgm:pt>
    <dgm:pt modelId="{77A9A11C-ABF8-47B2-AE29-451E7BA7389A}" type="sibTrans" cxnId="{43077ED1-A912-442B-AB94-0B21A2ADD7A7}">
      <dgm:prSet/>
      <dgm:spPr/>
      <dgm:t>
        <a:bodyPr/>
        <a:lstStyle/>
        <a:p>
          <a:endParaRPr lang="en-IN"/>
        </a:p>
      </dgm:t>
    </dgm:pt>
    <dgm:pt modelId="{30E3F60F-B0F0-4472-8A06-3A83415CF252}" type="pres">
      <dgm:prSet presAssocID="{44E6935D-428D-448E-BFBE-A57FBD2D55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C810E9-1168-4A3D-8334-918A21B9D225}" type="pres">
      <dgm:prSet presAssocID="{B9055B4A-164B-4E69-A9B1-BCBDE2A20056}" presName="root1" presStyleCnt="0"/>
      <dgm:spPr/>
    </dgm:pt>
    <dgm:pt modelId="{F6013915-B4A6-4297-8D21-88EA02DDFFC4}" type="pres">
      <dgm:prSet presAssocID="{B9055B4A-164B-4E69-A9B1-BCBDE2A2005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0DC69-9293-4B70-8400-9F17DF57D3F2}" type="pres">
      <dgm:prSet presAssocID="{B9055B4A-164B-4E69-A9B1-BCBDE2A20056}" presName="level2hierChild" presStyleCnt="0"/>
      <dgm:spPr/>
    </dgm:pt>
    <dgm:pt modelId="{66083751-4738-4A7C-B8B3-E678799FCEB6}" type="pres">
      <dgm:prSet presAssocID="{6E41EFC3-F149-4599-A1CF-2DD2904A347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0CF8E6D-470C-4F86-AA48-4583E0C361D3}" type="pres">
      <dgm:prSet presAssocID="{6E41EFC3-F149-4599-A1CF-2DD2904A347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12C7CD7-29D9-4B40-92B5-CE643046B299}" type="pres">
      <dgm:prSet presAssocID="{E896D188-C903-4890-B92C-80451075D1BC}" presName="root2" presStyleCnt="0"/>
      <dgm:spPr/>
    </dgm:pt>
    <dgm:pt modelId="{FC4D4573-3533-436A-8270-911CC9C91709}" type="pres">
      <dgm:prSet presAssocID="{E896D188-C903-4890-B92C-80451075D1B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8A11F7-2939-4F84-90ED-ABD033EE902B}" type="pres">
      <dgm:prSet presAssocID="{E896D188-C903-4890-B92C-80451075D1BC}" presName="level3hierChild" presStyleCnt="0"/>
      <dgm:spPr/>
    </dgm:pt>
    <dgm:pt modelId="{18E4EF01-6927-43DE-A318-53ABF08B11B4}" type="pres">
      <dgm:prSet presAssocID="{6BC97105-EF68-4DDE-9003-95DBCEC4D732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F7EE149-726D-45DF-B714-19379BD61602}" type="pres">
      <dgm:prSet presAssocID="{6BC97105-EF68-4DDE-9003-95DBCEC4D732}" presName="connTx" presStyleLbl="parChTrans1D3" presStyleIdx="0" presStyleCnt="2"/>
      <dgm:spPr/>
      <dgm:t>
        <a:bodyPr/>
        <a:lstStyle/>
        <a:p>
          <a:endParaRPr lang="en-US"/>
        </a:p>
      </dgm:t>
    </dgm:pt>
    <dgm:pt modelId="{6FE4FE43-9FC0-46F5-ABF2-D59EDC6EECEC}" type="pres">
      <dgm:prSet presAssocID="{68B5DFCA-3BE0-407A-B964-A10252A75074}" presName="root2" presStyleCnt="0"/>
      <dgm:spPr/>
    </dgm:pt>
    <dgm:pt modelId="{4977DE43-851B-433F-9B91-A36E14C22D5F}" type="pres">
      <dgm:prSet presAssocID="{68B5DFCA-3BE0-407A-B964-A10252A7507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0AC889-0DCC-4FF5-91C6-5D48E5526412}" type="pres">
      <dgm:prSet presAssocID="{68B5DFCA-3BE0-407A-B964-A10252A75074}" presName="level3hierChild" presStyleCnt="0"/>
      <dgm:spPr/>
    </dgm:pt>
    <dgm:pt modelId="{BA53CF93-7AE4-4C5A-9EA5-57916A0C17A7}" type="pres">
      <dgm:prSet presAssocID="{62071953-E5CD-460A-B05F-BFD048A6E007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75C651C-E9DA-4B63-9962-7829620CC8F6}" type="pres">
      <dgm:prSet presAssocID="{62071953-E5CD-460A-B05F-BFD048A6E007}" presName="connTx" presStyleLbl="parChTrans1D3" presStyleIdx="1" presStyleCnt="2"/>
      <dgm:spPr/>
      <dgm:t>
        <a:bodyPr/>
        <a:lstStyle/>
        <a:p>
          <a:endParaRPr lang="en-US"/>
        </a:p>
      </dgm:t>
    </dgm:pt>
    <dgm:pt modelId="{D5AFC193-9CAD-4887-826C-957A7A4102E6}" type="pres">
      <dgm:prSet presAssocID="{BD4CBD73-7A2C-41F0-8100-19D06FF8E5ED}" presName="root2" presStyleCnt="0"/>
      <dgm:spPr/>
    </dgm:pt>
    <dgm:pt modelId="{DE384317-F620-4848-92EB-851543C07002}" type="pres">
      <dgm:prSet presAssocID="{BD4CBD73-7A2C-41F0-8100-19D06FF8E5E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3A159F-4143-4725-A5B8-CD69A5502F8A}" type="pres">
      <dgm:prSet presAssocID="{BD4CBD73-7A2C-41F0-8100-19D06FF8E5ED}" presName="level3hierChild" presStyleCnt="0"/>
      <dgm:spPr/>
    </dgm:pt>
    <dgm:pt modelId="{AD93824D-A6C1-4212-B8A5-07B6046B173F}" type="pres">
      <dgm:prSet presAssocID="{B6E9DF7B-3744-48F7-BB78-49FE52A69F0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6DDE76B-31F6-4F2C-90C1-825638FBB754}" type="pres">
      <dgm:prSet presAssocID="{B6E9DF7B-3744-48F7-BB78-49FE52A69F0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006E397-795B-4323-8E6E-D602C329E2CE}" type="pres">
      <dgm:prSet presAssocID="{98921ACF-A664-4C07-A582-AD3778438A40}" presName="root2" presStyleCnt="0"/>
      <dgm:spPr/>
    </dgm:pt>
    <dgm:pt modelId="{3E4BCB10-BFC2-48E5-B6D5-284DE237F53D}" type="pres">
      <dgm:prSet presAssocID="{98921ACF-A664-4C07-A582-AD3778438A4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D47478-94C7-4E56-B40C-B98498B3CE13}" type="pres">
      <dgm:prSet presAssocID="{98921ACF-A664-4C07-A582-AD3778438A40}" presName="level3hierChild" presStyleCnt="0"/>
      <dgm:spPr/>
    </dgm:pt>
  </dgm:ptLst>
  <dgm:cxnLst>
    <dgm:cxn modelId="{A957DAF3-5D13-4965-89E8-C47716E05F2F}" type="presOf" srcId="{68B5DFCA-3BE0-407A-B964-A10252A75074}" destId="{4977DE43-851B-433F-9B91-A36E14C22D5F}" srcOrd="0" destOrd="0" presId="urn:microsoft.com/office/officeart/2005/8/layout/hierarchy2"/>
    <dgm:cxn modelId="{108DB4D9-BD37-47AA-86F1-49906CFE26FA}" type="presOf" srcId="{44E6935D-428D-448E-BFBE-A57FBD2D55F8}" destId="{30E3F60F-B0F0-4472-8A06-3A83415CF252}" srcOrd="0" destOrd="0" presId="urn:microsoft.com/office/officeart/2005/8/layout/hierarchy2"/>
    <dgm:cxn modelId="{21E2F3B6-3A9C-46F6-8F45-A5351C096C38}" type="presOf" srcId="{62071953-E5CD-460A-B05F-BFD048A6E007}" destId="{BA53CF93-7AE4-4C5A-9EA5-57916A0C17A7}" srcOrd="0" destOrd="0" presId="urn:microsoft.com/office/officeart/2005/8/layout/hierarchy2"/>
    <dgm:cxn modelId="{7D0B56C9-A9F3-475E-9630-F610786B7F02}" srcId="{E896D188-C903-4890-B92C-80451075D1BC}" destId="{BD4CBD73-7A2C-41F0-8100-19D06FF8E5ED}" srcOrd="1" destOrd="0" parTransId="{62071953-E5CD-460A-B05F-BFD048A6E007}" sibTransId="{33D03AEC-BEC1-41C7-90F8-6FBE0FF01FB9}"/>
    <dgm:cxn modelId="{7D67191E-5768-4501-8695-150AF23D95CC}" type="presOf" srcId="{B9055B4A-164B-4E69-A9B1-BCBDE2A20056}" destId="{F6013915-B4A6-4297-8D21-88EA02DDFFC4}" srcOrd="0" destOrd="0" presId="urn:microsoft.com/office/officeart/2005/8/layout/hierarchy2"/>
    <dgm:cxn modelId="{43077ED1-A912-442B-AB94-0B21A2ADD7A7}" srcId="{B9055B4A-164B-4E69-A9B1-BCBDE2A20056}" destId="{98921ACF-A664-4C07-A582-AD3778438A40}" srcOrd="1" destOrd="0" parTransId="{B6E9DF7B-3744-48F7-BB78-49FE52A69F08}" sibTransId="{77A9A11C-ABF8-47B2-AE29-451E7BA7389A}"/>
    <dgm:cxn modelId="{BA9D9798-8E20-44FB-AB34-DE60E08E78D4}" type="presOf" srcId="{6BC97105-EF68-4DDE-9003-95DBCEC4D732}" destId="{18E4EF01-6927-43DE-A318-53ABF08B11B4}" srcOrd="0" destOrd="0" presId="urn:microsoft.com/office/officeart/2005/8/layout/hierarchy2"/>
    <dgm:cxn modelId="{6EF67094-E321-471A-80E3-AEA6BF9AC9E0}" type="presOf" srcId="{B6E9DF7B-3744-48F7-BB78-49FE52A69F08}" destId="{AD93824D-A6C1-4212-B8A5-07B6046B173F}" srcOrd="0" destOrd="0" presId="urn:microsoft.com/office/officeart/2005/8/layout/hierarchy2"/>
    <dgm:cxn modelId="{D0821528-88ED-4CA1-B8AF-FCDDAD04C9C3}" srcId="{B9055B4A-164B-4E69-A9B1-BCBDE2A20056}" destId="{E896D188-C903-4890-B92C-80451075D1BC}" srcOrd="0" destOrd="0" parTransId="{6E41EFC3-F149-4599-A1CF-2DD2904A3475}" sibTransId="{2C3C76CF-01CA-4FE0-BE3F-D8DA22C6C8E4}"/>
    <dgm:cxn modelId="{27A6ECEE-64FF-4586-B626-F0B6A4547951}" type="presOf" srcId="{6E41EFC3-F149-4599-A1CF-2DD2904A3475}" destId="{00CF8E6D-470C-4F86-AA48-4583E0C361D3}" srcOrd="1" destOrd="0" presId="urn:microsoft.com/office/officeart/2005/8/layout/hierarchy2"/>
    <dgm:cxn modelId="{1A216B0A-5ACF-451A-A64A-2AAAA2914D75}" srcId="{E896D188-C903-4890-B92C-80451075D1BC}" destId="{68B5DFCA-3BE0-407A-B964-A10252A75074}" srcOrd="0" destOrd="0" parTransId="{6BC97105-EF68-4DDE-9003-95DBCEC4D732}" sibTransId="{60A518F7-9854-4750-B11C-72012C7BE3D5}"/>
    <dgm:cxn modelId="{5960E5FF-5E80-402F-9774-FF0B3E508821}" type="presOf" srcId="{B6E9DF7B-3744-48F7-BB78-49FE52A69F08}" destId="{76DDE76B-31F6-4F2C-90C1-825638FBB754}" srcOrd="1" destOrd="0" presId="urn:microsoft.com/office/officeart/2005/8/layout/hierarchy2"/>
    <dgm:cxn modelId="{252D7F20-ACB6-4BA1-A4C5-9BC261AD6274}" type="presOf" srcId="{E896D188-C903-4890-B92C-80451075D1BC}" destId="{FC4D4573-3533-436A-8270-911CC9C91709}" srcOrd="0" destOrd="0" presId="urn:microsoft.com/office/officeart/2005/8/layout/hierarchy2"/>
    <dgm:cxn modelId="{8FF59F03-E738-4D9D-B834-95A8686948E4}" type="presOf" srcId="{6BC97105-EF68-4DDE-9003-95DBCEC4D732}" destId="{EF7EE149-726D-45DF-B714-19379BD61602}" srcOrd="1" destOrd="0" presId="urn:microsoft.com/office/officeart/2005/8/layout/hierarchy2"/>
    <dgm:cxn modelId="{822F6AB7-6A0D-46CF-9A7D-C4064802F29F}" type="presOf" srcId="{98921ACF-A664-4C07-A582-AD3778438A40}" destId="{3E4BCB10-BFC2-48E5-B6D5-284DE237F53D}" srcOrd="0" destOrd="0" presId="urn:microsoft.com/office/officeart/2005/8/layout/hierarchy2"/>
    <dgm:cxn modelId="{F6A0EE57-A01F-492C-9533-68135F2F92B4}" type="presOf" srcId="{62071953-E5CD-460A-B05F-BFD048A6E007}" destId="{375C651C-E9DA-4B63-9962-7829620CC8F6}" srcOrd="1" destOrd="0" presId="urn:microsoft.com/office/officeart/2005/8/layout/hierarchy2"/>
    <dgm:cxn modelId="{16204A68-4BA6-4981-BFF0-597E99C52427}" type="presOf" srcId="{BD4CBD73-7A2C-41F0-8100-19D06FF8E5ED}" destId="{DE384317-F620-4848-92EB-851543C07002}" srcOrd="0" destOrd="0" presId="urn:microsoft.com/office/officeart/2005/8/layout/hierarchy2"/>
    <dgm:cxn modelId="{85CF0BE7-5B9C-41F6-AD55-3E32FAABEC10}" type="presOf" srcId="{6E41EFC3-F149-4599-A1CF-2DD2904A3475}" destId="{66083751-4738-4A7C-B8B3-E678799FCEB6}" srcOrd="0" destOrd="0" presId="urn:microsoft.com/office/officeart/2005/8/layout/hierarchy2"/>
    <dgm:cxn modelId="{B7576550-B315-4FFF-B65D-F9810263DECB}" srcId="{44E6935D-428D-448E-BFBE-A57FBD2D55F8}" destId="{B9055B4A-164B-4E69-A9B1-BCBDE2A20056}" srcOrd="0" destOrd="0" parTransId="{83575FA0-D244-4089-A509-E601B6EE72A8}" sibTransId="{02CC0D3F-6FFD-4519-9A04-58C3859E535E}"/>
    <dgm:cxn modelId="{06BF1619-4E82-4888-831C-4F8B8092C7B3}" type="presParOf" srcId="{30E3F60F-B0F0-4472-8A06-3A83415CF252}" destId="{C6C810E9-1168-4A3D-8334-918A21B9D225}" srcOrd="0" destOrd="0" presId="urn:microsoft.com/office/officeart/2005/8/layout/hierarchy2"/>
    <dgm:cxn modelId="{8D6FB77A-22A4-4D06-B7DD-390CDE49C1C4}" type="presParOf" srcId="{C6C810E9-1168-4A3D-8334-918A21B9D225}" destId="{F6013915-B4A6-4297-8D21-88EA02DDFFC4}" srcOrd="0" destOrd="0" presId="urn:microsoft.com/office/officeart/2005/8/layout/hierarchy2"/>
    <dgm:cxn modelId="{96710836-5762-44F2-98FD-44B73704D261}" type="presParOf" srcId="{C6C810E9-1168-4A3D-8334-918A21B9D225}" destId="{4F80DC69-9293-4B70-8400-9F17DF57D3F2}" srcOrd="1" destOrd="0" presId="urn:microsoft.com/office/officeart/2005/8/layout/hierarchy2"/>
    <dgm:cxn modelId="{4A095444-43B2-462F-8F8D-23F7EDB68F85}" type="presParOf" srcId="{4F80DC69-9293-4B70-8400-9F17DF57D3F2}" destId="{66083751-4738-4A7C-B8B3-E678799FCEB6}" srcOrd="0" destOrd="0" presId="urn:microsoft.com/office/officeart/2005/8/layout/hierarchy2"/>
    <dgm:cxn modelId="{5F05146E-0016-48CF-B766-55F105C431E8}" type="presParOf" srcId="{66083751-4738-4A7C-B8B3-E678799FCEB6}" destId="{00CF8E6D-470C-4F86-AA48-4583E0C361D3}" srcOrd="0" destOrd="0" presId="urn:microsoft.com/office/officeart/2005/8/layout/hierarchy2"/>
    <dgm:cxn modelId="{515F1FB6-DB6C-4862-AAAE-E4FA98E57BA0}" type="presParOf" srcId="{4F80DC69-9293-4B70-8400-9F17DF57D3F2}" destId="{712C7CD7-29D9-4B40-92B5-CE643046B299}" srcOrd="1" destOrd="0" presId="urn:microsoft.com/office/officeart/2005/8/layout/hierarchy2"/>
    <dgm:cxn modelId="{D072D006-89CD-4416-B8ED-5EBE1A88A630}" type="presParOf" srcId="{712C7CD7-29D9-4B40-92B5-CE643046B299}" destId="{FC4D4573-3533-436A-8270-911CC9C91709}" srcOrd="0" destOrd="0" presId="urn:microsoft.com/office/officeart/2005/8/layout/hierarchy2"/>
    <dgm:cxn modelId="{4694F1A5-1177-4E27-92EC-868E7BA7674B}" type="presParOf" srcId="{712C7CD7-29D9-4B40-92B5-CE643046B299}" destId="{048A11F7-2939-4F84-90ED-ABD033EE902B}" srcOrd="1" destOrd="0" presId="urn:microsoft.com/office/officeart/2005/8/layout/hierarchy2"/>
    <dgm:cxn modelId="{D24AD2AE-1798-4CA2-A801-6EA341F8516D}" type="presParOf" srcId="{048A11F7-2939-4F84-90ED-ABD033EE902B}" destId="{18E4EF01-6927-43DE-A318-53ABF08B11B4}" srcOrd="0" destOrd="0" presId="urn:microsoft.com/office/officeart/2005/8/layout/hierarchy2"/>
    <dgm:cxn modelId="{25353D56-93D1-4757-BCBA-ACFBE58D1DCD}" type="presParOf" srcId="{18E4EF01-6927-43DE-A318-53ABF08B11B4}" destId="{EF7EE149-726D-45DF-B714-19379BD61602}" srcOrd="0" destOrd="0" presId="urn:microsoft.com/office/officeart/2005/8/layout/hierarchy2"/>
    <dgm:cxn modelId="{09FFED04-D948-45CE-A4E0-A86884779013}" type="presParOf" srcId="{048A11F7-2939-4F84-90ED-ABD033EE902B}" destId="{6FE4FE43-9FC0-46F5-ABF2-D59EDC6EECEC}" srcOrd="1" destOrd="0" presId="urn:microsoft.com/office/officeart/2005/8/layout/hierarchy2"/>
    <dgm:cxn modelId="{FD3719F6-9BC0-41C9-BDCB-B462D7C3CAA0}" type="presParOf" srcId="{6FE4FE43-9FC0-46F5-ABF2-D59EDC6EECEC}" destId="{4977DE43-851B-433F-9B91-A36E14C22D5F}" srcOrd="0" destOrd="0" presId="urn:microsoft.com/office/officeart/2005/8/layout/hierarchy2"/>
    <dgm:cxn modelId="{D00C2770-DBDE-4BA3-8C61-8D61C74D7FD1}" type="presParOf" srcId="{6FE4FE43-9FC0-46F5-ABF2-D59EDC6EECEC}" destId="{720AC889-0DCC-4FF5-91C6-5D48E5526412}" srcOrd="1" destOrd="0" presId="urn:microsoft.com/office/officeart/2005/8/layout/hierarchy2"/>
    <dgm:cxn modelId="{197E47E4-30CD-4FA7-A866-5FA7EB9FDC3B}" type="presParOf" srcId="{048A11F7-2939-4F84-90ED-ABD033EE902B}" destId="{BA53CF93-7AE4-4C5A-9EA5-57916A0C17A7}" srcOrd="2" destOrd="0" presId="urn:microsoft.com/office/officeart/2005/8/layout/hierarchy2"/>
    <dgm:cxn modelId="{1956C7FF-8A42-4979-B74E-E9B3CCF42159}" type="presParOf" srcId="{BA53CF93-7AE4-4C5A-9EA5-57916A0C17A7}" destId="{375C651C-E9DA-4B63-9962-7829620CC8F6}" srcOrd="0" destOrd="0" presId="urn:microsoft.com/office/officeart/2005/8/layout/hierarchy2"/>
    <dgm:cxn modelId="{9D00B207-AB54-4666-A61E-A43547123BF9}" type="presParOf" srcId="{048A11F7-2939-4F84-90ED-ABD033EE902B}" destId="{D5AFC193-9CAD-4887-826C-957A7A4102E6}" srcOrd="3" destOrd="0" presId="urn:microsoft.com/office/officeart/2005/8/layout/hierarchy2"/>
    <dgm:cxn modelId="{08A5F91B-1C0B-4EDB-9D5B-3253639372E0}" type="presParOf" srcId="{D5AFC193-9CAD-4887-826C-957A7A4102E6}" destId="{DE384317-F620-4848-92EB-851543C07002}" srcOrd="0" destOrd="0" presId="urn:microsoft.com/office/officeart/2005/8/layout/hierarchy2"/>
    <dgm:cxn modelId="{B9933F37-4562-4A62-A4C9-74B8E836144C}" type="presParOf" srcId="{D5AFC193-9CAD-4887-826C-957A7A4102E6}" destId="{A23A159F-4143-4725-A5B8-CD69A5502F8A}" srcOrd="1" destOrd="0" presId="urn:microsoft.com/office/officeart/2005/8/layout/hierarchy2"/>
    <dgm:cxn modelId="{4C9F03DD-1466-4158-A455-5FE324A9CB05}" type="presParOf" srcId="{4F80DC69-9293-4B70-8400-9F17DF57D3F2}" destId="{AD93824D-A6C1-4212-B8A5-07B6046B173F}" srcOrd="2" destOrd="0" presId="urn:microsoft.com/office/officeart/2005/8/layout/hierarchy2"/>
    <dgm:cxn modelId="{997D0B55-35D1-493D-AEEB-725EEDF21DAF}" type="presParOf" srcId="{AD93824D-A6C1-4212-B8A5-07B6046B173F}" destId="{76DDE76B-31F6-4F2C-90C1-825638FBB754}" srcOrd="0" destOrd="0" presId="urn:microsoft.com/office/officeart/2005/8/layout/hierarchy2"/>
    <dgm:cxn modelId="{424BFD5C-57C9-4EED-9626-65D62481014F}" type="presParOf" srcId="{4F80DC69-9293-4B70-8400-9F17DF57D3F2}" destId="{A006E397-795B-4323-8E6E-D602C329E2CE}" srcOrd="3" destOrd="0" presId="urn:microsoft.com/office/officeart/2005/8/layout/hierarchy2"/>
    <dgm:cxn modelId="{F51C5E05-1F38-4106-A8BD-065A5154A791}" type="presParOf" srcId="{A006E397-795B-4323-8E6E-D602C329E2CE}" destId="{3E4BCB10-BFC2-48E5-B6D5-284DE237F53D}" srcOrd="0" destOrd="0" presId="urn:microsoft.com/office/officeart/2005/8/layout/hierarchy2"/>
    <dgm:cxn modelId="{87632AB0-3AF1-42A3-8A05-64A09C50D17F}" type="presParOf" srcId="{A006E397-795B-4323-8E6E-D602C329E2CE}" destId="{D6D47478-94C7-4E56-B40C-B98498B3CE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13915-B4A6-4297-8D21-88EA02DDFFC4}">
      <dsp:nvSpPr>
        <dsp:cNvPr id="0" name=""/>
        <dsp:cNvSpPr/>
      </dsp:nvSpPr>
      <dsp:spPr>
        <a:xfrm>
          <a:off x="4085" y="2033106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Challenge for Neuro-physiotherapy</a:t>
          </a:r>
        </a:p>
      </dsp:txBody>
      <dsp:txXfrm>
        <a:off x="35769" y="2064790"/>
        <a:ext cx="2100166" cy="1018399"/>
      </dsp:txXfrm>
    </dsp:sp>
    <dsp:sp modelId="{66083751-4738-4A7C-B8B3-E678799FCEB6}">
      <dsp:nvSpPr>
        <dsp:cNvPr id="0" name=""/>
        <dsp:cNvSpPr/>
      </dsp:nvSpPr>
      <dsp:spPr>
        <a:xfrm rot="19457599">
          <a:off x="2067446" y="2241470"/>
          <a:ext cx="106576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065760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73682" y="2236337"/>
        <a:ext cx="53288" cy="53288"/>
      </dsp:txXfrm>
    </dsp:sp>
    <dsp:sp modelId="{FC4D4573-3533-436A-8270-911CC9C91709}">
      <dsp:nvSpPr>
        <dsp:cNvPr id="0" name=""/>
        <dsp:cNvSpPr/>
      </dsp:nvSpPr>
      <dsp:spPr>
        <a:xfrm>
          <a:off x="3033032" y="1411089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Patients with pre-existing neurological conditions</a:t>
          </a:r>
        </a:p>
      </dsp:txBody>
      <dsp:txXfrm>
        <a:off x="3064716" y="1442773"/>
        <a:ext cx="2100166" cy="1018399"/>
      </dsp:txXfrm>
    </dsp:sp>
    <dsp:sp modelId="{18E4EF01-6927-43DE-A318-53ABF08B11B4}">
      <dsp:nvSpPr>
        <dsp:cNvPr id="0" name=""/>
        <dsp:cNvSpPr/>
      </dsp:nvSpPr>
      <dsp:spPr>
        <a:xfrm rot="19457599">
          <a:off x="5096393" y="1619454"/>
          <a:ext cx="106576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065760" y="215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602629" y="1614321"/>
        <a:ext cx="53288" cy="53288"/>
      </dsp:txXfrm>
    </dsp:sp>
    <dsp:sp modelId="{4977DE43-851B-433F-9B91-A36E14C22D5F}">
      <dsp:nvSpPr>
        <dsp:cNvPr id="0" name=""/>
        <dsp:cNvSpPr/>
      </dsp:nvSpPr>
      <dsp:spPr>
        <a:xfrm>
          <a:off x="6061980" y="789073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COVID-Negative</a:t>
          </a:r>
        </a:p>
      </dsp:txBody>
      <dsp:txXfrm>
        <a:off x="6093664" y="820757"/>
        <a:ext cx="2100166" cy="1018399"/>
      </dsp:txXfrm>
    </dsp:sp>
    <dsp:sp modelId="{BA53CF93-7AE4-4C5A-9EA5-57916A0C17A7}">
      <dsp:nvSpPr>
        <dsp:cNvPr id="0" name=""/>
        <dsp:cNvSpPr/>
      </dsp:nvSpPr>
      <dsp:spPr>
        <a:xfrm rot="2142401">
          <a:off x="5096393" y="2241470"/>
          <a:ext cx="106576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065760" y="215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602629" y="2236337"/>
        <a:ext cx="53288" cy="53288"/>
      </dsp:txXfrm>
    </dsp:sp>
    <dsp:sp modelId="{DE384317-F620-4848-92EB-851543C07002}">
      <dsp:nvSpPr>
        <dsp:cNvPr id="0" name=""/>
        <dsp:cNvSpPr/>
      </dsp:nvSpPr>
      <dsp:spPr>
        <a:xfrm>
          <a:off x="6061980" y="2033106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COVID-Positive</a:t>
          </a:r>
        </a:p>
      </dsp:txBody>
      <dsp:txXfrm>
        <a:off x="6093664" y="2064790"/>
        <a:ext cx="2100166" cy="1018399"/>
      </dsp:txXfrm>
    </dsp:sp>
    <dsp:sp modelId="{AD93824D-A6C1-4212-B8A5-07B6046B173F}">
      <dsp:nvSpPr>
        <dsp:cNvPr id="0" name=""/>
        <dsp:cNvSpPr/>
      </dsp:nvSpPr>
      <dsp:spPr>
        <a:xfrm rot="2142401">
          <a:off x="2067446" y="2863486"/>
          <a:ext cx="1065760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065760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573682" y="2858353"/>
        <a:ext cx="53288" cy="53288"/>
      </dsp:txXfrm>
    </dsp:sp>
    <dsp:sp modelId="{3E4BCB10-BFC2-48E5-B6D5-284DE237F53D}">
      <dsp:nvSpPr>
        <dsp:cNvPr id="0" name=""/>
        <dsp:cNvSpPr/>
      </dsp:nvSpPr>
      <dsp:spPr>
        <a:xfrm>
          <a:off x="3033032" y="2655122"/>
          <a:ext cx="2163534" cy="1081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Patients developing neurological symptoms due to COVID-19</a:t>
          </a:r>
        </a:p>
      </dsp:txBody>
      <dsp:txXfrm>
        <a:off x="3064716" y="2686806"/>
        <a:ext cx="2100166" cy="1018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2F8D1-1200-4439-BCC1-8B6761B1F422}" type="datetimeFigureOut">
              <a:rPr lang="en-IN" smtClean="0"/>
              <a:pPr/>
              <a:t>25-11-2022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63CAA-49F2-4D62-9B95-BF4EB06BBB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09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9581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529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8211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>
                <a:solidFill>
                  <a:prstClr val="black"/>
                </a:solidFill>
              </a:rPr>
              <a:pPr/>
              <a:t>12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98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>
                <a:solidFill>
                  <a:prstClr val="black"/>
                </a:solidFill>
              </a:rPr>
              <a:pPr/>
              <a:t>13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047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13699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73198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69609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>
                <a:solidFill>
                  <a:prstClr val="black"/>
                </a:solidFill>
              </a:rPr>
              <a:pPr/>
              <a:t>17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386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>
                <a:solidFill>
                  <a:prstClr val="black"/>
                </a:solidFill>
              </a:rPr>
              <a:pPr/>
              <a:t>18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638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2526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6437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6044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1799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71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0043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622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9148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63CAA-49F2-4D62-9B95-BF4EB06BBBD5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419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649A-C618-4474-98BC-0CAE84A38AD0}" type="datetimeFigureOut">
              <a:rPr lang="en-US" smtClean="0"/>
              <a:pPr/>
              <a:t>25/11/2022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4D53-B178-4205-A69A-4FE0F1A80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odafone Rg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2407753" cy="135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Effect of COVID-19 on the Nervous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800800" cy="19190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Dr. </a:t>
            </a:r>
            <a:r>
              <a:rPr lang="en-US" sz="2400" dirty="0" err="1">
                <a:solidFill>
                  <a:srgbClr val="7030A0"/>
                </a:solidFill>
              </a:rPr>
              <a:t>Nalina</a:t>
            </a:r>
            <a:r>
              <a:rPr lang="en-US" sz="2400" dirty="0">
                <a:solidFill>
                  <a:srgbClr val="7030A0"/>
                </a:solidFill>
              </a:rPr>
              <a:t> Gupta,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Professor, College of Physiotherapy, </a:t>
            </a:r>
          </a:p>
          <a:p>
            <a:r>
              <a:rPr lang="en-US" sz="2400" dirty="0" err="1">
                <a:solidFill>
                  <a:srgbClr val="7030A0"/>
                </a:solidFill>
              </a:rPr>
              <a:t>Sumandeep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Vidyapeeth</a:t>
            </a:r>
            <a:r>
              <a:rPr lang="en-US" sz="2400" dirty="0">
                <a:solidFill>
                  <a:srgbClr val="7030A0"/>
                </a:solidFill>
              </a:rPr>
              <a:t> Deemed-to-be-University, </a:t>
            </a:r>
            <a:r>
              <a:rPr lang="en-US" sz="2400" dirty="0" err="1">
                <a:solidFill>
                  <a:srgbClr val="7030A0"/>
                </a:solidFill>
              </a:rPr>
              <a:t>Vadoada</a:t>
            </a:r>
            <a:r>
              <a:rPr lang="en-US" sz="2400" dirty="0">
                <a:solidFill>
                  <a:srgbClr val="7030A0"/>
                </a:solidFill>
              </a:rPr>
              <a:t>, Gujarat, India</a:t>
            </a:r>
          </a:p>
        </p:txBody>
      </p:sp>
      <p:pic>
        <p:nvPicPr>
          <p:cNvPr id="5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6" name="Picture 3" descr="C:\Users\admin\Downloads\SVDU LOGO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04800"/>
            <a:ext cx="1085850" cy="1133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Cerebrovascular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Ischaemic stroke</a:t>
            </a:r>
          </a:p>
          <a:p>
            <a:r>
              <a:rPr lang="en-IN" sz="2400" dirty="0"/>
              <a:t>Cerebral </a:t>
            </a:r>
            <a:r>
              <a:rPr lang="en-IN" sz="2400" dirty="0" err="1"/>
              <a:t>hemorrhage</a:t>
            </a:r>
            <a:endParaRPr lang="en-IN" sz="2400" dirty="0"/>
          </a:p>
          <a:p>
            <a:r>
              <a:rPr lang="en-IN" sz="2400" dirty="0"/>
              <a:t>Cerebral venous sinus thrombosis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/>
              <a:t>Most of the patients were old with co-morbidities but younger stroke patients have also been reported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/>
              <a:t>Cerebrovascular manifestations occurred at a median of 10 days after the respiratory illness</a:t>
            </a:r>
          </a:p>
        </p:txBody>
      </p:sp>
      <p:pic>
        <p:nvPicPr>
          <p:cNvPr id="4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914400" cy="1290368"/>
          </a:xfrm>
          <a:prstGeom prst="rect">
            <a:avLst/>
          </a:prstGeom>
          <a:noFill/>
        </p:spPr>
      </p:pic>
      <p:pic>
        <p:nvPicPr>
          <p:cNvPr id="5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955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458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6">
                    <a:lumMod val="75000"/>
                  </a:schemeClr>
                </a:solidFill>
              </a:rPr>
              <a:t>How does COVID-19 affect the Nervous System?</a:t>
            </a:r>
          </a:p>
        </p:txBody>
      </p:sp>
      <p:pic>
        <p:nvPicPr>
          <p:cNvPr id="3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9832"/>
            <a:ext cx="1143000" cy="1290368"/>
          </a:xfrm>
          <a:prstGeom prst="rect">
            <a:avLst/>
          </a:prstGeom>
          <a:noFill/>
        </p:spPr>
      </p:pic>
      <p:pic>
        <p:nvPicPr>
          <p:cNvPr id="4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574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648"/>
            <a:ext cx="7200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550" y="5733256"/>
            <a:ext cx="720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latin typeface="+mj-lt"/>
                <a:cs typeface="Browallia New" panose="020B0604020202020204" pitchFamily="34" charset="-34"/>
              </a:rPr>
              <a:t>Pathogenesis of nervous system injury caused by coronaviruses. ACE2: angiotensin-converting enzyme 2; BBB: blood brain barrier; IL: interleukin; MHC: major histocompatibility complexes; SIRS: systemic inflammatory response syndrome.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en-IN" b="1" dirty="0">
                <a:solidFill>
                  <a:srgbClr val="7030A0"/>
                </a:solidFill>
              </a:rPr>
              <a:t>Wu et al, Brain Behaviour and Immunity 2020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6" name="Picture 3" descr="C:\Users\admin\Downloads\SVDU LOGO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598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0964"/>
            <a:ext cx="6048672" cy="448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03698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200" dirty="0">
                <a:solidFill>
                  <a:prstClr val="black"/>
                </a:solidFill>
              </a:rPr>
              <a:t>Figure 1. Tissue distribution of ACE2 receptors in humans. Viremia (A) disseminates the COVID-19 virus throughout the body via the bloodstream (B). </a:t>
            </a:r>
            <a:r>
              <a:rPr lang="en-IN" sz="1200" dirty="0" err="1">
                <a:solidFill>
                  <a:prstClr val="black"/>
                </a:solidFill>
              </a:rPr>
              <a:t>Neurotropism</a:t>
            </a:r>
            <a:r>
              <a:rPr lang="en-IN" sz="1200" dirty="0">
                <a:solidFill>
                  <a:prstClr val="black"/>
                </a:solidFill>
              </a:rPr>
              <a:t> may occur via circulation and/or an upper nasal </a:t>
            </a:r>
            <a:r>
              <a:rPr lang="en-IN" sz="1200" dirty="0" err="1">
                <a:solidFill>
                  <a:prstClr val="black"/>
                </a:solidFill>
              </a:rPr>
              <a:t>trancribrial</a:t>
            </a:r>
            <a:r>
              <a:rPr lang="en-IN" sz="1200" dirty="0">
                <a:solidFill>
                  <a:prstClr val="black"/>
                </a:solidFill>
              </a:rPr>
              <a:t> route that enables the COVID-19 to reach the brain (C) and bind and engage with the ACE2 receptors (D, blue). COVID-19 docks on the ACE2 via spike protein (D, golden spikes). Shown are lungs, heart, kidneys, intestines, brain, and testicles that are well-known to express ACE2 receptors and are possible targets of COVID-19.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7030A0"/>
                </a:solidFill>
              </a:rPr>
              <a:t>Baig</a:t>
            </a:r>
            <a:r>
              <a:rPr lang="fr-FR" b="1" dirty="0">
                <a:solidFill>
                  <a:srgbClr val="7030A0"/>
                </a:solidFill>
              </a:rPr>
              <a:t> et al, ACS Neuroscience, 2020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6" name="Picture 3" descr="C:\Users\admin\Downloads\SVDU LOGO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575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051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*</a:t>
            </a:r>
            <a:endParaRPr lang="en-IN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sz="2400" b="1" i="1" dirty="0">
                <a:solidFill>
                  <a:schemeClr val="accent6">
                    <a:lumMod val="75000"/>
                  </a:schemeClr>
                </a:solidFill>
              </a:rPr>
              <a:t>Patients with SARS CoV2 infection must be evaluated early for neurological symptoms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b="1" i="1" dirty="0">
                <a:solidFill>
                  <a:schemeClr val="accent6">
                    <a:lumMod val="75000"/>
                  </a:schemeClr>
                </a:solidFill>
              </a:rPr>
              <a:t>There has to be an approach to investigate and distinguishing confirmed, probable and possible cases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b="1" i="1" dirty="0">
                <a:solidFill>
                  <a:schemeClr val="accent6">
                    <a:lumMod val="75000"/>
                  </a:schemeClr>
                </a:solidFill>
              </a:rPr>
              <a:t>Since there may be mild or asymptomatic infections, patients with pre-existing neurological conditions may also get affected in the hospital</a:t>
            </a:r>
          </a:p>
          <a:p>
            <a:r>
              <a:rPr lang="en-IN" sz="2400" b="1" i="1" dirty="0">
                <a:solidFill>
                  <a:schemeClr val="accent6">
                    <a:lumMod val="75000"/>
                  </a:schemeClr>
                </a:solidFill>
              </a:rPr>
              <a:t>Case-control studies will be needed to help establish whether SARS-CoV-2 is causal or coincidental in such patients</a:t>
            </a:r>
          </a:p>
          <a:p>
            <a:pPr marL="0" indent="0">
              <a:buNone/>
            </a:pPr>
            <a:endParaRPr lang="en-IN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IN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IN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IN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5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90089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439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Challenge for Neuro-physiotherapy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3736697"/>
              </p:ext>
            </p:extLst>
          </p:nvPr>
        </p:nvGraphicFramePr>
        <p:xfrm>
          <a:off x="457200" y="171134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33632"/>
            <a:ext cx="914400" cy="1290368"/>
          </a:xfrm>
          <a:prstGeom prst="rect">
            <a:avLst/>
          </a:prstGeom>
          <a:noFill/>
        </p:spPr>
      </p:pic>
      <p:pic>
        <p:nvPicPr>
          <p:cNvPr id="6" name="Picture 3" descr="C:\Users\admin\Downloads\SVDU LOGO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5815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125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400" dirty="0"/>
              <a:t>Body temperature, oxygen saturation</a:t>
            </a:r>
          </a:p>
          <a:p>
            <a:r>
              <a:rPr lang="en-IN" sz="2400" dirty="0"/>
              <a:t>Individuals may be asymptomatic, yet carrying the virus… </a:t>
            </a:r>
          </a:p>
          <a:p>
            <a:r>
              <a:rPr lang="en-IN" sz="2400" dirty="0"/>
              <a:t>General hygiene standards – Hand washing, use of disinfectants, PPEs</a:t>
            </a:r>
          </a:p>
          <a:p>
            <a:r>
              <a:rPr lang="en-IN" sz="2400" dirty="0"/>
              <a:t>Use of masks (FFP2/KN95 Masks) by staff and surgical mask by patients. Mask, FFP2 masks in symptomatic areas</a:t>
            </a:r>
          </a:p>
          <a:p>
            <a:r>
              <a:rPr lang="en-IN" sz="2400" dirty="0"/>
              <a:t>Emphasize on “hands off “ remote coaching/supervised treatments than “hands-on” treatments</a:t>
            </a:r>
          </a:p>
          <a:p>
            <a:r>
              <a:rPr lang="en-IN" sz="2400" dirty="0"/>
              <a:t>Limiting  contact time as 10 minutes </a:t>
            </a:r>
          </a:p>
          <a:p>
            <a:r>
              <a:rPr lang="en-IN" sz="2400" dirty="0"/>
              <a:t>Maintaining a distance of 1.5 meters between patient and staff and between patients</a:t>
            </a:r>
          </a:p>
          <a:p>
            <a:r>
              <a:rPr lang="en-IN" sz="2400" dirty="0"/>
              <a:t>Virtual visits and </a:t>
            </a:r>
            <a:r>
              <a:rPr lang="en-IN" sz="2400" dirty="0" err="1"/>
              <a:t>teletherapy</a:t>
            </a:r>
            <a:r>
              <a:rPr lang="en-IN" sz="2400" dirty="0"/>
              <a:t> where applicable/outpatient basis/after discharge</a:t>
            </a:r>
          </a:p>
        </p:txBody>
      </p:sp>
      <p:pic>
        <p:nvPicPr>
          <p:cNvPr id="4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5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0724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b="1" u="sng" dirty="0">
                <a:solidFill>
                  <a:srgbClr val="C00000"/>
                </a:solidFill>
              </a:rPr>
              <a:t>Post Intensive Care Syndrome (PICS)</a:t>
            </a:r>
            <a:endParaRPr lang="en-IN" sz="2400" dirty="0">
              <a:solidFill>
                <a:srgbClr val="C00000"/>
              </a:solidFill>
            </a:endParaRPr>
          </a:p>
          <a:p>
            <a:r>
              <a:rPr lang="en-IN" sz="2400" dirty="0"/>
              <a:t>Specific problems in the post-acute phase</a:t>
            </a:r>
          </a:p>
          <a:p>
            <a:pPr lvl="0"/>
            <a:r>
              <a:rPr lang="en-IN" sz="2400" dirty="0"/>
              <a:t>Muscle weakness</a:t>
            </a:r>
          </a:p>
          <a:p>
            <a:pPr lvl="0"/>
            <a:r>
              <a:rPr lang="en-IN" sz="2400" dirty="0"/>
              <a:t>Fatigue</a:t>
            </a:r>
          </a:p>
          <a:p>
            <a:pPr lvl="0"/>
            <a:r>
              <a:rPr lang="en-IN" sz="2400" dirty="0"/>
              <a:t>Joint stiffness</a:t>
            </a:r>
          </a:p>
          <a:p>
            <a:pPr lvl="0"/>
            <a:r>
              <a:rPr lang="en-IN" sz="2400" dirty="0"/>
              <a:t>Dysphagia</a:t>
            </a:r>
          </a:p>
          <a:p>
            <a:pPr lvl="0"/>
            <a:r>
              <a:rPr lang="en-IN" sz="2400" dirty="0"/>
              <a:t>Neuropsychological problems- post traumatic stress with body image and cognitive issues</a:t>
            </a:r>
          </a:p>
          <a:p>
            <a:pPr lvl="0"/>
            <a:r>
              <a:rPr lang="en-IN" sz="2400" dirty="0"/>
              <a:t>Impaired mobility and functioning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b="1" u="sng" dirty="0">
                <a:solidFill>
                  <a:srgbClr val="C00000"/>
                </a:solidFill>
              </a:rPr>
              <a:t>Post Viral Fatigue Syndrome (PVFS)</a:t>
            </a:r>
          </a:p>
          <a:p>
            <a:endParaRPr lang="en-IN" sz="2400" dirty="0"/>
          </a:p>
        </p:txBody>
      </p:sp>
      <p:pic>
        <p:nvPicPr>
          <p:cNvPr id="4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5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90089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7109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sz="2400" dirty="0"/>
              <a:t>Patients with prolonged ICU admission will have a very low functional capacity for physical activity, possibly in combination with mental and/or cognitive problems. </a:t>
            </a:r>
          </a:p>
          <a:p>
            <a:pPr algn="just"/>
            <a:r>
              <a:rPr lang="en-IN" sz="2400" dirty="0"/>
              <a:t>Reduced physical functioning can be observed in patients with COVID-19 who were admitted in the hospital but not in the ICU and even the ones who were ill at home. </a:t>
            </a:r>
          </a:p>
          <a:p>
            <a:pPr algn="just"/>
            <a:r>
              <a:rPr lang="en-IN" sz="2400" dirty="0"/>
              <a:t>Use of patient specific functioning scale</a:t>
            </a:r>
          </a:p>
          <a:p>
            <a:pPr algn="just"/>
            <a:r>
              <a:rPr lang="en-IN" sz="2400" dirty="0"/>
              <a:t>Checking of oxygen saturation and Borg’s RPE before and after the physical activity or exercise</a:t>
            </a:r>
          </a:p>
          <a:p>
            <a:pPr algn="just"/>
            <a:r>
              <a:rPr lang="en-IN" sz="2400" dirty="0"/>
              <a:t>In case of PICS, ADLs must be performed at low to moderate intensity for shorter duration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Dutch Recommendations 2020</a:t>
            </a:r>
          </a:p>
        </p:txBody>
      </p:sp>
      <p:pic>
        <p:nvPicPr>
          <p:cNvPr id="5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6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590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Treatment for limited cognitive functions e.g. anxiety and reduced body awareness</a:t>
            </a:r>
          </a:p>
          <a:p>
            <a:r>
              <a:rPr lang="en-IN" sz="2400" b="1" dirty="0">
                <a:solidFill>
                  <a:srgbClr val="C00000"/>
                </a:solidFill>
              </a:rPr>
              <a:t>Thorough neurological assessment must be done post COVID-19</a:t>
            </a:r>
          </a:p>
          <a:p>
            <a:endParaRPr lang="en-IN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5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281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COVID-19: A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In December 2019, SARS CoV-2 in Wuhan, China</a:t>
            </a:r>
          </a:p>
          <a:p>
            <a:pPr algn="just"/>
            <a:r>
              <a:rPr lang="en-IN" sz="2400" dirty="0"/>
              <a:t>On March 11, 2020, WHO officially announced COVID-19, a pandemic</a:t>
            </a:r>
          </a:p>
          <a:p>
            <a:pPr algn="just"/>
            <a:r>
              <a:rPr lang="en-IN" sz="2400" dirty="0"/>
              <a:t>Coronaviruses constitute a single stranded RNA virus with respiratory, hepatic, enteric and neurological manifestations. </a:t>
            </a:r>
          </a:p>
          <a:p>
            <a:pPr algn="just"/>
            <a:r>
              <a:rPr lang="en-IN" sz="2400" dirty="0"/>
              <a:t>Before SARS CoV-2, there were six coronaviruses known to infect humans.</a:t>
            </a:r>
          </a:p>
          <a:p>
            <a:pPr algn="just"/>
            <a:r>
              <a:rPr lang="en-IN" sz="2400" dirty="0"/>
              <a:t>Two of these had led to major epidemics and deaths due to respiratory disease (SARS-</a:t>
            </a:r>
            <a:r>
              <a:rPr lang="en-IN" sz="2400" dirty="0" err="1"/>
              <a:t>CoV</a:t>
            </a:r>
            <a:r>
              <a:rPr lang="en-IN" sz="2400" dirty="0"/>
              <a:t> 2002-03, MERS 2012)</a:t>
            </a:r>
          </a:p>
          <a:p>
            <a:pPr algn="just"/>
            <a:endParaRPr lang="en-IN" sz="2400" dirty="0"/>
          </a:p>
          <a:p>
            <a:pPr algn="just"/>
            <a:endParaRPr lang="en-IN" sz="2400" dirty="0"/>
          </a:p>
        </p:txBody>
      </p:sp>
      <p:pic>
        <p:nvPicPr>
          <p:cNvPr id="4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9832"/>
            <a:ext cx="1143000" cy="1290368"/>
          </a:xfrm>
          <a:prstGeom prst="rect">
            <a:avLst/>
          </a:prstGeom>
          <a:noFill/>
        </p:spPr>
      </p:pic>
      <p:pic>
        <p:nvPicPr>
          <p:cNvPr id="5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90089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7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09627-D1D3-E143-0D7F-0F117ED8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4" name="Picture 3" descr="C:\Users\admin\Downloads\SVDU LOGO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574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Both SARS </a:t>
            </a:r>
            <a:r>
              <a:rPr lang="en-IN" sz="2400" dirty="0" err="1"/>
              <a:t>CoV</a:t>
            </a:r>
            <a:r>
              <a:rPr lang="en-IN" sz="2400" dirty="0"/>
              <a:t> and MERS had been associated with occasional CNS and PNS manifestations. </a:t>
            </a:r>
          </a:p>
          <a:p>
            <a:pPr algn="just"/>
            <a:r>
              <a:rPr lang="en-IN" sz="2400" dirty="0"/>
              <a:t>The minimum prevalence of CNS complications ranged from 0.04% for SARS to 0.20% for MERS</a:t>
            </a:r>
          </a:p>
          <a:p>
            <a:pPr algn="just"/>
            <a:r>
              <a:rPr lang="en-IN" sz="2400" dirty="0"/>
              <a:t>The prevalence of PNS complications ranged from         0.05%for SARS to 0.16% for MERS  </a:t>
            </a:r>
          </a:p>
          <a:p>
            <a:pPr algn="just"/>
            <a:r>
              <a:rPr lang="en-IN" sz="2400" dirty="0"/>
              <a:t>In SARS CoV-2 also, in addition to the systemic and respiratory symptoms, there are reports of patients developing neurological symptoms also</a:t>
            </a:r>
          </a:p>
          <a:p>
            <a:pPr algn="just"/>
            <a:endParaRPr lang="en-IN" sz="2400" dirty="0"/>
          </a:p>
          <a:p>
            <a:pPr marL="0" indent="0" algn="just">
              <a:buNone/>
            </a:pP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9632" y="5445224"/>
            <a:ext cx="6768752" cy="576064"/>
          </a:xfrm>
        </p:spPr>
        <p:txBody>
          <a:bodyPr/>
          <a:lstStyle/>
          <a:p>
            <a:r>
              <a:rPr lang="da-DK" b="1" dirty="0">
                <a:solidFill>
                  <a:schemeClr val="tx2"/>
                </a:solidFill>
              </a:rPr>
              <a:t>Wu et al, Brain Behaviour and Immunity, 2020;</a:t>
            </a:r>
          </a:p>
          <a:p>
            <a:r>
              <a:rPr lang="da-DK" b="1" dirty="0">
                <a:solidFill>
                  <a:schemeClr val="tx2"/>
                </a:solidFill>
              </a:rPr>
              <a:t> Ellul et al, Lancet 2020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6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294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>
                <a:solidFill>
                  <a:prstClr val="black"/>
                </a:solidFill>
              </a:rPr>
              <a:t>Reported Common Neurological manifestations in SARS CoV-2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dirty="0">
                <a:latin typeface="+mj-lt"/>
                <a:ea typeface="Calibri"/>
                <a:cs typeface="Times New Roman"/>
              </a:rPr>
              <a:t>Headache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dirty="0">
                <a:latin typeface="+mj-lt"/>
                <a:ea typeface="Calibri"/>
                <a:cs typeface="Times New Roman"/>
              </a:rPr>
              <a:t>Dizziness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dirty="0">
                <a:latin typeface="+mj-lt"/>
                <a:ea typeface="Calibri"/>
                <a:cs typeface="Times New Roman"/>
              </a:rPr>
              <a:t>Myalgia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dirty="0">
                <a:latin typeface="+mj-lt"/>
                <a:ea typeface="Calibri"/>
                <a:cs typeface="Times New Roman"/>
              </a:rPr>
              <a:t>Malaise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dirty="0" err="1">
                <a:latin typeface="+mj-lt"/>
                <a:ea typeface="Calibri"/>
                <a:cs typeface="Times New Roman"/>
              </a:rPr>
              <a:t>Dysexecutive</a:t>
            </a:r>
            <a:r>
              <a:rPr lang="en-IN" dirty="0">
                <a:latin typeface="+mj-lt"/>
                <a:ea typeface="Calibri"/>
                <a:cs typeface="Times New Roman"/>
              </a:rPr>
              <a:t> syndrome- inattention, disorientation, or poorly organised movements</a:t>
            </a:r>
          </a:p>
          <a:p>
            <a:r>
              <a:rPr lang="en-IN" dirty="0">
                <a:latin typeface="+mj-lt"/>
                <a:ea typeface="Calibri"/>
                <a:cs typeface="Times New Roman"/>
              </a:rPr>
              <a:t>Impaired consciousness</a:t>
            </a:r>
            <a:endParaRPr lang="en-IN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PNS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/>
              <a:t>Anosmia </a:t>
            </a:r>
          </a:p>
          <a:p>
            <a:r>
              <a:rPr lang="en-IN" dirty="0" err="1"/>
              <a:t>Ageusia</a:t>
            </a:r>
            <a:endParaRPr lang="en-IN" dirty="0"/>
          </a:p>
          <a:p>
            <a:r>
              <a:rPr lang="en-IN" dirty="0" err="1"/>
              <a:t>Paresthesia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pic>
        <p:nvPicPr>
          <p:cNvPr id="7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9832"/>
            <a:ext cx="1143000" cy="1290368"/>
          </a:xfrm>
          <a:prstGeom prst="rect">
            <a:avLst/>
          </a:prstGeom>
          <a:noFill/>
        </p:spPr>
      </p:pic>
      <p:pic>
        <p:nvPicPr>
          <p:cNvPr id="8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955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374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Reported common neurological disorders in SARS CoV-2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Encephalitis and other encephalopathies</a:t>
            </a:r>
          </a:p>
          <a:p>
            <a:r>
              <a:rPr lang="en-IN" sz="2400" dirty="0"/>
              <a:t>Acute disseminated encephalomyelitis</a:t>
            </a:r>
          </a:p>
          <a:p>
            <a:r>
              <a:rPr lang="en-IN" sz="2400" dirty="0"/>
              <a:t>Acute Cerebrovascular disease: Ischaemic stroke, Cerebral venous sinus thrombosis</a:t>
            </a:r>
          </a:p>
          <a:p>
            <a:r>
              <a:rPr lang="en-IN" sz="2400" dirty="0" err="1"/>
              <a:t>Guillane</a:t>
            </a:r>
            <a:r>
              <a:rPr lang="en-IN" sz="2400" dirty="0"/>
              <a:t> Barre Syndrome</a:t>
            </a:r>
          </a:p>
          <a:p>
            <a:r>
              <a:rPr lang="en-IN" sz="2400" dirty="0"/>
              <a:t>Rhabdomyolysis and other muscle diseases</a:t>
            </a:r>
          </a:p>
          <a:p>
            <a:r>
              <a:rPr lang="en-IN" sz="2400" dirty="0"/>
              <a:t>Taste and smell dysfunctions</a:t>
            </a:r>
          </a:p>
          <a:p>
            <a:pPr marL="0" indent="0">
              <a:buNone/>
            </a:pPr>
            <a:endParaRPr lang="en-IN" sz="2400" dirty="0"/>
          </a:p>
        </p:txBody>
      </p:sp>
      <p:pic>
        <p:nvPicPr>
          <p:cNvPr id="4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914400" cy="1290368"/>
          </a:xfrm>
          <a:prstGeom prst="rect">
            <a:avLst/>
          </a:prstGeom>
          <a:noFill/>
        </p:spPr>
      </p:pic>
      <p:pic>
        <p:nvPicPr>
          <p:cNvPr id="5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721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Encephalitis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sz="2400" dirty="0"/>
              <a:t>It is the inflammation of the brain parenchyma usually caused by an infection or body’s immune </a:t>
            </a:r>
            <a:r>
              <a:rPr lang="en-IN" sz="2400" dirty="0" err="1"/>
              <a:t>defense</a:t>
            </a:r>
            <a:r>
              <a:rPr lang="en-IN" sz="2400" dirty="0"/>
              <a:t>.</a:t>
            </a:r>
          </a:p>
          <a:p>
            <a:pPr algn="just"/>
            <a:r>
              <a:rPr lang="en-IN" sz="2400" dirty="0"/>
              <a:t>Data from 8 adults aged 24-78 years (as of May 2020)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/>
              <a:t>Mostly neurological symptoms started from the time of respiratory symptoms onset to 17 days afterwards. In one, confusion preceded cough and fever and two had only fever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/>
              <a:t>Common features were- irritability, confusion, reduced consciousness, seizures, neck stiffness, psychotic symptoms, and one had ataxia, </a:t>
            </a:r>
            <a:r>
              <a:rPr lang="en-IN" sz="2400" dirty="0" err="1"/>
              <a:t>oscillopsia</a:t>
            </a:r>
            <a:r>
              <a:rPr lang="en-IN" sz="2400" dirty="0"/>
              <a:t>, hiccups and bilateral facial weakness.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dirty="0"/>
              <a:t>No specific treatment exists for SARS-CoV2 encephalitis</a:t>
            </a:r>
          </a:p>
        </p:txBody>
      </p:sp>
      <p:pic>
        <p:nvPicPr>
          <p:cNvPr id="4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5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770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Other Encephalopathies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It is a </a:t>
            </a:r>
            <a:r>
              <a:rPr lang="en-IN" sz="2400" dirty="0" err="1"/>
              <a:t>pathobiological</a:t>
            </a:r>
            <a:r>
              <a:rPr lang="en-IN" sz="2400" dirty="0"/>
              <a:t> process that develops over hours to days and manifest as changed personality, behaviour, cognition or consciousness. </a:t>
            </a:r>
          </a:p>
          <a:p>
            <a:pPr algn="just"/>
            <a:r>
              <a:rPr lang="en-IN" sz="2400" dirty="0"/>
              <a:t>Common neurological symptoms were headache, dizziness, impaired consciousness, </a:t>
            </a:r>
            <a:r>
              <a:rPr lang="en-IN" sz="2400" dirty="0" err="1"/>
              <a:t>dysexecutive</a:t>
            </a:r>
            <a:r>
              <a:rPr lang="en-IN" sz="2400" dirty="0"/>
              <a:t> syndrome and seizures in children with SARS CoV2 infection.</a:t>
            </a:r>
          </a:p>
          <a:p>
            <a:pPr algn="just"/>
            <a:endParaRPr lang="en-IN" sz="2400" dirty="0"/>
          </a:p>
        </p:txBody>
      </p:sp>
      <p:pic>
        <p:nvPicPr>
          <p:cNvPr id="4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5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884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b="1" dirty="0"/>
              <a:t>Acute Disseminated Encephalomyelitis and 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It is a syndrome of multifocal demyelination, typically occurring weeks after an infection. </a:t>
            </a:r>
          </a:p>
          <a:p>
            <a:pPr algn="just"/>
            <a:r>
              <a:rPr lang="en-IN" sz="2400" dirty="0"/>
              <a:t>Neurological symptoms- dysphagia, dysarthria, and encephalopathy 9 days after the onset of headache and myalgia or seizures and reduced consciousness</a:t>
            </a:r>
          </a:p>
          <a:p>
            <a:pPr algn="just"/>
            <a:r>
              <a:rPr lang="en-IN" sz="2400" dirty="0"/>
              <a:t>Both improved</a:t>
            </a:r>
          </a:p>
          <a:p>
            <a:pPr algn="just"/>
            <a:r>
              <a:rPr lang="en-IN" sz="2400" dirty="0"/>
              <a:t>66 years old male presented with fever, fatigue, and then acute flaccid </a:t>
            </a:r>
            <a:r>
              <a:rPr lang="en-IN" sz="2400" dirty="0" err="1"/>
              <a:t>paraparesis</a:t>
            </a:r>
            <a:r>
              <a:rPr lang="en-IN" sz="2400" dirty="0"/>
              <a:t> with incontinence. Examination showed </a:t>
            </a:r>
            <a:r>
              <a:rPr lang="en-IN" sz="2400" dirty="0" err="1"/>
              <a:t>hyporeflexia</a:t>
            </a:r>
            <a:r>
              <a:rPr lang="en-IN" sz="2400" dirty="0"/>
              <a:t> and a sensory level at T10. He was treated with dexamethasone and intravenous immunoglobulin, and was discharged for rehabilitation.</a:t>
            </a:r>
          </a:p>
        </p:txBody>
      </p:sp>
      <p:pic>
        <p:nvPicPr>
          <p:cNvPr id="4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914400" cy="985568"/>
          </a:xfrm>
          <a:prstGeom prst="rect">
            <a:avLst/>
          </a:prstGeom>
          <a:noFill/>
        </p:spPr>
      </p:pic>
      <p:pic>
        <p:nvPicPr>
          <p:cNvPr id="5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955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284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b="1" dirty="0"/>
              <a:t>Peripheral Nervous system and Muscle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2400" dirty="0"/>
              <a:t>Guillain-Barre syndrome is an acute </a:t>
            </a:r>
            <a:r>
              <a:rPr lang="en-IN" sz="2400" dirty="0" err="1"/>
              <a:t>polyradiculopathy</a:t>
            </a:r>
            <a:r>
              <a:rPr lang="en-IN" sz="2400" dirty="0"/>
              <a:t> characterised by rapidly progressive, symmetrical limb weakness, </a:t>
            </a:r>
            <a:r>
              <a:rPr lang="en-IN" sz="2400" dirty="0" err="1"/>
              <a:t>areflexia</a:t>
            </a:r>
            <a:r>
              <a:rPr lang="en-IN" sz="2400" dirty="0"/>
              <a:t> on examination, sensory symptoms, and, in some patients, facial weakness, although several variants exist.</a:t>
            </a:r>
          </a:p>
          <a:p>
            <a:pPr algn="just"/>
            <a:r>
              <a:rPr lang="en-IN" sz="2400" dirty="0"/>
              <a:t>19 reported cases with median age of 63 years and range of 23-77 years</a:t>
            </a:r>
          </a:p>
          <a:p>
            <a:pPr algn="just"/>
            <a:r>
              <a:rPr lang="en-IN" sz="2400" dirty="0"/>
              <a:t>Neurological symptoms started usually after 7 days of respiratory and systemic symptoms- weakness of all four limbs with or without sensory loss, </a:t>
            </a:r>
            <a:r>
              <a:rPr lang="en-IN" sz="2400" dirty="0" err="1"/>
              <a:t>paraparetic</a:t>
            </a:r>
            <a:r>
              <a:rPr lang="en-IN" sz="2400" dirty="0"/>
              <a:t> variant, lower limb </a:t>
            </a:r>
            <a:r>
              <a:rPr lang="en-IN" sz="2400" dirty="0" err="1"/>
              <a:t>paresthesia</a:t>
            </a:r>
            <a:r>
              <a:rPr lang="en-IN" sz="2400" dirty="0"/>
              <a:t>, facial nerve involvement, dysphagia, autonomic dysfunction, Miller fisher variant, loss of smell and taste, </a:t>
            </a:r>
            <a:r>
              <a:rPr lang="en-IN" sz="2400" dirty="0" err="1"/>
              <a:t>abducen</a:t>
            </a:r>
            <a:r>
              <a:rPr lang="en-IN" sz="2400" dirty="0"/>
              <a:t> palsy, acute vestibular syndrome.</a:t>
            </a:r>
          </a:p>
          <a:p>
            <a:pPr algn="just"/>
            <a:endParaRPr lang="en-IN" sz="2400" dirty="0"/>
          </a:p>
        </p:txBody>
      </p:sp>
      <p:pic>
        <p:nvPicPr>
          <p:cNvPr id="4" name="Picture 2" descr="C:\Users\admin\Downloads\Physiotherapy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3632"/>
            <a:ext cx="1143000" cy="1290368"/>
          </a:xfrm>
          <a:prstGeom prst="rect">
            <a:avLst/>
          </a:prstGeom>
          <a:noFill/>
        </p:spPr>
      </p:pic>
      <p:pic>
        <p:nvPicPr>
          <p:cNvPr id="5" name="Picture 3" descr="C:\Users\admin\Downloads\SVDU LOG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350" y="304800"/>
            <a:ext cx="1085850" cy="1133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09176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776</TotalTime>
  <Words>1165</Words>
  <Application>Microsoft Macintosh PowerPoint</Application>
  <PresentationFormat>On-screen Show (4:3)</PresentationFormat>
  <Paragraphs>122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</vt:lpstr>
      <vt:lpstr>Effect of COVID-19 on the Nervous System</vt:lpstr>
      <vt:lpstr>COVID-19: A Pandemic</vt:lpstr>
      <vt:lpstr>Slide 3</vt:lpstr>
      <vt:lpstr>Reported Common Neurological manifestations in SARS CoV-2</vt:lpstr>
      <vt:lpstr>Reported common neurological disorders in SARS CoV-2</vt:lpstr>
      <vt:lpstr>Encephalitis</vt:lpstr>
      <vt:lpstr>Other Encephalopathies</vt:lpstr>
      <vt:lpstr>Acute Disseminated Encephalomyelitis and Myelitis</vt:lpstr>
      <vt:lpstr>Peripheral Nervous system and Muscle diseases</vt:lpstr>
      <vt:lpstr>Cerebrovascular manifestations</vt:lpstr>
      <vt:lpstr>How does COVID-19 affect the Nervous System?</vt:lpstr>
      <vt:lpstr>Slide 12</vt:lpstr>
      <vt:lpstr>Slide 13</vt:lpstr>
      <vt:lpstr>*</vt:lpstr>
      <vt:lpstr>Challenge for Neuro-physiotherapy</vt:lpstr>
      <vt:lpstr>Slide 16</vt:lpstr>
      <vt:lpstr>Slide 17</vt:lpstr>
      <vt:lpstr>Slide 18</vt:lpstr>
      <vt:lpstr>Slide 19</vt:lpstr>
      <vt:lpstr>Thank you</vt:lpstr>
    </vt:vector>
  </TitlesOfParts>
  <Company>Vodafone Essar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COVID-19 on the Nervous System</dc:title>
  <dc:creator>NALINA</dc:creator>
  <cp:lastModifiedBy>Windows User</cp:lastModifiedBy>
  <cp:revision>52</cp:revision>
  <dcterms:created xsi:type="dcterms:W3CDTF">2020-09-01T17:55:17Z</dcterms:created>
  <dcterms:modified xsi:type="dcterms:W3CDTF">2022-11-25T08:52:40Z</dcterms:modified>
</cp:coreProperties>
</file>