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0"/>
  </p:notesMasterIdLst>
  <p:sldIdLst>
    <p:sldId id="256" r:id="rId2"/>
    <p:sldId id="269" r:id="rId3"/>
    <p:sldId id="259" r:id="rId4"/>
    <p:sldId id="260" r:id="rId5"/>
    <p:sldId id="261" r:id="rId6"/>
    <p:sldId id="274" r:id="rId7"/>
    <p:sldId id="268" r:id="rId8"/>
    <p:sldId id="262" r:id="rId9"/>
    <p:sldId id="263" r:id="rId10"/>
    <p:sldId id="264" r:id="rId11"/>
    <p:sldId id="265" r:id="rId12"/>
    <p:sldId id="266" r:id="rId13"/>
    <p:sldId id="275" r:id="rId14"/>
    <p:sldId id="276" r:id="rId15"/>
    <p:sldId id="277" r:id="rId16"/>
    <p:sldId id="278" r:id="rId17"/>
    <p:sldId id="273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81D39-7E54-4E8F-805A-2D8F54631194}" type="datetimeFigureOut">
              <a:rPr lang="en-US" smtClean="0"/>
              <a:pPr/>
              <a:t>11/23/2022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E9297-B865-4555-9CAD-A397BB18201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E9297-B865-4555-9CAD-A397BB182018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7123FE-B60A-43C3-B729-FAF184F75709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55EB2-BD51-4CA2-9AA0-303D797B0569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8E38342-37A4-4376-9256-668CE1D12022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5AB4FC-6CB5-4D71-927A-6D7D116848B9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439E9A-BDE4-4736-8F7A-34AD3DB42423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8572F-4643-4D26-A8EC-7CCF8AB4283E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AC95F-71F0-42CB-A863-523A81F6BF54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4D14F0-6390-4A29-9BBA-2CFECEA06E49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67297F-FD10-40EF-84F2-C4264702B3FC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D5F86-79AB-488D-BFEA-96A4348CD0BD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200157-7AD7-4AD7-B586-9391B7DB2D5E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9AD128A-EC98-4A8C-B90C-7E7B291EA982}" type="datetime1">
              <a:rPr lang="en-US" smtClean="0"/>
              <a:pPr/>
              <a:t>11/23/2022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88D3C0C-6B8A-45D1-8F20-5AB3EE35630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038344"/>
          </a:xfrm>
        </p:spPr>
        <p:txBody>
          <a:bodyPr>
            <a:normAutofit/>
          </a:bodyPr>
          <a:lstStyle/>
          <a:p>
            <a:r>
              <a:rPr lang="en-IN" dirty="0" smtClean="0"/>
              <a:t>Axis &amp; Planes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286124"/>
            <a:ext cx="5789558" cy="2786082"/>
          </a:xfrm>
        </p:spPr>
        <p:txBody>
          <a:bodyPr>
            <a:normAutofit/>
          </a:bodyPr>
          <a:lstStyle/>
          <a:p>
            <a:r>
              <a:rPr lang="en-IN" dirty="0" smtClean="0"/>
              <a:t>Target Audience:</a:t>
            </a:r>
          </a:p>
          <a:p>
            <a:r>
              <a:rPr lang="en-IN" dirty="0" smtClean="0"/>
              <a:t>Physiotherapy students</a:t>
            </a:r>
          </a:p>
          <a:p>
            <a:endParaRPr lang="en-IN" dirty="0" smtClean="0"/>
          </a:p>
          <a:p>
            <a:r>
              <a:rPr lang="en-IN" dirty="0" smtClean="0"/>
              <a:t>PPT presented by Dr. Noel </a:t>
            </a:r>
            <a:r>
              <a:rPr lang="en-IN" dirty="0" err="1" smtClean="0"/>
              <a:t>Macwan</a:t>
            </a:r>
            <a:r>
              <a:rPr lang="en-IN" dirty="0" smtClean="0"/>
              <a:t>,</a:t>
            </a:r>
          </a:p>
          <a:p>
            <a:r>
              <a:rPr lang="en-IN" dirty="0" smtClean="0"/>
              <a:t>Assistant Prof., College of Physiotherapy, </a:t>
            </a:r>
          </a:p>
          <a:p>
            <a:r>
              <a:rPr lang="en-IN" dirty="0" err="1" smtClean="0"/>
              <a:t>Sumandeep</a:t>
            </a:r>
            <a:r>
              <a:rPr lang="en-IN" dirty="0" smtClean="0"/>
              <a:t> </a:t>
            </a:r>
            <a:r>
              <a:rPr lang="en-IN" dirty="0" err="1" smtClean="0"/>
              <a:t>Vidyapeeth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85728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4357694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 err="1"/>
              <a:t>Sagittal</a:t>
            </a:r>
            <a:r>
              <a:rPr lang="en-IN" b="1" i="1" dirty="0"/>
              <a:t> Plane</a:t>
            </a:r>
            <a:br>
              <a:rPr lang="en-IN" b="1" i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</a:t>
            </a:r>
            <a:r>
              <a:rPr lang="en-IN" b="1" dirty="0" err="1"/>
              <a:t>sagittal</a:t>
            </a:r>
            <a:r>
              <a:rPr lang="en-IN" b="1" dirty="0"/>
              <a:t> plane (YZ plane) is so named because it </a:t>
            </a:r>
            <a:r>
              <a:rPr lang="en-IN" b="1" dirty="0" smtClean="0"/>
              <a:t>is </a:t>
            </a:r>
            <a:r>
              <a:rPr lang="en-IN" dirty="0" smtClean="0"/>
              <a:t>parallel </a:t>
            </a:r>
            <a:r>
              <a:rPr lang="en-IN" dirty="0"/>
              <a:t>to the </a:t>
            </a:r>
            <a:r>
              <a:rPr lang="en-IN" dirty="0" err="1"/>
              <a:t>sagittal</a:t>
            </a:r>
            <a:r>
              <a:rPr lang="en-IN" dirty="0"/>
              <a:t> suture of the skull, dividing </a:t>
            </a:r>
            <a:r>
              <a:rPr lang="en-IN" dirty="0" smtClean="0"/>
              <a:t>the body </a:t>
            </a:r>
            <a:r>
              <a:rPr lang="en-IN" dirty="0"/>
              <a:t>into right and left sides. </a:t>
            </a:r>
            <a:endParaRPr lang="en-IN" dirty="0" smtClean="0"/>
          </a:p>
          <a:p>
            <a:pPr algn="just"/>
            <a:r>
              <a:rPr lang="en-IN" dirty="0" smtClean="0"/>
              <a:t>Photographically</a:t>
            </a:r>
            <a:r>
              <a:rPr lang="en-IN" dirty="0"/>
              <a:t>, this is </a:t>
            </a:r>
            <a:r>
              <a:rPr lang="en-IN" dirty="0" smtClean="0"/>
              <a:t>a side </a:t>
            </a:r>
            <a:r>
              <a:rPr lang="en-IN" dirty="0"/>
              <a:t>view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clearest examples of joint motions </a:t>
            </a:r>
            <a:r>
              <a:rPr lang="en-IN" dirty="0" smtClean="0"/>
              <a:t>occurring in </a:t>
            </a:r>
            <a:r>
              <a:rPr lang="en-IN" dirty="0"/>
              <a:t>the </a:t>
            </a:r>
            <a:r>
              <a:rPr lang="en-IN" dirty="0" err="1"/>
              <a:t>sagittal</a:t>
            </a:r>
            <a:r>
              <a:rPr lang="en-IN" dirty="0"/>
              <a:t> plane are defined as flexion </a:t>
            </a:r>
            <a:r>
              <a:rPr lang="en-IN" dirty="0" smtClean="0"/>
              <a:t>and extension </a:t>
            </a:r>
            <a:r>
              <a:rPr lang="en-IN" dirty="0"/>
              <a:t>(neck, trunk, elbow and many others) </a:t>
            </a:r>
            <a:r>
              <a:rPr lang="en-IN" dirty="0" smtClean="0"/>
              <a:t>and </a:t>
            </a:r>
            <a:r>
              <a:rPr lang="en-IN" dirty="0" err="1" smtClean="0"/>
              <a:t>dorsiflexion</a:t>
            </a:r>
            <a:r>
              <a:rPr lang="en-IN" dirty="0" smtClean="0"/>
              <a:t> </a:t>
            </a:r>
            <a:r>
              <a:rPr lang="en-IN" dirty="0"/>
              <a:t>and </a:t>
            </a:r>
            <a:r>
              <a:rPr lang="en-IN" dirty="0" err="1"/>
              <a:t>plantarflexion</a:t>
            </a:r>
            <a:r>
              <a:rPr lang="en-IN" dirty="0"/>
              <a:t> (ankle).</a:t>
            </a: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0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16" y="5406165"/>
            <a:ext cx="1285884" cy="14518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These motions within the </a:t>
            </a:r>
            <a:r>
              <a:rPr lang="en-IN" dirty="0" err="1" smtClean="0"/>
              <a:t>sagittal</a:t>
            </a:r>
            <a:r>
              <a:rPr lang="en-IN" dirty="0" smtClean="0"/>
              <a:t> plane pivot around an axis that is perpendicular to this plane and traverses from the medial side of the body to the lateral side of the body (x-axis). </a:t>
            </a:r>
          </a:p>
          <a:p>
            <a:pPr algn="just"/>
            <a:r>
              <a:rPr lang="en-IN" dirty="0" smtClean="0"/>
              <a:t>This axis of motion is a medial-lateral axis.</a:t>
            </a: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/>
              <a:t>Horizontal Plane</a:t>
            </a:r>
            <a:br>
              <a:rPr lang="en-IN" b="1" i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</a:t>
            </a:r>
            <a:r>
              <a:rPr lang="en-IN" b="1" dirty="0"/>
              <a:t>horizontal or transverse plane is so named </a:t>
            </a:r>
            <a:r>
              <a:rPr lang="en-IN" b="1" dirty="0" smtClean="0"/>
              <a:t>because </a:t>
            </a:r>
            <a:r>
              <a:rPr lang="en-IN" dirty="0" smtClean="0"/>
              <a:t>it </a:t>
            </a:r>
            <a:r>
              <a:rPr lang="en-IN" dirty="0"/>
              <a:t>is parallel to the horizon and the floor (XZ plane). </a:t>
            </a:r>
            <a:endParaRPr lang="en-IN" dirty="0" smtClean="0"/>
          </a:p>
          <a:p>
            <a:pPr algn="just"/>
            <a:r>
              <a:rPr lang="en-IN" dirty="0" smtClean="0"/>
              <a:t>It divides </a:t>
            </a:r>
            <a:r>
              <a:rPr lang="en-IN" dirty="0"/>
              <a:t>the body into upper and lower parts. </a:t>
            </a:r>
            <a:endParaRPr lang="en-IN" dirty="0" smtClean="0"/>
          </a:p>
          <a:p>
            <a:pPr algn="just"/>
            <a:r>
              <a:rPr lang="en-IN" dirty="0" smtClean="0"/>
              <a:t>Rotations occur </a:t>
            </a:r>
            <a:r>
              <a:rPr lang="en-IN" dirty="0"/>
              <a:t>in this plane around a longitudinal or y-axis. 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46643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5221828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As with other axes relative to their plane of motion, this axis lies perpendicular to the transverse plane in a </a:t>
            </a:r>
            <a:r>
              <a:rPr lang="en-IN" dirty="0" err="1" smtClean="0"/>
              <a:t>cephalocaudal</a:t>
            </a:r>
            <a:r>
              <a:rPr lang="en-IN" dirty="0" smtClean="0"/>
              <a:t> direction and is referred to in physics as the y-axis and in kinesiology as a superior-inferior axis, vertical axis, or longitudinal axis. </a:t>
            </a:r>
          </a:p>
          <a:p>
            <a:pPr algn="just"/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Motions that occur within the transverse plane are:</a:t>
            </a:r>
          </a:p>
          <a:p>
            <a:pPr lvl="1">
              <a:buNone/>
            </a:pPr>
            <a:r>
              <a:rPr lang="en-IN" b="1" dirty="0" smtClean="0">
                <a:solidFill>
                  <a:schemeClr val="tx1"/>
                </a:solidFill>
              </a:rPr>
              <a:t>• Medial and lateral rotation (hip and shoulder)</a:t>
            </a:r>
          </a:p>
          <a:p>
            <a:pPr lvl="1">
              <a:buNone/>
            </a:pPr>
            <a:r>
              <a:rPr lang="en-IN" b="1" dirty="0" smtClean="0">
                <a:solidFill>
                  <a:schemeClr val="tx1"/>
                </a:solidFill>
              </a:rPr>
              <a:t>• </a:t>
            </a:r>
            <a:r>
              <a:rPr lang="en-IN" b="1" dirty="0" err="1" smtClean="0">
                <a:solidFill>
                  <a:schemeClr val="tx1"/>
                </a:solidFill>
              </a:rPr>
              <a:t>Pronation</a:t>
            </a:r>
            <a:r>
              <a:rPr lang="en-IN" b="1" dirty="0" smtClean="0">
                <a:solidFill>
                  <a:schemeClr val="tx1"/>
                </a:solidFill>
              </a:rPr>
              <a:t> and </a:t>
            </a:r>
            <a:r>
              <a:rPr lang="en-IN" b="1" dirty="0" err="1" smtClean="0">
                <a:solidFill>
                  <a:schemeClr val="tx1"/>
                </a:solidFill>
              </a:rPr>
              <a:t>supination</a:t>
            </a:r>
            <a:r>
              <a:rPr lang="en-IN" b="1" dirty="0" smtClean="0">
                <a:solidFill>
                  <a:schemeClr val="tx1"/>
                </a:solidFill>
              </a:rPr>
              <a:t> (forearm)</a:t>
            </a:r>
          </a:p>
          <a:p>
            <a:pPr lvl="1">
              <a:buNone/>
            </a:pPr>
            <a:r>
              <a:rPr lang="en-IN" b="1" dirty="0" smtClean="0">
                <a:solidFill>
                  <a:schemeClr val="tx1"/>
                </a:solidFill>
              </a:rPr>
              <a:t>• </a:t>
            </a:r>
            <a:r>
              <a:rPr lang="en-IN" b="1" dirty="0" err="1" smtClean="0">
                <a:solidFill>
                  <a:schemeClr val="tx1"/>
                </a:solidFill>
              </a:rPr>
              <a:t>Eversion</a:t>
            </a:r>
            <a:r>
              <a:rPr lang="en-IN" b="1" dirty="0" smtClean="0">
                <a:solidFill>
                  <a:schemeClr val="tx1"/>
                </a:solidFill>
              </a:rPr>
              <a:t> and inversion (foot)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Trick to remember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 smtClean="0"/>
              <a:t>F</a:t>
            </a:r>
            <a:r>
              <a:rPr lang="en-IN" dirty="0" smtClean="0"/>
              <a:t>ront</a:t>
            </a:r>
            <a:r>
              <a:rPr lang="en-IN" b="1" u="sng" dirty="0" smtClean="0"/>
              <a:t>a</a:t>
            </a:r>
            <a:r>
              <a:rPr lang="en-IN" dirty="0" smtClean="0"/>
              <a:t>l </a:t>
            </a:r>
            <a:r>
              <a:rPr lang="en-IN" b="1" u="sng" dirty="0" smtClean="0"/>
              <a:t>P</a:t>
            </a:r>
            <a:r>
              <a:rPr lang="en-IN" dirty="0" smtClean="0"/>
              <a:t>lane (divides body into Front </a:t>
            </a:r>
            <a:r>
              <a:rPr lang="en-IN" b="1" u="sng" dirty="0" smtClean="0"/>
              <a:t>a</a:t>
            </a:r>
            <a:r>
              <a:rPr lang="en-IN" dirty="0" smtClean="0"/>
              <a:t>nd Back) (</a:t>
            </a:r>
            <a:r>
              <a:rPr lang="en-IN" dirty="0" err="1" smtClean="0"/>
              <a:t>FaPFaB</a:t>
            </a:r>
            <a:r>
              <a:rPr lang="en-IN" dirty="0" smtClean="0"/>
              <a:t>)</a:t>
            </a:r>
          </a:p>
          <a:p>
            <a:r>
              <a:rPr lang="en-IN" b="1" u="sng" dirty="0" err="1" smtClean="0"/>
              <a:t>S</a:t>
            </a:r>
            <a:r>
              <a:rPr lang="en-IN" dirty="0" err="1" smtClean="0"/>
              <a:t>agitt</a:t>
            </a:r>
            <a:r>
              <a:rPr lang="en-IN" b="1" u="sng" dirty="0" err="1" smtClean="0"/>
              <a:t>a</a:t>
            </a:r>
            <a:r>
              <a:rPr lang="en-IN" dirty="0" err="1" smtClean="0"/>
              <a:t>l</a:t>
            </a:r>
            <a:r>
              <a:rPr lang="en-IN" dirty="0" smtClean="0"/>
              <a:t> </a:t>
            </a:r>
            <a:r>
              <a:rPr lang="en-IN" b="1" u="sng" dirty="0" smtClean="0"/>
              <a:t>P</a:t>
            </a:r>
            <a:r>
              <a:rPr lang="en-IN" dirty="0" smtClean="0"/>
              <a:t>lane (divides body into 2 halves-</a:t>
            </a:r>
            <a:r>
              <a:rPr lang="en-IN" b="1" dirty="0" smtClean="0"/>
              <a:t>R</a:t>
            </a:r>
            <a:r>
              <a:rPr lang="en-IN" dirty="0" smtClean="0"/>
              <a:t>ight </a:t>
            </a:r>
            <a:r>
              <a:rPr lang="en-IN" b="1" u="sng" dirty="0" smtClean="0"/>
              <a:t>a</a:t>
            </a:r>
            <a:r>
              <a:rPr lang="en-IN" dirty="0" smtClean="0"/>
              <a:t>nd </a:t>
            </a:r>
            <a:r>
              <a:rPr lang="en-IN" b="1" u="sng" dirty="0" smtClean="0"/>
              <a:t>L</a:t>
            </a:r>
            <a:r>
              <a:rPr lang="en-IN" dirty="0" smtClean="0"/>
              <a:t>eft)(</a:t>
            </a:r>
            <a:r>
              <a:rPr lang="en-IN" dirty="0" err="1" smtClean="0"/>
              <a:t>SaPRaL</a:t>
            </a:r>
            <a:r>
              <a:rPr lang="en-IN" dirty="0" smtClean="0"/>
              <a:t>)</a:t>
            </a:r>
          </a:p>
          <a:p>
            <a:r>
              <a:rPr lang="en-IN" b="1" u="sng" dirty="0" smtClean="0"/>
              <a:t>H</a:t>
            </a:r>
            <a:r>
              <a:rPr lang="en-IN" dirty="0" smtClean="0"/>
              <a:t>orizont</a:t>
            </a:r>
            <a:r>
              <a:rPr lang="en-IN" b="1" u="sng" dirty="0" smtClean="0"/>
              <a:t>a</a:t>
            </a:r>
            <a:r>
              <a:rPr lang="en-IN" dirty="0" smtClean="0"/>
              <a:t>l </a:t>
            </a:r>
            <a:r>
              <a:rPr lang="en-IN" b="1" u="sng" dirty="0" smtClean="0"/>
              <a:t>P</a:t>
            </a:r>
            <a:r>
              <a:rPr lang="en-IN" dirty="0" smtClean="0"/>
              <a:t>lane (Divides body in </a:t>
            </a:r>
            <a:r>
              <a:rPr lang="en-IN" b="1" u="sng" dirty="0" smtClean="0"/>
              <a:t>U</a:t>
            </a:r>
            <a:r>
              <a:rPr lang="en-IN" dirty="0" smtClean="0"/>
              <a:t>pper </a:t>
            </a:r>
            <a:r>
              <a:rPr lang="en-IN" b="1" u="sng" dirty="0" smtClean="0"/>
              <a:t>a</a:t>
            </a:r>
            <a:r>
              <a:rPr lang="en-IN" dirty="0" smtClean="0"/>
              <a:t>nd </a:t>
            </a:r>
            <a:r>
              <a:rPr lang="en-IN" b="1" u="sng" dirty="0" smtClean="0"/>
              <a:t>L</a:t>
            </a:r>
            <a:r>
              <a:rPr lang="en-IN" dirty="0" smtClean="0"/>
              <a:t>ower half)(</a:t>
            </a:r>
            <a:r>
              <a:rPr lang="en-IN" dirty="0" err="1" smtClean="0"/>
              <a:t>HaPUaL</a:t>
            </a:r>
            <a:r>
              <a:rPr lang="en-IN" dirty="0" smtClean="0"/>
              <a:t>)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Clinical Implication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If the movement does not occur in appropriate Axis and plane, it indicates there is some pathology in the Joint and vice versa.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Principles of Exercise Therapy by Dena Gardiner, Fourth Edition</a:t>
            </a:r>
          </a:p>
          <a:p>
            <a:pPr algn="just"/>
            <a:r>
              <a:rPr lang="en-IN" dirty="0" err="1" smtClean="0"/>
              <a:t>Brunnstrom’s</a:t>
            </a:r>
            <a:r>
              <a:rPr lang="en-IN" dirty="0" smtClean="0"/>
              <a:t> Clinical Kinesiology by Peggy </a:t>
            </a:r>
            <a:r>
              <a:rPr lang="en-IN" dirty="0" err="1" smtClean="0"/>
              <a:t>Houglum</a:t>
            </a:r>
            <a:r>
              <a:rPr lang="en-IN" dirty="0" smtClean="0"/>
              <a:t>, Sixth Edition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46643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5221828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11400" dirty="0" smtClean="0"/>
              <a:t>  </a:t>
            </a:r>
            <a:endParaRPr lang="en-IN" sz="11400" dirty="0"/>
          </a:p>
        </p:txBody>
      </p:sp>
      <p:sp>
        <p:nvSpPr>
          <p:cNvPr id="4" name="Rectangle 3"/>
          <p:cNvSpPr/>
          <p:nvPr/>
        </p:nvSpPr>
        <p:spPr>
          <a:xfrm>
            <a:off x="428596" y="2071678"/>
            <a:ext cx="69294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IN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IN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At the end of the lecture, the students will be able to </a:t>
            </a:r>
          </a:p>
          <a:p>
            <a:r>
              <a:rPr lang="en-IN" dirty="0" smtClean="0"/>
              <a:t>Learn about Axis and Planes</a:t>
            </a:r>
          </a:p>
          <a:p>
            <a:r>
              <a:rPr lang="en-IN" dirty="0" smtClean="0"/>
              <a:t>List out examples for motions occurring in different Axis and Planes</a:t>
            </a:r>
          </a:p>
          <a:p>
            <a:r>
              <a:rPr lang="en-IN" dirty="0" smtClean="0"/>
              <a:t>Describe in brief about the Clinical aspects of them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6643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5140" y="5221828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7239000" cy="677246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Planes of Motion and Axes of Motion 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body and its segments move in planes of </a:t>
            </a:r>
            <a:r>
              <a:rPr lang="en-IN" dirty="0" smtClean="0"/>
              <a:t>motion around </a:t>
            </a:r>
            <a:r>
              <a:rPr lang="en-IN" dirty="0"/>
              <a:t>axes of motion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human body moves in </a:t>
            </a:r>
            <a:r>
              <a:rPr lang="en-IN" dirty="0" smtClean="0"/>
              <a:t>three planes </a:t>
            </a:r>
            <a:r>
              <a:rPr lang="en-IN" dirty="0"/>
              <a:t>of motion in the world. </a:t>
            </a:r>
            <a:endParaRPr lang="en-IN" dirty="0" smtClean="0"/>
          </a:p>
          <a:p>
            <a:pPr algn="just"/>
            <a:r>
              <a:rPr lang="en-IN" dirty="0" smtClean="0"/>
              <a:t>These </a:t>
            </a:r>
            <a:r>
              <a:rPr lang="en-IN" dirty="0"/>
              <a:t>planes of </a:t>
            </a:r>
            <a:r>
              <a:rPr lang="en-IN" dirty="0" smtClean="0"/>
              <a:t>motion are </a:t>
            </a:r>
            <a:r>
              <a:rPr lang="en-IN" dirty="0"/>
              <a:t>called </a:t>
            </a:r>
            <a:r>
              <a:rPr lang="en-IN" b="1" dirty="0"/>
              <a:t>cardinal planes of motion</a:t>
            </a:r>
          </a:p>
          <a:p>
            <a:pPr algn="just"/>
            <a:r>
              <a:rPr lang="en-IN" dirty="0" smtClean="0"/>
              <a:t>The three </a:t>
            </a:r>
            <a:r>
              <a:rPr lang="en-IN" dirty="0"/>
              <a:t>axes around which these planes rotate, </a:t>
            </a:r>
            <a:r>
              <a:rPr lang="en-IN" dirty="0" smtClean="0"/>
              <a:t>as already have been learnt in physics, </a:t>
            </a:r>
            <a:r>
              <a:rPr lang="en-IN" dirty="0"/>
              <a:t>are </a:t>
            </a:r>
            <a:r>
              <a:rPr lang="en-IN" i="1" dirty="0"/>
              <a:t>x, y, and </a:t>
            </a:r>
            <a:r>
              <a:rPr lang="en-IN" i="1" dirty="0" smtClean="0"/>
              <a:t>z planes.</a:t>
            </a:r>
            <a:endParaRPr lang="en-IN" i="1" dirty="0"/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46643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5221828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These axes, depicted in Figure </a:t>
            </a:r>
            <a:r>
              <a:rPr lang="en-IN" dirty="0" smtClean="0"/>
              <a:t>1, are </a:t>
            </a:r>
          </a:p>
          <a:p>
            <a:pPr lvl="1" algn="just"/>
            <a:r>
              <a:rPr lang="en-IN" dirty="0" smtClean="0">
                <a:solidFill>
                  <a:schemeClr val="tx1"/>
                </a:solidFill>
              </a:rPr>
              <a:t>the </a:t>
            </a:r>
            <a:r>
              <a:rPr lang="en-IN" i="1" dirty="0">
                <a:solidFill>
                  <a:schemeClr val="tx1"/>
                </a:solidFill>
              </a:rPr>
              <a:t>x or medial-lateral axis runs side to side and </a:t>
            </a:r>
            <a:r>
              <a:rPr lang="en-IN" i="1" dirty="0" smtClean="0">
                <a:solidFill>
                  <a:schemeClr val="tx1"/>
                </a:solidFill>
              </a:rPr>
              <a:t>is </a:t>
            </a:r>
            <a:r>
              <a:rPr lang="en-IN" dirty="0" smtClean="0">
                <a:solidFill>
                  <a:schemeClr val="tx1"/>
                </a:solidFill>
              </a:rPr>
              <a:t>located </a:t>
            </a:r>
            <a:r>
              <a:rPr lang="en-IN" dirty="0">
                <a:solidFill>
                  <a:schemeClr val="tx1"/>
                </a:solidFill>
              </a:rPr>
              <a:t>in the frontal plane; </a:t>
            </a:r>
            <a:endParaRPr lang="en-IN" dirty="0" smtClean="0">
              <a:solidFill>
                <a:schemeClr val="tx1"/>
              </a:solidFill>
            </a:endParaRPr>
          </a:p>
          <a:p>
            <a:pPr lvl="1" algn="just"/>
            <a:r>
              <a:rPr lang="en-IN" dirty="0" smtClean="0">
                <a:solidFill>
                  <a:schemeClr val="tx1"/>
                </a:solidFill>
              </a:rPr>
              <a:t>the </a:t>
            </a:r>
            <a:r>
              <a:rPr lang="en-IN" i="1" dirty="0">
                <a:solidFill>
                  <a:schemeClr val="tx1"/>
                </a:solidFill>
              </a:rPr>
              <a:t>y or vertical axis runs </a:t>
            </a:r>
            <a:r>
              <a:rPr lang="en-IN" i="1" dirty="0" smtClean="0">
                <a:solidFill>
                  <a:schemeClr val="tx1"/>
                </a:solidFill>
              </a:rPr>
              <a:t>up </a:t>
            </a:r>
            <a:r>
              <a:rPr lang="en-IN" dirty="0" smtClean="0">
                <a:solidFill>
                  <a:schemeClr val="tx1"/>
                </a:solidFill>
              </a:rPr>
              <a:t>and </a:t>
            </a:r>
            <a:r>
              <a:rPr lang="en-IN" dirty="0">
                <a:solidFill>
                  <a:schemeClr val="tx1"/>
                </a:solidFill>
              </a:rPr>
              <a:t>down or superior-inferior and is in a </a:t>
            </a:r>
            <a:r>
              <a:rPr lang="en-IN" dirty="0" smtClean="0">
                <a:solidFill>
                  <a:schemeClr val="tx1"/>
                </a:solidFill>
              </a:rPr>
              <a:t>transverse plane</a:t>
            </a:r>
            <a:r>
              <a:rPr lang="en-IN" dirty="0">
                <a:solidFill>
                  <a:schemeClr val="tx1"/>
                </a:solidFill>
              </a:rPr>
              <a:t>; </a:t>
            </a:r>
            <a:endParaRPr lang="en-IN" dirty="0" smtClean="0">
              <a:solidFill>
                <a:schemeClr val="tx1"/>
              </a:solidFill>
            </a:endParaRPr>
          </a:p>
          <a:p>
            <a:pPr lvl="1" algn="just"/>
            <a:r>
              <a:rPr lang="en-IN" dirty="0" smtClean="0">
                <a:solidFill>
                  <a:schemeClr val="tx1"/>
                </a:solidFill>
              </a:rPr>
              <a:t>and </a:t>
            </a:r>
            <a:r>
              <a:rPr lang="en-IN" dirty="0">
                <a:solidFill>
                  <a:schemeClr val="tx1"/>
                </a:solidFill>
              </a:rPr>
              <a:t>the </a:t>
            </a:r>
            <a:r>
              <a:rPr lang="en-IN" i="1" dirty="0">
                <a:solidFill>
                  <a:schemeClr val="tx1"/>
                </a:solidFill>
              </a:rPr>
              <a:t>z or anterior-posterior axis runs </a:t>
            </a:r>
            <a:r>
              <a:rPr lang="en-IN" i="1" dirty="0" smtClean="0">
                <a:solidFill>
                  <a:schemeClr val="tx1"/>
                </a:solidFill>
              </a:rPr>
              <a:t>from </a:t>
            </a:r>
            <a:r>
              <a:rPr lang="en-IN" dirty="0" smtClean="0">
                <a:solidFill>
                  <a:schemeClr val="tx1"/>
                </a:solidFill>
              </a:rPr>
              <a:t>front </a:t>
            </a:r>
            <a:r>
              <a:rPr lang="en-IN" dirty="0">
                <a:solidFill>
                  <a:schemeClr val="tx1"/>
                </a:solidFill>
              </a:rPr>
              <a:t>to back and is in the </a:t>
            </a:r>
            <a:r>
              <a:rPr lang="en-IN" dirty="0" err="1">
                <a:solidFill>
                  <a:schemeClr val="tx1"/>
                </a:solidFill>
              </a:rPr>
              <a:t>sagittal</a:t>
            </a:r>
            <a:r>
              <a:rPr lang="en-IN" dirty="0">
                <a:solidFill>
                  <a:schemeClr val="tx1"/>
                </a:solidFill>
              </a:rPr>
              <a:t> plane.</a:t>
            </a:r>
          </a:p>
          <a:p>
            <a:pPr algn="just"/>
            <a:r>
              <a:rPr lang="en-IN" dirty="0"/>
              <a:t>All </a:t>
            </a:r>
            <a:r>
              <a:rPr lang="en-IN" dirty="0" smtClean="0"/>
              <a:t>movement can </a:t>
            </a:r>
            <a:r>
              <a:rPr lang="en-IN" dirty="0"/>
              <a:t>be described as occurring along a plane of </a:t>
            </a:r>
            <a:r>
              <a:rPr lang="en-IN" dirty="0" smtClean="0"/>
              <a:t>motion and </a:t>
            </a:r>
            <a:r>
              <a:rPr lang="en-IN" dirty="0"/>
              <a:t>around that plane of motion’s axis.</a:t>
            </a:r>
          </a:p>
          <a:p>
            <a:pPr algn="just"/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These axes of motion are also described in </a:t>
            </a:r>
            <a:r>
              <a:rPr lang="en-IN" dirty="0" smtClean="0"/>
              <a:t>functional terms </a:t>
            </a:r>
            <a:r>
              <a:rPr lang="en-IN" dirty="0"/>
              <a:t>in reference with the </a:t>
            </a:r>
            <a:r>
              <a:rPr lang="en-IN" b="1" dirty="0"/>
              <a:t>anatomical position. </a:t>
            </a:r>
            <a:endParaRPr lang="en-IN" b="1" dirty="0" smtClean="0"/>
          </a:p>
          <a:p>
            <a:pPr algn="just"/>
            <a:r>
              <a:rPr lang="en-IN" b="1" dirty="0" smtClean="0"/>
              <a:t>The </a:t>
            </a:r>
            <a:r>
              <a:rPr lang="en-IN" dirty="0"/>
              <a:t>anatomical position is a reference position of the </a:t>
            </a:r>
            <a:r>
              <a:rPr lang="en-IN" dirty="0" smtClean="0"/>
              <a:t>body in </a:t>
            </a:r>
            <a:r>
              <a:rPr lang="en-IN" dirty="0"/>
              <a:t>a static, or </a:t>
            </a:r>
            <a:r>
              <a:rPr lang="en-IN" dirty="0" err="1"/>
              <a:t>nonmoving</a:t>
            </a:r>
            <a:r>
              <a:rPr lang="en-IN" dirty="0"/>
              <a:t>, position. </a:t>
            </a:r>
            <a:endParaRPr lang="en-IN" dirty="0" smtClean="0"/>
          </a:p>
          <a:p>
            <a:pPr algn="just"/>
            <a:r>
              <a:rPr lang="en-IN" dirty="0" smtClean="0"/>
              <a:t>The anatomical position </a:t>
            </a:r>
            <a:r>
              <a:rPr lang="en-IN" dirty="0"/>
              <a:t>is universally described as a standing </a:t>
            </a:r>
            <a:r>
              <a:rPr lang="en-IN" dirty="0" smtClean="0"/>
              <a:t>position with </a:t>
            </a:r>
            <a:r>
              <a:rPr lang="en-IN" dirty="0"/>
              <a:t>the feet, knees, body, and head facing forward, </a:t>
            </a:r>
            <a:r>
              <a:rPr lang="en-IN" dirty="0" smtClean="0"/>
              <a:t>and the </a:t>
            </a:r>
            <a:r>
              <a:rPr lang="en-IN" dirty="0"/>
              <a:t>shoulders rotated so the palms of the hands also </a:t>
            </a:r>
            <a:r>
              <a:rPr lang="en-IN" dirty="0" smtClean="0"/>
              <a:t>face forward </a:t>
            </a:r>
            <a:r>
              <a:rPr lang="en-IN" dirty="0"/>
              <a:t>with the fingers extended.</a:t>
            </a:r>
          </a:p>
          <a:p>
            <a:endParaRPr lang="en-IN" b="1" dirty="0"/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From this point of reference, motion and planes of motion are defined. </a:t>
            </a:r>
          </a:p>
          <a:p>
            <a:r>
              <a:rPr lang="en-IN" dirty="0" smtClean="0"/>
              <a:t>As mentioned, the three planes of motion are the frontal, </a:t>
            </a:r>
            <a:r>
              <a:rPr lang="en-IN" dirty="0" err="1" smtClean="0"/>
              <a:t>sagittal</a:t>
            </a:r>
            <a:r>
              <a:rPr lang="en-IN" dirty="0" smtClean="0"/>
              <a:t>, and horizontal planes, and their corresponding</a:t>
            </a:r>
          </a:p>
          <a:p>
            <a:r>
              <a:rPr lang="en-IN" dirty="0" smtClean="0"/>
              <a:t>axes include the anterior-posterior, medial-lateral, and</a:t>
            </a:r>
          </a:p>
          <a:p>
            <a:r>
              <a:rPr lang="en-IN" dirty="0" smtClean="0"/>
              <a:t>superior-inferior axes of motion, respectively.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IN" sz="2700" b="1" dirty="0" smtClean="0"/>
              <a:t/>
            </a:r>
            <a:br>
              <a:rPr lang="en-IN" sz="2700" b="1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dirty="0" smtClean="0"/>
              <a:t/>
            </a:r>
            <a:br>
              <a:rPr lang="en-IN" sz="2700" dirty="0" smtClean="0"/>
            </a:br>
            <a:r>
              <a:rPr lang="en-IN" sz="2700" b="1" dirty="0" smtClean="0"/>
              <a:t>Figure 1 </a:t>
            </a:r>
            <a:r>
              <a:rPr lang="en-IN" sz="2700" b="1" dirty="0"/>
              <a:t>The three cardinal planes and axes of the </a:t>
            </a:r>
            <a:r>
              <a:rPr lang="en-IN" sz="2700" b="1" dirty="0" smtClean="0"/>
              <a:t>body as </a:t>
            </a:r>
            <a:r>
              <a:rPr lang="en-IN" sz="2700" b="1" dirty="0"/>
              <a:t>seen in standing in anatomical position</a:t>
            </a:r>
            <a:r>
              <a:rPr lang="en-IN" b="1" dirty="0"/>
              <a:t>.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566524"/>
            <a:ext cx="4517868" cy="529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46643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5140" y="5221828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/>
              <a:t>Frontal Plane</a:t>
            </a:r>
            <a:br>
              <a:rPr lang="en-IN" b="1" i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</a:t>
            </a:r>
            <a:r>
              <a:rPr lang="en-IN" b="1" dirty="0"/>
              <a:t>frontal plane is also known as the coronal </a:t>
            </a:r>
            <a:r>
              <a:rPr lang="en-IN" b="1" dirty="0" smtClean="0"/>
              <a:t>plane </a:t>
            </a:r>
            <a:r>
              <a:rPr lang="en-IN" dirty="0" smtClean="0"/>
              <a:t>(</a:t>
            </a:r>
            <a:r>
              <a:rPr lang="en-IN" dirty="0"/>
              <a:t>XY plane), so named because it is parallel to the </a:t>
            </a:r>
            <a:r>
              <a:rPr lang="en-IN" dirty="0" smtClean="0"/>
              <a:t>frontal bone </a:t>
            </a:r>
            <a:r>
              <a:rPr lang="en-IN" dirty="0"/>
              <a:t>along the coronal skull suture. </a:t>
            </a:r>
            <a:endParaRPr lang="en-IN" dirty="0" smtClean="0"/>
          </a:p>
          <a:p>
            <a:pPr algn="just"/>
            <a:r>
              <a:rPr lang="en-IN" dirty="0" smtClean="0"/>
              <a:t>This </a:t>
            </a:r>
            <a:r>
              <a:rPr lang="en-IN" dirty="0"/>
              <a:t>plane </a:t>
            </a:r>
            <a:r>
              <a:rPr lang="en-IN" dirty="0" smtClean="0"/>
              <a:t>divides the </a:t>
            </a:r>
            <a:r>
              <a:rPr lang="en-IN" dirty="0"/>
              <a:t>body into front and back parts. It rotates around </a:t>
            </a:r>
            <a:r>
              <a:rPr lang="en-IN" dirty="0" smtClean="0"/>
              <a:t>an axis </a:t>
            </a:r>
            <a:r>
              <a:rPr lang="en-IN" dirty="0"/>
              <a:t>that is perpendicular to it: the </a:t>
            </a:r>
            <a:r>
              <a:rPr lang="en-IN" dirty="0" smtClean="0"/>
              <a:t>anterior-posterior axis</a:t>
            </a:r>
            <a:r>
              <a:rPr lang="en-IN" dirty="0"/>
              <a:t>. 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46643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5221828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Motions that occur within the frontal plane are:</a:t>
            </a:r>
          </a:p>
          <a:p>
            <a:pPr lvl="1" algn="just">
              <a:buNone/>
            </a:pPr>
            <a:r>
              <a:rPr lang="en-IN" b="1" dirty="0" smtClean="0"/>
              <a:t>• Abduction and adduction (hip, shoulder, digits)</a:t>
            </a:r>
          </a:p>
          <a:p>
            <a:pPr lvl="1" algn="just">
              <a:buNone/>
            </a:pPr>
            <a:r>
              <a:rPr lang="en-IN" b="1" dirty="0" smtClean="0"/>
              <a:t>•</a:t>
            </a:r>
            <a:r>
              <a:rPr lang="en-IN" b="1" dirty="0" err="1" smtClean="0"/>
              <a:t>Ulnar</a:t>
            </a:r>
            <a:r>
              <a:rPr lang="en-IN" b="1" dirty="0" smtClean="0"/>
              <a:t> and radial deviation (a type of abduction/</a:t>
            </a:r>
          </a:p>
          <a:p>
            <a:pPr lvl="1" algn="just">
              <a:buNone/>
            </a:pPr>
            <a:r>
              <a:rPr lang="en-IN" dirty="0" smtClean="0"/>
              <a:t>adduction at the wrist)</a:t>
            </a:r>
          </a:p>
          <a:p>
            <a:pPr lvl="1" algn="just">
              <a:buNone/>
            </a:pPr>
            <a:r>
              <a:rPr lang="en-IN" b="1" dirty="0" smtClean="0"/>
              <a:t>• Lateral flexion or bending (neck, trunk)</a:t>
            </a:r>
          </a:p>
          <a:p>
            <a:pPr algn="just"/>
            <a:r>
              <a:rPr lang="en-IN" dirty="0" smtClean="0"/>
              <a:t>In summary, these motions occur within the frontal plane and around an axis that lies at right angles to the </a:t>
            </a:r>
            <a:r>
              <a:rPr lang="en-IN" dirty="0"/>
              <a:t>frontal plane, proceeding from the anterior to </a:t>
            </a:r>
            <a:r>
              <a:rPr lang="en-IN" dirty="0" smtClean="0"/>
              <a:t>posterior aspect </a:t>
            </a:r>
            <a:r>
              <a:rPr lang="en-IN" dirty="0"/>
              <a:t>of the body.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D11785-5D24-B04A-014E-8B966654A0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51271" cy="1411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151B0CD-D6F4-A117-D709-5C67222508B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0"/>
            <a:ext cx="1449150" cy="163617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369</TotalTime>
  <Words>817</Words>
  <Application>Microsoft Office PowerPoint</Application>
  <PresentationFormat>On-screen Show (4:3)</PresentationFormat>
  <Paragraphs>67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Axis &amp; Planes</vt:lpstr>
      <vt:lpstr>Objectives</vt:lpstr>
      <vt:lpstr>       Planes of Motion and Axes of Motion  </vt:lpstr>
      <vt:lpstr>Slide 4</vt:lpstr>
      <vt:lpstr>Slide 5</vt:lpstr>
      <vt:lpstr>Slide 6</vt:lpstr>
      <vt:lpstr>    Figure 1 The three cardinal planes and axes of the body as seen in standing in anatomical position. </vt:lpstr>
      <vt:lpstr>Frontal Plane </vt:lpstr>
      <vt:lpstr>Slide 9</vt:lpstr>
      <vt:lpstr>Sagittal Plane </vt:lpstr>
      <vt:lpstr>Slide 11</vt:lpstr>
      <vt:lpstr>Horizontal Plane </vt:lpstr>
      <vt:lpstr>Slide 13</vt:lpstr>
      <vt:lpstr>Slide 14</vt:lpstr>
      <vt:lpstr>       Trick to remember</vt:lpstr>
      <vt:lpstr>       Clinical Implication</vt:lpstr>
      <vt:lpstr>Reference</vt:lpstr>
      <vt:lpstr> 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of Gravity, Line of Gravity, Axis &amp; Planes</dc:title>
  <dc:creator>HP</dc:creator>
  <cp:lastModifiedBy>HP</cp:lastModifiedBy>
  <cp:revision>21</cp:revision>
  <dcterms:created xsi:type="dcterms:W3CDTF">2020-09-08T08:44:23Z</dcterms:created>
  <dcterms:modified xsi:type="dcterms:W3CDTF">2022-11-23T10:57:12Z</dcterms:modified>
</cp:coreProperties>
</file>