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DD7062-60C4-4295-9218-FBF38E5DCC70}" type="datetimeFigureOut">
              <a:rPr lang="en-US" smtClean="0"/>
              <a:pPr/>
              <a:t>25/11/2022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9D63F3-261B-408E-BB86-D16B5C040C13}" type="slidenum">
              <a:rPr lang="en-US" smtClean="0"/>
              <a:pPr/>
              <a:t>‹#›</a:t>
            </a:fld>
            <a:endParaRPr lang="en-US"/>
          </a:p>
        </p:txBody>
      </p:sp>
    </p:spTree>
    <p:extLst>
      <p:ext uri="{BB962C8B-B14F-4D97-AF65-F5344CB8AC3E}">
        <p14:creationId xmlns:p14="http://schemas.microsoft.com/office/powerpoint/2010/main" xmlns="" val="3787274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49D63F3-261B-408E-BB86-D16B5C040C13}"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E88766-B506-41C1-9F1A-64034C4584F1}" type="datetimeFigureOut">
              <a:rPr lang="en-IN" smtClean="0"/>
              <a:pPr/>
              <a:t>25-11-2022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AE9086-C5ED-4B67-9E9E-F6E6B3645969}"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88766-B506-41C1-9F1A-64034C4584F1}" type="datetimeFigureOut">
              <a:rPr lang="en-IN" smtClean="0"/>
              <a:pPr/>
              <a:t>25-11-2022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AE9086-C5ED-4B67-9E9E-F6E6B3645969}"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88766-B506-41C1-9F1A-64034C4584F1}" type="datetimeFigureOut">
              <a:rPr lang="en-IN" smtClean="0"/>
              <a:pPr/>
              <a:t>25-11-2022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AE9086-C5ED-4B67-9E9E-F6E6B3645969}"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E88766-B506-41C1-9F1A-64034C4584F1}" type="datetimeFigureOut">
              <a:rPr lang="en-IN" smtClean="0"/>
              <a:pPr/>
              <a:t>25-11-2022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AE9086-C5ED-4B67-9E9E-F6E6B3645969}"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E88766-B506-41C1-9F1A-64034C4584F1}" type="datetimeFigureOut">
              <a:rPr lang="en-IN" smtClean="0"/>
              <a:pPr/>
              <a:t>25-11-2022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EAE9086-C5ED-4B67-9E9E-F6E6B3645969}" type="slidenum">
              <a:rPr lang="en-IN" smtClean="0"/>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E88766-B506-41C1-9F1A-64034C4584F1}" type="datetimeFigureOut">
              <a:rPr lang="en-IN" smtClean="0"/>
              <a:pPr/>
              <a:t>25-11-2022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AE9086-C5ED-4B67-9E9E-F6E6B3645969}"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E88766-B506-41C1-9F1A-64034C4584F1}" type="datetimeFigureOut">
              <a:rPr lang="en-IN" smtClean="0"/>
              <a:pPr/>
              <a:t>25-11-2022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EAE9086-C5ED-4B67-9E9E-F6E6B3645969}" type="slidenum">
              <a:rPr lang="en-IN" smtClean="0"/>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E88766-B506-41C1-9F1A-64034C4584F1}" type="datetimeFigureOut">
              <a:rPr lang="en-IN" smtClean="0"/>
              <a:pPr/>
              <a:t>25-11-2022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EAE9086-C5ED-4B67-9E9E-F6E6B3645969}"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E88766-B506-41C1-9F1A-64034C4584F1}" type="datetimeFigureOut">
              <a:rPr lang="en-IN" smtClean="0"/>
              <a:pPr/>
              <a:t>25-11-2022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EAE9086-C5ED-4B67-9E9E-F6E6B3645969}"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88766-B506-41C1-9F1A-64034C4584F1}" type="datetimeFigureOut">
              <a:rPr lang="en-IN" smtClean="0"/>
              <a:pPr/>
              <a:t>25-11-2022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AE9086-C5ED-4B67-9E9E-F6E6B3645969}"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E88766-B506-41C1-9F1A-64034C4584F1}" type="datetimeFigureOut">
              <a:rPr lang="en-IN" smtClean="0"/>
              <a:pPr/>
              <a:t>25-11-2022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EAE9086-C5ED-4B67-9E9E-F6E6B3645969}"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88766-B506-41C1-9F1A-64034C4584F1}" type="datetimeFigureOut">
              <a:rPr lang="en-IN" smtClean="0"/>
              <a:pPr/>
              <a:t>25-11-2022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AE9086-C5ED-4B67-9E9E-F6E6B3645969}"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sz="3600" b="1" dirty="0" smtClean="0">
                <a:latin typeface="Times New Roman" pitchFamily="18" charset="0"/>
                <a:cs typeface="Times New Roman" pitchFamily="18" charset="0"/>
              </a:rPr>
              <a:t>ASSESSMENT </a:t>
            </a:r>
            <a:r>
              <a:rPr lang="en-IN" sz="3600" b="1" dirty="0">
                <a:latin typeface="Times New Roman" pitchFamily="18" charset="0"/>
                <a:cs typeface="Times New Roman" pitchFamily="18" charset="0"/>
              </a:rPr>
              <a:t>AND MANAGEMENT OF CEREBELLAR ATAXIA</a:t>
            </a:r>
            <a:r>
              <a:rPr lang="en-IN" dirty="0">
                <a:latin typeface="Times New Roman" pitchFamily="18" charset="0"/>
                <a:cs typeface="Times New Roman" pitchFamily="18" charset="0"/>
              </a:rPr>
              <a:t/>
            </a:r>
            <a:br>
              <a:rPr lang="en-IN" dirty="0">
                <a:latin typeface="Times New Roman" pitchFamily="18" charset="0"/>
                <a:cs typeface="Times New Roman" pitchFamily="18" charset="0"/>
              </a:rPr>
            </a:br>
            <a:endParaRPr lang="en-IN" dirty="0">
              <a:latin typeface="Times New Roman" pitchFamily="18" charset="0"/>
              <a:cs typeface="Times New Roman" pitchFamily="18" charset="0"/>
            </a:endParaRPr>
          </a:p>
        </p:txBody>
      </p:sp>
      <p:sp>
        <p:nvSpPr>
          <p:cNvPr id="3" name="Subtitle 2"/>
          <p:cNvSpPr>
            <a:spLocks noGrp="1"/>
          </p:cNvSpPr>
          <p:nvPr>
            <p:ph type="subTitle" idx="1"/>
          </p:nvPr>
        </p:nvSpPr>
        <p:spPr/>
        <p:txBody>
          <a:bodyPr/>
          <a:lstStyle/>
          <a:p>
            <a:r>
              <a:rPr lang="en-US" altLang="en-IN" b="1" dirty="0" err="1" smtClean="0">
                <a:solidFill>
                  <a:schemeClr val="tx1"/>
                </a:solidFill>
                <a:latin typeface="Times New Roman" pitchFamily="18" charset="0"/>
                <a:cs typeface="Times New Roman" pitchFamily="18" charset="0"/>
              </a:rPr>
              <a:t>Dr.Purvi</a:t>
            </a:r>
            <a:r>
              <a:rPr lang="en-US" altLang="en-IN" b="1" dirty="0" smtClean="0">
                <a:solidFill>
                  <a:schemeClr val="tx1"/>
                </a:solidFill>
                <a:latin typeface="Times New Roman" pitchFamily="18" charset="0"/>
                <a:cs typeface="Times New Roman" pitchFamily="18" charset="0"/>
              </a:rPr>
              <a:t> Patel</a:t>
            </a:r>
            <a:endParaRPr lang="en-US" altLang="en-IN" b="1" dirty="0">
              <a:solidFill>
                <a:schemeClr val="tx1"/>
              </a:solidFill>
              <a:latin typeface="Times New Roman" pitchFamily="18" charset="0"/>
              <a:cs typeface="Times New Roman" pitchFamily="18" charset="0"/>
            </a:endParaRPr>
          </a:p>
        </p:txBody>
      </p:sp>
      <p:pic>
        <p:nvPicPr>
          <p:cNvPr id="4" name="Picture 3"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pic>
        <p:nvPicPr>
          <p:cNvPr id="5" name="Picture 4"/>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04664"/>
            <a:ext cx="9144000" cy="6453336"/>
          </a:xfrm>
        </p:spPr>
        <p:txBody>
          <a:bodyPr/>
          <a:lstStyle/>
          <a:p>
            <a:pPr>
              <a:lnSpc>
                <a:spcPct val="170000"/>
              </a:lnSpc>
            </a:pPr>
            <a:endParaRPr lang="en-IN" sz="2800" b="1" dirty="0" smtClean="0">
              <a:latin typeface="Times New Roman" pitchFamily="18" charset="0"/>
              <a:cs typeface="Times New Roman" pitchFamily="18" charset="0"/>
            </a:endParaRPr>
          </a:p>
          <a:p>
            <a:pPr>
              <a:lnSpc>
                <a:spcPct val="170000"/>
              </a:lnSpc>
            </a:pPr>
            <a:endParaRPr lang="en-IN" sz="2800" b="1" dirty="0" smtClean="0">
              <a:latin typeface="Times New Roman" pitchFamily="18" charset="0"/>
              <a:cs typeface="Times New Roman" pitchFamily="18" charset="0"/>
            </a:endParaRPr>
          </a:p>
          <a:p>
            <a:pPr>
              <a:lnSpc>
                <a:spcPct val="170000"/>
              </a:lnSpc>
            </a:pPr>
            <a:r>
              <a:rPr lang="en-IN" sz="2800" b="1" dirty="0" err="1" smtClean="0">
                <a:latin typeface="Times New Roman" pitchFamily="18" charset="0"/>
                <a:cs typeface="Times New Roman" pitchFamily="18" charset="0"/>
              </a:rPr>
              <a:t>Nystagmus</a:t>
            </a:r>
            <a:r>
              <a:rPr lang="en-IN" sz="2800" b="1" dirty="0" smtClean="0">
                <a:latin typeface="Times New Roman" pitchFamily="18" charset="0"/>
                <a:cs typeface="Times New Roman" pitchFamily="18" charset="0"/>
              </a:rPr>
              <a:t>-</a:t>
            </a:r>
            <a:r>
              <a:rPr lang="en-IN" sz="2800" dirty="0" smtClean="0">
                <a:latin typeface="Times New Roman" pitchFamily="18" charset="0"/>
                <a:cs typeface="Times New Roman" pitchFamily="18" charset="0"/>
              </a:rPr>
              <a:t> </a:t>
            </a:r>
            <a:r>
              <a:rPr lang="en-IN" sz="2800" dirty="0" smtClean="0">
                <a:latin typeface="Times New Roman" pitchFamily="18" charset="0"/>
                <a:cs typeface="Times New Roman" pitchFamily="18" charset="0"/>
              </a:rPr>
              <a:t>While assessing ocular mobility </a:t>
            </a:r>
            <a:r>
              <a:rPr lang="en-IN" sz="2800" dirty="0" err="1" smtClean="0">
                <a:latin typeface="Times New Roman" pitchFamily="18" charset="0"/>
                <a:cs typeface="Times New Roman" pitchFamily="18" charset="0"/>
              </a:rPr>
              <a:t>rythemic</a:t>
            </a:r>
            <a:r>
              <a:rPr lang="en-IN" sz="2800" dirty="0" smtClean="0">
                <a:latin typeface="Times New Roman" pitchFamily="18" charset="0"/>
                <a:cs typeface="Times New Roman" pitchFamily="18" charset="0"/>
              </a:rPr>
              <a:t> oscillatory movements of the eyes are produced called ‘</a:t>
            </a:r>
            <a:r>
              <a:rPr lang="en-IN" sz="2800" dirty="0" err="1" smtClean="0">
                <a:latin typeface="Times New Roman" pitchFamily="18" charset="0"/>
                <a:cs typeface="Times New Roman" pitchFamily="18" charset="0"/>
              </a:rPr>
              <a:t>Nystagmus</a:t>
            </a:r>
            <a:r>
              <a:rPr lang="en-IN" sz="2800" dirty="0" smtClean="0">
                <a:latin typeface="Times New Roman" pitchFamily="18" charset="0"/>
                <a:cs typeface="Times New Roman" pitchFamily="18" charset="0"/>
              </a:rPr>
              <a:t>’.</a:t>
            </a:r>
          </a:p>
          <a:p>
            <a:pPr>
              <a:lnSpc>
                <a:spcPct val="170000"/>
              </a:lnSpc>
              <a:buNone/>
            </a:pPr>
            <a:endParaRPr lang="en-IN" sz="2800" dirty="0" smtClean="0">
              <a:latin typeface="Times New Roman" pitchFamily="18" charset="0"/>
              <a:cs typeface="Times New Roman" pitchFamily="18" charset="0"/>
            </a:endParaRPr>
          </a:p>
          <a:p>
            <a:pPr>
              <a:lnSpc>
                <a:spcPct val="170000"/>
              </a:lnSpc>
            </a:pPr>
            <a:r>
              <a:rPr lang="en-IN" sz="2800" b="1" dirty="0" smtClean="0">
                <a:latin typeface="Times New Roman" pitchFamily="18" charset="0"/>
                <a:cs typeface="Times New Roman" pitchFamily="18" charset="0"/>
              </a:rPr>
              <a:t>Asthenia-</a:t>
            </a:r>
            <a:r>
              <a:rPr lang="en-IN" sz="2800" dirty="0" smtClean="0">
                <a:latin typeface="Times New Roman" pitchFamily="18" charset="0"/>
                <a:cs typeface="Times New Roman" pitchFamily="18" charset="0"/>
              </a:rPr>
              <a:t> it is generalized muscle weakness associated with </a:t>
            </a:r>
            <a:r>
              <a:rPr lang="en-IN" sz="2800" dirty="0" err="1" smtClean="0">
                <a:latin typeface="Times New Roman" pitchFamily="18" charset="0"/>
                <a:cs typeface="Times New Roman" pitchFamily="18" charset="0"/>
              </a:rPr>
              <a:t>cerebellar</a:t>
            </a:r>
            <a:r>
              <a:rPr lang="en-IN" sz="2800" dirty="0" smtClean="0">
                <a:latin typeface="Times New Roman" pitchFamily="18" charset="0"/>
                <a:cs typeface="Times New Roman" pitchFamily="18" charset="0"/>
              </a:rPr>
              <a:t> lesion.</a:t>
            </a:r>
          </a:p>
          <a:p>
            <a:endParaRPr lang="en-IN" dirty="0" smtClean="0"/>
          </a:p>
          <a:p>
            <a:endParaRPr lang="en-IN"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nSpc>
                <a:spcPct val="150000"/>
              </a:lnSpc>
              <a:buNone/>
            </a:pPr>
            <a:endParaRPr lang="en-IN" sz="2800" u="sng" dirty="0" smtClean="0">
              <a:latin typeface="Times New Roman" pitchFamily="18" charset="0"/>
              <a:cs typeface="Times New Roman" pitchFamily="18" charset="0"/>
            </a:endParaRPr>
          </a:p>
          <a:p>
            <a:pPr>
              <a:lnSpc>
                <a:spcPct val="150000"/>
              </a:lnSpc>
              <a:buNone/>
            </a:pPr>
            <a:endParaRPr lang="en-IN" sz="2800" u="sng" dirty="0" smtClean="0">
              <a:latin typeface="Times New Roman" pitchFamily="18" charset="0"/>
              <a:cs typeface="Times New Roman" pitchFamily="18" charset="0"/>
            </a:endParaRPr>
          </a:p>
          <a:p>
            <a:pPr>
              <a:lnSpc>
                <a:spcPct val="150000"/>
              </a:lnSpc>
              <a:buNone/>
            </a:pPr>
            <a:r>
              <a:rPr lang="en-IN" sz="2800" u="sng" dirty="0" smtClean="0">
                <a:latin typeface="Times New Roman" pitchFamily="18" charset="0"/>
                <a:cs typeface="Times New Roman" pitchFamily="18" charset="0"/>
              </a:rPr>
              <a:t>Balance </a:t>
            </a:r>
            <a:r>
              <a:rPr lang="en-IN" sz="2800" u="sng" dirty="0">
                <a:latin typeface="Times New Roman" pitchFamily="18" charset="0"/>
                <a:cs typeface="Times New Roman" pitchFamily="18" charset="0"/>
              </a:rPr>
              <a:t>and co-ordination: </a:t>
            </a:r>
            <a:endParaRPr lang="en-IN" sz="2800" dirty="0">
              <a:latin typeface="Times New Roman" pitchFamily="18" charset="0"/>
              <a:cs typeface="Times New Roman" pitchFamily="18" charset="0"/>
            </a:endParaRPr>
          </a:p>
          <a:p>
            <a:pPr>
              <a:lnSpc>
                <a:spcPct val="150000"/>
              </a:lnSpc>
            </a:pPr>
            <a:r>
              <a:rPr lang="en-IN" sz="2800" dirty="0" smtClean="0">
                <a:latin typeface="Times New Roman" pitchFamily="18" charset="0"/>
                <a:cs typeface="Times New Roman" pitchFamily="18" charset="0"/>
              </a:rPr>
              <a:t>There </a:t>
            </a:r>
            <a:r>
              <a:rPr lang="en-IN" sz="2800" dirty="0">
                <a:latin typeface="Times New Roman" pitchFamily="18" charset="0"/>
                <a:cs typeface="Times New Roman" pitchFamily="18" charset="0"/>
              </a:rPr>
              <a:t>will be difficulty in maintaining  narrow  base of support while standing and walking</a:t>
            </a:r>
            <a:r>
              <a:rPr lang="en-IN" sz="2800" dirty="0" smtClean="0">
                <a:latin typeface="Times New Roman" pitchFamily="18" charset="0"/>
                <a:cs typeface="Times New Roman" pitchFamily="18" charset="0"/>
              </a:rPr>
              <a:t>.</a:t>
            </a:r>
            <a:endParaRPr lang="en-IN" sz="2800" dirty="0">
              <a:latin typeface="Times New Roman" pitchFamily="18" charset="0"/>
              <a:cs typeface="Times New Roman" pitchFamily="18" charset="0"/>
            </a:endParaRPr>
          </a:p>
          <a:p>
            <a:pPr>
              <a:lnSpc>
                <a:spcPct val="150000"/>
              </a:lnSpc>
            </a:pPr>
            <a:r>
              <a:rPr lang="en-IN" sz="2800" b="1" dirty="0" err="1">
                <a:latin typeface="Times New Roman" pitchFamily="18" charset="0"/>
                <a:cs typeface="Times New Roman" pitchFamily="18" charset="0"/>
              </a:rPr>
              <a:t>Dysmetria</a:t>
            </a:r>
            <a:r>
              <a:rPr lang="en-IN" sz="2800" dirty="0">
                <a:latin typeface="Times New Roman" pitchFamily="18" charset="0"/>
                <a:cs typeface="Times New Roman" pitchFamily="18" charset="0"/>
              </a:rPr>
              <a:t>- difficulty in judging the distance or range of movement</a:t>
            </a:r>
            <a:r>
              <a:rPr lang="en-IN" sz="2800" dirty="0" smtClean="0">
                <a:latin typeface="Times New Roman" pitchFamily="18" charset="0"/>
                <a:cs typeface="Times New Roman" pitchFamily="18" charset="0"/>
              </a:rPr>
              <a:t>.</a:t>
            </a:r>
            <a:endParaRPr lang="en-IN" sz="2800" dirty="0">
              <a:latin typeface="Times New Roman" pitchFamily="18" charset="0"/>
              <a:cs typeface="Times New Roman" pitchFamily="18" charset="0"/>
            </a:endParaRPr>
          </a:p>
          <a:p>
            <a:pPr>
              <a:lnSpc>
                <a:spcPct val="150000"/>
              </a:lnSpc>
            </a:pPr>
            <a:r>
              <a:rPr lang="en-IN" sz="2800" b="1" dirty="0" err="1">
                <a:latin typeface="Times New Roman" pitchFamily="18" charset="0"/>
                <a:cs typeface="Times New Roman" pitchFamily="18" charset="0"/>
              </a:rPr>
              <a:t>Dysdiadochokinesia</a:t>
            </a:r>
            <a:r>
              <a:rPr lang="en-IN" sz="2800" dirty="0">
                <a:latin typeface="Times New Roman" pitchFamily="18" charset="0"/>
                <a:cs typeface="Times New Roman" pitchFamily="18" charset="0"/>
              </a:rPr>
              <a:t>- difficulty in performing rapid alternative movements (</a:t>
            </a:r>
            <a:r>
              <a:rPr lang="en-IN" sz="2800" dirty="0" err="1">
                <a:latin typeface="Times New Roman" pitchFamily="18" charset="0"/>
                <a:cs typeface="Times New Roman" pitchFamily="18" charset="0"/>
              </a:rPr>
              <a:t>eg</a:t>
            </a:r>
            <a:r>
              <a:rPr lang="en-IN" sz="2800" dirty="0">
                <a:latin typeface="Times New Roman" pitchFamily="18" charset="0"/>
                <a:cs typeface="Times New Roman" pitchFamily="18" charset="0"/>
              </a:rPr>
              <a:t>. Rapid alternating </a:t>
            </a:r>
            <a:r>
              <a:rPr lang="en-IN" sz="2800" dirty="0" err="1">
                <a:latin typeface="Times New Roman" pitchFamily="18" charset="0"/>
                <a:cs typeface="Times New Roman" pitchFamily="18" charset="0"/>
              </a:rPr>
              <a:t>pronation</a:t>
            </a:r>
            <a:r>
              <a:rPr lang="en-IN" sz="2800" dirty="0">
                <a:latin typeface="Times New Roman" pitchFamily="18" charset="0"/>
                <a:cs typeface="Times New Roman" pitchFamily="18" charset="0"/>
              </a:rPr>
              <a:t> and </a:t>
            </a:r>
            <a:r>
              <a:rPr lang="en-IN" sz="2800" dirty="0" err="1">
                <a:latin typeface="Times New Roman" pitchFamily="18" charset="0"/>
                <a:cs typeface="Times New Roman" pitchFamily="18" charset="0"/>
              </a:rPr>
              <a:t>supination</a:t>
            </a:r>
            <a:r>
              <a:rPr lang="en-IN" sz="2800" dirty="0">
                <a:latin typeface="Times New Roman" pitchFamily="18" charset="0"/>
                <a:cs typeface="Times New Roman" pitchFamily="18" charset="0"/>
              </a:rPr>
              <a:t>). Difficulty increases with increase in speed.</a:t>
            </a:r>
          </a:p>
          <a:p>
            <a:endParaRPr lang="en-IN"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70000"/>
              </a:lnSpc>
            </a:pPr>
            <a:endParaRPr lang="en-IN" sz="1600" dirty="0" smtClean="0">
              <a:latin typeface="Times New Roman" pitchFamily="18" charset="0"/>
              <a:cs typeface="Times New Roman" pitchFamily="18" charset="0"/>
            </a:endParaRPr>
          </a:p>
          <a:p>
            <a:pPr>
              <a:lnSpc>
                <a:spcPct val="170000"/>
              </a:lnSpc>
            </a:pPr>
            <a:endParaRPr lang="en-IN" sz="1600" dirty="0" smtClean="0">
              <a:latin typeface="Times New Roman" pitchFamily="18" charset="0"/>
              <a:cs typeface="Times New Roman" pitchFamily="18" charset="0"/>
            </a:endParaRPr>
          </a:p>
          <a:p>
            <a:pPr>
              <a:lnSpc>
                <a:spcPct val="170000"/>
              </a:lnSpc>
            </a:pPr>
            <a:endParaRPr lang="en-IN" sz="1600" dirty="0" smtClean="0">
              <a:latin typeface="Times New Roman" pitchFamily="18" charset="0"/>
              <a:cs typeface="Times New Roman" pitchFamily="18" charset="0"/>
            </a:endParaRPr>
          </a:p>
          <a:p>
            <a:pPr>
              <a:lnSpc>
                <a:spcPct val="170000"/>
              </a:lnSpc>
            </a:pPr>
            <a:r>
              <a:rPr lang="en-IN" sz="1600" dirty="0" smtClean="0">
                <a:latin typeface="Times New Roman" pitchFamily="18" charset="0"/>
                <a:cs typeface="Times New Roman" pitchFamily="18" charset="0"/>
              </a:rPr>
              <a:t>Movement </a:t>
            </a:r>
            <a:r>
              <a:rPr lang="en-IN" sz="1600" dirty="0">
                <a:latin typeface="Times New Roman" pitchFamily="18" charset="0"/>
                <a:cs typeface="Times New Roman" pitchFamily="18" charset="0"/>
              </a:rPr>
              <a:t>decomposition (</a:t>
            </a:r>
            <a:r>
              <a:rPr lang="en-IN" sz="1600" b="1" dirty="0" err="1">
                <a:latin typeface="Times New Roman" pitchFamily="18" charset="0"/>
                <a:cs typeface="Times New Roman" pitchFamily="18" charset="0"/>
              </a:rPr>
              <a:t>dyssynergia</a:t>
            </a:r>
            <a:r>
              <a:rPr lang="en-IN" sz="1600" b="1" dirty="0">
                <a:latin typeface="Times New Roman" pitchFamily="18" charset="0"/>
                <a:cs typeface="Times New Roman" pitchFamily="18" charset="0"/>
              </a:rPr>
              <a:t>)- </a:t>
            </a:r>
            <a:r>
              <a:rPr lang="en-IN" sz="1600" dirty="0">
                <a:latin typeface="Times New Roman" pitchFamily="18" charset="0"/>
                <a:cs typeface="Times New Roman" pitchFamily="18" charset="0"/>
              </a:rPr>
              <a:t>A movement is performed in a sequence of component parts rather than as a single, smooth activity. E.g. when asked to perform SLR, patient first flexes hip and knee together and then extends the knee</a:t>
            </a:r>
            <a:r>
              <a:rPr lang="en-IN" sz="1600" dirty="0" smtClean="0">
                <a:latin typeface="Times New Roman" pitchFamily="18" charset="0"/>
                <a:cs typeface="Times New Roman" pitchFamily="18" charset="0"/>
              </a:rPr>
              <a:t>.</a:t>
            </a:r>
            <a:endParaRPr lang="en-IN" sz="1600" dirty="0">
              <a:latin typeface="Times New Roman" pitchFamily="18" charset="0"/>
              <a:cs typeface="Times New Roman" pitchFamily="18" charset="0"/>
            </a:endParaRPr>
          </a:p>
          <a:p>
            <a:pPr>
              <a:lnSpc>
                <a:spcPct val="170000"/>
              </a:lnSpc>
            </a:pPr>
            <a:r>
              <a:rPr lang="en-IN" sz="1600" b="1" dirty="0">
                <a:latin typeface="Times New Roman" pitchFamily="18" charset="0"/>
                <a:cs typeface="Times New Roman" pitchFamily="18" charset="0"/>
              </a:rPr>
              <a:t>The rebound phenomenon- </a:t>
            </a:r>
            <a:r>
              <a:rPr lang="en-IN" sz="1600" dirty="0">
                <a:latin typeface="Times New Roman" pitchFamily="18" charset="0"/>
                <a:cs typeface="Times New Roman" pitchFamily="18" charset="0"/>
              </a:rPr>
              <a:t>there is loss of the check reflex or check factor. Normally when application of resistance to an isometric contraction is suddenly removed, the limb will remain in approximately the same position by action of the opposing muscles. With </a:t>
            </a:r>
            <a:r>
              <a:rPr lang="en-IN" sz="1600" dirty="0" err="1">
                <a:latin typeface="Times New Roman" pitchFamily="18" charset="0"/>
                <a:cs typeface="Times New Roman" pitchFamily="18" charset="0"/>
              </a:rPr>
              <a:t>cerebellar</a:t>
            </a:r>
            <a:r>
              <a:rPr lang="en-IN" sz="1600" dirty="0">
                <a:latin typeface="Times New Roman" pitchFamily="18" charset="0"/>
                <a:cs typeface="Times New Roman" pitchFamily="18" charset="0"/>
              </a:rPr>
              <a:t> lesion, the patient is unable to check the movement and the limb will move suddenly when resistance is released. The patient may strike himself/herself when resistance is removed.</a:t>
            </a:r>
          </a:p>
          <a:p>
            <a:endParaRPr lang="en-IN"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50000"/>
              </a:lnSpc>
              <a:buNone/>
            </a:pPr>
            <a:r>
              <a:rPr lang="en-IN" sz="2800" u="sng" dirty="0">
                <a:latin typeface="Times New Roman" pitchFamily="18" charset="0"/>
                <a:cs typeface="Times New Roman" pitchFamily="18" charset="0"/>
              </a:rPr>
              <a:t>Functional assessment:</a:t>
            </a:r>
            <a:endParaRPr lang="en-IN" sz="2800" dirty="0">
              <a:latin typeface="Times New Roman" pitchFamily="18" charset="0"/>
              <a:cs typeface="Times New Roman" pitchFamily="18" charset="0"/>
            </a:endParaRPr>
          </a:p>
          <a:p>
            <a:pPr lvl="0">
              <a:lnSpc>
                <a:spcPct val="150000"/>
              </a:lnSpc>
            </a:pPr>
            <a:r>
              <a:rPr lang="en-IN" sz="2800" dirty="0" smtClean="0">
                <a:latin typeface="Times New Roman" pitchFamily="18" charset="0"/>
                <a:cs typeface="Times New Roman" pitchFamily="18" charset="0"/>
              </a:rPr>
              <a:t>Bed </a:t>
            </a:r>
            <a:r>
              <a:rPr lang="en-IN" sz="2800" dirty="0">
                <a:latin typeface="Times New Roman" pitchFamily="18" charset="0"/>
                <a:cs typeface="Times New Roman" pitchFamily="18" charset="0"/>
              </a:rPr>
              <a:t>mobility and posture</a:t>
            </a:r>
          </a:p>
          <a:p>
            <a:pPr lvl="0">
              <a:lnSpc>
                <a:spcPct val="150000"/>
              </a:lnSpc>
            </a:pPr>
            <a:r>
              <a:rPr lang="en-IN" sz="2800" dirty="0">
                <a:latin typeface="Times New Roman" pitchFamily="18" charset="0"/>
                <a:cs typeface="Times New Roman" pitchFamily="18" charset="0"/>
              </a:rPr>
              <a:t>Ability to sit up from reclined position</a:t>
            </a:r>
          </a:p>
          <a:p>
            <a:pPr lvl="0">
              <a:lnSpc>
                <a:spcPct val="150000"/>
              </a:lnSpc>
            </a:pPr>
            <a:r>
              <a:rPr lang="en-IN" sz="2800" dirty="0">
                <a:latin typeface="Times New Roman" pitchFamily="18" charset="0"/>
                <a:cs typeface="Times New Roman" pitchFamily="18" charset="0"/>
              </a:rPr>
              <a:t>Maintenance of sitting posture</a:t>
            </a:r>
          </a:p>
          <a:p>
            <a:pPr lvl="0">
              <a:lnSpc>
                <a:spcPct val="150000"/>
              </a:lnSpc>
            </a:pPr>
            <a:r>
              <a:rPr lang="en-IN" sz="2800" dirty="0">
                <a:latin typeface="Times New Roman" pitchFamily="18" charset="0"/>
                <a:cs typeface="Times New Roman" pitchFamily="18" charset="0"/>
              </a:rPr>
              <a:t>Ability to dress, groom and eat </a:t>
            </a:r>
          </a:p>
          <a:p>
            <a:pPr lvl="0">
              <a:lnSpc>
                <a:spcPct val="150000"/>
              </a:lnSpc>
            </a:pPr>
            <a:r>
              <a:rPr lang="en-IN" sz="2800" dirty="0">
                <a:latin typeface="Times New Roman" pitchFamily="18" charset="0"/>
                <a:cs typeface="Times New Roman" pitchFamily="18" charset="0"/>
              </a:rPr>
              <a:t>Ambulation</a:t>
            </a:r>
          </a:p>
          <a:p>
            <a:pPr lvl="0">
              <a:lnSpc>
                <a:spcPct val="150000"/>
              </a:lnSpc>
            </a:pPr>
            <a:r>
              <a:rPr lang="en-IN" sz="2800" dirty="0">
                <a:latin typeface="Times New Roman" pitchFamily="18" charset="0"/>
                <a:cs typeface="Times New Roman" pitchFamily="18" charset="0"/>
              </a:rPr>
              <a:t>Environmental </a:t>
            </a:r>
            <a:r>
              <a:rPr lang="en-IN" sz="2800" dirty="0" smtClean="0">
                <a:latin typeface="Times New Roman" pitchFamily="18" charset="0"/>
                <a:cs typeface="Times New Roman" pitchFamily="18" charset="0"/>
              </a:rPr>
              <a:t>assessment</a:t>
            </a:r>
            <a:endParaRPr lang="en-IN" sz="2800" dirty="0">
              <a:latin typeface="Times New Roman" pitchFamily="18" charset="0"/>
              <a:cs typeface="Times New Roman" pitchFamily="18" charset="0"/>
            </a:endParaRPr>
          </a:p>
          <a:p>
            <a:pPr>
              <a:lnSpc>
                <a:spcPct val="150000"/>
              </a:lnSpc>
              <a:buNone/>
            </a:pPr>
            <a:r>
              <a:rPr lang="en-IN" sz="2800" u="sng" dirty="0">
                <a:latin typeface="Times New Roman" pitchFamily="18" charset="0"/>
                <a:cs typeface="Times New Roman" pitchFamily="18" charset="0"/>
              </a:rPr>
              <a:t>Bowel and bladder:</a:t>
            </a:r>
            <a:endParaRPr lang="en-IN" sz="2800" dirty="0">
              <a:latin typeface="Times New Roman" pitchFamily="18" charset="0"/>
              <a:cs typeface="Times New Roman" pitchFamily="18" charset="0"/>
            </a:endParaRPr>
          </a:p>
          <a:p>
            <a:pPr>
              <a:lnSpc>
                <a:spcPct val="150000"/>
              </a:lnSpc>
            </a:pPr>
            <a:r>
              <a:rPr lang="en-IN" sz="2800" dirty="0">
                <a:latin typeface="Times New Roman" pitchFamily="18" charset="0"/>
                <a:cs typeface="Times New Roman" pitchFamily="18" charset="0"/>
              </a:rPr>
              <a:t>	Bowel and bladder function are normal.</a:t>
            </a:r>
          </a:p>
          <a:p>
            <a:endParaRPr lang="en-IN" sz="2800"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7848600" y="1981200"/>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2910" y="1928802"/>
            <a:ext cx="7772400" cy="1362075"/>
          </a:xfrm>
        </p:spPr>
        <p:txBody>
          <a:bodyPr>
            <a:normAutofit fontScale="90000"/>
          </a:bodyPr>
          <a:lstStyle/>
          <a:p>
            <a:r>
              <a:rPr lang="en-IN" dirty="0"/>
              <a:t> </a:t>
            </a:r>
            <a:br>
              <a:rPr lang="en-IN" dirty="0"/>
            </a:br>
            <a:r>
              <a:rPr lang="en-IN" dirty="0">
                <a:latin typeface="Times New Roman" pitchFamily="18" charset="0"/>
                <a:cs typeface="Times New Roman" pitchFamily="18" charset="0"/>
              </a:rPr>
              <a:t>PHYSIOTHERAPY MANAGEMENT OF CEREBELLAR ATAXIA</a:t>
            </a:r>
            <a:r>
              <a:rPr lang="en-IN" dirty="0"/>
              <a:t/>
            </a:r>
            <a:br>
              <a:rPr lang="en-IN" dirty="0"/>
            </a:br>
            <a:endParaRPr lang="en-IN" dirty="0"/>
          </a:p>
        </p:txBody>
      </p:sp>
      <p:pic>
        <p:nvPicPr>
          <p:cNvPr id="3" name="Picture 2"/>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normAutofit/>
          </a:bodyPr>
          <a:lstStyle/>
          <a:p>
            <a:pPr>
              <a:lnSpc>
                <a:spcPct val="150000"/>
              </a:lnSpc>
              <a:buNone/>
            </a:pPr>
            <a:r>
              <a:rPr lang="en-IN" sz="2800" b="1" dirty="0">
                <a:latin typeface="Times New Roman" pitchFamily="18" charset="0"/>
                <a:cs typeface="Times New Roman" pitchFamily="18" charset="0"/>
              </a:rPr>
              <a:t>Goals:</a:t>
            </a:r>
            <a:r>
              <a:rPr lang="en-IN" sz="2800" dirty="0">
                <a:latin typeface="Times New Roman" pitchFamily="18" charset="0"/>
                <a:cs typeface="Times New Roman" pitchFamily="18" charset="0"/>
              </a:rPr>
              <a:t> </a:t>
            </a:r>
          </a:p>
          <a:p>
            <a:pPr>
              <a:lnSpc>
                <a:spcPct val="150000"/>
              </a:lnSpc>
              <a:buNone/>
            </a:pPr>
            <a:r>
              <a:rPr lang="en-IN" sz="2800" dirty="0">
                <a:latin typeface="Times New Roman" pitchFamily="18" charset="0"/>
                <a:cs typeface="Times New Roman" pitchFamily="18" charset="0"/>
              </a:rPr>
              <a:t>To achieve, </a:t>
            </a:r>
          </a:p>
          <a:p>
            <a:pPr>
              <a:lnSpc>
                <a:spcPct val="150000"/>
              </a:lnSpc>
              <a:buNone/>
            </a:pPr>
            <a:r>
              <a:rPr lang="en-IN" sz="2800" dirty="0" smtClean="0">
                <a:latin typeface="Times New Roman" pitchFamily="18" charset="0"/>
                <a:cs typeface="Times New Roman" pitchFamily="18" charset="0"/>
              </a:rPr>
              <a:t>(1) </a:t>
            </a:r>
            <a:r>
              <a:rPr lang="en-IN" sz="2800" dirty="0">
                <a:latin typeface="Times New Roman" pitchFamily="18" charset="0"/>
                <a:cs typeface="Times New Roman" pitchFamily="18" charset="0"/>
              </a:rPr>
              <a:t>P</a:t>
            </a:r>
            <a:r>
              <a:rPr lang="en-IN" sz="2800" dirty="0" smtClean="0">
                <a:latin typeface="Times New Roman" pitchFamily="18" charset="0"/>
                <a:cs typeface="Times New Roman" pitchFamily="18" charset="0"/>
              </a:rPr>
              <a:t>ostural </a:t>
            </a:r>
            <a:r>
              <a:rPr lang="en-IN" sz="2800" dirty="0">
                <a:latin typeface="Times New Roman" pitchFamily="18" charset="0"/>
                <a:cs typeface="Times New Roman" pitchFamily="18" charset="0"/>
              </a:rPr>
              <a:t>stability</a:t>
            </a:r>
          </a:p>
          <a:p>
            <a:pPr>
              <a:lnSpc>
                <a:spcPct val="150000"/>
              </a:lnSpc>
              <a:buNone/>
            </a:pPr>
            <a:r>
              <a:rPr lang="en-IN" sz="2800" dirty="0">
                <a:latin typeface="Times New Roman" pitchFamily="18" charset="0"/>
                <a:cs typeface="Times New Roman" pitchFamily="18" charset="0"/>
              </a:rPr>
              <a:t>(2) Balance</a:t>
            </a:r>
          </a:p>
          <a:p>
            <a:pPr>
              <a:lnSpc>
                <a:spcPct val="150000"/>
              </a:lnSpc>
              <a:buNone/>
            </a:pPr>
            <a:r>
              <a:rPr lang="en-IN" sz="2800" dirty="0">
                <a:latin typeface="Times New Roman" pitchFamily="18" charset="0"/>
                <a:cs typeface="Times New Roman" pitchFamily="18" charset="0"/>
              </a:rPr>
              <a:t>(3) Functional gait including clearance of </a:t>
            </a:r>
            <a:r>
              <a:rPr lang="en-IN" sz="2800" dirty="0" smtClean="0">
                <a:latin typeface="Times New Roman" pitchFamily="18" charset="0"/>
                <a:cs typeface="Times New Roman" pitchFamily="18" charset="0"/>
              </a:rPr>
              <a:t>obstacles</a:t>
            </a:r>
          </a:p>
          <a:p>
            <a:pPr>
              <a:lnSpc>
                <a:spcPct val="150000"/>
              </a:lnSpc>
              <a:buNone/>
            </a:pPr>
            <a:r>
              <a:rPr lang="en-IN" sz="2800" dirty="0">
                <a:latin typeface="Times New Roman" pitchFamily="18" charset="0"/>
                <a:cs typeface="Times New Roman" pitchFamily="18" charset="0"/>
              </a:rPr>
              <a:t>(4) Accuracy of limb movement incorporating placement of both upper and lower extremities </a:t>
            </a:r>
            <a:r>
              <a:rPr lang="en-IN" sz="2800" dirty="0" smtClean="0">
                <a:latin typeface="Times New Roman" pitchFamily="18" charset="0"/>
                <a:cs typeface="Times New Roman" pitchFamily="18" charset="0"/>
              </a:rPr>
              <a:t>when </a:t>
            </a:r>
            <a:r>
              <a:rPr lang="en-IN" sz="2800" dirty="0">
                <a:latin typeface="Times New Roman" pitchFamily="18" charset="0"/>
                <a:cs typeface="Times New Roman" pitchFamily="18" charset="0"/>
              </a:rPr>
              <a:t>performing all functional activities.</a:t>
            </a:r>
          </a:p>
          <a:p>
            <a:pPr>
              <a:lnSpc>
                <a:spcPct val="150000"/>
              </a:lnSpc>
            </a:pPr>
            <a:endParaRPr lang="en-IN" dirty="0">
              <a:latin typeface="Comic Sans MS" panose="030F0702030302020204" pitchFamily="66" charset="0"/>
            </a:endParaRPr>
          </a:p>
          <a:p>
            <a:endParaRPr lang="en-IN" dirty="0"/>
          </a:p>
        </p:txBody>
      </p:sp>
      <p:pic>
        <p:nvPicPr>
          <p:cNvPr id="3" name="Picture 2"/>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4" name="Picture 3" descr="H:\2022\01 Important files\SVDU LOGO.jpg"/>
          <p:cNvPicPr/>
          <p:nvPr/>
        </p:nvPicPr>
        <p:blipFill>
          <a:blip r:embed="rId3"/>
          <a:srcRect/>
          <a:stretch>
            <a:fillRect/>
          </a:stretch>
        </p:blipFill>
        <p:spPr bwMode="auto">
          <a:xfrm>
            <a:off x="7696200" y="1828800"/>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 </a:t>
            </a:r>
            <a:br>
              <a:rPr lang="en-IN" dirty="0"/>
            </a:br>
            <a:r>
              <a:rPr lang="en-IN" sz="3100" b="1" u="sng" dirty="0">
                <a:latin typeface="Times New Roman" pitchFamily="18" charset="0"/>
                <a:cs typeface="Times New Roman" pitchFamily="18" charset="0"/>
              </a:rPr>
              <a:t>To achieve postural stability and balance</a:t>
            </a:r>
            <a:r>
              <a:rPr lang="en-IN" dirty="0">
                <a:latin typeface="Times New Roman" pitchFamily="18" charset="0"/>
                <a:cs typeface="Times New Roman" pitchFamily="18" charset="0"/>
              </a:rPr>
              <a:t/>
            </a:r>
            <a:br>
              <a:rPr lang="en-IN" dirty="0">
                <a:latin typeface="Times New Roman" pitchFamily="18" charset="0"/>
                <a:cs typeface="Times New Roman" pitchFamily="18" charset="0"/>
              </a:rPr>
            </a:b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0" y="1556792"/>
            <a:ext cx="9144000" cy="5301208"/>
          </a:xfrm>
        </p:spPr>
        <p:txBody>
          <a:bodyPr>
            <a:normAutofit fontScale="70000" lnSpcReduction="20000"/>
          </a:bodyPr>
          <a:lstStyle/>
          <a:p>
            <a:pPr lvl="0">
              <a:lnSpc>
                <a:spcPct val="160000"/>
              </a:lnSpc>
              <a:buNone/>
            </a:pPr>
            <a:r>
              <a:rPr lang="en-IN" sz="3600" b="1" dirty="0">
                <a:latin typeface="Times New Roman" pitchFamily="18" charset="0"/>
                <a:cs typeface="Times New Roman" pitchFamily="18" charset="0"/>
              </a:rPr>
              <a:t>Head and trunk control:</a:t>
            </a:r>
          </a:p>
          <a:p>
            <a:pPr lvl="0">
              <a:lnSpc>
                <a:spcPct val="160000"/>
              </a:lnSpc>
            </a:pPr>
            <a:r>
              <a:rPr lang="en-IN" sz="3600" dirty="0">
                <a:latin typeface="Times New Roman" pitchFamily="18" charset="0"/>
                <a:cs typeface="Times New Roman" pitchFamily="18" charset="0"/>
              </a:rPr>
              <a:t>Joint approximation for proprioceptive facilitation</a:t>
            </a:r>
          </a:p>
          <a:p>
            <a:pPr lvl="0">
              <a:lnSpc>
                <a:spcPct val="160000"/>
              </a:lnSpc>
            </a:pPr>
            <a:r>
              <a:rPr lang="en-IN" sz="3600" dirty="0" smtClean="0">
                <a:latin typeface="Times New Roman" pitchFamily="18" charset="0"/>
                <a:cs typeface="Times New Roman" pitchFamily="18" charset="0"/>
              </a:rPr>
              <a:t>Rhythmic </a:t>
            </a:r>
            <a:r>
              <a:rPr lang="en-IN" sz="3600" dirty="0">
                <a:latin typeface="Times New Roman" pitchFamily="18" charset="0"/>
                <a:cs typeface="Times New Roman" pitchFamily="18" charset="0"/>
              </a:rPr>
              <a:t>stabilization to achieve balance between agonist and antagonist</a:t>
            </a:r>
          </a:p>
          <a:p>
            <a:pPr lvl="0">
              <a:lnSpc>
                <a:spcPct val="160000"/>
              </a:lnSpc>
            </a:pPr>
            <a:r>
              <a:rPr lang="en-IN" sz="3600" dirty="0">
                <a:latin typeface="Times New Roman" pitchFamily="18" charset="0"/>
                <a:cs typeface="Times New Roman" pitchFamily="18" charset="0"/>
              </a:rPr>
              <a:t>Biofeedback might be tried in an attempt to promote upright head position in the severely involved patient. For example, the patient could wear a helmet that provides visual and auditory clue when the vertical position of the head is not maintained.</a:t>
            </a:r>
          </a:p>
          <a:p>
            <a:endParaRPr lang="en-IN"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nSpc>
                <a:spcPct val="170000"/>
              </a:lnSpc>
              <a:buNone/>
            </a:pPr>
            <a:r>
              <a:rPr lang="en-IN" sz="3500" b="1" dirty="0" smtClean="0">
                <a:latin typeface="Times New Roman" pitchFamily="18" charset="0"/>
                <a:cs typeface="Times New Roman" pitchFamily="18" charset="0"/>
              </a:rPr>
              <a:t>Sitting </a:t>
            </a:r>
            <a:r>
              <a:rPr lang="en-IN" sz="3500" b="1" dirty="0">
                <a:latin typeface="Times New Roman" pitchFamily="18" charset="0"/>
                <a:cs typeface="Times New Roman" pitchFamily="18" charset="0"/>
              </a:rPr>
              <a:t>Balance:</a:t>
            </a:r>
            <a:r>
              <a:rPr lang="en-IN" sz="4500" b="1" dirty="0">
                <a:latin typeface="Comic Sans MS" panose="030F0702030302020204" pitchFamily="66" charset="0"/>
              </a:rPr>
              <a:t> </a:t>
            </a:r>
            <a:endParaRPr lang="en-IN" sz="4500" b="1" dirty="0" smtClean="0">
              <a:latin typeface="Comic Sans MS" panose="030F0702030302020204" pitchFamily="66" charset="0"/>
            </a:endParaRPr>
          </a:p>
          <a:p>
            <a:pPr lvl="0">
              <a:lnSpc>
                <a:spcPct val="170000"/>
              </a:lnSpc>
            </a:pPr>
            <a:r>
              <a:rPr lang="en-IN" sz="2800" dirty="0">
                <a:latin typeface="Times New Roman" pitchFamily="18" charset="0"/>
                <a:cs typeface="Times New Roman" pitchFamily="18" charset="0"/>
              </a:rPr>
              <a:t>Joint approximation</a:t>
            </a:r>
          </a:p>
          <a:p>
            <a:pPr lvl="0">
              <a:lnSpc>
                <a:spcPct val="170000"/>
              </a:lnSpc>
            </a:pPr>
            <a:r>
              <a:rPr lang="en-IN" sz="2800" dirty="0">
                <a:latin typeface="Times New Roman" pitchFamily="18" charset="0"/>
                <a:cs typeface="Times New Roman" pitchFamily="18" charset="0"/>
              </a:rPr>
              <a:t>Rhythmic stabilization particularly for trunk rotation – it is used chiefly to increase sense of stability rather than improving strength. </a:t>
            </a:r>
          </a:p>
          <a:p>
            <a:pPr lvl="0">
              <a:lnSpc>
                <a:spcPct val="170000"/>
              </a:lnSpc>
            </a:pPr>
            <a:r>
              <a:rPr lang="en-IN" sz="2800" dirty="0">
                <a:latin typeface="Times New Roman" pitchFamily="18" charset="0"/>
                <a:cs typeface="Times New Roman" pitchFamily="18" charset="0"/>
              </a:rPr>
              <a:t>Slow reversal hold – this is used when patient is not able to produce co-contraction of trunk muscles.</a:t>
            </a:r>
          </a:p>
          <a:p>
            <a:pPr>
              <a:buNone/>
            </a:pPr>
            <a:endParaRPr lang="en-IN" b="1"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9436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6324600" y="762000"/>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nSpc>
                <a:spcPct val="150000"/>
              </a:lnSpc>
            </a:pPr>
            <a:r>
              <a:rPr lang="en-IN" sz="2800" dirty="0" smtClean="0">
                <a:latin typeface="Times New Roman" pitchFamily="18" charset="0"/>
                <a:cs typeface="Times New Roman" pitchFamily="18" charset="0"/>
              </a:rPr>
              <a:t>Push-pull activities with hands joined or with a cane for promoting </a:t>
            </a:r>
            <a:r>
              <a:rPr lang="en-IN" sz="2800" dirty="0" err="1" smtClean="0">
                <a:latin typeface="Times New Roman" pitchFamily="18" charset="0"/>
                <a:cs typeface="Times New Roman" pitchFamily="18" charset="0"/>
              </a:rPr>
              <a:t>coactivation</a:t>
            </a:r>
            <a:r>
              <a:rPr lang="en-IN" sz="2800" dirty="0" smtClean="0">
                <a:latin typeface="Times New Roman" pitchFamily="18" charset="0"/>
                <a:cs typeface="Times New Roman" pitchFamily="18" charset="0"/>
              </a:rPr>
              <a:t> needed for stability.</a:t>
            </a:r>
          </a:p>
          <a:p>
            <a:pPr>
              <a:lnSpc>
                <a:spcPct val="150000"/>
              </a:lnSpc>
            </a:pPr>
            <a:endParaRPr lang="en-IN" sz="2800" dirty="0" smtClean="0">
              <a:latin typeface="Times New Roman" pitchFamily="18" charset="0"/>
              <a:cs typeface="Times New Roman" pitchFamily="18" charset="0"/>
            </a:endParaRPr>
          </a:p>
          <a:p>
            <a:pPr lvl="0">
              <a:lnSpc>
                <a:spcPct val="150000"/>
              </a:lnSpc>
            </a:pPr>
            <a:r>
              <a:rPr lang="en-IN" sz="2800" dirty="0" smtClean="0">
                <a:latin typeface="Times New Roman" pitchFamily="18" charset="0"/>
                <a:cs typeface="Times New Roman" pitchFamily="18" charset="0"/>
              </a:rPr>
              <a:t>Gentle bouncing on the </a:t>
            </a:r>
            <a:r>
              <a:rPr lang="en-IN" sz="2800" dirty="0" err="1" smtClean="0">
                <a:latin typeface="Times New Roman" pitchFamily="18" charset="0"/>
                <a:cs typeface="Times New Roman" pitchFamily="18" charset="0"/>
              </a:rPr>
              <a:t>physio</a:t>
            </a:r>
            <a:r>
              <a:rPr lang="en-IN" sz="2800" dirty="0" smtClean="0">
                <a:latin typeface="Times New Roman" pitchFamily="18" charset="0"/>
                <a:cs typeface="Times New Roman" pitchFamily="18" charset="0"/>
              </a:rPr>
              <a:t>-ball to promote activity of small trunk extensors.</a:t>
            </a:r>
          </a:p>
          <a:p>
            <a:pPr lvl="0">
              <a:lnSpc>
                <a:spcPct val="150000"/>
              </a:lnSpc>
            </a:pPr>
            <a:endParaRPr lang="en-IN" sz="2800" dirty="0" smtClean="0">
              <a:latin typeface="Times New Roman" pitchFamily="18" charset="0"/>
              <a:cs typeface="Times New Roman" pitchFamily="18" charset="0"/>
            </a:endParaRPr>
          </a:p>
          <a:p>
            <a:pPr lvl="0">
              <a:lnSpc>
                <a:spcPct val="150000"/>
              </a:lnSpc>
            </a:pPr>
            <a:r>
              <a:rPr lang="en-IN" sz="2800" dirty="0" smtClean="0">
                <a:latin typeface="Times New Roman" pitchFamily="18" charset="0"/>
                <a:cs typeface="Times New Roman" pitchFamily="18" charset="0"/>
              </a:rPr>
              <a:t>Weight shifts in all direction</a:t>
            </a:r>
          </a:p>
          <a:p>
            <a:pPr lvl="0">
              <a:lnSpc>
                <a:spcPct val="150000"/>
              </a:lnSpc>
            </a:pPr>
            <a:endParaRPr lang="en-IN" sz="2800" dirty="0" smtClean="0">
              <a:latin typeface="Times New Roman" pitchFamily="18" charset="0"/>
              <a:cs typeface="Times New Roman" pitchFamily="18" charset="0"/>
            </a:endParaRPr>
          </a:p>
          <a:p>
            <a:pPr lvl="0">
              <a:lnSpc>
                <a:spcPct val="150000"/>
              </a:lnSpc>
            </a:pPr>
            <a:r>
              <a:rPr lang="en-IN" sz="2800" dirty="0" smtClean="0">
                <a:latin typeface="Times New Roman" pitchFamily="18" charset="0"/>
                <a:cs typeface="Times New Roman" pitchFamily="18" charset="0"/>
              </a:rPr>
              <a:t>Maintaining balance in different sitting position e.g. high sitting, side sitting, long sitting etc.</a:t>
            </a:r>
          </a:p>
          <a:p>
            <a:endParaRPr lang="en-IN"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7772400" y="3200400"/>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lnSpc>
                <a:spcPct val="200000"/>
              </a:lnSpc>
              <a:buNone/>
            </a:pPr>
            <a:r>
              <a:rPr lang="en-IN" sz="2800" b="1" dirty="0" smtClean="0">
                <a:latin typeface="Times New Roman" pitchFamily="18" charset="0"/>
                <a:cs typeface="Times New Roman" pitchFamily="18" charset="0"/>
              </a:rPr>
              <a:t>Transfer techniques:</a:t>
            </a:r>
            <a:r>
              <a:rPr lang="en-IN" sz="2800" dirty="0" smtClean="0">
                <a:latin typeface="Times New Roman" pitchFamily="18" charset="0"/>
                <a:cs typeface="Times New Roman" pitchFamily="18" charset="0"/>
              </a:rPr>
              <a:t> </a:t>
            </a:r>
          </a:p>
          <a:p>
            <a:pPr>
              <a:lnSpc>
                <a:spcPct val="200000"/>
              </a:lnSpc>
            </a:pPr>
            <a:r>
              <a:rPr lang="en-IN" sz="2800" dirty="0" smtClean="0">
                <a:latin typeface="Times New Roman" pitchFamily="18" charset="0"/>
                <a:cs typeface="Times New Roman" pitchFamily="18" charset="0"/>
              </a:rPr>
              <a:t>Most effective transfer techniques necessary for activities of daily living like rising up from lying to sitting, from sitting to standing, transfer between different sitting surfaces like chair and commode, rising from floor etc.</a:t>
            </a:r>
          </a:p>
          <a:p>
            <a:endParaRPr lang="en-IN"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9436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6400800" y="457200"/>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latin typeface="Times New Roman" pitchFamily="18" charset="0"/>
                <a:cs typeface="Times New Roman" pitchFamily="18" charset="0"/>
              </a:rPr>
              <a:t>OBJECTIVES</a:t>
            </a: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lnSpcReduction="10000"/>
          </a:bodyPr>
          <a:lstStyle/>
          <a:p>
            <a:pPr>
              <a:lnSpc>
                <a:spcPct val="150000"/>
              </a:lnSpc>
              <a:buNone/>
            </a:pPr>
            <a:r>
              <a:rPr lang="en-IN" dirty="0">
                <a:latin typeface="Times New Roman" pitchFamily="18" charset="0"/>
                <a:cs typeface="Times New Roman" pitchFamily="18" charset="0"/>
              </a:rPr>
              <a:t>At the end of topic students should know;</a:t>
            </a:r>
          </a:p>
          <a:p>
            <a:pPr lvl="0">
              <a:lnSpc>
                <a:spcPct val="150000"/>
              </a:lnSpc>
            </a:pPr>
            <a:r>
              <a:rPr lang="en-IN" dirty="0">
                <a:latin typeface="Times New Roman" pitchFamily="18" charset="0"/>
                <a:cs typeface="Times New Roman" pitchFamily="18" charset="0"/>
              </a:rPr>
              <a:t>Characteristic features of patient with </a:t>
            </a:r>
            <a:r>
              <a:rPr lang="en-IN" dirty="0" err="1">
                <a:latin typeface="Times New Roman" pitchFamily="18" charset="0"/>
                <a:cs typeface="Times New Roman" pitchFamily="18" charset="0"/>
              </a:rPr>
              <a:t>cerebellar</a:t>
            </a:r>
            <a:r>
              <a:rPr lang="en-IN" dirty="0">
                <a:latin typeface="Times New Roman" pitchFamily="18" charset="0"/>
                <a:cs typeface="Times New Roman" pitchFamily="18" charset="0"/>
              </a:rPr>
              <a:t> lesion</a:t>
            </a:r>
          </a:p>
          <a:p>
            <a:pPr lvl="0">
              <a:lnSpc>
                <a:spcPct val="150000"/>
              </a:lnSpc>
            </a:pPr>
            <a:r>
              <a:rPr lang="en-IN" dirty="0">
                <a:latin typeface="Times New Roman" pitchFamily="18" charset="0"/>
                <a:cs typeface="Times New Roman" pitchFamily="18" charset="0"/>
              </a:rPr>
              <a:t>Balance and co-ordination assessment</a:t>
            </a:r>
          </a:p>
          <a:p>
            <a:pPr lvl="0">
              <a:lnSpc>
                <a:spcPct val="150000"/>
              </a:lnSpc>
            </a:pPr>
            <a:r>
              <a:rPr lang="en-IN" dirty="0">
                <a:latin typeface="Times New Roman" pitchFamily="18" charset="0"/>
                <a:cs typeface="Times New Roman" pitchFamily="18" charset="0"/>
              </a:rPr>
              <a:t>Physiotherapy management of </a:t>
            </a:r>
            <a:r>
              <a:rPr lang="en-IN" dirty="0" err="1">
                <a:latin typeface="Times New Roman" pitchFamily="18" charset="0"/>
                <a:cs typeface="Times New Roman" pitchFamily="18" charset="0"/>
              </a:rPr>
              <a:t>cerebellar</a:t>
            </a:r>
            <a:r>
              <a:rPr lang="en-IN" dirty="0">
                <a:latin typeface="Times New Roman" pitchFamily="18" charset="0"/>
                <a:cs typeface="Times New Roman" pitchFamily="18" charset="0"/>
              </a:rPr>
              <a:t> ataxia</a:t>
            </a:r>
          </a:p>
          <a:p>
            <a:endParaRPr lang="en-IN"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lvl="0">
              <a:lnSpc>
                <a:spcPct val="150000"/>
              </a:lnSpc>
              <a:buNone/>
            </a:pPr>
            <a:r>
              <a:rPr lang="en-IN" b="1" dirty="0" smtClean="0">
                <a:latin typeface="Times New Roman" pitchFamily="18" charset="0"/>
                <a:cs typeface="Times New Roman" pitchFamily="18" charset="0"/>
              </a:rPr>
              <a:t>Preparing from ambulation:</a:t>
            </a:r>
            <a:r>
              <a:rPr lang="en-IN" dirty="0" smtClean="0">
                <a:latin typeface="Times New Roman" pitchFamily="18" charset="0"/>
                <a:cs typeface="Times New Roman" pitchFamily="18" charset="0"/>
              </a:rPr>
              <a:t> </a:t>
            </a:r>
          </a:p>
          <a:p>
            <a:pPr lvl="0">
              <a:lnSpc>
                <a:spcPct val="150000"/>
              </a:lnSpc>
            </a:pPr>
            <a:r>
              <a:rPr lang="en-IN" sz="3000" dirty="0" smtClean="0">
                <a:latin typeface="Times New Roman" pitchFamily="18" charset="0"/>
                <a:cs typeface="Times New Roman" pitchFamily="18" charset="0"/>
              </a:rPr>
              <a:t>Before progressing patient towards gait training, a series of preliminary activities should be given.</a:t>
            </a:r>
          </a:p>
          <a:p>
            <a:pPr lvl="0">
              <a:lnSpc>
                <a:spcPct val="150000"/>
              </a:lnSpc>
              <a:buFont typeface="Wingdings" panose="05000000000000000000" pitchFamily="2" charset="2"/>
              <a:buChar char="Ø"/>
            </a:pPr>
            <a:r>
              <a:rPr lang="en-IN" sz="3000" dirty="0" smtClean="0">
                <a:latin typeface="Times New Roman" pitchFamily="18" charset="0"/>
                <a:cs typeface="Times New Roman" pitchFamily="18" charset="0"/>
              </a:rPr>
              <a:t>Pelvic bridging</a:t>
            </a:r>
          </a:p>
          <a:p>
            <a:pPr lvl="0">
              <a:lnSpc>
                <a:spcPct val="150000"/>
              </a:lnSpc>
              <a:buFont typeface="Wingdings" panose="05000000000000000000" pitchFamily="2" charset="2"/>
              <a:buChar char="Ø"/>
            </a:pPr>
            <a:r>
              <a:rPr lang="en-IN" sz="3000" dirty="0" smtClean="0">
                <a:latin typeface="Times New Roman" pitchFamily="18" charset="0"/>
                <a:cs typeface="Times New Roman" pitchFamily="18" charset="0"/>
              </a:rPr>
              <a:t>Sit to stand</a:t>
            </a:r>
          </a:p>
          <a:p>
            <a:pPr lvl="0">
              <a:lnSpc>
                <a:spcPct val="150000"/>
              </a:lnSpc>
              <a:buFont typeface="Wingdings" panose="05000000000000000000" pitchFamily="2" charset="2"/>
              <a:buChar char="Ø"/>
            </a:pPr>
            <a:r>
              <a:rPr lang="en-IN" sz="3000" dirty="0" smtClean="0">
                <a:latin typeface="Times New Roman" pitchFamily="18" charset="0"/>
                <a:cs typeface="Times New Roman" pitchFamily="18" charset="0"/>
              </a:rPr>
              <a:t>Standing  balance exercises in parallel bars</a:t>
            </a:r>
          </a:p>
          <a:p>
            <a:pPr lvl="0">
              <a:lnSpc>
                <a:spcPct val="150000"/>
              </a:lnSpc>
              <a:buFont typeface="Wingdings" panose="05000000000000000000" pitchFamily="2" charset="2"/>
              <a:buChar char="Ø"/>
            </a:pPr>
            <a:r>
              <a:rPr lang="en-IN" sz="3000" dirty="0" smtClean="0">
                <a:latin typeface="Times New Roman" pitchFamily="18" charset="0"/>
                <a:cs typeface="Times New Roman" pitchFamily="18" charset="0"/>
              </a:rPr>
              <a:t>Weights can be used to increase stability in standing (and later in walking). Weight increases joint approximation in closed chain.</a:t>
            </a:r>
          </a:p>
          <a:p>
            <a:pPr lvl="0">
              <a:lnSpc>
                <a:spcPct val="150000"/>
              </a:lnSpc>
              <a:buFont typeface="Wingdings" panose="05000000000000000000" pitchFamily="2" charset="2"/>
              <a:buChar char="Ø"/>
            </a:pPr>
            <a:r>
              <a:rPr lang="en-IN" sz="3000" dirty="0" smtClean="0">
                <a:latin typeface="Times New Roman" pitchFamily="18" charset="0"/>
                <a:cs typeface="Times New Roman" pitchFamily="18" charset="0"/>
              </a:rPr>
              <a:t>Rhythmic stabilization in standing</a:t>
            </a:r>
          </a:p>
          <a:p>
            <a:pPr>
              <a:buFont typeface="Wingdings" panose="05000000000000000000" pitchFamily="2" charset="2"/>
              <a:buChar char="Ø"/>
            </a:pPr>
            <a:endParaRPr lang="en-IN" sz="3000" dirty="0">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7924800" y="1676400"/>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lvl="0">
              <a:lnSpc>
                <a:spcPct val="150000"/>
              </a:lnSpc>
              <a:buNone/>
            </a:pPr>
            <a:r>
              <a:rPr lang="en-IN" sz="2800" b="1" dirty="0" smtClean="0">
                <a:latin typeface="Times New Roman" pitchFamily="18" charset="0"/>
                <a:cs typeface="Times New Roman" pitchFamily="18" charset="0"/>
              </a:rPr>
              <a:t>Gait training:  </a:t>
            </a:r>
          </a:p>
          <a:p>
            <a:pPr>
              <a:lnSpc>
                <a:spcPct val="150000"/>
              </a:lnSpc>
            </a:pPr>
            <a:r>
              <a:rPr lang="en-IN" sz="2800" dirty="0" smtClean="0">
                <a:latin typeface="Times New Roman" pitchFamily="18" charset="0"/>
                <a:cs typeface="Times New Roman" pitchFamily="18" charset="0"/>
              </a:rPr>
              <a:t>Gait training is started within parallel bars with precise verbal commands. </a:t>
            </a:r>
          </a:p>
          <a:p>
            <a:pPr>
              <a:lnSpc>
                <a:spcPct val="150000"/>
              </a:lnSpc>
            </a:pPr>
            <a:r>
              <a:rPr lang="en-IN" sz="2800" dirty="0" smtClean="0">
                <a:latin typeface="Times New Roman" pitchFamily="18" charset="0"/>
                <a:cs typeface="Times New Roman" pitchFamily="18" charset="0"/>
              </a:rPr>
              <a:t>Walking over lines can be used to provide visual cues. </a:t>
            </a:r>
          </a:p>
          <a:p>
            <a:pPr>
              <a:lnSpc>
                <a:spcPct val="150000"/>
              </a:lnSpc>
            </a:pPr>
            <a:r>
              <a:rPr lang="en-IN" sz="2800" dirty="0" smtClean="0">
                <a:latin typeface="Times New Roman" pitchFamily="18" charset="0"/>
                <a:cs typeface="Times New Roman" pitchFamily="18" charset="0"/>
              </a:rPr>
              <a:t>Once patient is ready to walk outside parallel bars, decision regarding walking aids is made.</a:t>
            </a:r>
          </a:p>
          <a:p>
            <a:pPr>
              <a:lnSpc>
                <a:spcPct val="150000"/>
              </a:lnSpc>
            </a:pPr>
            <a:r>
              <a:rPr lang="en-IN" sz="2800" dirty="0" smtClean="0">
                <a:latin typeface="Times New Roman" pitchFamily="18" charset="0"/>
                <a:cs typeface="Times New Roman" pitchFamily="18" charset="0"/>
              </a:rPr>
              <a:t> A walker is typical most stable. Later on walking stick can also be used once stability and balance is improved.</a:t>
            </a:r>
          </a:p>
          <a:p>
            <a:pPr>
              <a:lnSpc>
                <a:spcPct val="150000"/>
              </a:lnSpc>
            </a:pPr>
            <a:endParaRPr lang="en-IN" dirty="0">
              <a:latin typeface="Comic Sans MS" panose="030F0702030302020204" pitchFamily="66" charset="0"/>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7772400" y="1600200"/>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lvl="0">
              <a:lnSpc>
                <a:spcPct val="150000"/>
              </a:lnSpc>
              <a:buNone/>
            </a:pPr>
            <a:r>
              <a:rPr lang="en-IN" sz="2800" b="1" dirty="0" smtClean="0">
                <a:latin typeface="Times New Roman" pitchFamily="18" charset="0"/>
                <a:cs typeface="Times New Roman" pitchFamily="18" charset="0"/>
              </a:rPr>
              <a:t>For temporary reduction of </a:t>
            </a:r>
            <a:r>
              <a:rPr lang="en-IN" sz="2800" b="1" dirty="0" err="1" smtClean="0">
                <a:latin typeface="Times New Roman" pitchFamily="18" charset="0"/>
                <a:cs typeface="Times New Roman" pitchFamily="18" charset="0"/>
              </a:rPr>
              <a:t>dysmetria</a:t>
            </a:r>
            <a:r>
              <a:rPr lang="en-IN" sz="2800" b="1" dirty="0" smtClean="0">
                <a:latin typeface="Times New Roman" pitchFamily="18" charset="0"/>
                <a:cs typeface="Times New Roman" pitchFamily="18" charset="0"/>
              </a:rPr>
              <a:t>: </a:t>
            </a:r>
          </a:p>
          <a:p>
            <a:pPr lvl="0">
              <a:lnSpc>
                <a:spcPct val="150000"/>
              </a:lnSpc>
            </a:pPr>
            <a:r>
              <a:rPr lang="en-IN" sz="2800" dirty="0" smtClean="0">
                <a:latin typeface="Times New Roman" pitchFamily="18" charset="0"/>
                <a:cs typeface="Times New Roman" pitchFamily="18" charset="0"/>
              </a:rPr>
              <a:t>Frankel exercises</a:t>
            </a:r>
          </a:p>
          <a:p>
            <a:pPr lvl="0">
              <a:lnSpc>
                <a:spcPct val="150000"/>
              </a:lnSpc>
            </a:pPr>
            <a:r>
              <a:rPr lang="en-IN" sz="2800" dirty="0" smtClean="0">
                <a:latin typeface="Times New Roman" pitchFamily="18" charset="0"/>
                <a:cs typeface="Times New Roman" pitchFamily="18" charset="0"/>
              </a:rPr>
              <a:t>PNF – rhythmic stabilization and slow reversal hold</a:t>
            </a:r>
          </a:p>
          <a:p>
            <a:pPr>
              <a:lnSpc>
                <a:spcPct val="150000"/>
              </a:lnSpc>
            </a:pPr>
            <a:endParaRPr lang="en-IN" dirty="0">
              <a:latin typeface="Comic Sans MS" panose="030F0702030302020204" pitchFamily="66" charset="0"/>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7724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6477000" y="685800"/>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sp>
        <p:nvSpPr>
          <p:cNvPr id="3" name="Content Placeholder 2"/>
          <p:cNvSpPr>
            <a:spLocks noGrp="1"/>
          </p:cNvSpPr>
          <p:nvPr>
            <p:ph idx="1"/>
          </p:nvPr>
        </p:nvSpPr>
        <p:spPr>
          <a:xfrm>
            <a:off x="457200" y="3140968"/>
            <a:ext cx="8229600" cy="2985195"/>
          </a:xfrm>
        </p:spPr>
        <p:txBody>
          <a:bodyPr>
            <a:normAutofit/>
          </a:bodyPr>
          <a:lstStyle/>
          <a:p>
            <a:pPr>
              <a:buNone/>
            </a:pPr>
            <a:r>
              <a:rPr lang="en-US" sz="4800" dirty="0" smtClean="0">
                <a:latin typeface="Times New Roman" pitchFamily="18" charset="0"/>
                <a:cs typeface="Times New Roman" pitchFamily="18" charset="0"/>
              </a:rPr>
              <a:t>EVIDENCES</a:t>
            </a:r>
            <a:endParaRPr lang="en-IN" sz="6000" dirty="0">
              <a:latin typeface="Comic Sans MS" panose="030F0702030302020204" pitchFamily="66" charset="0"/>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143000"/>
          </a:xfrm>
        </p:spPr>
        <p:txBody>
          <a:bodyPr>
            <a:noAutofit/>
          </a:bodyPr>
          <a:lstStyle/>
          <a:p>
            <a:pPr algn="just">
              <a:lnSpc>
                <a:spcPct val="150000"/>
              </a:lnSpc>
            </a:pPr>
            <a:r>
              <a:rPr lang="en-US" sz="2400" b="1" dirty="0" err="1" smtClean="0">
                <a:latin typeface="Times New Roman" pitchFamily="18" charset="0"/>
                <a:cs typeface="Times New Roman" pitchFamily="18" charset="0"/>
              </a:rPr>
              <a:t>Cerebellar</a:t>
            </a:r>
            <a:r>
              <a:rPr lang="en-US" sz="2400" b="1" dirty="0" smtClean="0">
                <a:latin typeface="Times New Roman" pitchFamily="18" charset="0"/>
                <a:cs typeface="Times New Roman" pitchFamily="18" charset="0"/>
              </a:rPr>
              <a:t> Ataxia Rehabilitation Trial in Degenerative </a:t>
            </a:r>
            <a:r>
              <a:rPr lang="en-US" sz="2400" b="1" dirty="0" err="1" smtClean="0">
                <a:latin typeface="Times New Roman" pitchFamily="18" charset="0"/>
                <a:cs typeface="Times New Roman" pitchFamily="18" charset="0"/>
              </a:rPr>
              <a:t>Cerebellar</a:t>
            </a:r>
            <a:r>
              <a:rPr lang="en-US" sz="2400" b="1" dirty="0" smtClean="0">
                <a:latin typeface="Times New Roman" pitchFamily="18" charset="0"/>
                <a:cs typeface="Times New Roman" pitchFamily="18" charset="0"/>
              </a:rPr>
              <a:t> Diseases</a:t>
            </a:r>
            <a:endParaRPr lang="en-US" sz="2400" b="1" dirty="0">
              <a:latin typeface="Times New Roman" pitchFamily="18" charset="0"/>
              <a:cs typeface="Times New Roman" pitchFamily="18" charset="0"/>
            </a:endParaRPr>
          </a:p>
        </p:txBody>
      </p:sp>
      <p:sp>
        <p:nvSpPr>
          <p:cNvPr id="3" name="Content Placeholder 2"/>
          <p:cNvSpPr>
            <a:spLocks noGrp="1"/>
          </p:cNvSpPr>
          <p:nvPr>
            <p:ph idx="1"/>
          </p:nvPr>
        </p:nvSpPr>
        <p:spPr>
          <a:xfrm>
            <a:off x="500034" y="1857364"/>
            <a:ext cx="8229600" cy="4525963"/>
          </a:xfrm>
        </p:spPr>
        <p:txBody>
          <a:bodyPr>
            <a:normAutofit/>
          </a:bodyPr>
          <a:lstStyle/>
          <a:p>
            <a:pPr>
              <a:lnSpc>
                <a:spcPct val="200000"/>
              </a:lnSpc>
            </a:pPr>
            <a:r>
              <a:rPr lang="en-US" sz="2000" dirty="0" smtClean="0">
                <a:latin typeface="Times New Roman" pitchFamily="18" charset="0"/>
                <a:cs typeface="Times New Roman" pitchFamily="18" charset="0"/>
              </a:rPr>
              <a:t>Ichiro </a:t>
            </a:r>
            <a:r>
              <a:rPr lang="en-US" sz="2000" dirty="0" err="1" smtClean="0">
                <a:latin typeface="Times New Roman" pitchFamily="18" charset="0"/>
                <a:cs typeface="Times New Roman" pitchFamily="18" charset="0"/>
              </a:rPr>
              <a:t>Miyai</a:t>
            </a:r>
            <a:r>
              <a:rPr lang="en-US" sz="2000" dirty="0" smtClean="0">
                <a:latin typeface="Times New Roman" pitchFamily="18" charset="0"/>
                <a:cs typeface="Times New Roman" pitchFamily="18" charset="0"/>
              </a:rPr>
              <a:t> et al.</a:t>
            </a:r>
          </a:p>
          <a:p>
            <a:pPr>
              <a:lnSpc>
                <a:spcPct val="200000"/>
              </a:lnSpc>
            </a:pPr>
            <a:r>
              <a:rPr lang="en-US" sz="2000" dirty="0" err="1" smtClean="0">
                <a:latin typeface="Times New Roman" pitchFamily="18" charset="0"/>
                <a:cs typeface="Times New Roman" pitchFamily="18" charset="0"/>
              </a:rPr>
              <a:t>Neurorehabilitation</a:t>
            </a:r>
            <a:r>
              <a:rPr lang="en-US" sz="2000" dirty="0" smtClean="0">
                <a:latin typeface="Times New Roman" pitchFamily="18" charset="0"/>
                <a:cs typeface="Times New Roman" pitchFamily="18" charset="0"/>
              </a:rPr>
              <a:t> and Neural Repair 26(5) 515–522</a:t>
            </a:r>
          </a:p>
          <a:p>
            <a:pPr>
              <a:lnSpc>
                <a:spcPct val="200000"/>
              </a:lnSpc>
              <a:buNone/>
            </a:pPr>
            <a:endParaRPr lang="en-US" sz="2000" dirty="0">
              <a:latin typeface="Times New Roman" pitchFamily="18" charset="0"/>
              <a:cs typeface="Times New Roman" pitchFamily="18" charset="0"/>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7848600" y="1676400"/>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85720" y="571480"/>
          <a:ext cx="8643936" cy="5629147"/>
        </p:xfrm>
        <a:graphic>
          <a:graphicData uri="http://schemas.openxmlformats.org/drawingml/2006/table">
            <a:tbl>
              <a:tblPr firstRow="1" bandRow="1">
                <a:tableStyleId>{5C22544A-7EE6-4342-B048-85BDC9FD1C3A}</a:tableStyleId>
              </a:tblPr>
              <a:tblGrid>
                <a:gridCol w="2160984">
                  <a:extLst>
                    <a:ext uri="{9D8B030D-6E8A-4147-A177-3AD203B41FA5}">
                      <a16:colId xmlns:a16="http://schemas.microsoft.com/office/drawing/2014/main" xmlns="" val="20000"/>
                    </a:ext>
                  </a:extLst>
                </a:gridCol>
                <a:gridCol w="2160984">
                  <a:extLst>
                    <a:ext uri="{9D8B030D-6E8A-4147-A177-3AD203B41FA5}">
                      <a16:colId xmlns:a16="http://schemas.microsoft.com/office/drawing/2014/main" xmlns="" val="20001"/>
                    </a:ext>
                  </a:extLst>
                </a:gridCol>
                <a:gridCol w="2160984">
                  <a:extLst>
                    <a:ext uri="{9D8B030D-6E8A-4147-A177-3AD203B41FA5}">
                      <a16:colId xmlns:a16="http://schemas.microsoft.com/office/drawing/2014/main" xmlns="" val="20002"/>
                    </a:ext>
                  </a:extLst>
                </a:gridCol>
                <a:gridCol w="2160984">
                  <a:extLst>
                    <a:ext uri="{9D8B030D-6E8A-4147-A177-3AD203B41FA5}">
                      <a16:colId xmlns:a16="http://schemas.microsoft.com/office/drawing/2014/main" xmlns="" val="20003"/>
                    </a:ext>
                  </a:extLst>
                </a:gridCol>
              </a:tblGrid>
              <a:tr h="1214446">
                <a:tc>
                  <a:txBody>
                    <a:bodyPr/>
                    <a:lstStyle/>
                    <a:p>
                      <a:pPr algn="ctr"/>
                      <a:r>
                        <a:rPr lang="en-US" sz="2000" b="1" dirty="0" smtClean="0">
                          <a:latin typeface="Times New Roman" pitchFamily="18" charset="0"/>
                          <a:cs typeface="Times New Roman" pitchFamily="18" charset="0"/>
                        </a:rPr>
                        <a:t>Population</a:t>
                      </a:r>
                      <a:endParaRPr lang="en-US" sz="2000" b="1" dirty="0">
                        <a:latin typeface="Times New Roman" pitchFamily="18" charset="0"/>
                        <a:cs typeface="Times New Roman" pitchFamily="18" charset="0"/>
                      </a:endParaRPr>
                    </a:p>
                  </a:txBody>
                  <a:tcPr/>
                </a:tc>
                <a:tc>
                  <a:txBody>
                    <a:bodyPr/>
                    <a:lstStyle/>
                    <a:p>
                      <a:pPr algn="ctr"/>
                      <a:r>
                        <a:rPr lang="en-US" sz="2000" b="1" dirty="0" smtClean="0">
                          <a:latin typeface="Times New Roman" pitchFamily="18" charset="0"/>
                          <a:cs typeface="Times New Roman" pitchFamily="18" charset="0"/>
                        </a:rPr>
                        <a:t>Intervention</a:t>
                      </a:r>
                      <a:endParaRPr lang="en-US" sz="2000" b="1" dirty="0">
                        <a:latin typeface="Times New Roman" pitchFamily="18" charset="0"/>
                        <a:cs typeface="Times New Roman" pitchFamily="18" charset="0"/>
                      </a:endParaRPr>
                    </a:p>
                  </a:txBody>
                  <a:tcPr/>
                </a:tc>
                <a:tc>
                  <a:txBody>
                    <a:bodyPr/>
                    <a:lstStyle/>
                    <a:p>
                      <a:pPr algn="ctr"/>
                      <a:r>
                        <a:rPr lang="en-US" sz="2000" b="1" dirty="0" smtClean="0">
                          <a:latin typeface="Times New Roman" pitchFamily="18" charset="0"/>
                          <a:cs typeface="Times New Roman" pitchFamily="18" charset="0"/>
                        </a:rPr>
                        <a:t>Comparison</a:t>
                      </a:r>
                      <a:r>
                        <a:rPr lang="en-US" sz="2000" b="1" baseline="0"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latin typeface="Times New Roman" pitchFamily="18" charset="0"/>
                          <a:cs typeface="Times New Roman" pitchFamily="18" charset="0"/>
                        </a:rPr>
                        <a:t>Outcome measure</a:t>
                      </a:r>
                    </a:p>
                    <a:p>
                      <a:pPr algn="ctr">
                        <a:buFont typeface="Wingdings" pitchFamily="2" charset="2"/>
                        <a:buChar char="Ø"/>
                      </a:pPr>
                      <a:endParaRPr lang="en-US" sz="2000" b="1"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4414701">
                <a:tc>
                  <a:txBody>
                    <a:bodyPr/>
                    <a:lstStyle/>
                    <a:p>
                      <a:pPr>
                        <a:lnSpc>
                          <a:spcPct val="150000"/>
                        </a:lnSpc>
                        <a:buFont typeface="Wingdings" pitchFamily="2" charset="2"/>
                        <a:buChar char="Ø"/>
                      </a:pPr>
                      <a:r>
                        <a:rPr lang="en-US" sz="1800" dirty="0" smtClean="0">
                          <a:latin typeface="Times New Roman" pitchFamily="18" charset="0"/>
                          <a:cs typeface="Times New Roman" pitchFamily="18" charset="0"/>
                        </a:rPr>
                        <a:t> 42 patients with pure </a:t>
                      </a:r>
                      <a:r>
                        <a:rPr lang="en-US" sz="1800" dirty="0" err="1" smtClean="0">
                          <a:latin typeface="Times New Roman" pitchFamily="18" charset="0"/>
                          <a:cs typeface="Times New Roman" pitchFamily="18" charset="0"/>
                        </a:rPr>
                        <a:t>cerebellar</a:t>
                      </a:r>
                      <a:r>
                        <a:rPr lang="en-US" sz="1800" dirty="0" smtClean="0">
                          <a:latin typeface="Times New Roman" pitchFamily="18" charset="0"/>
                          <a:cs typeface="Times New Roman" pitchFamily="18" charset="0"/>
                        </a:rPr>
                        <a:t> degeneration </a:t>
                      </a:r>
                      <a:r>
                        <a:rPr lang="en-US" dirty="0" smtClean="0">
                          <a:latin typeface="Times New Roman" pitchFamily="18" charset="0"/>
                          <a:cs typeface="Times New Roman" pitchFamily="18" charset="0"/>
                        </a:rPr>
                        <a:t>were randomly assigned to the immediate group or the delayed-entry control group</a:t>
                      </a:r>
                      <a:endParaRPr lang="en-US" sz="1800" b="1"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50000"/>
                        </a:lnSpc>
                        <a:spcBef>
                          <a:spcPts val="0"/>
                        </a:spcBef>
                        <a:spcAft>
                          <a:spcPts val="0"/>
                        </a:spcAft>
                        <a:buClrTx/>
                        <a:buSzTx/>
                        <a:buFont typeface="Wingdings" pitchFamily="2" charset="2"/>
                        <a:buChar char="Ø"/>
                        <a:tabLst/>
                        <a:defRPr/>
                      </a:pPr>
                      <a:r>
                        <a:rPr lang="en-US" sz="1800" dirty="0" smtClean="0">
                          <a:latin typeface="Times New Roman" pitchFamily="18" charset="0"/>
                          <a:cs typeface="Times New Roman" pitchFamily="18" charset="0"/>
                        </a:rPr>
                        <a:t>Physical and occupational therapy, focusing on coordination, balance, and ADLs</a:t>
                      </a:r>
                    </a:p>
                    <a:p>
                      <a:pPr>
                        <a:buFont typeface="Wingdings" pitchFamily="2" charset="2"/>
                        <a:buChar char="Ø"/>
                      </a:pPr>
                      <a:endParaRPr lang="en-US" sz="1400" b="1" dirty="0">
                        <a:latin typeface="Times New Roman" pitchFamily="18" charset="0"/>
                        <a:cs typeface="Times New Roman" pitchFamily="18" charset="0"/>
                      </a:endParaRPr>
                    </a:p>
                  </a:txBody>
                  <a:tcPr/>
                </a:tc>
                <a:tc>
                  <a:txBody>
                    <a:bodyPr/>
                    <a:lstStyle/>
                    <a:p>
                      <a:pPr>
                        <a:buFont typeface="Wingdings" pitchFamily="2" charset="2"/>
                        <a:buChar char="Ø"/>
                      </a:pPr>
                      <a:r>
                        <a:rPr lang="en-US" sz="1400" dirty="0" smtClean="0">
                          <a:latin typeface="Times New Roman" pitchFamily="18" charset="0"/>
                          <a:cs typeface="Times New Roman" pitchFamily="18" charset="0"/>
                        </a:rPr>
                        <a:t>The immediate group received 2 hours of inpatient physical and occupational therapy, focusing on coordination, balance, and ADLs, on weekdays and 1 hour on weekends for 4 weeks. </a:t>
                      </a:r>
                    </a:p>
                    <a:p>
                      <a:pPr>
                        <a:buFont typeface="Wingdings" pitchFamily="2" charset="2"/>
                        <a:buChar char="Ø"/>
                      </a:pPr>
                      <a:r>
                        <a:rPr lang="en-US" sz="1400" dirty="0" smtClean="0">
                          <a:latin typeface="Times New Roman" pitchFamily="18" charset="0"/>
                          <a:cs typeface="Times New Roman" pitchFamily="18" charset="0"/>
                        </a:rPr>
                        <a:t>The control group received the same intervention after a 4-week delay. Short-term outcome was compared between the immediate and control groups.</a:t>
                      </a:r>
                    </a:p>
                    <a:p>
                      <a:pPr>
                        <a:buFont typeface="Wingdings" pitchFamily="2" charset="2"/>
                        <a:buChar char="Ø"/>
                      </a:pPr>
                      <a:r>
                        <a:rPr lang="en-US" sz="1400" dirty="0" smtClean="0">
                          <a:latin typeface="Times New Roman" pitchFamily="18" charset="0"/>
                          <a:cs typeface="Times New Roman" pitchFamily="18" charset="0"/>
                        </a:rPr>
                        <a:t> Long-term evaluation was done in both groups at 4, 12, and 24 weeks after the intervention</a:t>
                      </a:r>
                      <a:endParaRPr lang="en-US" sz="1400" b="1" dirty="0" smtClean="0">
                        <a:latin typeface="Times New Roman" pitchFamily="18" charset="0"/>
                        <a:cs typeface="Times New Roman" pitchFamily="18" charset="0"/>
                      </a:endParaRPr>
                    </a:p>
                    <a:p>
                      <a:pPr>
                        <a:buFont typeface="Wingdings" pitchFamily="2" charset="2"/>
                        <a:buChar char="Ø"/>
                      </a:pPr>
                      <a:endParaRPr lang="en-US" sz="1400" b="1" dirty="0">
                        <a:latin typeface="Times New Roman" pitchFamily="18" charset="0"/>
                        <a:cs typeface="Times New Roman" pitchFamily="18" charset="0"/>
                      </a:endParaRPr>
                    </a:p>
                  </a:txBody>
                  <a:tcPr/>
                </a:tc>
                <a:tc>
                  <a:txBody>
                    <a:bodyPr/>
                    <a:lstStyle/>
                    <a:p>
                      <a:pPr>
                        <a:lnSpc>
                          <a:spcPct val="150000"/>
                        </a:lnSpc>
                        <a:buFont typeface="Wingdings" pitchFamily="2" charset="2"/>
                        <a:buChar char="Ø"/>
                      </a:pPr>
                      <a:r>
                        <a:rPr lang="en-US" sz="2000"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Assessment and rating of ataxia, Functional Independence Measure, gait speed, cadence, functional ambulation category, and number of falls</a:t>
                      </a:r>
                      <a:endParaRPr lang="en-US" sz="2000" b="1" dirty="0">
                        <a:latin typeface="Times New Roman" pitchFamily="18" charset="0"/>
                        <a:cs typeface="Times New Roman" pitchFamily="18" charset="0"/>
                      </a:endParaRPr>
                    </a:p>
                  </a:txBody>
                  <a:tcPr/>
                </a:tc>
                <a:extLst>
                  <a:ext uri="{0D108BD9-81ED-4DB2-BD59-A6C34878D82A}">
                    <a16:rowId xmlns:a16="http://schemas.microsoft.com/office/drawing/2014/main" xmlns="" val="10001"/>
                  </a:ext>
                </a:extLst>
              </a:tr>
            </a:tbl>
          </a:graphicData>
        </a:graphic>
      </p:graphicFrame>
      <p:pic>
        <p:nvPicPr>
          <p:cNvPr id="3" name="Picture 2"/>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7200" y="762000"/>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82" y="214290"/>
            <a:ext cx="8748464" cy="6165304"/>
          </a:xfrm>
        </p:spPr>
        <p:txBody>
          <a:bodyPr>
            <a:normAutofit lnSpcReduction="10000"/>
          </a:bodyPr>
          <a:lstStyle/>
          <a:p>
            <a:pPr>
              <a:lnSpc>
                <a:spcPct val="150000"/>
              </a:lnSpc>
            </a:pPr>
            <a:r>
              <a:rPr lang="en-IN" b="1" dirty="0" err="1">
                <a:latin typeface="Times New Roman" pitchFamily="18" charset="0"/>
                <a:cs typeface="Times New Roman" pitchFamily="18" charset="0"/>
              </a:rPr>
              <a:t>Cerebellar</a:t>
            </a:r>
            <a:r>
              <a:rPr lang="en-IN" b="1" dirty="0">
                <a:latin typeface="Times New Roman" pitchFamily="18" charset="0"/>
                <a:cs typeface="Times New Roman" pitchFamily="18" charset="0"/>
              </a:rPr>
              <a:t> Ataxia:</a:t>
            </a:r>
            <a:r>
              <a:rPr lang="en-IN" dirty="0">
                <a:latin typeface="Times New Roman" pitchFamily="18" charset="0"/>
                <a:cs typeface="Times New Roman" pitchFamily="18" charset="0"/>
              </a:rPr>
              <a:t> It is comprehensive term used to describe the influence of </a:t>
            </a:r>
            <a:r>
              <a:rPr lang="en-IN" dirty="0" err="1">
                <a:latin typeface="Times New Roman" pitchFamily="18" charset="0"/>
                <a:cs typeface="Times New Roman" pitchFamily="18" charset="0"/>
              </a:rPr>
              <a:t>cerebellar</a:t>
            </a:r>
            <a:r>
              <a:rPr lang="en-IN" dirty="0">
                <a:latin typeface="Times New Roman" pitchFamily="18" charset="0"/>
                <a:cs typeface="Times New Roman" pitchFamily="18" charset="0"/>
              </a:rPr>
              <a:t> dysfunction on gait, posture, and pattern of movement. </a:t>
            </a:r>
          </a:p>
          <a:p>
            <a:pPr>
              <a:lnSpc>
                <a:spcPct val="150000"/>
              </a:lnSpc>
            </a:pPr>
            <a:r>
              <a:rPr lang="en-IN" dirty="0">
                <a:latin typeface="Times New Roman" pitchFamily="18" charset="0"/>
                <a:cs typeface="Times New Roman" pitchFamily="18" charset="0"/>
              </a:rPr>
              <a:t>The impairment is seen on the same side of the lesion</a:t>
            </a:r>
            <a:r>
              <a:rPr lang="en-IN" dirty="0" smtClean="0">
                <a:latin typeface="Times New Roman" pitchFamily="18" charset="0"/>
                <a:cs typeface="Times New Roman" pitchFamily="18" charset="0"/>
              </a:rPr>
              <a:t>.</a:t>
            </a:r>
          </a:p>
          <a:p>
            <a:pPr>
              <a:lnSpc>
                <a:spcPct val="150000"/>
              </a:lnSpc>
            </a:pPr>
            <a:r>
              <a:rPr lang="en-IN" dirty="0" smtClean="0">
                <a:latin typeface="Times New Roman" pitchFamily="18" charset="0"/>
                <a:cs typeface="Times New Roman" pitchFamily="18" charset="0"/>
              </a:rPr>
              <a:t>Can </a:t>
            </a:r>
            <a:r>
              <a:rPr lang="en-IN" dirty="0">
                <a:latin typeface="Times New Roman" pitchFamily="18" charset="0"/>
                <a:cs typeface="Times New Roman" pitchFamily="18" charset="0"/>
              </a:rPr>
              <a:t>occur in any age. </a:t>
            </a:r>
          </a:p>
          <a:p>
            <a:pPr>
              <a:lnSpc>
                <a:spcPct val="150000"/>
              </a:lnSpc>
            </a:pPr>
            <a:r>
              <a:rPr lang="en-IN" dirty="0" smtClean="0">
                <a:latin typeface="Times New Roman" pitchFamily="18" charset="0"/>
                <a:cs typeface="Times New Roman" pitchFamily="18" charset="0"/>
              </a:rPr>
              <a:t>Common causes: head </a:t>
            </a:r>
            <a:r>
              <a:rPr lang="en-IN" dirty="0">
                <a:latin typeface="Times New Roman" pitchFamily="18" charset="0"/>
                <a:cs typeface="Times New Roman" pitchFamily="18" charset="0"/>
              </a:rPr>
              <a:t>trauma, hypoglycaemia, brain </a:t>
            </a:r>
            <a:r>
              <a:rPr lang="en-IN" dirty="0" err="1">
                <a:latin typeface="Times New Roman" pitchFamily="18" charset="0"/>
                <a:cs typeface="Times New Roman" pitchFamily="18" charset="0"/>
              </a:rPr>
              <a:t>tumor</a:t>
            </a:r>
            <a:r>
              <a:rPr lang="en-IN" dirty="0">
                <a:latin typeface="Times New Roman" pitchFamily="18" charset="0"/>
                <a:cs typeface="Times New Roman" pitchFamily="18" charset="0"/>
              </a:rPr>
              <a:t>, multiple sclerosis and alcohol. </a:t>
            </a:r>
          </a:p>
          <a:p>
            <a:pPr>
              <a:lnSpc>
                <a:spcPct val="150000"/>
              </a:lnSpc>
            </a:pPr>
            <a:endParaRPr lang="en-IN" dirty="0">
              <a:latin typeface="Comic Sans MS" panose="030F0702030302020204" pitchFamily="66" charset="0"/>
            </a:endParaRPr>
          </a:p>
          <a:p>
            <a:endParaRPr lang="en-IN"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534840"/>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4348" y="1500174"/>
            <a:ext cx="7772400" cy="1362075"/>
          </a:xfrm>
        </p:spPr>
        <p:txBody>
          <a:bodyPr>
            <a:normAutofit fontScale="90000"/>
          </a:bodyPr>
          <a:lstStyle/>
          <a:p>
            <a:r>
              <a:rPr lang="en-IN" dirty="0" smtClean="0">
                <a:latin typeface="Times New Roman" pitchFamily="18" charset="0"/>
                <a:cs typeface="Times New Roman" pitchFamily="18" charset="0"/>
              </a:rPr>
              <a:t>PHYSIOTHERAPY ASSESSMENT </a:t>
            </a:r>
            <a:r>
              <a:rPr lang="en-IN" dirty="0">
                <a:latin typeface="Times New Roman" pitchFamily="18" charset="0"/>
                <a:cs typeface="Times New Roman" pitchFamily="18" charset="0"/>
              </a:rPr>
              <a:t>OF CEREBELLAR ATAXIA</a:t>
            </a:r>
            <a:r>
              <a:rPr lang="en-IN" dirty="0"/>
              <a:t/>
            </a:r>
            <a:br>
              <a:rPr lang="en-IN" dirty="0"/>
            </a:br>
            <a:endParaRPr lang="en-IN" dirty="0"/>
          </a:p>
        </p:txBody>
      </p:sp>
      <p:sp>
        <p:nvSpPr>
          <p:cNvPr id="5" name="Text Placeholder 4"/>
          <p:cNvSpPr>
            <a:spLocks noGrp="1"/>
          </p:cNvSpPr>
          <p:nvPr>
            <p:ph type="body" idx="1"/>
          </p:nvPr>
        </p:nvSpPr>
        <p:spPr/>
        <p:txBody>
          <a:bodyPr/>
          <a:lstStyle/>
          <a:p>
            <a:endParaRPr lang="en-IN"/>
          </a:p>
        </p:txBody>
      </p:sp>
      <p:pic>
        <p:nvPicPr>
          <p:cNvPr id="6" name="Picture 5"/>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7" name="Picture 6"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0" y="0"/>
            <a:ext cx="9144000" cy="6858000"/>
          </a:xfrm>
        </p:spPr>
        <p:txBody>
          <a:bodyPr>
            <a:normAutofit/>
          </a:bodyPr>
          <a:lstStyle/>
          <a:p>
            <a:pPr>
              <a:lnSpc>
                <a:spcPct val="150000"/>
              </a:lnSpc>
            </a:pPr>
            <a:r>
              <a:rPr lang="en-IN" sz="2800" b="1" dirty="0">
                <a:latin typeface="Times New Roman" pitchFamily="18" charset="0"/>
                <a:cs typeface="Times New Roman" pitchFamily="18" charset="0"/>
              </a:rPr>
              <a:t>History:</a:t>
            </a:r>
            <a:r>
              <a:rPr lang="en-IN" sz="2800" dirty="0">
                <a:latin typeface="Times New Roman" pitchFamily="18" charset="0"/>
                <a:cs typeface="Times New Roman" pitchFamily="18" charset="0"/>
              </a:rPr>
              <a:t> </a:t>
            </a:r>
          </a:p>
          <a:p>
            <a:pPr>
              <a:lnSpc>
                <a:spcPct val="150000"/>
              </a:lnSpc>
              <a:buNone/>
            </a:pPr>
            <a:r>
              <a:rPr lang="en-IN" sz="2000" dirty="0">
                <a:latin typeface="Times New Roman" pitchFamily="18" charset="0"/>
                <a:cs typeface="Times New Roman" pitchFamily="18" charset="0"/>
              </a:rPr>
              <a:t>	</a:t>
            </a:r>
            <a:r>
              <a:rPr lang="en-IN" sz="2800" dirty="0">
                <a:latin typeface="Times New Roman" pitchFamily="18" charset="0"/>
                <a:cs typeface="Times New Roman" pitchFamily="18" charset="0"/>
              </a:rPr>
              <a:t>As with other neurological conditions, onset and </a:t>
            </a:r>
            <a:endParaRPr lang="en-IN" sz="2800" dirty="0" smtClean="0">
              <a:latin typeface="Times New Roman" pitchFamily="18" charset="0"/>
              <a:cs typeface="Times New Roman" pitchFamily="18" charset="0"/>
            </a:endParaRPr>
          </a:p>
          <a:p>
            <a:pPr>
              <a:lnSpc>
                <a:spcPct val="150000"/>
              </a:lnSpc>
              <a:buNone/>
            </a:pPr>
            <a:r>
              <a:rPr lang="en-IN" sz="2800" dirty="0" smtClean="0">
                <a:latin typeface="Times New Roman" pitchFamily="18" charset="0"/>
                <a:cs typeface="Times New Roman" pitchFamily="18" charset="0"/>
              </a:rPr>
              <a:t>   progression </a:t>
            </a:r>
            <a:r>
              <a:rPr lang="en-IN" sz="2800" dirty="0">
                <a:latin typeface="Times New Roman" pitchFamily="18" charset="0"/>
                <a:cs typeface="Times New Roman" pitchFamily="18" charset="0"/>
              </a:rPr>
              <a:t>of symptoms should be asked. </a:t>
            </a:r>
            <a:endParaRPr lang="en-IN" sz="2800" dirty="0" smtClean="0">
              <a:latin typeface="Times New Roman" pitchFamily="18" charset="0"/>
              <a:cs typeface="Times New Roman" pitchFamily="18" charset="0"/>
            </a:endParaRPr>
          </a:p>
          <a:p>
            <a:pPr>
              <a:lnSpc>
                <a:spcPct val="150000"/>
              </a:lnSpc>
              <a:buNone/>
            </a:pPr>
            <a:r>
              <a:rPr lang="en-IN" sz="2800" dirty="0" smtClean="0">
                <a:latin typeface="Times New Roman" pitchFamily="18" charset="0"/>
                <a:cs typeface="Times New Roman" pitchFamily="18" charset="0"/>
              </a:rPr>
              <a:t>   Details </a:t>
            </a:r>
            <a:r>
              <a:rPr lang="en-IN" sz="2800" dirty="0">
                <a:latin typeface="Times New Roman" pitchFamily="18" charset="0"/>
                <a:cs typeface="Times New Roman" pitchFamily="18" charset="0"/>
              </a:rPr>
              <a:t>regarding causative factors should be asked.</a:t>
            </a:r>
          </a:p>
          <a:p>
            <a:pPr>
              <a:lnSpc>
                <a:spcPct val="150000"/>
              </a:lnSpc>
            </a:pPr>
            <a:endParaRPr lang="en-IN" sz="2800" dirty="0">
              <a:latin typeface="Times New Roman" pitchFamily="18" charset="0"/>
              <a:cs typeface="Times New Roman" pitchFamily="18" charset="0"/>
            </a:endParaRPr>
          </a:p>
          <a:p>
            <a:pPr>
              <a:lnSpc>
                <a:spcPct val="150000"/>
              </a:lnSpc>
            </a:pPr>
            <a:r>
              <a:rPr lang="en-IN" sz="2800" b="1" dirty="0">
                <a:latin typeface="Times New Roman" pitchFamily="18" charset="0"/>
                <a:cs typeface="Times New Roman" pitchFamily="18" charset="0"/>
              </a:rPr>
              <a:t>Vital signs:</a:t>
            </a:r>
            <a:r>
              <a:rPr lang="en-IN" sz="2800" dirty="0">
                <a:latin typeface="Times New Roman" pitchFamily="18" charset="0"/>
                <a:cs typeface="Times New Roman" pitchFamily="18" charset="0"/>
              </a:rPr>
              <a:t> </a:t>
            </a:r>
          </a:p>
          <a:p>
            <a:pPr>
              <a:lnSpc>
                <a:spcPct val="150000"/>
              </a:lnSpc>
              <a:buNone/>
            </a:pPr>
            <a:r>
              <a:rPr lang="en-IN" sz="2800" dirty="0">
                <a:latin typeface="Times New Roman" pitchFamily="18" charset="0"/>
                <a:cs typeface="Times New Roman" pitchFamily="18" charset="0"/>
              </a:rPr>
              <a:t>	Careful evaluation of vitals is important and should </a:t>
            </a:r>
            <a:r>
              <a:rPr lang="en-IN" sz="2800" dirty="0" smtClean="0">
                <a:latin typeface="Times New Roman" pitchFamily="18" charset="0"/>
                <a:cs typeface="Times New Roman" pitchFamily="18" charset="0"/>
              </a:rPr>
              <a:t>be</a:t>
            </a:r>
          </a:p>
          <a:p>
            <a:pPr>
              <a:lnSpc>
                <a:spcPct val="150000"/>
              </a:lnSpc>
              <a:buNone/>
            </a:pPr>
            <a:r>
              <a:rPr lang="en-IN" sz="2800" dirty="0" smtClean="0">
                <a:latin typeface="Times New Roman" pitchFamily="18" charset="0"/>
                <a:cs typeface="Times New Roman" pitchFamily="18" charset="0"/>
              </a:rPr>
              <a:t>   </a:t>
            </a:r>
            <a:r>
              <a:rPr lang="en-IN" sz="2800" dirty="0">
                <a:latin typeface="Times New Roman" pitchFamily="18" charset="0"/>
                <a:cs typeface="Times New Roman" pitchFamily="18" charset="0"/>
              </a:rPr>
              <a:t>done pre and post physiotherapy treatment.</a:t>
            </a:r>
          </a:p>
          <a:p>
            <a:endParaRPr lang="en-IN" dirty="0"/>
          </a:p>
          <a:p>
            <a:endParaRPr lang="en-IN" dirty="0"/>
          </a:p>
        </p:txBody>
      </p:sp>
      <p:pic>
        <p:nvPicPr>
          <p:cNvPr id="3" name="Picture 2"/>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4" name="Picture 3"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Observation</a:t>
            </a:r>
            <a:r>
              <a:rPr lang="en-IN" dirty="0"/>
              <a:t/>
            </a:r>
            <a:br>
              <a:rPr lang="en-IN" dirty="0"/>
            </a:br>
            <a:endParaRPr lang="en-IN" dirty="0"/>
          </a:p>
        </p:txBody>
      </p:sp>
      <p:sp>
        <p:nvSpPr>
          <p:cNvPr id="3" name="Content Placeholder 2"/>
          <p:cNvSpPr>
            <a:spLocks noGrp="1"/>
          </p:cNvSpPr>
          <p:nvPr>
            <p:ph idx="1"/>
          </p:nvPr>
        </p:nvSpPr>
        <p:spPr>
          <a:xfrm>
            <a:off x="0" y="928670"/>
            <a:ext cx="9144000" cy="5929330"/>
          </a:xfrm>
        </p:spPr>
        <p:txBody>
          <a:bodyPr>
            <a:normAutofit fontScale="85000" lnSpcReduction="10000"/>
          </a:bodyPr>
          <a:lstStyle/>
          <a:p>
            <a:pPr algn="just">
              <a:lnSpc>
                <a:spcPct val="160000"/>
              </a:lnSpc>
            </a:pPr>
            <a:r>
              <a:rPr lang="en-IN" b="1" u="sng" dirty="0">
                <a:latin typeface="Times New Roman" pitchFamily="18" charset="0"/>
                <a:cs typeface="Times New Roman" pitchFamily="18" charset="0"/>
              </a:rPr>
              <a:t>Tremor:</a:t>
            </a:r>
            <a:r>
              <a:rPr lang="en-IN" b="1" dirty="0">
                <a:latin typeface="Times New Roman" pitchFamily="18" charset="0"/>
                <a:cs typeface="Times New Roman" pitchFamily="18" charset="0"/>
              </a:rPr>
              <a:t> </a:t>
            </a:r>
            <a:r>
              <a:rPr lang="en-IN" dirty="0">
                <a:latin typeface="Times New Roman" pitchFamily="18" charset="0"/>
                <a:cs typeface="Times New Roman" pitchFamily="18" charset="0"/>
              </a:rPr>
              <a:t>I</a:t>
            </a:r>
            <a:r>
              <a:rPr lang="en-IN" dirty="0" smtClean="0">
                <a:latin typeface="Times New Roman" pitchFamily="18" charset="0"/>
                <a:cs typeface="Times New Roman" pitchFamily="18" charset="0"/>
              </a:rPr>
              <a:t>t </a:t>
            </a:r>
            <a:r>
              <a:rPr lang="en-IN" dirty="0">
                <a:latin typeface="Times New Roman" pitchFamily="18" charset="0"/>
                <a:cs typeface="Times New Roman" pitchFamily="18" charset="0"/>
              </a:rPr>
              <a:t>is an involuntary movement resulting from alternative contractions of opposing muscle groups. Two types of tremors are seen. </a:t>
            </a:r>
            <a:endParaRPr lang="en-IN" dirty="0" smtClean="0">
              <a:latin typeface="Times New Roman" pitchFamily="18" charset="0"/>
              <a:cs typeface="Times New Roman" pitchFamily="18" charset="0"/>
            </a:endParaRPr>
          </a:p>
          <a:p>
            <a:pPr marL="514350" indent="-514350" algn="just">
              <a:lnSpc>
                <a:spcPct val="160000"/>
              </a:lnSpc>
              <a:buAutoNum type="arabicParenR"/>
            </a:pPr>
            <a:r>
              <a:rPr lang="en-IN" dirty="0" smtClean="0">
                <a:latin typeface="Times New Roman" pitchFamily="18" charset="0"/>
                <a:cs typeface="Times New Roman" pitchFamily="18" charset="0"/>
              </a:rPr>
              <a:t>An </a:t>
            </a:r>
            <a:r>
              <a:rPr lang="en-IN" dirty="0">
                <a:latin typeface="Times New Roman" pitchFamily="18" charset="0"/>
                <a:cs typeface="Times New Roman" pitchFamily="18" charset="0"/>
              </a:rPr>
              <a:t>intension tremor occurs during voluntary motion of limb and tends to increase when limb reaches near intended goal or when speed increases</a:t>
            </a:r>
            <a:r>
              <a:rPr lang="en-IN" dirty="0" smtClean="0">
                <a:latin typeface="Times New Roman" pitchFamily="18" charset="0"/>
                <a:cs typeface="Times New Roman" pitchFamily="18" charset="0"/>
              </a:rPr>
              <a:t>.</a:t>
            </a:r>
          </a:p>
          <a:p>
            <a:pPr marL="514350" indent="-514350" algn="just">
              <a:lnSpc>
                <a:spcPct val="160000"/>
              </a:lnSpc>
              <a:buNone/>
            </a:pPr>
            <a:r>
              <a:rPr lang="en-IN" dirty="0" smtClean="0">
                <a:latin typeface="Times New Roman" pitchFamily="18" charset="0"/>
                <a:cs typeface="Times New Roman" pitchFamily="18" charset="0"/>
              </a:rPr>
              <a:t>2</a:t>
            </a:r>
            <a:r>
              <a:rPr lang="en-IN" dirty="0">
                <a:latin typeface="Times New Roman" pitchFamily="18" charset="0"/>
                <a:cs typeface="Times New Roman" pitchFamily="18" charset="0"/>
              </a:rPr>
              <a:t>) Postural tremor (back and forth oscillatory movements) when patient maintains standing posture or (up and down oscillatory movements) when limb is held against gravity.</a:t>
            </a:r>
          </a:p>
          <a:p>
            <a:endParaRPr lang="en-IN"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lnSpcReduction="10000"/>
          </a:bodyPr>
          <a:lstStyle/>
          <a:p>
            <a:pPr algn="just">
              <a:lnSpc>
                <a:spcPct val="160000"/>
              </a:lnSpc>
            </a:pPr>
            <a:endParaRPr lang="en-IN" sz="2000" b="1" u="sng" dirty="0" smtClean="0">
              <a:latin typeface="Times New Roman" pitchFamily="18" charset="0"/>
              <a:cs typeface="Times New Roman" pitchFamily="18" charset="0"/>
            </a:endParaRPr>
          </a:p>
          <a:p>
            <a:pPr algn="just">
              <a:lnSpc>
                <a:spcPct val="160000"/>
              </a:lnSpc>
            </a:pPr>
            <a:endParaRPr lang="en-IN" sz="2000" b="1" u="sng" dirty="0" smtClean="0">
              <a:latin typeface="Times New Roman" pitchFamily="18" charset="0"/>
              <a:cs typeface="Times New Roman" pitchFamily="18" charset="0"/>
            </a:endParaRPr>
          </a:p>
          <a:p>
            <a:pPr algn="just">
              <a:lnSpc>
                <a:spcPct val="160000"/>
              </a:lnSpc>
            </a:pPr>
            <a:r>
              <a:rPr lang="en-IN" sz="2400" b="1" u="sng" dirty="0" smtClean="0">
                <a:latin typeface="Times New Roman" pitchFamily="18" charset="0"/>
                <a:cs typeface="Times New Roman" pitchFamily="18" charset="0"/>
              </a:rPr>
              <a:t>Ataxic </a:t>
            </a:r>
            <a:r>
              <a:rPr lang="en-IN" sz="2400" b="1" u="sng" dirty="0">
                <a:latin typeface="Times New Roman" pitchFamily="18" charset="0"/>
                <a:cs typeface="Times New Roman" pitchFamily="18" charset="0"/>
              </a:rPr>
              <a:t>gait (drunken gait):</a:t>
            </a:r>
            <a:r>
              <a:rPr lang="en-IN" sz="2400" b="1" dirty="0">
                <a:latin typeface="Times New Roman" pitchFamily="18" charset="0"/>
                <a:cs typeface="Times New Roman" pitchFamily="18" charset="0"/>
              </a:rPr>
              <a:t> </a:t>
            </a:r>
            <a:r>
              <a:rPr lang="en-IN" sz="2400" dirty="0">
                <a:latin typeface="Times New Roman" pitchFamily="18" charset="0"/>
                <a:cs typeface="Times New Roman" pitchFamily="18" charset="0"/>
              </a:rPr>
              <a:t>P</a:t>
            </a:r>
            <a:r>
              <a:rPr lang="en-IN" sz="2400" dirty="0" smtClean="0">
                <a:latin typeface="Times New Roman" pitchFamily="18" charset="0"/>
                <a:cs typeface="Times New Roman" pitchFamily="18" charset="0"/>
              </a:rPr>
              <a:t>atient </a:t>
            </a:r>
            <a:r>
              <a:rPr lang="en-IN" sz="2400" dirty="0">
                <a:latin typeface="Times New Roman" pitchFamily="18" charset="0"/>
                <a:cs typeface="Times New Roman" pitchFamily="18" charset="0"/>
              </a:rPr>
              <a:t>typically walks with a broad base of support. The arms are held away from the body. There will be lack of coordination of the trunk and limbs resulting in typical reeling and lurching mode of progression. Sometimes the trunk is held rigidly, while the legs appear to run away from it. </a:t>
            </a:r>
            <a:endParaRPr lang="en-IN" sz="2400" dirty="0" smtClean="0">
              <a:latin typeface="Times New Roman" pitchFamily="18" charset="0"/>
              <a:cs typeface="Times New Roman" pitchFamily="18" charset="0"/>
            </a:endParaRPr>
          </a:p>
          <a:p>
            <a:pPr algn="just">
              <a:lnSpc>
                <a:spcPct val="160000"/>
              </a:lnSpc>
            </a:pPr>
            <a:r>
              <a:rPr lang="en-IN" sz="2400" dirty="0" smtClean="0">
                <a:latin typeface="Times New Roman" pitchFamily="18" charset="0"/>
                <a:cs typeface="Times New Roman" pitchFamily="18" charset="0"/>
              </a:rPr>
              <a:t>The </a:t>
            </a:r>
            <a:r>
              <a:rPr lang="en-IN" sz="2400" dirty="0">
                <a:latin typeface="Times New Roman" pitchFamily="18" charset="0"/>
                <a:cs typeface="Times New Roman" pitchFamily="18" charset="0"/>
              </a:rPr>
              <a:t>patient staggers and may fall to one side or the other, or even backwards. Sometimes the trunk is the first part to move forward and legs does not move at all. As a result patient’s trunk may fall forward or sideward whenever patient attempts to walk. The ataxia increases while turning. </a:t>
            </a:r>
          </a:p>
          <a:p>
            <a:endParaRPr lang="en-IN"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772400" y="3048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latin typeface="Times New Roman" pitchFamily="18" charset="0"/>
                <a:cs typeface="Times New Roman" pitchFamily="18" charset="0"/>
              </a:rPr>
              <a:t>Examination</a:t>
            </a:r>
            <a:r>
              <a:rPr lang="en-IN" dirty="0">
                <a:latin typeface="Times New Roman" pitchFamily="18" charset="0"/>
                <a:cs typeface="Times New Roman" pitchFamily="18" charset="0"/>
              </a:rPr>
              <a:t/>
            </a:r>
            <a:br>
              <a:rPr lang="en-IN" dirty="0">
                <a:latin typeface="Times New Roman" pitchFamily="18" charset="0"/>
                <a:cs typeface="Times New Roman" pitchFamily="18" charset="0"/>
              </a:rPr>
            </a:br>
            <a:endParaRPr lang="en-IN" dirty="0">
              <a:latin typeface="Times New Roman" pitchFamily="18" charset="0"/>
              <a:cs typeface="Times New Roman" pitchFamily="18" charset="0"/>
            </a:endParaRPr>
          </a:p>
        </p:txBody>
      </p:sp>
      <p:sp>
        <p:nvSpPr>
          <p:cNvPr id="3" name="Content Placeholder 2"/>
          <p:cNvSpPr>
            <a:spLocks noGrp="1"/>
          </p:cNvSpPr>
          <p:nvPr>
            <p:ph idx="1"/>
          </p:nvPr>
        </p:nvSpPr>
        <p:spPr>
          <a:xfrm>
            <a:off x="0" y="1628800"/>
            <a:ext cx="9144000" cy="5229200"/>
          </a:xfrm>
        </p:spPr>
        <p:txBody>
          <a:bodyPr>
            <a:normAutofit/>
          </a:bodyPr>
          <a:lstStyle/>
          <a:p>
            <a:pPr>
              <a:lnSpc>
                <a:spcPct val="150000"/>
              </a:lnSpc>
              <a:buNone/>
            </a:pPr>
            <a:r>
              <a:rPr lang="en-IN" b="1" u="sng" dirty="0">
                <a:latin typeface="Times New Roman" pitchFamily="18" charset="0"/>
                <a:cs typeface="Times New Roman" pitchFamily="18" charset="0"/>
              </a:rPr>
              <a:t>Higher mental function:</a:t>
            </a:r>
            <a:r>
              <a:rPr lang="en-IN" b="1" dirty="0">
                <a:latin typeface="Times New Roman" pitchFamily="18" charset="0"/>
                <a:cs typeface="Times New Roman" pitchFamily="18" charset="0"/>
              </a:rPr>
              <a:t> </a:t>
            </a:r>
          </a:p>
          <a:p>
            <a:pPr>
              <a:lnSpc>
                <a:spcPct val="150000"/>
              </a:lnSpc>
            </a:pPr>
            <a:r>
              <a:rPr lang="en-IN" dirty="0" smtClean="0">
                <a:latin typeface="Times New Roman" pitchFamily="18" charset="0"/>
                <a:cs typeface="Times New Roman" pitchFamily="18" charset="0"/>
              </a:rPr>
              <a:t>Apart </a:t>
            </a:r>
            <a:r>
              <a:rPr lang="en-IN" dirty="0">
                <a:latin typeface="Times New Roman" pitchFamily="18" charset="0"/>
                <a:cs typeface="Times New Roman" pitchFamily="18" charset="0"/>
              </a:rPr>
              <a:t>from speech, higher mental function is normal</a:t>
            </a: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a:p>
            <a:pPr>
              <a:lnSpc>
                <a:spcPct val="150000"/>
              </a:lnSpc>
            </a:pPr>
            <a:r>
              <a:rPr lang="en-IN" b="1" dirty="0" err="1">
                <a:latin typeface="Times New Roman" pitchFamily="18" charset="0"/>
                <a:cs typeface="Times New Roman" pitchFamily="18" charset="0"/>
              </a:rPr>
              <a:t>Dysarthria</a:t>
            </a:r>
            <a:r>
              <a:rPr lang="en-IN" b="1" dirty="0">
                <a:latin typeface="Times New Roman" pitchFamily="18" charset="0"/>
                <a:cs typeface="Times New Roman" pitchFamily="18" charset="0"/>
              </a:rPr>
              <a:t>-</a:t>
            </a:r>
            <a:r>
              <a:rPr lang="en-IN" dirty="0">
                <a:latin typeface="Times New Roman" pitchFamily="18" charset="0"/>
                <a:cs typeface="Times New Roman" pitchFamily="18" charset="0"/>
              </a:rPr>
              <a:t> there is a scanning speech which is slow, slurred, hesitant and with appropriate pause. The melodic quality of speech is altered</a:t>
            </a:r>
            <a:r>
              <a:rPr lang="en-IN" dirty="0">
                <a:latin typeface="Comic Sans MS" panose="030F0702030302020204" pitchFamily="66" charset="0"/>
              </a:rPr>
              <a:t>.</a:t>
            </a:r>
          </a:p>
          <a:p>
            <a:endParaRPr lang="en-IN" dirty="0"/>
          </a:p>
          <a:p>
            <a:endParaRPr lang="en-IN" dirty="0"/>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9436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pPr>
              <a:lnSpc>
                <a:spcPct val="170000"/>
              </a:lnSpc>
              <a:buNone/>
            </a:pPr>
            <a:r>
              <a:rPr lang="en-IN" sz="5100" u="sng" dirty="0">
                <a:latin typeface="Times New Roman" pitchFamily="18" charset="0"/>
                <a:cs typeface="Times New Roman" pitchFamily="18" charset="0"/>
              </a:rPr>
              <a:t>Motor function</a:t>
            </a:r>
            <a:r>
              <a:rPr lang="en-IN" sz="5100" u="sng" dirty="0" smtClean="0">
                <a:latin typeface="Times New Roman" pitchFamily="18" charset="0"/>
                <a:cs typeface="Times New Roman" pitchFamily="18" charset="0"/>
              </a:rPr>
              <a:t>:</a:t>
            </a:r>
            <a:endParaRPr lang="en-IN" dirty="0">
              <a:latin typeface="Comic Sans MS" panose="030F0702030302020204" pitchFamily="66" charset="0"/>
            </a:endParaRPr>
          </a:p>
          <a:p>
            <a:pPr>
              <a:lnSpc>
                <a:spcPct val="170000"/>
              </a:lnSpc>
            </a:pPr>
            <a:r>
              <a:rPr lang="en-IN" b="1" dirty="0" err="1">
                <a:latin typeface="Times New Roman" pitchFamily="18" charset="0"/>
                <a:cs typeface="Times New Roman" pitchFamily="18" charset="0"/>
              </a:rPr>
              <a:t>Hypotonia</a:t>
            </a:r>
            <a:r>
              <a:rPr lang="en-IN" b="1" dirty="0">
                <a:latin typeface="Times New Roman" pitchFamily="18" charset="0"/>
                <a:cs typeface="Times New Roman" pitchFamily="18" charset="0"/>
              </a:rPr>
              <a:t>-</a:t>
            </a:r>
            <a:r>
              <a:rPr lang="en-IN" dirty="0">
                <a:latin typeface="Times New Roman" pitchFamily="18" charset="0"/>
                <a:cs typeface="Times New Roman" pitchFamily="18" charset="0"/>
              </a:rPr>
              <a:t> It is evident by less resistance offered while performing passive movements</a:t>
            </a:r>
            <a:r>
              <a:rPr lang="en-IN" dirty="0" smtClean="0">
                <a:latin typeface="Times New Roman" pitchFamily="18" charset="0"/>
                <a:cs typeface="Times New Roman" pitchFamily="18" charset="0"/>
              </a:rPr>
              <a:t>. On palpation, muscles </a:t>
            </a:r>
            <a:r>
              <a:rPr lang="en-IN" dirty="0">
                <a:latin typeface="Times New Roman" pitchFamily="18" charset="0"/>
                <a:cs typeface="Times New Roman" pitchFamily="18" charset="0"/>
              </a:rPr>
              <a:t>feel hypotonic. They feel abnormally soft and flaccid</a:t>
            </a:r>
            <a:r>
              <a:rPr lang="en-IN"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a:p>
            <a:pPr>
              <a:lnSpc>
                <a:spcPct val="170000"/>
              </a:lnSpc>
            </a:pPr>
            <a:r>
              <a:rPr lang="en-IN" b="1" dirty="0">
                <a:latin typeface="Times New Roman" pitchFamily="18" charset="0"/>
                <a:cs typeface="Times New Roman" pitchFamily="18" charset="0"/>
              </a:rPr>
              <a:t>Deep tendon reflexes- </a:t>
            </a:r>
            <a:r>
              <a:rPr lang="en-IN" dirty="0">
                <a:latin typeface="Times New Roman" pitchFamily="18" charset="0"/>
                <a:cs typeface="Times New Roman" pitchFamily="18" charset="0"/>
              </a:rPr>
              <a:t>they are normal as reflex arc and pyramidal pathway are intact but they are of </a:t>
            </a:r>
            <a:r>
              <a:rPr lang="en-IN" dirty="0" err="1">
                <a:latin typeface="Times New Roman" pitchFamily="18" charset="0"/>
                <a:cs typeface="Times New Roman" pitchFamily="18" charset="0"/>
              </a:rPr>
              <a:t>pendular</a:t>
            </a:r>
            <a:r>
              <a:rPr lang="en-IN" dirty="0">
                <a:latin typeface="Times New Roman" pitchFamily="18" charset="0"/>
                <a:cs typeface="Times New Roman" pitchFamily="18" charset="0"/>
              </a:rPr>
              <a:t> variety (particularly knee jerk). </a:t>
            </a:r>
          </a:p>
          <a:p>
            <a:pPr>
              <a:lnSpc>
                <a:spcPct val="170000"/>
              </a:lnSpc>
              <a:buNone/>
            </a:pPr>
            <a:endParaRPr lang="en-IN" dirty="0">
              <a:latin typeface="Comic Sans MS" panose="030F0702030302020204" pitchFamily="66" charset="0"/>
            </a:endParaRPr>
          </a:p>
        </p:txBody>
      </p:sp>
      <p:pic>
        <p:nvPicPr>
          <p:cNvPr id="4" name="Picture 3"/>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tretch>
            <a:fillRect/>
          </a:stretch>
        </p:blipFill>
        <p:spPr>
          <a:xfrm>
            <a:off x="7848600" y="533400"/>
            <a:ext cx="822960" cy="929640"/>
          </a:xfrm>
          <a:prstGeom prst="rect">
            <a:avLst/>
          </a:prstGeom>
        </p:spPr>
      </p:pic>
      <p:pic>
        <p:nvPicPr>
          <p:cNvPr id="5" name="Picture 4" descr="H:\2022\01 Important files\SVDU LOGO.jpg"/>
          <p:cNvPicPr/>
          <p:nvPr/>
        </p:nvPicPr>
        <p:blipFill>
          <a:blip r:embed="rId3"/>
          <a:srcRect/>
          <a:stretch>
            <a:fillRect/>
          </a:stretch>
        </p:blipFill>
        <p:spPr bwMode="auto">
          <a:xfrm>
            <a:off x="453789" y="482538"/>
            <a:ext cx="874329" cy="9129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TotalTime>
  <Words>1172</Words>
  <Application>Microsoft Office PowerPoint</Application>
  <PresentationFormat>On-screen Show (4:3)</PresentationFormat>
  <Paragraphs>115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ASSESSMENT AND MANAGEMENT OF CEREBELLAR ATAXIA </vt:lpstr>
      <vt:lpstr>OBJECTIVES</vt:lpstr>
      <vt:lpstr>Slide 3</vt:lpstr>
      <vt:lpstr>PHYSIOTHERAPY ASSESSMENT OF CEREBELLAR ATAXIA </vt:lpstr>
      <vt:lpstr>Slide 5</vt:lpstr>
      <vt:lpstr>Observation </vt:lpstr>
      <vt:lpstr>Slide 7</vt:lpstr>
      <vt:lpstr>Examination </vt:lpstr>
      <vt:lpstr>Slide 9</vt:lpstr>
      <vt:lpstr>Slide 10</vt:lpstr>
      <vt:lpstr>Slide 11</vt:lpstr>
      <vt:lpstr>Slide 12</vt:lpstr>
      <vt:lpstr>Slide 13</vt:lpstr>
      <vt:lpstr>  PHYSIOTHERAPY MANAGEMENT OF CEREBELLAR ATAXIA </vt:lpstr>
      <vt:lpstr>Slide 15</vt:lpstr>
      <vt:lpstr>  To achieve postural stability and balance </vt:lpstr>
      <vt:lpstr>Slide 17</vt:lpstr>
      <vt:lpstr>Slide 18</vt:lpstr>
      <vt:lpstr>Slide 19</vt:lpstr>
      <vt:lpstr>Slide 20</vt:lpstr>
      <vt:lpstr>Slide 21</vt:lpstr>
      <vt:lpstr>Slide 22</vt:lpstr>
      <vt:lpstr>Slide 23</vt:lpstr>
      <vt:lpstr>Cerebellar Ataxia Rehabilitation Trial in Degenerative Cerebellar Diseases</vt:lpstr>
      <vt:lpstr>Slide 25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AND MANAGEMENT OF CEREBELLAR ATAXIA</dc:title>
  <dc:creator>Megha</dc:creator>
  <cp:lastModifiedBy>Windows User</cp:lastModifiedBy>
  <cp:revision>39</cp:revision>
  <dcterms:created xsi:type="dcterms:W3CDTF">2014-04-04T10:11:00Z</dcterms:created>
  <dcterms:modified xsi:type="dcterms:W3CDTF">2022-11-25T04:10:51Z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1033-11.2.0.9629</vt:lpwstr>
  </property>
</Properties>
</file>