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44"/>
  </p:notes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0" r:id="rId14"/>
    <p:sldId id="271" r:id="rId15"/>
    <p:sldId id="296" r:id="rId16"/>
    <p:sldId id="272" r:id="rId17"/>
    <p:sldId id="273" r:id="rId18"/>
    <p:sldId id="274" r:id="rId19"/>
    <p:sldId id="297" r:id="rId20"/>
    <p:sldId id="275" r:id="rId21"/>
    <p:sldId id="276" r:id="rId22"/>
    <p:sldId id="277" r:id="rId23"/>
    <p:sldId id="290" r:id="rId24"/>
    <p:sldId id="291" r:id="rId25"/>
    <p:sldId id="292" r:id="rId26"/>
    <p:sldId id="293" r:id="rId27"/>
    <p:sldId id="302" r:id="rId28"/>
    <p:sldId id="303" r:id="rId29"/>
    <p:sldId id="304" r:id="rId30"/>
    <p:sldId id="305" r:id="rId31"/>
    <p:sldId id="306" r:id="rId32"/>
    <p:sldId id="307" r:id="rId33"/>
    <p:sldId id="308" r:id="rId34"/>
    <p:sldId id="309" r:id="rId35"/>
    <p:sldId id="314" r:id="rId36"/>
    <p:sldId id="312" r:id="rId37"/>
    <p:sldId id="316" r:id="rId38"/>
    <p:sldId id="318" r:id="rId39"/>
    <p:sldId id="319" r:id="rId40"/>
    <p:sldId id="320" r:id="rId41"/>
    <p:sldId id="321" r:id="rId42"/>
    <p:sldId id="31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7"/>
    <p:restoredTop sz="93023"/>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7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97C87-7CA9-4125-B5B7-7BE72ABD3A21}" type="datetimeFigureOut">
              <a:rPr lang="en-IN" smtClean="0"/>
              <a:pPr/>
              <a:t>30-11-2022</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E407E-4223-4573-9BFF-6E7A9DA9C54D}" type="slidenum">
              <a:rPr lang="en-IN" smtClean="0"/>
              <a:pPr/>
              <a:t>‹#›</a:t>
            </a:fld>
            <a:endParaRPr lang="en-IN"/>
          </a:p>
        </p:txBody>
      </p:sp>
    </p:spTree>
    <p:extLst>
      <p:ext uri="{BB962C8B-B14F-4D97-AF65-F5344CB8AC3E}">
        <p14:creationId xmlns:p14="http://schemas.microsoft.com/office/powerpoint/2010/main" xmlns="" val="321720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98C74-31CC-41D5-AB2B-1FD3657F1AF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F7960DAA-4394-4A9A-8DD5-A0E95DC9843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2480C356-3569-4384-920F-CC26D5BC530C}"/>
              </a:ext>
            </a:extLst>
          </p:cNvPr>
          <p:cNvSpPr>
            <a:spLocks noGrp="1"/>
          </p:cNvSpPr>
          <p:nvPr>
            <p:ph type="dt" sz="half" idx="10"/>
          </p:nvPr>
        </p:nvSpPr>
        <p:spPr/>
        <p:txBody>
          <a:bodyPr/>
          <a:lstStyle/>
          <a:p>
            <a:fld id="{0E9D88C6-F48B-4B55-A1DF-24B15D26F572}" type="datetime1">
              <a:rPr lang="en-US" smtClean="0"/>
              <a:pPr/>
              <a:t>30/11/2022</a:t>
            </a:fld>
            <a:endParaRPr lang="en-IN" dirty="0"/>
          </a:p>
        </p:txBody>
      </p:sp>
      <p:sp>
        <p:nvSpPr>
          <p:cNvPr id="5" name="Footer Placeholder 4">
            <a:extLst>
              <a:ext uri="{FF2B5EF4-FFF2-40B4-BE49-F238E27FC236}">
                <a16:creationId xmlns:a16="http://schemas.microsoft.com/office/drawing/2014/main" xmlns="" id="{32C29780-A624-4510-9C6C-A803BDAE9BE8}"/>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1CC1E3C1-9396-4ED0-B13D-FF4825834C98}"/>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207630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8A0D21-1C00-4FB6-98FC-5CED216F03E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FA5DF35-C291-4E79-88D3-50773A161F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7CCED74-A9A3-45FF-95AD-19613B6E0E9A}"/>
              </a:ext>
            </a:extLst>
          </p:cNvPr>
          <p:cNvSpPr>
            <a:spLocks noGrp="1"/>
          </p:cNvSpPr>
          <p:nvPr>
            <p:ph type="dt" sz="half" idx="10"/>
          </p:nvPr>
        </p:nvSpPr>
        <p:spPr/>
        <p:txBody>
          <a:bodyPr/>
          <a:lstStyle/>
          <a:p>
            <a:fld id="{96F8582F-81DC-4A27-9035-3A619508B4E5}" type="datetime1">
              <a:rPr lang="en-US" smtClean="0"/>
              <a:pPr/>
              <a:t>30/11/2022</a:t>
            </a:fld>
            <a:endParaRPr lang="en-IN" dirty="0"/>
          </a:p>
        </p:txBody>
      </p:sp>
      <p:sp>
        <p:nvSpPr>
          <p:cNvPr id="5" name="Footer Placeholder 4">
            <a:extLst>
              <a:ext uri="{FF2B5EF4-FFF2-40B4-BE49-F238E27FC236}">
                <a16:creationId xmlns:a16="http://schemas.microsoft.com/office/drawing/2014/main" xmlns="" id="{967CF961-1109-471B-90E3-B5DA6220BA88}"/>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71016927-FA21-4DFC-A308-B70D9DD91AAD}"/>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165217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7ACFBA-37CB-4717-BC8A-40328FC98FC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AC16698-DCEC-4BD1-B4E1-EAD0A0D3FF1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E16FE37-3D1C-4A2D-B8A4-44CE79C015C6}"/>
              </a:ext>
            </a:extLst>
          </p:cNvPr>
          <p:cNvSpPr>
            <a:spLocks noGrp="1"/>
          </p:cNvSpPr>
          <p:nvPr>
            <p:ph type="dt" sz="half" idx="10"/>
          </p:nvPr>
        </p:nvSpPr>
        <p:spPr/>
        <p:txBody>
          <a:bodyPr/>
          <a:lstStyle/>
          <a:p>
            <a:fld id="{507F614D-0BC0-41AC-B7C9-38C91D1F2A79}" type="datetime1">
              <a:rPr lang="en-US" smtClean="0"/>
              <a:pPr/>
              <a:t>30/11/2022</a:t>
            </a:fld>
            <a:endParaRPr lang="en-IN" dirty="0"/>
          </a:p>
        </p:txBody>
      </p:sp>
      <p:sp>
        <p:nvSpPr>
          <p:cNvPr id="5" name="Footer Placeholder 4">
            <a:extLst>
              <a:ext uri="{FF2B5EF4-FFF2-40B4-BE49-F238E27FC236}">
                <a16:creationId xmlns:a16="http://schemas.microsoft.com/office/drawing/2014/main" xmlns="" id="{C10F2095-5108-4E26-98DD-C33249A8D352}"/>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4BDF1225-3BDE-4A37-84CD-F2F12F9AE75C}"/>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395047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A4723-62C7-4AAD-AF04-184B95C7BFE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BA16B15-4FCC-41E5-9009-98543FC296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4D46AA7-4387-4591-B9EF-3E992C2667F6}"/>
              </a:ext>
            </a:extLst>
          </p:cNvPr>
          <p:cNvSpPr>
            <a:spLocks noGrp="1"/>
          </p:cNvSpPr>
          <p:nvPr>
            <p:ph type="dt" sz="half" idx="10"/>
          </p:nvPr>
        </p:nvSpPr>
        <p:spPr/>
        <p:txBody>
          <a:bodyPr/>
          <a:lstStyle/>
          <a:p>
            <a:fld id="{C5CD7488-0743-40CC-9D39-C331AAEFD536}" type="datetime1">
              <a:rPr lang="en-US" smtClean="0"/>
              <a:pPr/>
              <a:t>30/11/2022</a:t>
            </a:fld>
            <a:endParaRPr lang="en-IN" dirty="0"/>
          </a:p>
        </p:txBody>
      </p:sp>
      <p:sp>
        <p:nvSpPr>
          <p:cNvPr id="5" name="Footer Placeholder 4">
            <a:extLst>
              <a:ext uri="{FF2B5EF4-FFF2-40B4-BE49-F238E27FC236}">
                <a16:creationId xmlns:a16="http://schemas.microsoft.com/office/drawing/2014/main" xmlns="" id="{DD9D1176-8F84-4E9D-BDA0-B5EB3FEF6370}"/>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6E1FF963-0EF1-4918-84B6-581E8B873BF4}"/>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285478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09BB1-ABE9-4128-B4E3-090B5245485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4F0A78F-812D-49AC-9A67-87A0FE7697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B2752E-A379-4AF9-B5DE-DDF2A5B3FD4C}"/>
              </a:ext>
            </a:extLst>
          </p:cNvPr>
          <p:cNvSpPr>
            <a:spLocks noGrp="1"/>
          </p:cNvSpPr>
          <p:nvPr>
            <p:ph type="dt" sz="half" idx="10"/>
          </p:nvPr>
        </p:nvSpPr>
        <p:spPr/>
        <p:txBody>
          <a:bodyPr/>
          <a:lstStyle/>
          <a:p>
            <a:fld id="{342D7336-7E82-4A83-AD61-3369FB707412}" type="datetime1">
              <a:rPr lang="en-US" smtClean="0"/>
              <a:pPr/>
              <a:t>30/11/2022</a:t>
            </a:fld>
            <a:endParaRPr lang="en-IN" dirty="0"/>
          </a:p>
        </p:txBody>
      </p:sp>
      <p:sp>
        <p:nvSpPr>
          <p:cNvPr id="5" name="Footer Placeholder 4">
            <a:extLst>
              <a:ext uri="{FF2B5EF4-FFF2-40B4-BE49-F238E27FC236}">
                <a16:creationId xmlns:a16="http://schemas.microsoft.com/office/drawing/2014/main" xmlns="" id="{D239F135-477B-453D-86F6-B93D3A1F05E6}"/>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6B26A0DC-012E-4FC8-B413-9DE9AD53F0BA}"/>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194944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7B5FD-67E8-47E5-AB42-E20DF334023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C495334-9497-4BCD-98F2-4EBD4FCD4B3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63EE889A-3D45-482C-A2DF-D50CB9E1961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CDA052FF-A77C-4E2E-A40E-B7DD5DAD8CE9}"/>
              </a:ext>
            </a:extLst>
          </p:cNvPr>
          <p:cNvSpPr>
            <a:spLocks noGrp="1"/>
          </p:cNvSpPr>
          <p:nvPr>
            <p:ph type="dt" sz="half" idx="10"/>
          </p:nvPr>
        </p:nvSpPr>
        <p:spPr/>
        <p:txBody>
          <a:bodyPr/>
          <a:lstStyle/>
          <a:p>
            <a:fld id="{F23F3EED-8D4D-4AC5-8E6C-E99A9B0B1562}" type="datetime1">
              <a:rPr lang="en-US" smtClean="0"/>
              <a:pPr/>
              <a:t>30/11/2022</a:t>
            </a:fld>
            <a:endParaRPr lang="en-IN" dirty="0"/>
          </a:p>
        </p:txBody>
      </p:sp>
      <p:sp>
        <p:nvSpPr>
          <p:cNvPr id="6" name="Footer Placeholder 5">
            <a:extLst>
              <a:ext uri="{FF2B5EF4-FFF2-40B4-BE49-F238E27FC236}">
                <a16:creationId xmlns:a16="http://schemas.microsoft.com/office/drawing/2014/main" xmlns="" id="{040A2FE0-D0CE-414D-BD9F-ADAEC8E3CE32}"/>
              </a:ext>
            </a:extLst>
          </p:cNvPr>
          <p:cNvSpPr>
            <a:spLocks noGrp="1"/>
          </p:cNvSpPr>
          <p:nvPr>
            <p:ph type="ftr" sz="quarter" idx="11"/>
          </p:nvPr>
        </p:nvSpPr>
        <p:spPr/>
        <p:txBody>
          <a:bodyPr/>
          <a:lstStyle/>
          <a:p>
            <a:r>
              <a:rPr lang="en-IN"/>
              <a:t>Poliomyelitis</a:t>
            </a:r>
            <a:endParaRPr lang="en-IN" dirty="0"/>
          </a:p>
        </p:txBody>
      </p:sp>
      <p:sp>
        <p:nvSpPr>
          <p:cNvPr id="7" name="Slide Number Placeholder 6">
            <a:extLst>
              <a:ext uri="{FF2B5EF4-FFF2-40B4-BE49-F238E27FC236}">
                <a16:creationId xmlns:a16="http://schemas.microsoft.com/office/drawing/2014/main" xmlns="" id="{87185B3A-5E3C-4674-AAF4-72BC80647238}"/>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95065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8D72BD-5F36-4895-8D6F-501D5F4DF958}"/>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9F39351-3B46-4EC3-9562-198985CD68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C130170-0BB8-4031-9F80-9C22966968E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518F3B51-7009-42C8-A165-8FDB8C53376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F453A3-76A4-4990-8459-31BE91C0CDF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57D6AC12-2C84-4D76-B82D-E2F5B657850D}"/>
              </a:ext>
            </a:extLst>
          </p:cNvPr>
          <p:cNvSpPr>
            <a:spLocks noGrp="1"/>
          </p:cNvSpPr>
          <p:nvPr>
            <p:ph type="dt" sz="half" idx="10"/>
          </p:nvPr>
        </p:nvSpPr>
        <p:spPr/>
        <p:txBody>
          <a:bodyPr/>
          <a:lstStyle/>
          <a:p>
            <a:fld id="{8FF9A507-8428-4CFE-A890-ADB8BB12E3A0}" type="datetime1">
              <a:rPr lang="en-US" smtClean="0"/>
              <a:pPr/>
              <a:t>30/11/2022</a:t>
            </a:fld>
            <a:endParaRPr lang="en-IN" dirty="0"/>
          </a:p>
        </p:txBody>
      </p:sp>
      <p:sp>
        <p:nvSpPr>
          <p:cNvPr id="8" name="Footer Placeholder 7">
            <a:extLst>
              <a:ext uri="{FF2B5EF4-FFF2-40B4-BE49-F238E27FC236}">
                <a16:creationId xmlns:a16="http://schemas.microsoft.com/office/drawing/2014/main" xmlns="" id="{821571CE-573F-4C78-9B97-C49A3DA6576F}"/>
              </a:ext>
            </a:extLst>
          </p:cNvPr>
          <p:cNvSpPr>
            <a:spLocks noGrp="1"/>
          </p:cNvSpPr>
          <p:nvPr>
            <p:ph type="ftr" sz="quarter" idx="11"/>
          </p:nvPr>
        </p:nvSpPr>
        <p:spPr/>
        <p:txBody>
          <a:bodyPr/>
          <a:lstStyle/>
          <a:p>
            <a:r>
              <a:rPr lang="en-IN"/>
              <a:t>Poliomyelitis</a:t>
            </a:r>
            <a:endParaRPr lang="en-IN" dirty="0"/>
          </a:p>
        </p:txBody>
      </p:sp>
      <p:sp>
        <p:nvSpPr>
          <p:cNvPr id="9" name="Slide Number Placeholder 8">
            <a:extLst>
              <a:ext uri="{FF2B5EF4-FFF2-40B4-BE49-F238E27FC236}">
                <a16:creationId xmlns:a16="http://schemas.microsoft.com/office/drawing/2014/main" xmlns="" id="{1D1360D9-FF70-4A1B-8198-89F7BF1521D6}"/>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293882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A3911-24ED-4A11-AE65-61F9EFC6DA7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ACA0CCE-7B1E-428C-BA26-959483C9AD42}"/>
              </a:ext>
            </a:extLst>
          </p:cNvPr>
          <p:cNvSpPr>
            <a:spLocks noGrp="1"/>
          </p:cNvSpPr>
          <p:nvPr>
            <p:ph type="dt" sz="half" idx="10"/>
          </p:nvPr>
        </p:nvSpPr>
        <p:spPr/>
        <p:txBody>
          <a:bodyPr/>
          <a:lstStyle/>
          <a:p>
            <a:fld id="{D38B7B2F-9946-44BD-8185-97547EC9F0AB}" type="datetime1">
              <a:rPr lang="en-US" smtClean="0"/>
              <a:pPr/>
              <a:t>30/11/2022</a:t>
            </a:fld>
            <a:endParaRPr lang="en-IN" dirty="0"/>
          </a:p>
        </p:txBody>
      </p:sp>
      <p:sp>
        <p:nvSpPr>
          <p:cNvPr id="4" name="Footer Placeholder 3">
            <a:extLst>
              <a:ext uri="{FF2B5EF4-FFF2-40B4-BE49-F238E27FC236}">
                <a16:creationId xmlns:a16="http://schemas.microsoft.com/office/drawing/2014/main" xmlns="" id="{6465228D-5E08-49BC-86DF-9384FE6837F5}"/>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F26D3155-F208-4A39-A288-8E7CAE67F1C0}"/>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60239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45EF34-C8B5-4907-AD5B-F5F8D4956AE8}"/>
              </a:ext>
            </a:extLst>
          </p:cNvPr>
          <p:cNvSpPr>
            <a:spLocks noGrp="1"/>
          </p:cNvSpPr>
          <p:nvPr>
            <p:ph type="dt" sz="half" idx="10"/>
          </p:nvPr>
        </p:nvSpPr>
        <p:spPr/>
        <p:txBody>
          <a:bodyPr/>
          <a:lstStyle/>
          <a:p>
            <a:fld id="{A85FF37C-A4D6-42D5-B9DD-80AF30A9FF5D}" type="datetime1">
              <a:rPr lang="en-US" smtClean="0"/>
              <a:pPr/>
              <a:t>30/11/2022</a:t>
            </a:fld>
            <a:endParaRPr lang="en-IN" dirty="0"/>
          </a:p>
        </p:txBody>
      </p:sp>
      <p:sp>
        <p:nvSpPr>
          <p:cNvPr id="3" name="Footer Placeholder 2">
            <a:extLst>
              <a:ext uri="{FF2B5EF4-FFF2-40B4-BE49-F238E27FC236}">
                <a16:creationId xmlns:a16="http://schemas.microsoft.com/office/drawing/2014/main" xmlns="" id="{6510CB79-8E16-473D-865D-D09DF975C5A6}"/>
              </a:ext>
            </a:extLst>
          </p:cNvPr>
          <p:cNvSpPr>
            <a:spLocks noGrp="1"/>
          </p:cNvSpPr>
          <p:nvPr>
            <p:ph type="ftr" sz="quarter" idx="11"/>
          </p:nvPr>
        </p:nvSpPr>
        <p:spPr/>
        <p:txBody>
          <a:bodyPr/>
          <a:lstStyle/>
          <a:p>
            <a:r>
              <a:rPr lang="en-IN"/>
              <a:t>Poliomyelitis</a:t>
            </a:r>
            <a:endParaRPr lang="en-IN" dirty="0"/>
          </a:p>
        </p:txBody>
      </p:sp>
      <p:sp>
        <p:nvSpPr>
          <p:cNvPr id="4" name="Slide Number Placeholder 3">
            <a:extLst>
              <a:ext uri="{FF2B5EF4-FFF2-40B4-BE49-F238E27FC236}">
                <a16:creationId xmlns:a16="http://schemas.microsoft.com/office/drawing/2014/main" xmlns="" id="{A9B3F2D8-FD70-4F9F-8C4C-88E9E8CAC6B6}"/>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346792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EA293-AE4C-42C4-8D68-53936A653EE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E1F6FDD-8AAB-46C6-8C3A-102DF55844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8E25D260-18D3-43FE-BD73-AFB95E339D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C19F8C3E-400E-416C-BA63-A501E47FF5F8}"/>
              </a:ext>
            </a:extLst>
          </p:cNvPr>
          <p:cNvSpPr>
            <a:spLocks noGrp="1"/>
          </p:cNvSpPr>
          <p:nvPr>
            <p:ph type="dt" sz="half" idx="10"/>
          </p:nvPr>
        </p:nvSpPr>
        <p:spPr/>
        <p:txBody>
          <a:bodyPr/>
          <a:lstStyle/>
          <a:p>
            <a:fld id="{03A8BDBB-319C-4B07-A7A7-61F6EA4572B7}" type="datetime1">
              <a:rPr lang="en-US" smtClean="0"/>
              <a:pPr/>
              <a:t>30/11/2022</a:t>
            </a:fld>
            <a:endParaRPr lang="en-IN" dirty="0"/>
          </a:p>
        </p:txBody>
      </p:sp>
      <p:sp>
        <p:nvSpPr>
          <p:cNvPr id="6" name="Footer Placeholder 5">
            <a:extLst>
              <a:ext uri="{FF2B5EF4-FFF2-40B4-BE49-F238E27FC236}">
                <a16:creationId xmlns:a16="http://schemas.microsoft.com/office/drawing/2014/main" xmlns="" id="{8BD3E4EF-4C22-4304-8F77-0D89EE0C6E25}"/>
              </a:ext>
            </a:extLst>
          </p:cNvPr>
          <p:cNvSpPr>
            <a:spLocks noGrp="1"/>
          </p:cNvSpPr>
          <p:nvPr>
            <p:ph type="ftr" sz="quarter" idx="11"/>
          </p:nvPr>
        </p:nvSpPr>
        <p:spPr/>
        <p:txBody>
          <a:bodyPr/>
          <a:lstStyle/>
          <a:p>
            <a:r>
              <a:rPr lang="en-IN"/>
              <a:t>Poliomyelitis</a:t>
            </a:r>
            <a:endParaRPr lang="en-IN" dirty="0"/>
          </a:p>
        </p:txBody>
      </p:sp>
      <p:sp>
        <p:nvSpPr>
          <p:cNvPr id="7" name="Slide Number Placeholder 6">
            <a:extLst>
              <a:ext uri="{FF2B5EF4-FFF2-40B4-BE49-F238E27FC236}">
                <a16:creationId xmlns:a16="http://schemas.microsoft.com/office/drawing/2014/main" xmlns="" id="{A7D6D3D1-B525-472F-8474-0EEF91B98ED3}"/>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139749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E8B74-1FA0-42D0-89BB-566C8AA3627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AFA1E042-3E0F-4C2E-B6F0-BCDA83D7C47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xmlns="" id="{AF2F5BC7-61E0-4B59-B0D5-F6941FF1A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E90D6A75-2A09-49AF-8849-22D53F16C8AE}"/>
              </a:ext>
            </a:extLst>
          </p:cNvPr>
          <p:cNvSpPr>
            <a:spLocks noGrp="1"/>
          </p:cNvSpPr>
          <p:nvPr>
            <p:ph type="dt" sz="half" idx="10"/>
          </p:nvPr>
        </p:nvSpPr>
        <p:spPr/>
        <p:txBody>
          <a:bodyPr/>
          <a:lstStyle/>
          <a:p>
            <a:fld id="{C41D011F-17E4-4247-95C6-A62FD1625A6D}" type="datetime1">
              <a:rPr lang="en-US" smtClean="0"/>
              <a:pPr/>
              <a:t>30/11/2022</a:t>
            </a:fld>
            <a:endParaRPr lang="en-IN" dirty="0"/>
          </a:p>
        </p:txBody>
      </p:sp>
      <p:sp>
        <p:nvSpPr>
          <p:cNvPr id="6" name="Footer Placeholder 5">
            <a:extLst>
              <a:ext uri="{FF2B5EF4-FFF2-40B4-BE49-F238E27FC236}">
                <a16:creationId xmlns:a16="http://schemas.microsoft.com/office/drawing/2014/main" xmlns="" id="{CBE2F6BA-33E2-4DFF-980E-B7922EF68302}"/>
              </a:ext>
            </a:extLst>
          </p:cNvPr>
          <p:cNvSpPr>
            <a:spLocks noGrp="1"/>
          </p:cNvSpPr>
          <p:nvPr>
            <p:ph type="ftr" sz="quarter" idx="11"/>
          </p:nvPr>
        </p:nvSpPr>
        <p:spPr/>
        <p:txBody>
          <a:bodyPr/>
          <a:lstStyle/>
          <a:p>
            <a:r>
              <a:rPr lang="en-IN"/>
              <a:t>Poliomyelitis</a:t>
            </a:r>
            <a:endParaRPr lang="en-IN" dirty="0"/>
          </a:p>
        </p:txBody>
      </p:sp>
      <p:sp>
        <p:nvSpPr>
          <p:cNvPr id="7" name="Slide Number Placeholder 6">
            <a:extLst>
              <a:ext uri="{FF2B5EF4-FFF2-40B4-BE49-F238E27FC236}">
                <a16:creationId xmlns:a16="http://schemas.microsoft.com/office/drawing/2014/main" xmlns="" id="{FD05EA43-576E-47C9-A5BE-AA2297FFBC7D}"/>
              </a:ext>
            </a:extLst>
          </p:cNvPr>
          <p:cNvSpPr>
            <a:spLocks noGrp="1"/>
          </p:cNvSpPr>
          <p:nvPr>
            <p:ph type="sldNum" sz="quarter" idx="12"/>
          </p:nvPr>
        </p:nvSpPr>
        <p:spPr/>
        <p:txBody>
          <a:body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378799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587CA2B-93F2-4CFE-A64E-48B8FCFC838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8EE286D-C4BB-433C-980E-11EEEE3BA9B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3EABBB9-5DCE-4884-9B80-8D1056E0B0B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A2C91E-D915-42E2-9F7B-F07BEA3AF58C}" type="datetime1">
              <a:rPr lang="en-US" smtClean="0"/>
              <a:pPr/>
              <a:t>30/11/2022</a:t>
            </a:fld>
            <a:endParaRPr lang="en-IN" dirty="0"/>
          </a:p>
        </p:txBody>
      </p:sp>
      <p:sp>
        <p:nvSpPr>
          <p:cNvPr id="5" name="Footer Placeholder 4">
            <a:extLst>
              <a:ext uri="{FF2B5EF4-FFF2-40B4-BE49-F238E27FC236}">
                <a16:creationId xmlns:a16="http://schemas.microsoft.com/office/drawing/2014/main" xmlns="" id="{CCD2A0C5-EECB-4F29-BE33-8D6BD4B0B15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IN"/>
              <a:t>Poliomyelitis</a:t>
            </a:r>
            <a:endParaRPr lang="en-IN" dirty="0"/>
          </a:p>
        </p:txBody>
      </p:sp>
      <p:sp>
        <p:nvSpPr>
          <p:cNvPr id="6" name="Slide Number Placeholder 5">
            <a:extLst>
              <a:ext uri="{FF2B5EF4-FFF2-40B4-BE49-F238E27FC236}">
                <a16:creationId xmlns:a16="http://schemas.microsoft.com/office/drawing/2014/main" xmlns="" id="{10446A72-DD80-4579-9D6A-48F6D62108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BC82A9-8D13-47AC-AE99-94FA879CBFBD}" type="slidenum">
              <a:rPr lang="en-IN" smtClean="0"/>
              <a:pPr/>
              <a:t>‹#›</a:t>
            </a:fld>
            <a:endParaRPr lang="en-IN" dirty="0"/>
          </a:p>
        </p:txBody>
      </p:sp>
    </p:spTree>
    <p:extLst>
      <p:ext uri="{BB962C8B-B14F-4D97-AF65-F5344CB8AC3E}">
        <p14:creationId xmlns:p14="http://schemas.microsoft.com/office/powerpoint/2010/main" xmlns="" val="8485708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iomedcentral.com/1471-2377/12/157/"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13408"/>
            <a:ext cx="8654356" cy="1451496"/>
          </a:xfrm>
        </p:spPr>
        <p:txBody>
          <a:bodyPr>
            <a:noAutofit/>
          </a:bodyPr>
          <a:lstStyle/>
          <a:p>
            <a:r>
              <a:rPr sz="9000" dirty="0">
                <a:effectLst>
                  <a:outerShdw blurRad="38100" dist="38100" dir="2700000" algn="tl">
                    <a:srgbClr val="000000">
                      <a:alpha val="43137"/>
                    </a:srgbClr>
                  </a:outerShdw>
                </a:effectLst>
                <a:latin typeface="Stencil" panose="040409050D0802020404" pitchFamily="82" charset="0"/>
                <a:cs typeface="Times New Roman" pitchFamily="18" charset="0"/>
              </a:rPr>
              <a:t>POLIOMYELITIS</a:t>
            </a:r>
            <a:endParaRPr lang="en-IN" sz="9000" dirty="0">
              <a:effectLst>
                <a:outerShdw blurRad="38100" dist="38100" dir="2700000" algn="tl">
                  <a:srgbClr val="000000">
                    <a:alpha val="43137"/>
                  </a:srgbClr>
                </a:outerShdw>
              </a:effectLst>
              <a:latin typeface="Stencil" panose="040409050D0802020404" pitchFamily="82" charset="0"/>
              <a:cs typeface="Times New Roman" pitchFamily="18" charset="0"/>
            </a:endParaRPr>
          </a:p>
        </p:txBody>
      </p:sp>
      <p:sp>
        <p:nvSpPr>
          <p:cNvPr id="3" name="Subtitle 2"/>
          <p:cNvSpPr>
            <a:spLocks noGrp="1"/>
          </p:cNvSpPr>
          <p:nvPr>
            <p:ph type="subTitle" idx="1"/>
          </p:nvPr>
        </p:nvSpPr>
        <p:spPr>
          <a:xfrm>
            <a:off x="5088882" y="4653136"/>
            <a:ext cx="3816994" cy="945794"/>
          </a:xfrm>
        </p:spPr>
        <p:txBody>
          <a:bodyPr>
            <a:normAutofit lnSpcReduction="10000"/>
          </a:bodyPr>
          <a:lstStyle/>
          <a:p>
            <a:pPr algn="l"/>
            <a:r>
              <a:rPr lang="en-IN" sz="28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itchFamily="18" charset="0"/>
              </a:rPr>
              <a:t>Dr. Hardik Suthar PT</a:t>
            </a:r>
          </a:p>
          <a:p>
            <a:pPr algn="l"/>
            <a:r>
              <a:rPr lang="en-IN" sz="28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itchFamily="18" charset="0"/>
              </a:rPr>
              <a:t>COP, SVDU</a:t>
            </a:r>
          </a:p>
        </p:txBody>
      </p:sp>
      <p:pic>
        <p:nvPicPr>
          <p:cNvPr id="4" name="Picture 3">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228600"/>
            <a:ext cx="873125" cy="1031240"/>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304800"/>
            <a:ext cx="895350" cy="1066800"/>
          </a:xfrm>
          <a:prstGeom prst="rect">
            <a:avLst/>
          </a:prstGeom>
          <a:solidFill>
            <a:schemeClr val="bg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9146"/>
          </a:xfrm>
        </p:spPr>
        <p:txBody>
          <a:bodyPr>
            <a:normAutofit/>
          </a:bodyPr>
          <a:lstStyle/>
          <a:p>
            <a:pPr algn="ctr"/>
            <a:r>
              <a:rPr sz="3600">
                <a:latin typeface="Times New Roman" pitchFamily="18" charset="0"/>
                <a:cs typeface="Times New Roman" pitchFamily="18" charset="0"/>
              </a:rPr>
              <a:t>COURSE OF RECOVERY</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1071546"/>
            <a:ext cx="8229600" cy="5357850"/>
          </a:xfrm>
        </p:spPr>
        <p:txBody>
          <a:bodyPr>
            <a:normAutofit/>
          </a:bodyPr>
          <a:lstStyle/>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Maximum spontaneous recovery occurs during the 3</a:t>
            </a:r>
            <a:r>
              <a:rPr lang="en-US" sz="2800" baseline="30000" dirty="0">
                <a:latin typeface="Times New Roman" pitchFamily="18" charset="0"/>
                <a:cs typeface="Times New Roman" pitchFamily="18" charset="0"/>
              </a:rPr>
              <a:t>rd</a:t>
            </a:r>
            <a:r>
              <a:rPr lang="en-US" sz="2800" dirty="0">
                <a:latin typeface="Times New Roman" pitchFamily="18" charset="0"/>
                <a:cs typeface="Times New Roman" pitchFamily="18" charset="0"/>
              </a:rPr>
              <a:t>,4</a:t>
            </a:r>
            <a:r>
              <a:rPr lang="en-US" sz="2800" baseline="30000" dirty="0">
                <a:latin typeface="Times New Roman" pitchFamily="18" charset="0"/>
                <a:cs typeface="Times New Roman" pitchFamily="18" charset="0"/>
              </a:rPr>
              <a:t>th</a:t>
            </a:r>
            <a:r>
              <a:rPr lang="en-US" sz="2800" dirty="0">
                <a:latin typeface="Times New Roman" pitchFamily="18" charset="0"/>
                <a:cs typeface="Times New Roman" pitchFamily="18" charset="0"/>
              </a:rPr>
              <a:t> and 5</a:t>
            </a:r>
            <a:r>
              <a:rPr lang="en-US" sz="2800" baseline="30000" dirty="0">
                <a:latin typeface="Times New Roman" pitchFamily="18" charset="0"/>
                <a:cs typeface="Times New Roman" pitchFamily="18" charset="0"/>
              </a:rPr>
              <a:t>th</a:t>
            </a:r>
            <a:r>
              <a:rPr lang="en-US" sz="2800" dirty="0">
                <a:latin typeface="Times New Roman" pitchFamily="18" charset="0"/>
                <a:cs typeface="Times New Roman" pitchFamily="18" charset="0"/>
              </a:rPr>
              <a:t> week after the onset and it is due to reversal of acute neuronal disturbances.</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spurt of recovery is considerable during 1</a:t>
            </a:r>
            <a:r>
              <a:rPr lang="en-US" sz="2800" baseline="30000" dirty="0">
                <a:latin typeface="Times New Roman" pitchFamily="18" charset="0"/>
                <a:cs typeface="Times New Roman" pitchFamily="18" charset="0"/>
              </a:rPr>
              <a:t>st</a:t>
            </a:r>
            <a:r>
              <a:rPr lang="en-US" sz="2800" dirty="0">
                <a:latin typeface="Times New Roman" pitchFamily="18" charset="0"/>
                <a:cs typeface="Times New Roman" pitchFamily="18" charset="0"/>
              </a:rPr>
              <a:t> 6 months, it becomes slow from 6 – 10 months and by 12 months 92 – 95 % of total possible recovery is attained. It becomes negligible from 16 months onwards. </a:t>
            </a:r>
          </a:p>
        </p:txBody>
      </p:sp>
      <p:sp>
        <p:nvSpPr>
          <p:cNvPr id="4" name="Date Placeholder 3">
            <a:extLst>
              <a:ext uri="{FF2B5EF4-FFF2-40B4-BE49-F238E27FC236}">
                <a16:creationId xmlns:a16="http://schemas.microsoft.com/office/drawing/2014/main" xmlns="" id="{D7BD0FD9-D729-49B7-871A-FF05981F8887}"/>
              </a:ext>
            </a:extLst>
          </p:cNvPr>
          <p:cNvSpPr>
            <a:spLocks noGrp="1"/>
          </p:cNvSpPr>
          <p:nvPr>
            <p:ph type="dt" sz="half" idx="10"/>
          </p:nvPr>
        </p:nvSpPr>
        <p:spPr/>
        <p:txBody>
          <a:bodyPr/>
          <a:lstStyle/>
          <a:p>
            <a:fld id="{40E5492E-1D6B-45FB-A9C4-9EA5931B799A}" type="datetime1">
              <a:rPr lang="en-US" smtClean="0"/>
              <a:pPr/>
              <a:t>30/11/2022</a:t>
            </a:fld>
            <a:endParaRPr lang="en-IN" dirty="0"/>
          </a:p>
        </p:txBody>
      </p:sp>
      <p:sp>
        <p:nvSpPr>
          <p:cNvPr id="5" name="Footer Placeholder 4">
            <a:extLst>
              <a:ext uri="{FF2B5EF4-FFF2-40B4-BE49-F238E27FC236}">
                <a16:creationId xmlns:a16="http://schemas.microsoft.com/office/drawing/2014/main" xmlns="" id="{77A1AC09-1C28-45BD-8C41-458E9D5E8D6E}"/>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220B6095-16F7-4948-B115-2907F291078E}"/>
              </a:ext>
            </a:extLst>
          </p:cNvPr>
          <p:cNvSpPr>
            <a:spLocks noGrp="1"/>
          </p:cNvSpPr>
          <p:nvPr>
            <p:ph type="sldNum" sz="quarter" idx="12"/>
          </p:nvPr>
        </p:nvSpPr>
        <p:spPr/>
        <p:txBody>
          <a:bodyPr/>
          <a:lstStyle/>
          <a:p>
            <a:fld id="{5DBC82A9-8D13-47AC-AE99-94FA879CBFBD}" type="slidenum">
              <a:rPr lang="en-IN" smtClean="0"/>
              <a:pPr/>
              <a:t>10</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6215106"/>
          </a:xfrm>
        </p:spPr>
        <p:txBody>
          <a:bodyPr>
            <a:normAutofit/>
          </a:bodyPr>
          <a:lstStyle/>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Early </a:t>
            </a:r>
            <a:r>
              <a:rPr lang="en-US" sz="2800" dirty="0">
                <a:latin typeface="Times New Roman" pitchFamily="18" charset="0"/>
                <a:cs typeface="Times New Roman" pitchFamily="18" charset="0"/>
              </a:rPr>
              <a:t>spontaneous recovery occurs due to :-</a:t>
            </a:r>
          </a:p>
          <a:p>
            <a:pPr>
              <a:buFont typeface="Wingdings" pitchFamily="2" charset="2"/>
              <a:buChar char="v"/>
            </a:pPr>
            <a:r>
              <a:rPr lang="en-US" sz="2800" dirty="0">
                <a:latin typeface="Times New Roman" pitchFamily="18" charset="0"/>
                <a:cs typeface="Times New Roman" pitchFamily="18" charset="0"/>
              </a:rPr>
              <a:t>Reversal of </a:t>
            </a:r>
            <a:r>
              <a:rPr lang="en-US" sz="2800" dirty="0" err="1">
                <a:latin typeface="Times New Roman" pitchFamily="18" charset="0"/>
                <a:cs typeface="Times New Roman" pitchFamily="18" charset="0"/>
              </a:rPr>
              <a:t>sublethal</a:t>
            </a:r>
            <a:r>
              <a:rPr lang="en-US" sz="2800" dirty="0">
                <a:latin typeface="Times New Roman" pitchFamily="18" charset="0"/>
                <a:cs typeface="Times New Roman" pitchFamily="18" charset="0"/>
              </a:rPr>
              <a:t> injury</a:t>
            </a:r>
          </a:p>
          <a:p>
            <a:pPr>
              <a:buFont typeface="Wingdings" pitchFamily="2" charset="2"/>
              <a:buChar char="v"/>
            </a:pPr>
            <a:r>
              <a:rPr lang="en-US" sz="2800" dirty="0">
                <a:latin typeface="Times New Roman" pitchFamily="18" charset="0"/>
                <a:cs typeface="Times New Roman" pitchFamily="18" charset="0"/>
              </a:rPr>
              <a:t>Resolution of temporary interruption</a:t>
            </a:r>
          </a:p>
          <a:p>
            <a:pPr>
              <a:buFont typeface="Wingdings" pitchFamily="2" charset="2"/>
              <a:buChar char="v"/>
            </a:pPr>
            <a:r>
              <a:rPr lang="en-US" sz="2800" dirty="0">
                <a:latin typeface="Times New Roman" pitchFamily="18" charset="0"/>
                <a:cs typeface="Times New Roman" pitchFamily="18" charset="0"/>
              </a:rPr>
              <a:t>Reversal of function at higher levels of CNS</a:t>
            </a:r>
          </a:p>
          <a:p>
            <a:pPr>
              <a:buFont typeface="Wingdings" pitchFamily="2" charset="2"/>
              <a:buChar char="v"/>
            </a:pPr>
            <a:r>
              <a:rPr lang="en-US" sz="2800" dirty="0">
                <a:latin typeface="Times New Roman" pitchFamily="18" charset="0"/>
                <a:cs typeface="Times New Roman" pitchFamily="18" charset="0"/>
              </a:rPr>
              <a:t>Return of cells to normal morphology</a:t>
            </a:r>
          </a:p>
          <a:p>
            <a:pPr>
              <a:buFont typeface="Wingdings" pitchFamily="2" charset="2"/>
              <a:buChar char="v"/>
            </a:pPr>
            <a:r>
              <a:rPr lang="en-US" sz="2800" dirty="0">
                <a:latin typeface="Times New Roman" pitchFamily="18" charset="0"/>
                <a:cs typeface="Times New Roman" pitchFamily="18" charset="0"/>
              </a:rPr>
              <a:t>Re-routing of functional pathways</a:t>
            </a:r>
          </a:p>
          <a:p>
            <a:pPr>
              <a:buFont typeface="Wingdings" pitchFamily="2" charset="2"/>
              <a:buChar char="v"/>
            </a:pPr>
            <a:r>
              <a:rPr lang="en-US" sz="2800" dirty="0">
                <a:latin typeface="Times New Roman" pitchFamily="18" charset="0"/>
                <a:cs typeface="Times New Roman" pitchFamily="18" charset="0"/>
              </a:rPr>
              <a:t>Axonal sprouting</a:t>
            </a:r>
          </a:p>
          <a:p>
            <a:pPr>
              <a:buFont typeface="Wingdings" pitchFamily="2" charset="2"/>
              <a:buChar char="v"/>
            </a:pPr>
            <a:r>
              <a:rPr lang="en-US" sz="2800" dirty="0">
                <a:latin typeface="Times New Roman" pitchFamily="18" charset="0"/>
                <a:cs typeface="Times New Roman" pitchFamily="18" charset="0"/>
              </a:rPr>
              <a:t>Neuronal hypertrophy and hypertrophy of surviving muscle fibers</a:t>
            </a:r>
          </a:p>
        </p:txBody>
      </p:sp>
      <p:sp>
        <p:nvSpPr>
          <p:cNvPr id="3" name="Date Placeholder 2">
            <a:extLst>
              <a:ext uri="{FF2B5EF4-FFF2-40B4-BE49-F238E27FC236}">
                <a16:creationId xmlns:a16="http://schemas.microsoft.com/office/drawing/2014/main" xmlns="" id="{59C4C845-6199-4CE7-B53A-E23F26A76849}"/>
              </a:ext>
            </a:extLst>
          </p:cNvPr>
          <p:cNvSpPr>
            <a:spLocks noGrp="1"/>
          </p:cNvSpPr>
          <p:nvPr>
            <p:ph type="dt" sz="half" idx="10"/>
          </p:nvPr>
        </p:nvSpPr>
        <p:spPr/>
        <p:txBody>
          <a:bodyPr/>
          <a:lstStyle/>
          <a:p>
            <a:fld id="{B40B181A-5C17-40AD-87BD-3573E87EF73F}" type="datetime1">
              <a:rPr lang="en-US" smtClean="0"/>
              <a:pPr/>
              <a:t>30/11/2022</a:t>
            </a:fld>
            <a:endParaRPr lang="en-IN" dirty="0"/>
          </a:p>
        </p:txBody>
      </p:sp>
      <p:sp>
        <p:nvSpPr>
          <p:cNvPr id="4" name="Footer Placeholder 3">
            <a:extLst>
              <a:ext uri="{FF2B5EF4-FFF2-40B4-BE49-F238E27FC236}">
                <a16:creationId xmlns:a16="http://schemas.microsoft.com/office/drawing/2014/main" xmlns="" id="{6D7DFA31-2166-4737-B0BA-87CA0ADC7FEF}"/>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D50898AC-59C6-4892-B149-3215C391A8C2}"/>
              </a:ext>
            </a:extLst>
          </p:cNvPr>
          <p:cNvSpPr>
            <a:spLocks noGrp="1"/>
          </p:cNvSpPr>
          <p:nvPr>
            <p:ph type="sldNum" sz="quarter" idx="12"/>
          </p:nvPr>
        </p:nvSpPr>
        <p:spPr/>
        <p:txBody>
          <a:bodyPr/>
          <a:lstStyle/>
          <a:p>
            <a:fld id="{5DBC82A9-8D13-47AC-AE99-94FA879CBFBD}" type="slidenum">
              <a:rPr lang="en-IN" smtClean="0"/>
              <a:pPr/>
              <a:t>11</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584"/>
          </a:xfrm>
        </p:spPr>
        <p:txBody>
          <a:bodyPr>
            <a:normAutofit/>
          </a:bodyPr>
          <a:lstStyle/>
          <a:p>
            <a:pPr algn="ctr"/>
            <a:r>
              <a:rPr sz="3600">
                <a:latin typeface="Times New Roman" pitchFamily="18" charset="0"/>
                <a:cs typeface="Times New Roman" pitchFamily="18" charset="0"/>
              </a:rPr>
              <a:t>EXAMINATION</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1071546"/>
            <a:ext cx="8229600" cy="5500726"/>
          </a:xfrm>
        </p:spPr>
        <p:txBody>
          <a:bodyPr>
            <a:normAutofit/>
          </a:bodyPr>
          <a:lstStyle/>
          <a:p>
            <a:r>
              <a:rPr lang="en-US" sz="2800" dirty="0">
                <a:latin typeface="Times New Roman" pitchFamily="18" charset="0"/>
                <a:cs typeface="Times New Roman" pitchFamily="18" charset="0"/>
              </a:rPr>
              <a:t>Posture</a:t>
            </a:r>
          </a:p>
          <a:p>
            <a:r>
              <a:rPr lang="en-US" sz="2800" dirty="0">
                <a:latin typeface="Times New Roman" pitchFamily="18" charset="0"/>
                <a:cs typeface="Times New Roman" pitchFamily="18" charset="0"/>
              </a:rPr>
              <a:t>Degree of consciousness, squint, spontaneous </a:t>
            </a:r>
            <a:r>
              <a:rPr lang="en-US" sz="2800" dirty="0" err="1">
                <a:latin typeface="Times New Roman" pitchFamily="18" charset="0"/>
                <a:cs typeface="Times New Roman" pitchFamily="18" charset="0"/>
              </a:rPr>
              <a:t>nystagmus</a:t>
            </a:r>
            <a:r>
              <a:rPr lang="en-US" sz="2800" dirty="0">
                <a:latin typeface="Times New Roman" pitchFamily="18" charset="0"/>
                <a:cs typeface="Times New Roman" pitchFamily="18" charset="0"/>
              </a:rPr>
              <a:t>, facial paralysis, disinclination to move or change the position, feeble cry or cough, </a:t>
            </a:r>
            <a:r>
              <a:rPr lang="en-US" sz="2800" dirty="0" err="1">
                <a:latin typeface="Times New Roman" pitchFamily="18" charset="0"/>
                <a:cs typeface="Times New Roman" pitchFamily="18" charset="0"/>
              </a:rPr>
              <a:t>dimished</a:t>
            </a:r>
            <a:r>
              <a:rPr lang="en-US" sz="2800" dirty="0">
                <a:latin typeface="Times New Roman" pitchFamily="18" charset="0"/>
                <a:cs typeface="Times New Roman" pitchFamily="18" charset="0"/>
              </a:rPr>
              <a:t> respiratory excursion and accumulation of secretions.</a:t>
            </a:r>
          </a:p>
          <a:p>
            <a:r>
              <a:rPr lang="en-US" sz="2800" dirty="0">
                <a:latin typeface="Times New Roman" pitchFamily="18" charset="0"/>
                <a:cs typeface="Times New Roman" pitchFamily="18" charset="0"/>
              </a:rPr>
              <a:t>Spinal rigidity</a:t>
            </a:r>
          </a:p>
          <a:p>
            <a:r>
              <a:rPr lang="en-US" sz="2800" dirty="0">
                <a:latin typeface="Times New Roman" pitchFamily="18" charset="0"/>
                <a:cs typeface="Times New Roman" pitchFamily="18" charset="0"/>
              </a:rPr>
              <a:t>Strength of muscles :- intercostals, diaphragm and abdominals.</a:t>
            </a:r>
          </a:p>
          <a:p>
            <a:r>
              <a:rPr lang="en-US" sz="2800" dirty="0">
                <a:latin typeface="Times New Roman" pitchFamily="18" charset="0"/>
                <a:cs typeface="Times New Roman" pitchFamily="18" charset="0"/>
              </a:rPr>
              <a:t>Extremities :- MMT</a:t>
            </a:r>
          </a:p>
        </p:txBody>
      </p:sp>
      <p:sp>
        <p:nvSpPr>
          <p:cNvPr id="4" name="Date Placeholder 3">
            <a:extLst>
              <a:ext uri="{FF2B5EF4-FFF2-40B4-BE49-F238E27FC236}">
                <a16:creationId xmlns:a16="http://schemas.microsoft.com/office/drawing/2014/main" xmlns="" id="{6A9511DA-D75C-498E-B8BA-AF822EC0FB15}"/>
              </a:ext>
            </a:extLst>
          </p:cNvPr>
          <p:cNvSpPr>
            <a:spLocks noGrp="1"/>
          </p:cNvSpPr>
          <p:nvPr>
            <p:ph type="dt" sz="half" idx="10"/>
          </p:nvPr>
        </p:nvSpPr>
        <p:spPr/>
        <p:txBody>
          <a:bodyPr/>
          <a:lstStyle/>
          <a:p>
            <a:fld id="{F9672B70-056D-4DF5-9F88-DD5F7FAE07FC}" type="datetime1">
              <a:rPr lang="en-US" smtClean="0"/>
              <a:pPr/>
              <a:t>30/11/2022</a:t>
            </a:fld>
            <a:endParaRPr lang="en-IN" dirty="0"/>
          </a:p>
        </p:txBody>
      </p:sp>
      <p:sp>
        <p:nvSpPr>
          <p:cNvPr id="5" name="Footer Placeholder 4">
            <a:extLst>
              <a:ext uri="{FF2B5EF4-FFF2-40B4-BE49-F238E27FC236}">
                <a16:creationId xmlns:a16="http://schemas.microsoft.com/office/drawing/2014/main" xmlns="" id="{0238B448-5C9D-4B6D-951C-A0F03DAC5B3A}"/>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06FA5ED7-1E2F-4DC7-B48D-0C954F762965}"/>
              </a:ext>
            </a:extLst>
          </p:cNvPr>
          <p:cNvSpPr>
            <a:spLocks noGrp="1"/>
          </p:cNvSpPr>
          <p:nvPr>
            <p:ph type="sldNum" sz="quarter" idx="12"/>
          </p:nvPr>
        </p:nvSpPr>
        <p:spPr/>
        <p:txBody>
          <a:bodyPr/>
          <a:lstStyle/>
          <a:p>
            <a:fld id="{5DBC82A9-8D13-47AC-AE99-94FA879CBFBD}" type="slidenum">
              <a:rPr lang="en-IN" smtClean="0"/>
              <a:pPr/>
              <a:t>12</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228600" y="0"/>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77200" y="0"/>
            <a:ext cx="895350" cy="1066800"/>
          </a:xfrm>
          <a:prstGeom prst="rect">
            <a:avLst/>
          </a:prstGeom>
          <a:solidFill>
            <a:schemeClr val="bg1"/>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914400"/>
            <a:ext cx="7620000" cy="5586434"/>
          </a:xfrm>
        </p:spPr>
        <p:txBody>
          <a:bodyPr>
            <a:normAutofit/>
          </a:bodyPr>
          <a:lstStyle/>
          <a:p>
            <a:r>
              <a:rPr lang="en-US" sz="2800" dirty="0">
                <a:latin typeface="Times New Roman" pitchFamily="18" charset="0"/>
                <a:cs typeface="Times New Roman" pitchFamily="18" charset="0"/>
              </a:rPr>
              <a:t>Reflexes and Sensations</a:t>
            </a:r>
          </a:p>
          <a:p>
            <a:pPr lvl="1"/>
            <a:r>
              <a:rPr lang="en-US" sz="2800" dirty="0">
                <a:latin typeface="Times New Roman" pitchFamily="18" charset="0"/>
                <a:cs typeface="Times New Roman" pitchFamily="18" charset="0"/>
              </a:rPr>
              <a:t>Tendon reflexes disappear which confirms lower motor neuron lesion.</a:t>
            </a:r>
          </a:p>
          <a:p>
            <a:pPr lvl="1"/>
            <a:r>
              <a:rPr lang="en-US" sz="2800" dirty="0">
                <a:latin typeface="Times New Roman" pitchFamily="18" charset="0"/>
                <a:cs typeface="Times New Roman" pitchFamily="18" charset="0"/>
              </a:rPr>
              <a:t>Plantar reflex is absent or generally flexor</a:t>
            </a:r>
          </a:p>
          <a:p>
            <a:pPr lvl="1"/>
            <a:r>
              <a:rPr lang="en-US" sz="2800" dirty="0">
                <a:latin typeface="Times New Roman" pitchFamily="18" charset="0"/>
                <a:cs typeface="Times New Roman" pitchFamily="18" charset="0"/>
              </a:rPr>
              <a:t>Absent abdominal reflex indicates involvement of abdominal muscles</a:t>
            </a:r>
          </a:p>
          <a:p>
            <a:pPr lvl="1"/>
            <a:r>
              <a:rPr lang="en-US" sz="2800" dirty="0">
                <a:latin typeface="Times New Roman" pitchFamily="18" charset="0"/>
                <a:cs typeface="Times New Roman" pitchFamily="18" charset="0"/>
              </a:rPr>
              <a:t>Sensations are normal.</a:t>
            </a:r>
          </a:p>
          <a:p>
            <a:r>
              <a:rPr lang="en-US" sz="2800" dirty="0">
                <a:latin typeface="Times New Roman" pitchFamily="18" charset="0"/>
                <a:cs typeface="Times New Roman" pitchFamily="18" charset="0"/>
              </a:rPr>
              <a:t>Degrees of contractures and deformities should be accurately assessed and recorded.</a:t>
            </a:r>
          </a:p>
        </p:txBody>
      </p:sp>
      <p:sp>
        <p:nvSpPr>
          <p:cNvPr id="3" name="Date Placeholder 2">
            <a:extLst>
              <a:ext uri="{FF2B5EF4-FFF2-40B4-BE49-F238E27FC236}">
                <a16:creationId xmlns:a16="http://schemas.microsoft.com/office/drawing/2014/main" xmlns="" id="{D48D5030-5A6A-40F6-AF3B-D0F15CFB0D48}"/>
              </a:ext>
            </a:extLst>
          </p:cNvPr>
          <p:cNvSpPr>
            <a:spLocks noGrp="1"/>
          </p:cNvSpPr>
          <p:nvPr>
            <p:ph type="dt" sz="half" idx="10"/>
          </p:nvPr>
        </p:nvSpPr>
        <p:spPr/>
        <p:txBody>
          <a:bodyPr/>
          <a:lstStyle/>
          <a:p>
            <a:fld id="{66B16DC9-DC7D-4D92-888E-F9F6B506398C}" type="datetime1">
              <a:rPr lang="en-US" smtClean="0"/>
              <a:pPr/>
              <a:t>30/11/2022</a:t>
            </a:fld>
            <a:endParaRPr lang="en-IN" dirty="0"/>
          </a:p>
        </p:txBody>
      </p:sp>
      <p:sp>
        <p:nvSpPr>
          <p:cNvPr id="4" name="Footer Placeholder 3">
            <a:extLst>
              <a:ext uri="{FF2B5EF4-FFF2-40B4-BE49-F238E27FC236}">
                <a16:creationId xmlns:a16="http://schemas.microsoft.com/office/drawing/2014/main" xmlns="" id="{A0268867-8BA6-44B7-B6A3-356EDF8EC60C}"/>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ADD8F745-D1CB-4551-B96C-FD47F24BDC06}"/>
              </a:ext>
            </a:extLst>
          </p:cNvPr>
          <p:cNvSpPr>
            <a:spLocks noGrp="1"/>
          </p:cNvSpPr>
          <p:nvPr>
            <p:ph type="sldNum" sz="quarter" idx="12"/>
          </p:nvPr>
        </p:nvSpPr>
        <p:spPr/>
        <p:txBody>
          <a:bodyPr/>
          <a:lstStyle/>
          <a:p>
            <a:fld id="{5DBC82A9-8D13-47AC-AE99-94FA879CBFBD}" type="slidenum">
              <a:rPr lang="en-IN" smtClean="0"/>
              <a:pPr/>
              <a:t>13</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0" y="45720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584"/>
          </a:xfrm>
        </p:spPr>
        <p:txBody>
          <a:bodyPr>
            <a:normAutofit/>
          </a:bodyPr>
          <a:lstStyle/>
          <a:p>
            <a:pPr algn="ctr"/>
            <a:r>
              <a:rPr lang="en-US" sz="3600" dirty="0">
                <a:latin typeface="Times New Roman" pitchFamily="18" charset="0"/>
                <a:cs typeface="Times New Roman" pitchFamily="18" charset="0"/>
              </a:rPr>
              <a:t>TREATMENT</a:t>
            </a:r>
          </a:p>
        </p:txBody>
      </p:sp>
      <p:sp>
        <p:nvSpPr>
          <p:cNvPr id="2" name="Content Placeholder 1"/>
          <p:cNvSpPr>
            <a:spLocks noGrp="1"/>
          </p:cNvSpPr>
          <p:nvPr>
            <p:ph idx="1"/>
          </p:nvPr>
        </p:nvSpPr>
        <p:spPr>
          <a:xfrm>
            <a:off x="457200" y="1142984"/>
            <a:ext cx="8229600" cy="5429288"/>
          </a:xfrm>
        </p:spPr>
        <p:txBody>
          <a:bodyPr>
            <a:normAutofit/>
          </a:bodyPr>
          <a:lstStyle/>
          <a:p>
            <a:r>
              <a:rPr lang="en-US" sz="2800" dirty="0">
                <a:latin typeface="Times New Roman" pitchFamily="18" charset="0"/>
                <a:cs typeface="Times New Roman" pitchFamily="18" charset="0"/>
              </a:rPr>
              <a:t>Acute Phase (First 3 – 5 weeks)</a:t>
            </a:r>
          </a:p>
          <a:p>
            <a:pPr lvl="1"/>
            <a:r>
              <a:rPr lang="en-US" sz="2800" dirty="0">
                <a:latin typeface="Times New Roman" pitchFamily="18" charset="0"/>
                <a:cs typeface="Times New Roman" pitchFamily="18" charset="0"/>
              </a:rPr>
              <a:t>Relief of pain</a:t>
            </a:r>
          </a:p>
          <a:p>
            <a:pPr lvl="1"/>
            <a:r>
              <a:rPr lang="en-US" sz="2800" dirty="0">
                <a:latin typeface="Times New Roman" pitchFamily="18" charset="0"/>
                <a:cs typeface="Times New Roman" pitchFamily="18" charset="0"/>
              </a:rPr>
              <a:t>Supportive medication for pain relief and relaxation</a:t>
            </a:r>
          </a:p>
          <a:p>
            <a:pPr lvl="1"/>
            <a:r>
              <a:rPr lang="en-US" sz="2800" dirty="0">
                <a:latin typeface="Times New Roman" pitchFamily="18" charset="0"/>
                <a:cs typeface="Times New Roman" pitchFamily="18" charset="0"/>
              </a:rPr>
              <a:t>Relaxation of painful spasms :- Hot packs but excessive heating should be avoided.</a:t>
            </a:r>
          </a:p>
        </p:txBody>
      </p:sp>
      <p:sp>
        <p:nvSpPr>
          <p:cNvPr id="4" name="Date Placeholder 3">
            <a:extLst>
              <a:ext uri="{FF2B5EF4-FFF2-40B4-BE49-F238E27FC236}">
                <a16:creationId xmlns:a16="http://schemas.microsoft.com/office/drawing/2014/main" xmlns="" id="{EF901740-15E9-41D5-B30B-F7ECC9122A0E}"/>
              </a:ext>
            </a:extLst>
          </p:cNvPr>
          <p:cNvSpPr>
            <a:spLocks noGrp="1"/>
          </p:cNvSpPr>
          <p:nvPr>
            <p:ph type="dt" sz="half" idx="10"/>
          </p:nvPr>
        </p:nvSpPr>
        <p:spPr/>
        <p:txBody>
          <a:bodyPr/>
          <a:lstStyle/>
          <a:p>
            <a:fld id="{FF15EA56-F37C-4B60-8E28-200091C24080}" type="datetime1">
              <a:rPr lang="en-US" smtClean="0"/>
              <a:pPr/>
              <a:t>30/11/2022</a:t>
            </a:fld>
            <a:endParaRPr lang="en-IN" dirty="0"/>
          </a:p>
        </p:txBody>
      </p:sp>
      <p:sp>
        <p:nvSpPr>
          <p:cNvPr id="5" name="Footer Placeholder 4">
            <a:extLst>
              <a:ext uri="{FF2B5EF4-FFF2-40B4-BE49-F238E27FC236}">
                <a16:creationId xmlns:a16="http://schemas.microsoft.com/office/drawing/2014/main" xmlns="" id="{90459C71-0133-40C7-87C9-4A8C7A5FA8D7}"/>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49B18442-088C-4243-A9D1-99884480ED2E}"/>
              </a:ext>
            </a:extLst>
          </p:cNvPr>
          <p:cNvSpPr>
            <a:spLocks noGrp="1"/>
          </p:cNvSpPr>
          <p:nvPr>
            <p:ph type="sldNum" sz="quarter" idx="12"/>
          </p:nvPr>
        </p:nvSpPr>
        <p:spPr/>
        <p:txBody>
          <a:bodyPr/>
          <a:lstStyle/>
          <a:p>
            <a:fld id="{5DBC82A9-8D13-47AC-AE99-94FA879CBFBD}" type="slidenum">
              <a:rPr lang="en-IN" smtClean="0"/>
              <a:pPr/>
              <a:t>14</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228600" y="0"/>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524000"/>
            <a:ext cx="7543800" cy="4572000"/>
          </a:xfrm>
        </p:spPr>
        <p:txBody>
          <a:bodyPr>
            <a:normAutofit/>
          </a:bodyPr>
          <a:lstStyle/>
          <a:p>
            <a:pPr lvl="1"/>
            <a:r>
              <a:rPr lang="en-US" sz="2800" dirty="0">
                <a:latin typeface="Times New Roman" pitchFamily="18" charset="0"/>
                <a:cs typeface="Times New Roman" pitchFamily="18" charset="0"/>
              </a:rPr>
              <a:t>Prevention of Contractures :- Proper positioning. Whenever possible relaxed passive movements should be allowed.</a:t>
            </a:r>
          </a:p>
          <a:p>
            <a:pPr lvl="2"/>
            <a:r>
              <a:rPr lang="en-US" sz="2800" dirty="0">
                <a:latin typeface="Times New Roman" pitchFamily="18" charset="0"/>
                <a:cs typeface="Times New Roman" pitchFamily="18" charset="0"/>
              </a:rPr>
              <a:t>Common sites for early contractures :- </a:t>
            </a:r>
          </a:p>
          <a:p>
            <a:pPr lvl="2"/>
            <a:r>
              <a:rPr lang="en-US" sz="2800" dirty="0">
                <a:latin typeface="Times New Roman" pitchFamily="18" charset="0"/>
                <a:cs typeface="Times New Roman" pitchFamily="18" charset="0"/>
              </a:rPr>
              <a:t>Hip – flexion and abduction</a:t>
            </a:r>
          </a:p>
          <a:p>
            <a:pPr lvl="2"/>
            <a:r>
              <a:rPr lang="en-US" sz="2800" dirty="0">
                <a:latin typeface="Times New Roman" pitchFamily="18" charset="0"/>
                <a:cs typeface="Times New Roman" pitchFamily="18" charset="0"/>
              </a:rPr>
              <a:t>Knee – flexion</a:t>
            </a:r>
          </a:p>
          <a:p>
            <a:pPr lvl="2"/>
            <a:r>
              <a:rPr lang="en-US" sz="2800" dirty="0">
                <a:latin typeface="Times New Roman" pitchFamily="18" charset="0"/>
                <a:cs typeface="Times New Roman" pitchFamily="18" charset="0"/>
              </a:rPr>
              <a:t>Ankle and foot – </a:t>
            </a:r>
            <a:r>
              <a:rPr lang="en-US" sz="2800" dirty="0" err="1">
                <a:latin typeface="Times New Roman" pitchFamily="18" charset="0"/>
                <a:cs typeface="Times New Roman" pitchFamily="18" charset="0"/>
              </a:rPr>
              <a:t>plantarflexion</a:t>
            </a:r>
            <a:r>
              <a:rPr lang="en-US" sz="2800" dirty="0">
                <a:latin typeface="Times New Roman" pitchFamily="18" charset="0"/>
                <a:cs typeface="Times New Roman" pitchFamily="18" charset="0"/>
              </a:rPr>
              <a:t>, varus or valgus</a:t>
            </a:r>
          </a:p>
          <a:p>
            <a:pPr lvl="2"/>
            <a:r>
              <a:rPr lang="en-US" sz="2800" dirty="0">
                <a:latin typeface="Times New Roman" pitchFamily="18" charset="0"/>
                <a:cs typeface="Times New Roman" pitchFamily="18" charset="0"/>
              </a:rPr>
              <a:t>Shoulder – abduction</a:t>
            </a:r>
          </a:p>
          <a:p>
            <a:pPr lvl="2"/>
            <a:r>
              <a:rPr lang="en-US" sz="2800" dirty="0">
                <a:latin typeface="Times New Roman" pitchFamily="18" charset="0"/>
                <a:cs typeface="Times New Roman" pitchFamily="18" charset="0"/>
              </a:rPr>
              <a:t>Elbow - flexion</a:t>
            </a:r>
          </a:p>
        </p:txBody>
      </p:sp>
      <p:sp>
        <p:nvSpPr>
          <p:cNvPr id="3" name="Date Placeholder 2">
            <a:extLst>
              <a:ext uri="{FF2B5EF4-FFF2-40B4-BE49-F238E27FC236}">
                <a16:creationId xmlns:a16="http://schemas.microsoft.com/office/drawing/2014/main" xmlns="" id="{28C65BEE-8FA1-482D-A3B7-18E43BE40937}"/>
              </a:ext>
            </a:extLst>
          </p:cNvPr>
          <p:cNvSpPr>
            <a:spLocks noGrp="1"/>
          </p:cNvSpPr>
          <p:nvPr>
            <p:ph type="dt" sz="half" idx="10"/>
          </p:nvPr>
        </p:nvSpPr>
        <p:spPr/>
        <p:txBody>
          <a:bodyPr/>
          <a:lstStyle/>
          <a:p>
            <a:fld id="{406CC11B-98FA-4015-AE58-C1079FF12153}" type="datetime1">
              <a:rPr lang="en-US" smtClean="0"/>
              <a:pPr/>
              <a:t>30/11/2022</a:t>
            </a:fld>
            <a:endParaRPr lang="en-IN" dirty="0"/>
          </a:p>
        </p:txBody>
      </p:sp>
      <p:sp>
        <p:nvSpPr>
          <p:cNvPr id="4" name="Footer Placeholder 3">
            <a:extLst>
              <a:ext uri="{FF2B5EF4-FFF2-40B4-BE49-F238E27FC236}">
                <a16:creationId xmlns:a16="http://schemas.microsoft.com/office/drawing/2014/main" xmlns="" id="{6CAC6305-D5F6-40B6-B69A-C7DCF22413EC}"/>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3CDD6209-9AE2-4B8C-BD5F-E2168A9F7E15}"/>
              </a:ext>
            </a:extLst>
          </p:cNvPr>
          <p:cNvSpPr>
            <a:spLocks noGrp="1"/>
          </p:cNvSpPr>
          <p:nvPr>
            <p:ph type="sldNum" sz="quarter" idx="12"/>
          </p:nvPr>
        </p:nvSpPr>
        <p:spPr/>
        <p:txBody>
          <a:bodyPr/>
          <a:lstStyle/>
          <a:p>
            <a:fld id="{5DBC82A9-8D13-47AC-AE99-94FA879CBFBD}" type="slidenum">
              <a:rPr lang="en-IN" smtClean="0"/>
              <a:pPr/>
              <a:t>15</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228600" y="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762000"/>
            <a:ext cx="7924800" cy="5810272"/>
          </a:xfrm>
        </p:spPr>
        <p:txBody>
          <a:bodyPr>
            <a:normAutofit/>
          </a:bodyPr>
          <a:lstStyle/>
          <a:p>
            <a:pPr lvl="1"/>
            <a:r>
              <a:rPr lang="en-US" sz="2800" dirty="0">
                <a:latin typeface="Times New Roman" pitchFamily="18" charset="0"/>
                <a:cs typeface="Times New Roman" pitchFamily="18" charset="0"/>
              </a:rPr>
              <a:t>Avoidance of  activity :-  avoid any type of unnecessary physical activity.</a:t>
            </a:r>
          </a:p>
          <a:p>
            <a:pPr lvl="1"/>
            <a:r>
              <a:rPr lang="en-US" sz="2800" dirty="0">
                <a:latin typeface="Times New Roman" pitchFamily="18" charset="0"/>
                <a:cs typeface="Times New Roman" pitchFamily="18" charset="0"/>
              </a:rPr>
              <a:t>Least exerting transfers</a:t>
            </a:r>
          </a:p>
          <a:p>
            <a:pPr lvl="1"/>
            <a:r>
              <a:rPr lang="en-US" sz="2800" dirty="0">
                <a:latin typeface="Times New Roman" pitchFamily="18" charset="0"/>
                <a:cs typeface="Times New Roman" pitchFamily="18" charset="0"/>
              </a:rPr>
              <a:t>Muscle power assessment</a:t>
            </a:r>
          </a:p>
          <a:p>
            <a:pPr lvl="1"/>
            <a:r>
              <a:rPr lang="en-US" sz="2800" dirty="0">
                <a:latin typeface="Times New Roman" pitchFamily="18" charset="0"/>
                <a:cs typeface="Times New Roman" pitchFamily="18" charset="0"/>
              </a:rPr>
              <a:t>If respiratory involvement :- </a:t>
            </a:r>
            <a:r>
              <a:rPr lang="en-US" sz="2800" dirty="0" err="1">
                <a:latin typeface="Times New Roman" pitchFamily="18" charset="0"/>
                <a:cs typeface="Times New Roman" pitchFamily="18" charset="0"/>
              </a:rPr>
              <a:t>Tracheostomy</a:t>
            </a:r>
            <a:r>
              <a:rPr lang="en-US" sz="2800" dirty="0">
                <a:latin typeface="Times New Roman" pitchFamily="18" charset="0"/>
                <a:cs typeface="Times New Roman" pitchFamily="18" charset="0"/>
              </a:rPr>
              <a:t> or </a:t>
            </a:r>
            <a:r>
              <a:rPr lang="en-US" sz="2800" dirty="0" err="1">
                <a:latin typeface="Times New Roman" pitchFamily="18" charset="0"/>
                <a:cs typeface="Times New Roman" pitchFamily="18" charset="0"/>
              </a:rPr>
              <a:t>Intermittant</a:t>
            </a:r>
            <a:r>
              <a:rPr lang="en-US" sz="2800" dirty="0">
                <a:latin typeface="Times New Roman" pitchFamily="18" charset="0"/>
                <a:cs typeface="Times New Roman" pitchFamily="18" charset="0"/>
              </a:rPr>
              <a:t> Positive Pressure Respirator may be necessary.  PT management would include postural drainage and improving vital capacity.</a:t>
            </a:r>
          </a:p>
        </p:txBody>
      </p:sp>
      <p:sp>
        <p:nvSpPr>
          <p:cNvPr id="3" name="Date Placeholder 2">
            <a:extLst>
              <a:ext uri="{FF2B5EF4-FFF2-40B4-BE49-F238E27FC236}">
                <a16:creationId xmlns:a16="http://schemas.microsoft.com/office/drawing/2014/main" xmlns="" id="{51A0A23C-1B2A-4462-B78C-63E15396C603}"/>
              </a:ext>
            </a:extLst>
          </p:cNvPr>
          <p:cNvSpPr>
            <a:spLocks noGrp="1"/>
          </p:cNvSpPr>
          <p:nvPr>
            <p:ph type="dt" sz="half" idx="10"/>
          </p:nvPr>
        </p:nvSpPr>
        <p:spPr/>
        <p:txBody>
          <a:bodyPr/>
          <a:lstStyle/>
          <a:p>
            <a:fld id="{59170BA9-067B-44CE-9558-23BA4C1F2669}" type="datetime1">
              <a:rPr lang="en-US" smtClean="0"/>
              <a:pPr/>
              <a:t>30/11/2022</a:t>
            </a:fld>
            <a:endParaRPr lang="en-IN" dirty="0"/>
          </a:p>
        </p:txBody>
      </p:sp>
      <p:sp>
        <p:nvSpPr>
          <p:cNvPr id="4" name="Footer Placeholder 3">
            <a:extLst>
              <a:ext uri="{FF2B5EF4-FFF2-40B4-BE49-F238E27FC236}">
                <a16:creationId xmlns:a16="http://schemas.microsoft.com/office/drawing/2014/main" xmlns="" id="{68218991-A099-4824-87B8-C13CB0BF1C9B}"/>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4CA68DEB-B8C7-4C11-98B1-CE3A5F7DAE3F}"/>
              </a:ext>
            </a:extLst>
          </p:cNvPr>
          <p:cNvSpPr>
            <a:spLocks noGrp="1"/>
          </p:cNvSpPr>
          <p:nvPr>
            <p:ph type="sldNum" sz="quarter" idx="12"/>
          </p:nvPr>
        </p:nvSpPr>
        <p:spPr/>
        <p:txBody>
          <a:bodyPr/>
          <a:lstStyle/>
          <a:p>
            <a:fld id="{5DBC82A9-8D13-47AC-AE99-94FA879CBFBD}" type="slidenum">
              <a:rPr lang="en-IN" smtClean="0"/>
              <a:pPr/>
              <a:t>16</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0" y="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291158"/>
          </a:xfrm>
        </p:spPr>
        <p:txBody>
          <a:bodyPr>
            <a:normAutofit lnSpcReduction="10000"/>
          </a:bodyPr>
          <a:lstStyle/>
          <a:p>
            <a:r>
              <a:rPr lang="en-US" sz="2800" dirty="0">
                <a:latin typeface="Times New Roman" pitchFamily="18" charset="0"/>
                <a:cs typeface="Times New Roman" pitchFamily="18" charset="0"/>
              </a:rPr>
              <a:t>Recovery Phase :-</a:t>
            </a:r>
          </a:p>
          <a:p>
            <a:pPr lvl="1"/>
            <a:r>
              <a:rPr lang="en-US" sz="2800" dirty="0">
                <a:latin typeface="Times New Roman" pitchFamily="18" charset="0"/>
                <a:cs typeface="Times New Roman" pitchFamily="18" charset="0"/>
              </a:rPr>
              <a:t>Divided into two phases :-</a:t>
            </a:r>
          </a:p>
          <a:p>
            <a:pPr lvl="2"/>
            <a:r>
              <a:rPr lang="en-US" sz="2800" dirty="0">
                <a:latin typeface="Times New Roman" pitchFamily="18" charset="0"/>
                <a:cs typeface="Times New Roman" pitchFamily="18" charset="0"/>
              </a:rPr>
              <a:t>Early convalescence</a:t>
            </a:r>
          </a:p>
          <a:p>
            <a:pPr lvl="2"/>
            <a:r>
              <a:rPr lang="en-US" sz="2800" dirty="0">
                <a:latin typeface="Times New Roman" pitchFamily="18" charset="0"/>
                <a:cs typeface="Times New Roman" pitchFamily="18" charset="0"/>
              </a:rPr>
              <a:t>Late convalescence</a:t>
            </a:r>
          </a:p>
          <a:p>
            <a:pPr lvl="1"/>
            <a:r>
              <a:rPr lang="en-US" sz="2800" dirty="0">
                <a:latin typeface="Times New Roman" pitchFamily="18" charset="0"/>
                <a:cs typeface="Times New Roman" pitchFamily="18" charset="0"/>
              </a:rPr>
              <a:t>Early convalescence (3 weeks – 6 months)</a:t>
            </a:r>
          </a:p>
          <a:p>
            <a:pPr lvl="2"/>
            <a:r>
              <a:rPr lang="en-US" sz="2800" dirty="0">
                <a:latin typeface="Times New Roman" pitchFamily="18" charset="0"/>
                <a:cs typeface="Times New Roman" pitchFamily="18" charset="0"/>
              </a:rPr>
              <a:t>In department -</a:t>
            </a:r>
          </a:p>
          <a:p>
            <a:pPr lvl="3"/>
            <a:r>
              <a:rPr lang="en-US" sz="2800" dirty="0">
                <a:latin typeface="Times New Roman" pitchFamily="18" charset="0"/>
                <a:cs typeface="Times New Roman" pitchFamily="18" charset="0"/>
              </a:rPr>
              <a:t>PNF</a:t>
            </a:r>
          </a:p>
          <a:p>
            <a:pPr lvl="3"/>
            <a:r>
              <a:rPr lang="en-US" sz="2800" dirty="0">
                <a:latin typeface="Times New Roman" pitchFamily="18" charset="0"/>
                <a:cs typeface="Times New Roman" pitchFamily="18" charset="0"/>
              </a:rPr>
              <a:t>Pool  therapy</a:t>
            </a:r>
          </a:p>
          <a:p>
            <a:pPr lvl="3"/>
            <a:r>
              <a:rPr lang="en-US" sz="2800" dirty="0">
                <a:latin typeface="Times New Roman" pitchFamily="18" charset="0"/>
                <a:cs typeface="Times New Roman" pitchFamily="18" charset="0"/>
              </a:rPr>
              <a:t>Assisted exercises </a:t>
            </a:r>
          </a:p>
          <a:p>
            <a:pPr lvl="3"/>
            <a:r>
              <a:rPr lang="en-US" sz="2800" dirty="0">
                <a:latin typeface="Times New Roman" pitchFamily="18" charset="0"/>
                <a:cs typeface="Times New Roman" pitchFamily="18" charset="0"/>
              </a:rPr>
              <a:t>Unnecessary splinting should be avoided to reduce the effects of </a:t>
            </a:r>
            <a:r>
              <a:rPr lang="en-US" sz="2800" dirty="0" err="1">
                <a:latin typeface="Times New Roman" pitchFamily="18" charset="0"/>
                <a:cs typeface="Times New Roman" pitchFamily="18" charset="0"/>
              </a:rPr>
              <a:t>immobilisation</a:t>
            </a:r>
            <a:endParaRPr lang="en-US" sz="2800" dirty="0">
              <a:latin typeface="Times New Roman" pitchFamily="18" charset="0"/>
              <a:cs typeface="Times New Roman" pitchFamily="18" charset="0"/>
            </a:endParaRPr>
          </a:p>
          <a:p>
            <a:pPr lvl="3"/>
            <a:r>
              <a:rPr lang="en-US" sz="2800" dirty="0">
                <a:latin typeface="Times New Roman" pitchFamily="18" charset="0"/>
                <a:cs typeface="Times New Roman" pitchFamily="18" charset="0"/>
              </a:rPr>
              <a:t>Appliance should be given to those who start standing with support.</a:t>
            </a:r>
          </a:p>
        </p:txBody>
      </p:sp>
      <p:sp>
        <p:nvSpPr>
          <p:cNvPr id="3" name="Date Placeholder 2">
            <a:extLst>
              <a:ext uri="{FF2B5EF4-FFF2-40B4-BE49-F238E27FC236}">
                <a16:creationId xmlns:a16="http://schemas.microsoft.com/office/drawing/2014/main" xmlns="" id="{654EF492-5164-429F-BBFC-35FA97A89E78}"/>
              </a:ext>
            </a:extLst>
          </p:cNvPr>
          <p:cNvSpPr>
            <a:spLocks noGrp="1"/>
          </p:cNvSpPr>
          <p:nvPr>
            <p:ph type="dt" sz="half" idx="10"/>
          </p:nvPr>
        </p:nvSpPr>
        <p:spPr/>
        <p:txBody>
          <a:bodyPr/>
          <a:lstStyle/>
          <a:p>
            <a:fld id="{7FD6C5BF-E48C-4977-810A-076A040E0438}" type="datetime1">
              <a:rPr lang="en-US" smtClean="0"/>
              <a:pPr/>
              <a:t>30/11/2022</a:t>
            </a:fld>
            <a:endParaRPr lang="en-IN" dirty="0"/>
          </a:p>
        </p:txBody>
      </p:sp>
      <p:sp>
        <p:nvSpPr>
          <p:cNvPr id="4" name="Footer Placeholder 3">
            <a:extLst>
              <a:ext uri="{FF2B5EF4-FFF2-40B4-BE49-F238E27FC236}">
                <a16:creationId xmlns:a16="http://schemas.microsoft.com/office/drawing/2014/main" xmlns="" id="{4B24EF8E-790E-4182-BA70-B02CEA14434A}"/>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3FBB2DC2-FE53-48E4-BBEB-6655632B73E0}"/>
              </a:ext>
            </a:extLst>
          </p:cNvPr>
          <p:cNvSpPr>
            <a:spLocks noGrp="1"/>
          </p:cNvSpPr>
          <p:nvPr>
            <p:ph type="sldNum" sz="quarter" idx="12"/>
          </p:nvPr>
        </p:nvSpPr>
        <p:spPr/>
        <p:txBody>
          <a:bodyPr/>
          <a:lstStyle/>
          <a:p>
            <a:fld id="{5DBC82A9-8D13-47AC-AE99-94FA879CBFBD}" type="slidenum">
              <a:rPr lang="en-IN" smtClean="0"/>
              <a:pPr/>
              <a:t>17</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228600" y="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5205434"/>
          </a:xfrm>
        </p:spPr>
        <p:txBody>
          <a:bodyPr>
            <a:normAutofit/>
          </a:bodyPr>
          <a:lstStyle/>
          <a:p>
            <a:pPr algn="just"/>
            <a:r>
              <a:rPr lang="en-US" sz="2800" dirty="0">
                <a:latin typeface="Times New Roman" pitchFamily="18" charset="0"/>
                <a:cs typeface="Times New Roman" pitchFamily="18" charset="0"/>
              </a:rPr>
              <a:t>At home :-</a:t>
            </a:r>
          </a:p>
          <a:p>
            <a:pPr lvl="1" algn="just"/>
            <a:r>
              <a:rPr lang="en-US" sz="2800" dirty="0">
                <a:latin typeface="Times New Roman" pitchFamily="18" charset="0"/>
                <a:cs typeface="Times New Roman" pitchFamily="18" charset="0"/>
              </a:rPr>
              <a:t>Method of preventing contractures and deformities</a:t>
            </a:r>
          </a:p>
          <a:p>
            <a:pPr lvl="1" algn="just"/>
            <a:r>
              <a:rPr lang="en-US" sz="2800" dirty="0">
                <a:latin typeface="Times New Roman" pitchFamily="18" charset="0"/>
                <a:cs typeface="Times New Roman" pitchFamily="18" charset="0"/>
              </a:rPr>
              <a:t>Parents should be warned against any weight bearing activities on affected limb at this stage</a:t>
            </a:r>
          </a:p>
          <a:p>
            <a:pPr lvl="1" algn="just"/>
            <a:r>
              <a:rPr lang="en-US" sz="2800" dirty="0">
                <a:latin typeface="Times New Roman" pitchFamily="18" charset="0"/>
                <a:cs typeface="Times New Roman" pitchFamily="18" charset="0"/>
              </a:rPr>
              <a:t>Parents should be instructed to bring the child regularly for physiotherapy to the department.</a:t>
            </a:r>
          </a:p>
        </p:txBody>
      </p:sp>
      <p:sp>
        <p:nvSpPr>
          <p:cNvPr id="3" name="Date Placeholder 2">
            <a:extLst>
              <a:ext uri="{FF2B5EF4-FFF2-40B4-BE49-F238E27FC236}">
                <a16:creationId xmlns:a16="http://schemas.microsoft.com/office/drawing/2014/main" xmlns="" id="{86FE6C6A-4342-47F6-859B-A670F3EFE598}"/>
              </a:ext>
            </a:extLst>
          </p:cNvPr>
          <p:cNvSpPr>
            <a:spLocks noGrp="1"/>
          </p:cNvSpPr>
          <p:nvPr>
            <p:ph type="dt" sz="half" idx="10"/>
          </p:nvPr>
        </p:nvSpPr>
        <p:spPr/>
        <p:txBody>
          <a:bodyPr/>
          <a:lstStyle/>
          <a:p>
            <a:fld id="{A0D8C8D5-DC56-4D37-9ACC-706DEFA48EB6}" type="datetime1">
              <a:rPr lang="en-US" smtClean="0"/>
              <a:pPr/>
              <a:t>30/11/2022</a:t>
            </a:fld>
            <a:endParaRPr lang="en-IN" dirty="0"/>
          </a:p>
        </p:txBody>
      </p:sp>
      <p:sp>
        <p:nvSpPr>
          <p:cNvPr id="4" name="Footer Placeholder 3">
            <a:extLst>
              <a:ext uri="{FF2B5EF4-FFF2-40B4-BE49-F238E27FC236}">
                <a16:creationId xmlns:a16="http://schemas.microsoft.com/office/drawing/2014/main" xmlns="" id="{A2595158-355D-43CC-9088-D8CA8D3DA500}"/>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34511FF6-7023-4FC2-9587-CA44DA6D6FAB}"/>
              </a:ext>
            </a:extLst>
          </p:cNvPr>
          <p:cNvSpPr>
            <a:spLocks noGrp="1"/>
          </p:cNvSpPr>
          <p:nvPr>
            <p:ph type="sldNum" sz="quarter" idx="12"/>
          </p:nvPr>
        </p:nvSpPr>
        <p:spPr/>
        <p:txBody>
          <a:bodyPr/>
          <a:lstStyle/>
          <a:p>
            <a:fld id="{5DBC82A9-8D13-47AC-AE99-94FA879CBFBD}" type="slidenum">
              <a:rPr lang="en-IN" smtClean="0"/>
              <a:pPr/>
              <a:t>18</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228600" y="15240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382000" cy="4895872"/>
          </a:xfrm>
        </p:spPr>
        <p:txBody>
          <a:bodyPr>
            <a:normAutofit/>
          </a:bodyPr>
          <a:lstStyle/>
          <a:p>
            <a:r>
              <a:rPr lang="en-US" sz="2800" dirty="0">
                <a:latin typeface="Times New Roman" pitchFamily="18" charset="0"/>
                <a:cs typeface="Times New Roman" pitchFamily="18" charset="0"/>
              </a:rPr>
              <a:t>Late convalescence ( 6 months – 1 year)</a:t>
            </a:r>
          </a:p>
          <a:p>
            <a:pPr lvl="1"/>
            <a:r>
              <a:rPr lang="en-US" sz="2800" dirty="0">
                <a:latin typeface="Times New Roman" pitchFamily="18" charset="0"/>
                <a:cs typeface="Times New Roman" pitchFamily="18" charset="0"/>
              </a:rPr>
              <a:t>Resistance should be applied gradually such as in cycling or by using braces during walking</a:t>
            </a:r>
          </a:p>
          <a:p>
            <a:pPr marL="342900" lvl="1" indent="0">
              <a:buNone/>
            </a:pPr>
            <a:endParaRPr lang="en-US" sz="2800" dirty="0">
              <a:latin typeface="Times New Roman" pitchFamily="18" charset="0"/>
              <a:cs typeface="Times New Roman" pitchFamily="18" charset="0"/>
            </a:endParaRPr>
          </a:p>
          <a:p>
            <a:pPr lvl="1"/>
            <a:r>
              <a:rPr lang="en-US" sz="2800" dirty="0">
                <a:latin typeface="Times New Roman" pitchFamily="18" charset="0"/>
                <a:cs typeface="Times New Roman" pitchFamily="18" charset="0"/>
              </a:rPr>
              <a:t>Aerobic programme such as swimming, fast walking should be initiated</a:t>
            </a:r>
          </a:p>
          <a:p>
            <a:pPr marL="342900" lvl="1" indent="0">
              <a:buNone/>
            </a:pPr>
            <a:endParaRPr lang="en-US" sz="2800" dirty="0">
              <a:latin typeface="Times New Roman" pitchFamily="18" charset="0"/>
              <a:cs typeface="Times New Roman" pitchFamily="18" charset="0"/>
            </a:endParaRPr>
          </a:p>
          <a:p>
            <a:pPr lvl="1"/>
            <a:r>
              <a:rPr lang="en-US" sz="2800" dirty="0">
                <a:latin typeface="Times New Roman" pitchFamily="18" charset="0"/>
                <a:cs typeface="Times New Roman" pitchFamily="18" charset="0"/>
              </a:rPr>
              <a:t>Limb length discrepancy should be assessed and compensated.</a:t>
            </a:r>
          </a:p>
        </p:txBody>
      </p:sp>
      <p:sp>
        <p:nvSpPr>
          <p:cNvPr id="3" name="Date Placeholder 2">
            <a:extLst>
              <a:ext uri="{FF2B5EF4-FFF2-40B4-BE49-F238E27FC236}">
                <a16:creationId xmlns:a16="http://schemas.microsoft.com/office/drawing/2014/main" xmlns="" id="{96AA2477-20C4-4209-9721-CAEFC8C0EA76}"/>
              </a:ext>
            </a:extLst>
          </p:cNvPr>
          <p:cNvSpPr>
            <a:spLocks noGrp="1"/>
          </p:cNvSpPr>
          <p:nvPr>
            <p:ph type="dt" sz="half" idx="10"/>
          </p:nvPr>
        </p:nvSpPr>
        <p:spPr/>
        <p:txBody>
          <a:bodyPr/>
          <a:lstStyle/>
          <a:p>
            <a:fld id="{1AC073E6-CFD0-4E10-8FC2-05454E605CDE}" type="datetime1">
              <a:rPr lang="en-US" smtClean="0"/>
              <a:pPr/>
              <a:t>30/11/2022</a:t>
            </a:fld>
            <a:endParaRPr lang="en-IN" dirty="0"/>
          </a:p>
        </p:txBody>
      </p:sp>
      <p:sp>
        <p:nvSpPr>
          <p:cNvPr id="4" name="Footer Placeholder 3">
            <a:extLst>
              <a:ext uri="{FF2B5EF4-FFF2-40B4-BE49-F238E27FC236}">
                <a16:creationId xmlns:a16="http://schemas.microsoft.com/office/drawing/2014/main" xmlns="" id="{8A3A4C36-146A-4B6E-9A19-4AD2A22B4334}"/>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F1B37E83-9CE4-442F-B1C5-73C6EFE2C0C2}"/>
              </a:ext>
            </a:extLst>
          </p:cNvPr>
          <p:cNvSpPr>
            <a:spLocks noGrp="1"/>
          </p:cNvSpPr>
          <p:nvPr>
            <p:ph type="sldNum" sz="quarter" idx="12"/>
          </p:nvPr>
        </p:nvSpPr>
        <p:spPr/>
        <p:txBody>
          <a:bodyPr/>
          <a:lstStyle/>
          <a:p>
            <a:fld id="{5DBC82A9-8D13-47AC-AE99-94FA879CBFBD}" type="slidenum">
              <a:rPr lang="en-IN" smtClean="0"/>
              <a:pPr/>
              <a:t>19</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696200" cy="5505472"/>
          </a:xfrm>
        </p:spPr>
        <p:txBody>
          <a:bodyPr>
            <a:normAutofit fontScale="92500"/>
          </a:bodyPr>
          <a:lstStyle/>
          <a:p>
            <a:r>
              <a:rPr lang="en-IN" sz="2800" dirty="0">
                <a:latin typeface="Times New Roman" pitchFamily="18" charset="0"/>
                <a:cs typeface="Times New Roman" pitchFamily="18" charset="0"/>
              </a:rPr>
              <a:t>Poliomyelitis is an endemic and epidemic infectious viral disease.</a:t>
            </a:r>
          </a:p>
          <a:p>
            <a:r>
              <a:rPr lang="en-IN" sz="2800" dirty="0">
                <a:latin typeface="Times New Roman" pitchFamily="18" charset="0"/>
                <a:cs typeface="Times New Roman" pitchFamily="18" charset="0"/>
              </a:rPr>
              <a:t>It is transmitted by droplet infection and by oral ingestion.</a:t>
            </a:r>
          </a:p>
          <a:p>
            <a:r>
              <a:rPr lang="en-IN" sz="2800" dirty="0">
                <a:latin typeface="Times New Roman" pitchFamily="18" charset="0"/>
                <a:cs typeface="Times New Roman" pitchFamily="18" charset="0"/>
              </a:rPr>
              <a:t>In the non-immune, there are three distinct phases of disease</a:t>
            </a:r>
          </a:p>
          <a:p>
            <a:pPr marL="514350" indent="-514350">
              <a:buFont typeface="+mj-lt"/>
              <a:buAutoNum type="arabicPeriod"/>
            </a:pPr>
            <a:r>
              <a:rPr lang="en-IN" sz="2800" dirty="0">
                <a:latin typeface="Times New Roman" pitchFamily="18" charset="0"/>
                <a:cs typeface="Times New Roman" pitchFamily="18" charset="0"/>
              </a:rPr>
              <a:t>Initial incubation period</a:t>
            </a:r>
          </a:p>
          <a:p>
            <a:pPr marL="514350" indent="-514350">
              <a:buFont typeface="+mj-lt"/>
              <a:buAutoNum type="arabicPeriod"/>
            </a:pPr>
            <a:r>
              <a:rPr lang="en-IN" sz="2800" dirty="0" err="1">
                <a:latin typeface="Times New Roman" pitchFamily="18" charset="0"/>
                <a:cs typeface="Times New Roman" pitchFamily="18" charset="0"/>
              </a:rPr>
              <a:t>Prodormal</a:t>
            </a:r>
            <a:r>
              <a:rPr lang="en-IN" sz="2800" dirty="0">
                <a:latin typeface="Times New Roman" pitchFamily="18" charset="0"/>
                <a:cs typeface="Times New Roman" pitchFamily="18" charset="0"/>
              </a:rPr>
              <a:t> non-paralytic stage</a:t>
            </a:r>
          </a:p>
          <a:p>
            <a:pPr marL="514350" indent="-514350">
              <a:buFont typeface="+mj-lt"/>
              <a:buAutoNum type="arabicPeriod"/>
            </a:pPr>
            <a:r>
              <a:rPr lang="en-IN" sz="2800" dirty="0">
                <a:latin typeface="Times New Roman" pitchFamily="18" charset="0"/>
                <a:cs typeface="Times New Roman" pitchFamily="18" charset="0"/>
              </a:rPr>
              <a:t>Definitive paralytic phase</a:t>
            </a:r>
          </a:p>
          <a:p>
            <a:r>
              <a:rPr lang="en-US" sz="2800" dirty="0">
                <a:latin typeface="Times New Roman" pitchFamily="18" charset="0"/>
                <a:cs typeface="Times New Roman" pitchFamily="18" charset="0"/>
              </a:rPr>
              <a:t>Infection is due to destruction of anterior horn cells of spinal cord and the brain stem for which virus has selective affinity.</a:t>
            </a:r>
          </a:p>
          <a:p>
            <a:r>
              <a:rPr lang="en-US" sz="2800" dirty="0">
                <a:latin typeface="Times New Roman" pitchFamily="18" charset="0"/>
                <a:cs typeface="Times New Roman" pitchFamily="18" charset="0"/>
              </a:rPr>
              <a:t>The result is flaccid paralysis with normal sensations.</a:t>
            </a:r>
          </a:p>
          <a:p>
            <a:pPr lvl="1"/>
            <a:endParaRPr lang="en-IN" sz="2800" dirty="0">
              <a:latin typeface="Times New Roman" pitchFamily="18" charset="0"/>
              <a:cs typeface="Times New Roman" pitchFamily="18" charset="0"/>
            </a:endParaRPr>
          </a:p>
        </p:txBody>
      </p:sp>
      <p:sp>
        <p:nvSpPr>
          <p:cNvPr id="2" name="Date Placeholder 1">
            <a:extLst>
              <a:ext uri="{FF2B5EF4-FFF2-40B4-BE49-F238E27FC236}">
                <a16:creationId xmlns:a16="http://schemas.microsoft.com/office/drawing/2014/main" xmlns="" id="{DBDC46C3-9B08-43DE-B313-5A5EB420AC48}"/>
              </a:ext>
            </a:extLst>
          </p:cNvPr>
          <p:cNvSpPr>
            <a:spLocks noGrp="1"/>
          </p:cNvSpPr>
          <p:nvPr>
            <p:ph type="dt" sz="half" idx="10"/>
          </p:nvPr>
        </p:nvSpPr>
        <p:spPr/>
        <p:txBody>
          <a:bodyPr/>
          <a:lstStyle/>
          <a:p>
            <a:fld id="{D2C9406F-8601-41E5-8A86-31C832809A06}" type="datetime1">
              <a:rPr lang="en-US" smtClean="0"/>
              <a:pPr/>
              <a:t>30/11/2022</a:t>
            </a:fld>
            <a:endParaRPr lang="en-IN" dirty="0"/>
          </a:p>
        </p:txBody>
      </p:sp>
      <p:sp>
        <p:nvSpPr>
          <p:cNvPr id="4" name="Footer Placeholder 3">
            <a:extLst>
              <a:ext uri="{FF2B5EF4-FFF2-40B4-BE49-F238E27FC236}">
                <a16:creationId xmlns:a16="http://schemas.microsoft.com/office/drawing/2014/main" xmlns="" id="{6D972AB3-6D1A-41E8-8239-C33DB6CFD24B}"/>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1F007FC6-0243-4CEE-9F88-B3B1206C5F1F}"/>
              </a:ext>
            </a:extLst>
          </p:cNvPr>
          <p:cNvSpPr>
            <a:spLocks noGrp="1"/>
          </p:cNvSpPr>
          <p:nvPr>
            <p:ph type="sldNum" sz="quarter" idx="12"/>
          </p:nvPr>
        </p:nvSpPr>
        <p:spPr/>
        <p:txBody>
          <a:bodyPr/>
          <a:lstStyle/>
          <a:p>
            <a:fld id="{5DBC82A9-8D13-47AC-AE99-94FA879CBFBD}" type="slidenum">
              <a:rPr lang="en-IN" smtClean="0"/>
              <a:pPr/>
              <a:t>2</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304800" y="22860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77200" y="0"/>
            <a:ext cx="895350" cy="1066800"/>
          </a:xfrm>
          <a:prstGeom prst="rect">
            <a:avLst/>
          </a:prstGeom>
          <a:solidFill>
            <a:schemeClr val="bg1"/>
          </a:solid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458200" cy="5124472"/>
          </a:xfrm>
        </p:spPr>
        <p:txBody>
          <a:bodyPr>
            <a:noAutofit/>
          </a:bodyPr>
          <a:lstStyle/>
          <a:p>
            <a:r>
              <a:rPr lang="en-US" sz="2800" dirty="0">
                <a:latin typeface="Times New Roman" pitchFamily="18" charset="0"/>
                <a:cs typeface="Times New Roman" pitchFamily="18" charset="0"/>
              </a:rPr>
              <a:t>Chronic or Residual phase (1year – 18 months):-</a:t>
            </a:r>
          </a:p>
          <a:p>
            <a:pPr lvl="1"/>
            <a:r>
              <a:rPr lang="en-US" sz="2800" dirty="0">
                <a:latin typeface="Times New Roman" pitchFamily="18" charset="0"/>
                <a:cs typeface="Times New Roman" pitchFamily="18" charset="0"/>
              </a:rPr>
              <a:t>Making patient functionally independent</a:t>
            </a:r>
          </a:p>
          <a:p>
            <a:pPr lvl="1"/>
            <a:r>
              <a:rPr lang="en-US" sz="2800" dirty="0">
                <a:latin typeface="Times New Roman" pitchFamily="18" charset="0"/>
                <a:cs typeface="Times New Roman" pitchFamily="18" charset="0"/>
              </a:rPr>
              <a:t>Specific muscular exercises which emphasis on functional exercises</a:t>
            </a:r>
          </a:p>
          <a:p>
            <a:pPr lvl="1"/>
            <a:r>
              <a:rPr lang="en-US" sz="2800" dirty="0">
                <a:latin typeface="Times New Roman" pitchFamily="18" charset="0"/>
                <a:cs typeface="Times New Roman" pitchFamily="18" charset="0"/>
              </a:rPr>
              <a:t>These movements should be made stronger by graduated resistance</a:t>
            </a:r>
          </a:p>
          <a:p>
            <a:pPr lvl="1"/>
            <a:r>
              <a:rPr lang="en-US" sz="2800" dirty="0">
                <a:latin typeface="Times New Roman" pitchFamily="18" charset="0"/>
                <a:cs typeface="Times New Roman" pitchFamily="18" charset="0"/>
              </a:rPr>
              <a:t>Use of additional aids or supports to facilitate functional and physical work.</a:t>
            </a:r>
          </a:p>
          <a:p>
            <a:pPr lvl="1"/>
            <a:r>
              <a:rPr lang="en-US" sz="2800" dirty="0">
                <a:latin typeface="Times New Roman" pitchFamily="18" charset="0"/>
                <a:cs typeface="Times New Roman" pitchFamily="18" charset="0"/>
              </a:rPr>
              <a:t>Stop the posture, position or activities that put compressive or stretching forces on involved muscles and joints.</a:t>
            </a:r>
          </a:p>
          <a:p>
            <a:pPr lvl="1"/>
            <a:r>
              <a:rPr lang="en-US" sz="2800" dirty="0">
                <a:latin typeface="Times New Roman" pitchFamily="18" charset="0"/>
                <a:cs typeface="Times New Roman" pitchFamily="18" charset="0"/>
              </a:rPr>
              <a:t>Advices on prevention of contractures and deformities.</a:t>
            </a:r>
          </a:p>
        </p:txBody>
      </p:sp>
      <p:sp>
        <p:nvSpPr>
          <p:cNvPr id="3" name="Date Placeholder 2">
            <a:extLst>
              <a:ext uri="{FF2B5EF4-FFF2-40B4-BE49-F238E27FC236}">
                <a16:creationId xmlns:a16="http://schemas.microsoft.com/office/drawing/2014/main" xmlns="" id="{3928694E-63EB-4ACE-B082-FE51207C7C52}"/>
              </a:ext>
            </a:extLst>
          </p:cNvPr>
          <p:cNvSpPr>
            <a:spLocks noGrp="1"/>
          </p:cNvSpPr>
          <p:nvPr>
            <p:ph type="dt" sz="half" idx="10"/>
          </p:nvPr>
        </p:nvSpPr>
        <p:spPr/>
        <p:txBody>
          <a:bodyPr/>
          <a:lstStyle/>
          <a:p>
            <a:fld id="{124392BB-2121-4F16-946B-52C56AEEAFFA}" type="datetime1">
              <a:rPr lang="en-US" smtClean="0"/>
              <a:pPr/>
              <a:t>30/11/2022</a:t>
            </a:fld>
            <a:endParaRPr lang="en-IN" dirty="0"/>
          </a:p>
        </p:txBody>
      </p:sp>
      <p:sp>
        <p:nvSpPr>
          <p:cNvPr id="4" name="Footer Placeholder 3">
            <a:extLst>
              <a:ext uri="{FF2B5EF4-FFF2-40B4-BE49-F238E27FC236}">
                <a16:creationId xmlns:a16="http://schemas.microsoft.com/office/drawing/2014/main" xmlns="" id="{CD1B173F-41CC-4B6E-AC15-602EA7ED493C}"/>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A641C8EF-0A79-4482-9279-95082A005F83}"/>
              </a:ext>
            </a:extLst>
          </p:cNvPr>
          <p:cNvSpPr>
            <a:spLocks noGrp="1"/>
          </p:cNvSpPr>
          <p:nvPr>
            <p:ph type="sldNum" sz="quarter" idx="12"/>
          </p:nvPr>
        </p:nvSpPr>
        <p:spPr/>
        <p:txBody>
          <a:bodyPr/>
          <a:lstStyle/>
          <a:p>
            <a:fld id="{5DBC82A9-8D13-47AC-AE99-94FA879CBFBD}" type="slidenum">
              <a:rPr lang="en-IN" smtClean="0"/>
              <a:pPr/>
              <a:t>20</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200672"/>
          </a:xfrm>
        </p:spPr>
        <p:txBody>
          <a:bodyPr>
            <a:normAutofit/>
          </a:bodyPr>
          <a:lstStyle/>
          <a:p>
            <a:pPr lvl="1"/>
            <a:r>
              <a:rPr lang="en-US" sz="2800" dirty="0">
                <a:latin typeface="Times New Roman" pitchFamily="18" charset="0"/>
                <a:cs typeface="Times New Roman" pitchFamily="18" charset="0"/>
              </a:rPr>
              <a:t>Functional recovery :-</a:t>
            </a:r>
          </a:p>
          <a:p>
            <a:pPr lvl="2"/>
            <a:r>
              <a:rPr lang="en-US" sz="2800" dirty="0">
                <a:latin typeface="Times New Roman" pitchFamily="18" charset="0"/>
                <a:cs typeface="Times New Roman" pitchFamily="18" charset="0"/>
              </a:rPr>
              <a:t>During phase of recovery, functional activity should not be replaced by trick movements.</a:t>
            </a:r>
          </a:p>
          <a:p>
            <a:pPr lvl="2"/>
            <a:r>
              <a:rPr lang="en-US" sz="2800" dirty="0">
                <a:latin typeface="Times New Roman" pitchFamily="18" charset="0"/>
                <a:cs typeface="Times New Roman" pitchFamily="18" charset="0"/>
              </a:rPr>
              <a:t>Proper and adequate support should be provided by orthosis.</a:t>
            </a:r>
          </a:p>
          <a:p>
            <a:pPr lvl="2"/>
            <a:r>
              <a:rPr lang="en-US" sz="2800" dirty="0">
                <a:latin typeface="Times New Roman" pitchFamily="18" charset="0"/>
                <a:cs typeface="Times New Roman" pitchFamily="18" charset="0"/>
              </a:rPr>
              <a:t>When recovery phase is over, compensatory mechanisms to perform functional activities should be encouraged and strengthened by resistive programme of exercise.</a:t>
            </a:r>
          </a:p>
          <a:p>
            <a:pPr lvl="2"/>
            <a:r>
              <a:rPr lang="en-US" sz="2800" dirty="0">
                <a:latin typeface="Times New Roman" pitchFamily="18" charset="0"/>
                <a:cs typeface="Times New Roman" pitchFamily="18" charset="0"/>
              </a:rPr>
              <a:t>Avoid pain or fatigue during functional activities.</a:t>
            </a:r>
            <a:endParaRPr lang="en-IN" sz="2800" dirty="0">
              <a:latin typeface="Times New Roman" pitchFamily="18" charset="0"/>
              <a:cs typeface="Times New Roman" pitchFamily="18" charset="0"/>
            </a:endParaRPr>
          </a:p>
        </p:txBody>
      </p:sp>
      <p:sp>
        <p:nvSpPr>
          <p:cNvPr id="3" name="Date Placeholder 2">
            <a:extLst>
              <a:ext uri="{FF2B5EF4-FFF2-40B4-BE49-F238E27FC236}">
                <a16:creationId xmlns:a16="http://schemas.microsoft.com/office/drawing/2014/main" xmlns="" id="{44BC4133-69AA-4FF0-BBEE-5F68ACE7D9B7}"/>
              </a:ext>
            </a:extLst>
          </p:cNvPr>
          <p:cNvSpPr>
            <a:spLocks noGrp="1"/>
          </p:cNvSpPr>
          <p:nvPr>
            <p:ph type="dt" sz="half" idx="10"/>
          </p:nvPr>
        </p:nvSpPr>
        <p:spPr/>
        <p:txBody>
          <a:bodyPr/>
          <a:lstStyle/>
          <a:p>
            <a:fld id="{3A19DBCA-8939-44AB-B65F-F0643AA36BE0}" type="datetime1">
              <a:rPr lang="en-US" smtClean="0"/>
              <a:pPr/>
              <a:t>30/11/2022</a:t>
            </a:fld>
            <a:endParaRPr lang="en-IN" dirty="0"/>
          </a:p>
        </p:txBody>
      </p:sp>
      <p:sp>
        <p:nvSpPr>
          <p:cNvPr id="4" name="Footer Placeholder 3">
            <a:extLst>
              <a:ext uri="{FF2B5EF4-FFF2-40B4-BE49-F238E27FC236}">
                <a16:creationId xmlns:a16="http://schemas.microsoft.com/office/drawing/2014/main" xmlns="" id="{9848FC06-D150-4635-84BD-A815A576B253}"/>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F4652E47-1BCA-48F0-B34B-03EA64911048}"/>
              </a:ext>
            </a:extLst>
          </p:cNvPr>
          <p:cNvSpPr>
            <a:spLocks noGrp="1"/>
          </p:cNvSpPr>
          <p:nvPr>
            <p:ph type="sldNum" sz="quarter" idx="12"/>
          </p:nvPr>
        </p:nvSpPr>
        <p:spPr/>
        <p:txBody>
          <a:bodyPr/>
          <a:lstStyle/>
          <a:p>
            <a:fld id="{5DBC82A9-8D13-47AC-AE99-94FA879CBFBD}" type="slidenum">
              <a:rPr lang="en-IN" smtClean="0"/>
              <a:pPr/>
              <a:t>21</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381000" y="22860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48272"/>
          </a:xfrm>
        </p:spPr>
        <p:txBody>
          <a:bodyPr>
            <a:normAutofit/>
          </a:bodyPr>
          <a:lstStyle/>
          <a:p>
            <a:r>
              <a:rPr lang="en-US" sz="2800" dirty="0">
                <a:latin typeface="Times New Roman" pitchFamily="18" charset="0"/>
                <a:cs typeface="Times New Roman" pitchFamily="18" charset="0"/>
              </a:rPr>
              <a:t>Surgery :-</a:t>
            </a:r>
          </a:p>
          <a:p>
            <a:pPr lvl="1"/>
            <a:r>
              <a:rPr lang="en-US" sz="2800" dirty="0">
                <a:latin typeface="Times New Roman" pitchFamily="18" charset="0"/>
                <a:cs typeface="Times New Roman" pitchFamily="18" charset="0"/>
              </a:rPr>
              <a:t>Common surgical procedures are :-</a:t>
            </a:r>
          </a:p>
          <a:p>
            <a:pPr lvl="2"/>
            <a:r>
              <a:rPr lang="en-US" sz="2800" dirty="0">
                <a:latin typeface="Times New Roman" pitchFamily="18" charset="0"/>
                <a:cs typeface="Times New Roman" pitchFamily="18" charset="0"/>
              </a:rPr>
              <a:t>Release of soft tissue contractures</a:t>
            </a:r>
          </a:p>
          <a:p>
            <a:pPr lvl="2"/>
            <a:r>
              <a:rPr lang="en-US" sz="2800" dirty="0">
                <a:latin typeface="Times New Roman" pitchFamily="18" charset="0"/>
                <a:cs typeface="Times New Roman" pitchFamily="18" charset="0"/>
              </a:rPr>
              <a:t>Correction / Prevention of deformities by tendon transfers or bony stabilization techniques</a:t>
            </a:r>
          </a:p>
          <a:p>
            <a:pPr lvl="2"/>
            <a:r>
              <a:rPr lang="en-US" sz="2800" dirty="0">
                <a:latin typeface="Times New Roman" pitchFamily="18" charset="0"/>
                <a:cs typeface="Times New Roman" pitchFamily="18" charset="0"/>
              </a:rPr>
              <a:t>Tendon transfers to improve function</a:t>
            </a:r>
          </a:p>
          <a:p>
            <a:pPr lvl="2"/>
            <a:r>
              <a:rPr lang="en-US" sz="2800" dirty="0">
                <a:latin typeface="Times New Roman" pitchFamily="18" charset="0"/>
                <a:cs typeface="Times New Roman" pitchFamily="18" charset="0"/>
              </a:rPr>
              <a:t>Correction of limb length discrepancy</a:t>
            </a:r>
            <a:endParaRPr lang="en-IN" sz="2800" dirty="0">
              <a:latin typeface="Times New Roman" pitchFamily="18" charset="0"/>
              <a:cs typeface="Times New Roman" pitchFamily="18" charset="0"/>
            </a:endParaRPr>
          </a:p>
        </p:txBody>
      </p:sp>
      <p:sp>
        <p:nvSpPr>
          <p:cNvPr id="3" name="Date Placeholder 2">
            <a:extLst>
              <a:ext uri="{FF2B5EF4-FFF2-40B4-BE49-F238E27FC236}">
                <a16:creationId xmlns:a16="http://schemas.microsoft.com/office/drawing/2014/main" xmlns="" id="{A546A4BD-1762-47E5-80B0-B2D2B3D8B826}"/>
              </a:ext>
            </a:extLst>
          </p:cNvPr>
          <p:cNvSpPr>
            <a:spLocks noGrp="1"/>
          </p:cNvSpPr>
          <p:nvPr>
            <p:ph type="dt" sz="half" idx="10"/>
          </p:nvPr>
        </p:nvSpPr>
        <p:spPr/>
        <p:txBody>
          <a:bodyPr/>
          <a:lstStyle/>
          <a:p>
            <a:fld id="{1C624760-63BC-4643-AEB4-25810836AC3C}" type="datetime1">
              <a:rPr lang="en-US" smtClean="0"/>
              <a:pPr/>
              <a:t>30/11/2022</a:t>
            </a:fld>
            <a:endParaRPr lang="en-IN" dirty="0"/>
          </a:p>
        </p:txBody>
      </p:sp>
      <p:sp>
        <p:nvSpPr>
          <p:cNvPr id="4" name="Footer Placeholder 3">
            <a:extLst>
              <a:ext uri="{FF2B5EF4-FFF2-40B4-BE49-F238E27FC236}">
                <a16:creationId xmlns:a16="http://schemas.microsoft.com/office/drawing/2014/main" xmlns="" id="{BAC5AB5B-652F-4F20-8443-931C3576A933}"/>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343FEC72-B7B0-474C-848B-D7F7B02BE2F3}"/>
              </a:ext>
            </a:extLst>
          </p:cNvPr>
          <p:cNvSpPr>
            <a:spLocks noGrp="1"/>
          </p:cNvSpPr>
          <p:nvPr>
            <p:ph type="sldNum" sz="quarter" idx="12"/>
          </p:nvPr>
        </p:nvSpPr>
        <p:spPr/>
        <p:txBody>
          <a:bodyPr/>
          <a:lstStyle/>
          <a:p>
            <a:fld id="{5DBC82A9-8D13-47AC-AE99-94FA879CBFBD}" type="slidenum">
              <a:rPr lang="en-IN" smtClean="0"/>
              <a:pPr/>
              <a:t>22</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609600"/>
            <a:ext cx="7296150" cy="1081089"/>
          </a:xfrm>
        </p:spPr>
        <p:txBody>
          <a:bodyPr>
            <a:normAutofit/>
          </a:bodyPr>
          <a:lstStyle/>
          <a:p>
            <a:pPr algn="ctr"/>
            <a:r>
              <a:rPr sz="3600" b="1">
                <a:latin typeface="Times New Roman" pitchFamily="18" charset="0"/>
                <a:cs typeface="Times New Roman" pitchFamily="18" charset="0"/>
              </a:rPr>
              <a:t>PREVENTION OF LATE EFFECTS</a:t>
            </a:r>
            <a:endParaRPr lang="en-IN" sz="3600" b="1" dirty="0">
              <a:latin typeface="Times New Roman" pitchFamily="18" charset="0"/>
              <a:cs typeface="Times New Roman" pitchFamily="18" charset="0"/>
            </a:endParaRPr>
          </a:p>
        </p:txBody>
      </p:sp>
      <p:sp>
        <p:nvSpPr>
          <p:cNvPr id="5" name="Content Placeholder 4"/>
          <p:cNvSpPr>
            <a:spLocks noGrp="1"/>
          </p:cNvSpPr>
          <p:nvPr>
            <p:ph idx="1"/>
          </p:nvPr>
        </p:nvSpPr>
        <p:spPr>
          <a:xfrm>
            <a:off x="323528" y="1484784"/>
            <a:ext cx="8496944" cy="4692179"/>
          </a:xfrm>
        </p:spPr>
        <p:txBody>
          <a:bodyPr>
            <a:noAutofit/>
          </a:bodyPr>
          <a:lstStyle/>
          <a:p>
            <a:r>
              <a:rPr lang="en-US" sz="2800" dirty="0">
                <a:latin typeface="Times New Roman" pitchFamily="18" charset="0"/>
                <a:cs typeface="Times New Roman" pitchFamily="18" charset="0"/>
              </a:rPr>
              <a:t>Late complications :-</a:t>
            </a:r>
          </a:p>
          <a:p>
            <a:pPr lvl="1"/>
            <a:r>
              <a:rPr lang="en-US" sz="2800" dirty="0">
                <a:latin typeface="Times New Roman" pitchFamily="18" charset="0"/>
                <a:cs typeface="Times New Roman" pitchFamily="18" charset="0"/>
              </a:rPr>
              <a:t>Joint pains and Degenerative joint disease</a:t>
            </a:r>
          </a:p>
          <a:p>
            <a:pPr lvl="1"/>
            <a:r>
              <a:rPr lang="en-US" sz="2800" dirty="0">
                <a:latin typeface="Times New Roman" pitchFamily="18" charset="0"/>
                <a:cs typeface="Times New Roman" pitchFamily="18" charset="0"/>
              </a:rPr>
              <a:t>Myofascial pains</a:t>
            </a:r>
          </a:p>
          <a:p>
            <a:pPr lvl="1"/>
            <a:r>
              <a:rPr lang="en-US" sz="2800" dirty="0">
                <a:latin typeface="Times New Roman" pitchFamily="18" charset="0"/>
                <a:cs typeface="Times New Roman" pitchFamily="18" charset="0"/>
              </a:rPr>
              <a:t>Gradually decreasing endurance</a:t>
            </a:r>
          </a:p>
          <a:p>
            <a:pPr lvl="1"/>
            <a:r>
              <a:rPr lang="en-US" sz="2800" dirty="0">
                <a:latin typeface="Times New Roman" pitchFamily="18" charset="0"/>
                <a:cs typeface="Times New Roman" pitchFamily="18" charset="0"/>
              </a:rPr>
              <a:t>Gradually decreasing strength in affected and unaffected muscles.</a:t>
            </a:r>
          </a:p>
          <a:p>
            <a:pPr lvl="1"/>
            <a:r>
              <a:rPr lang="en-US" sz="2800" dirty="0">
                <a:latin typeface="Times New Roman" pitchFamily="18" charset="0"/>
                <a:cs typeface="Times New Roman" pitchFamily="18" charset="0"/>
              </a:rPr>
              <a:t>High incidence of fractures.</a:t>
            </a:r>
          </a:p>
          <a:p>
            <a:pPr lvl="1"/>
            <a:r>
              <a:rPr lang="en-US" sz="2800" dirty="0">
                <a:latin typeface="Times New Roman" pitchFamily="18" charset="0"/>
                <a:cs typeface="Times New Roman" pitchFamily="18" charset="0"/>
              </a:rPr>
              <a:t>Increasing respiratory insufficiency</a:t>
            </a:r>
          </a:p>
          <a:p>
            <a:pPr lvl="1"/>
            <a:r>
              <a:rPr lang="en-US" sz="2800" dirty="0">
                <a:latin typeface="Times New Roman" pitchFamily="18" charset="0"/>
                <a:cs typeface="Times New Roman" pitchFamily="18" charset="0"/>
              </a:rPr>
              <a:t>Compressive neuropathy</a:t>
            </a:r>
          </a:p>
          <a:p>
            <a:pPr lvl="1"/>
            <a:r>
              <a:rPr lang="en-US" sz="2800" dirty="0">
                <a:latin typeface="Times New Roman" pitchFamily="18" charset="0"/>
                <a:cs typeface="Times New Roman" pitchFamily="18" charset="0"/>
              </a:rPr>
              <a:t>Decreased ability to ambulation and in performing ADLs.</a:t>
            </a:r>
          </a:p>
        </p:txBody>
      </p:sp>
      <p:sp>
        <p:nvSpPr>
          <p:cNvPr id="2" name="Date Placeholder 1">
            <a:extLst>
              <a:ext uri="{FF2B5EF4-FFF2-40B4-BE49-F238E27FC236}">
                <a16:creationId xmlns:a16="http://schemas.microsoft.com/office/drawing/2014/main" xmlns="" id="{CF4A8962-E7DA-4C45-BB0D-CEE68EDAEB2E}"/>
              </a:ext>
            </a:extLst>
          </p:cNvPr>
          <p:cNvSpPr>
            <a:spLocks noGrp="1"/>
          </p:cNvSpPr>
          <p:nvPr>
            <p:ph type="dt" sz="half" idx="10"/>
          </p:nvPr>
        </p:nvSpPr>
        <p:spPr/>
        <p:txBody>
          <a:bodyPr/>
          <a:lstStyle/>
          <a:p>
            <a:fld id="{946975FC-41B6-4A41-8891-612F7D611BDC}" type="datetime1">
              <a:rPr lang="en-US" smtClean="0"/>
              <a:pPr/>
              <a:t>30/11/2022</a:t>
            </a:fld>
            <a:endParaRPr lang="en-IN" dirty="0"/>
          </a:p>
        </p:txBody>
      </p:sp>
      <p:sp>
        <p:nvSpPr>
          <p:cNvPr id="3" name="Footer Placeholder 2">
            <a:extLst>
              <a:ext uri="{FF2B5EF4-FFF2-40B4-BE49-F238E27FC236}">
                <a16:creationId xmlns:a16="http://schemas.microsoft.com/office/drawing/2014/main" xmlns="" id="{173F8C76-4827-4328-B043-0A0E5F55C0C1}"/>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7DED9B0E-9654-4B91-A682-B901DB608A26}"/>
              </a:ext>
            </a:extLst>
          </p:cNvPr>
          <p:cNvSpPr>
            <a:spLocks noGrp="1"/>
          </p:cNvSpPr>
          <p:nvPr>
            <p:ph type="sldNum" sz="quarter" idx="12"/>
          </p:nvPr>
        </p:nvSpPr>
        <p:spPr/>
        <p:txBody>
          <a:bodyPr/>
          <a:lstStyle/>
          <a:p>
            <a:fld id="{5DBC82A9-8D13-47AC-AE99-94FA879CBFBD}" type="slidenum">
              <a:rPr lang="en-IN" smtClean="0"/>
              <a:pPr/>
              <a:t>23</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057400"/>
            <a:ext cx="8153400" cy="4514872"/>
          </a:xfrm>
        </p:spPr>
        <p:txBody>
          <a:bodyPr>
            <a:normAutofit/>
          </a:bodyPr>
          <a:lstStyle/>
          <a:p>
            <a:r>
              <a:rPr lang="en-US" sz="2800" dirty="0">
                <a:latin typeface="Times New Roman" pitchFamily="18" charset="0"/>
                <a:cs typeface="Times New Roman" pitchFamily="18" charset="0"/>
              </a:rPr>
              <a:t>Due to –</a:t>
            </a:r>
          </a:p>
          <a:p>
            <a:pPr lvl="1"/>
            <a:r>
              <a:rPr lang="en-US" sz="2800" dirty="0">
                <a:latin typeface="Times New Roman" pitchFamily="18" charset="0"/>
                <a:cs typeface="Times New Roman" pitchFamily="18" charset="0"/>
              </a:rPr>
              <a:t>Lack of regular check up</a:t>
            </a:r>
          </a:p>
          <a:p>
            <a:pPr lvl="1"/>
            <a:r>
              <a:rPr lang="en-US" sz="2800" dirty="0">
                <a:latin typeface="Times New Roman" pitchFamily="18" charset="0"/>
                <a:cs typeface="Times New Roman" pitchFamily="18" charset="0"/>
              </a:rPr>
              <a:t>Discontinuation of exercises</a:t>
            </a:r>
          </a:p>
          <a:p>
            <a:pPr lvl="1"/>
            <a:r>
              <a:rPr lang="en-US" sz="2800" dirty="0">
                <a:latin typeface="Times New Roman" pitchFamily="18" charset="0"/>
                <a:cs typeface="Times New Roman" pitchFamily="18" charset="0"/>
              </a:rPr>
              <a:t>Discontinuing supportive aids</a:t>
            </a:r>
          </a:p>
          <a:p>
            <a:pPr lvl="1"/>
            <a:r>
              <a:rPr lang="en-US" sz="2800" dirty="0">
                <a:latin typeface="Times New Roman" pitchFamily="18" charset="0"/>
                <a:cs typeface="Times New Roman" pitchFamily="18" charset="0"/>
              </a:rPr>
              <a:t>De-conditioning following immobilization</a:t>
            </a:r>
          </a:p>
          <a:p>
            <a:pPr lvl="1"/>
            <a:r>
              <a:rPr lang="en-US" sz="2800" dirty="0">
                <a:latin typeface="Times New Roman" pitchFamily="18" charset="0"/>
                <a:cs typeface="Times New Roman" pitchFamily="18" charset="0"/>
              </a:rPr>
              <a:t>Disregarding the advices to avoid sustained posture and activities causing excessive stretch and or joint compression</a:t>
            </a:r>
          </a:p>
          <a:p>
            <a:pPr lvl="1"/>
            <a:r>
              <a:rPr lang="en-US" sz="2800" dirty="0">
                <a:latin typeface="Times New Roman" pitchFamily="18" charset="0"/>
                <a:cs typeface="Times New Roman" pitchFamily="18" charset="0"/>
              </a:rPr>
              <a:t>Sedentary life style with increased body weight</a:t>
            </a:r>
          </a:p>
        </p:txBody>
      </p:sp>
      <p:sp>
        <p:nvSpPr>
          <p:cNvPr id="3" name="Date Placeholder 2">
            <a:extLst>
              <a:ext uri="{FF2B5EF4-FFF2-40B4-BE49-F238E27FC236}">
                <a16:creationId xmlns:a16="http://schemas.microsoft.com/office/drawing/2014/main" xmlns="" id="{F10E3531-1323-402F-BA08-60C39E5FCDDD}"/>
              </a:ext>
            </a:extLst>
          </p:cNvPr>
          <p:cNvSpPr>
            <a:spLocks noGrp="1"/>
          </p:cNvSpPr>
          <p:nvPr>
            <p:ph type="dt" sz="half" idx="10"/>
          </p:nvPr>
        </p:nvSpPr>
        <p:spPr/>
        <p:txBody>
          <a:bodyPr/>
          <a:lstStyle/>
          <a:p>
            <a:fld id="{78CB2DD8-84C2-4F6C-9774-6C654B9A8F77}" type="datetime1">
              <a:rPr lang="en-US" smtClean="0"/>
              <a:pPr/>
              <a:t>30/11/2022</a:t>
            </a:fld>
            <a:endParaRPr lang="en-IN" dirty="0"/>
          </a:p>
        </p:txBody>
      </p:sp>
      <p:sp>
        <p:nvSpPr>
          <p:cNvPr id="4" name="Footer Placeholder 3">
            <a:extLst>
              <a:ext uri="{FF2B5EF4-FFF2-40B4-BE49-F238E27FC236}">
                <a16:creationId xmlns:a16="http://schemas.microsoft.com/office/drawing/2014/main" xmlns="" id="{030AFE04-B86A-49C5-BD49-120C5AEA1D86}"/>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02C4406C-9BD9-44D9-9918-FF6C81BA467C}"/>
              </a:ext>
            </a:extLst>
          </p:cNvPr>
          <p:cNvSpPr>
            <a:spLocks noGrp="1"/>
          </p:cNvSpPr>
          <p:nvPr>
            <p:ph type="sldNum" sz="quarter" idx="12"/>
          </p:nvPr>
        </p:nvSpPr>
        <p:spPr/>
        <p:txBody>
          <a:bodyPr/>
          <a:lstStyle/>
          <a:p>
            <a:fld id="{5DBC82A9-8D13-47AC-AE99-94FA879CBFBD}" type="slidenum">
              <a:rPr lang="en-IN" smtClean="0"/>
              <a:pPr/>
              <a:t>24</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053034"/>
          </a:xfrm>
        </p:spPr>
        <p:txBody>
          <a:bodyPr>
            <a:normAutofit/>
          </a:bodyPr>
          <a:lstStyle/>
          <a:p>
            <a:pPr>
              <a:buNone/>
            </a:pPr>
            <a:r>
              <a:rPr lang="en-US" sz="2800" dirty="0">
                <a:latin typeface="Times New Roman" pitchFamily="18" charset="0"/>
                <a:cs typeface="Times New Roman" pitchFamily="18" charset="0"/>
              </a:rPr>
              <a:t>PHYSIOTHERAPY  MANAGEMENT :-</a:t>
            </a:r>
          </a:p>
          <a:p>
            <a:r>
              <a:rPr lang="en-US" sz="2800" dirty="0">
                <a:latin typeface="Times New Roman" pitchFamily="18" charset="0"/>
                <a:cs typeface="Times New Roman" pitchFamily="18" charset="0"/>
              </a:rPr>
              <a:t>Education of patient regarding complications and measures for it.</a:t>
            </a:r>
          </a:p>
          <a:p>
            <a:r>
              <a:rPr lang="en-US" sz="2800" dirty="0">
                <a:latin typeface="Times New Roman" pitchFamily="18" charset="0"/>
                <a:cs typeface="Times New Roman" pitchFamily="18" charset="0"/>
              </a:rPr>
              <a:t>Insist on follow up visits at regular intervals.</a:t>
            </a:r>
          </a:p>
          <a:p>
            <a:r>
              <a:rPr lang="en-US" sz="2800" dirty="0">
                <a:latin typeface="Times New Roman" pitchFamily="18" charset="0"/>
                <a:cs typeface="Times New Roman" pitchFamily="18" charset="0"/>
              </a:rPr>
              <a:t>Energy conservation </a:t>
            </a:r>
          </a:p>
          <a:p>
            <a:r>
              <a:rPr lang="en-US" sz="2800" dirty="0">
                <a:latin typeface="Times New Roman" pitchFamily="18" charset="0"/>
                <a:cs typeface="Times New Roman" pitchFamily="18" charset="0"/>
              </a:rPr>
              <a:t>Maintaining proper posture</a:t>
            </a:r>
          </a:p>
          <a:p>
            <a:r>
              <a:rPr lang="en-US" sz="2800" dirty="0">
                <a:latin typeface="Times New Roman" pitchFamily="18" charset="0"/>
                <a:cs typeface="Times New Roman" pitchFamily="18" charset="0"/>
              </a:rPr>
              <a:t>Exercises for improving strength, endurance and flexibility. But it should not result in overuse of weak muscles.</a:t>
            </a:r>
          </a:p>
        </p:txBody>
      </p:sp>
      <p:sp>
        <p:nvSpPr>
          <p:cNvPr id="3" name="Date Placeholder 2">
            <a:extLst>
              <a:ext uri="{FF2B5EF4-FFF2-40B4-BE49-F238E27FC236}">
                <a16:creationId xmlns:a16="http://schemas.microsoft.com/office/drawing/2014/main" xmlns="" id="{3D91B03D-1A7F-4884-B5CD-BF9144781C6D}"/>
              </a:ext>
            </a:extLst>
          </p:cNvPr>
          <p:cNvSpPr>
            <a:spLocks noGrp="1"/>
          </p:cNvSpPr>
          <p:nvPr>
            <p:ph type="dt" sz="half" idx="10"/>
          </p:nvPr>
        </p:nvSpPr>
        <p:spPr/>
        <p:txBody>
          <a:bodyPr/>
          <a:lstStyle/>
          <a:p>
            <a:fld id="{C07BC3E7-185A-46AB-B1CF-617F0CD51E1D}" type="datetime1">
              <a:rPr lang="en-US" smtClean="0"/>
              <a:pPr/>
              <a:t>30/11/2022</a:t>
            </a:fld>
            <a:endParaRPr lang="en-IN" dirty="0"/>
          </a:p>
        </p:txBody>
      </p:sp>
      <p:sp>
        <p:nvSpPr>
          <p:cNvPr id="4" name="Footer Placeholder 3">
            <a:extLst>
              <a:ext uri="{FF2B5EF4-FFF2-40B4-BE49-F238E27FC236}">
                <a16:creationId xmlns:a16="http://schemas.microsoft.com/office/drawing/2014/main" xmlns="" id="{2B624D0E-A2A6-46CE-BB04-6CF33E197D53}"/>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DFDF1488-5F84-41AB-9235-75E45D4353A6}"/>
              </a:ext>
            </a:extLst>
          </p:cNvPr>
          <p:cNvSpPr>
            <a:spLocks noGrp="1"/>
          </p:cNvSpPr>
          <p:nvPr>
            <p:ph type="sldNum" sz="quarter" idx="12"/>
          </p:nvPr>
        </p:nvSpPr>
        <p:spPr/>
        <p:txBody>
          <a:bodyPr/>
          <a:lstStyle/>
          <a:p>
            <a:fld id="{5DBC82A9-8D13-47AC-AE99-94FA879CBFBD}" type="slidenum">
              <a:rPr lang="en-IN" smtClean="0"/>
              <a:pPr/>
              <a:t>25</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381000" y="30480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67200"/>
          </a:xfrm>
        </p:spPr>
        <p:txBody>
          <a:bodyPr>
            <a:normAutofit fontScale="92500" lnSpcReduction="10000"/>
          </a:bodyPr>
          <a:lstStyle/>
          <a:p>
            <a:r>
              <a:rPr lang="en-US" sz="2800" dirty="0">
                <a:latin typeface="Times New Roman" pitchFamily="18" charset="0"/>
                <a:cs typeface="Times New Roman" pitchFamily="18" charset="0"/>
              </a:rPr>
              <a:t>Regular use of aid and appliances.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Emphasis on respiratory exercises.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Prevention of compressive neuropathy.</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Control of body weight.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Prevention of injury or fracture by advising to avoid any strenuous exercises after muscle fatigue.</a:t>
            </a:r>
          </a:p>
          <a:p>
            <a:endParaRPr lang="en-US" dirty="0"/>
          </a:p>
        </p:txBody>
      </p:sp>
      <p:sp>
        <p:nvSpPr>
          <p:cNvPr id="3" name="Date Placeholder 2">
            <a:extLst>
              <a:ext uri="{FF2B5EF4-FFF2-40B4-BE49-F238E27FC236}">
                <a16:creationId xmlns:a16="http://schemas.microsoft.com/office/drawing/2014/main" xmlns="" id="{C3507016-B74B-4027-ABD5-661454F403A6}"/>
              </a:ext>
            </a:extLst>
          </p:cNvPr>
          <p:cNvSpPr>
            <a:spLocks noGrp="1"/>
          </p:cNvSpPr>
          <p:nvPr>
            <p:ph type="dt" sz="half" idx="10"/>
          </p:nvPr>
        </p:nvSpPr>
        <p:spPr/>
        <p:txBody>
          <a:bodyPr/>
          <a:lstStyle/>
          <a:p>
            <a:fld id="{31E8A78A-6F7B-4FCC-AFE3-F738D40BB41D}" type="datetime1">
              <a:rPr lang="en-US" smtClean="0"/>
              <a:pPr/>
              <a:t>30/11/2022</a:t>
            </a:fld>
            <a:endParaRPr lang="en-IN" dirty="0"/>
          </a:p>
        </p:txBody>
      </p:sp>
      <p:sp>
        <p:nvSpPr>
          <p:cNvPr id="4" name="Footer Placeholder 3">
            <a:extLst>
              <a:ext uri="{FF2B5EF4-FFF2-40B4-BE49-F238E27FC236}">
                <a16:creationId xmlns:a16="http://schemas.microsoft.com/office/drawing/2014/main" xmlns="" id="{86C4A786-209E-4D7C-92C1-CBFA0CC42BD6}"/>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AE448374-F6D5-4373-9445-9BA3016D51CB}"/>
              </a:ext>
            </a:extLst>
          </p:cNvPr>
          <p:cNvSpPr>
            <a:spLocks noGrp="1"/>
          </p:cNvSpPr>
          <p:nvPr>
            <p:ph type="sldNum" sz="quarter" idx="12"/>
          </p:nvPr>
        </p:nvSpPr>
        <p:spPr/>
        <p:txBody>
          <a:bodyPr/>
          <a:lstStyle/>
          <a:p>
            <a:fld id="{5DBC82A9-8D13-47AC-AE99-94FA879CBFBD}" type="slidenum">
              <a:rPr lang="en-IN" smtClean="0"/>
              <a:pPr/>
              <a:t>26</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380999"/>
            <a:ext cx="7143750" cy="743745"/>
          </a:xfrm>
        </p:spPr>
        <p:txBody>
          <a:bodyPr>
            <a:normAutofit/>
          </a:bodyPr>
          <a:lstStyle/>
          <a:p>
            <a:r>
              <a:rPr lang="en-US" sz="4000" b="1" dirty="0">
                <a:latin typeface="Times New Roman" panose="02020603050405020304" pitchFamily="18" charset="0"/>
                <a:cs typeface="Times New Roman" panose="02020603050405020304" pitchFamily="18" charset="0"/>
              </a:rPr>
              <a:t>P</a:t>
            </a:r>
            <a:r>
              <a:rPr sz="4000" b="1" dirty="0">
                <a:latin typeface="Times New Roman" panose="02020603050405020304" pitchFamily="18" charset="0"/>
                <a:cs typeface="Times New Roman" panose="02020603050405020304" pitchFamily="18" charset="0"/>
              </a:rPr>
              <a:t>ost polio syndrome</a:t>
            </a:r>
            <a:endParaRPr lang="en-US" sz="4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Post polio syndrome (PPS) is a neurologic disorder characterized by new and progressive muscular weakness, pain, and fatigue many years after the acute paralytic polio. Halstead introduced the term "post-polio syndrome" in 1986</a:t>
            </a:r>
          </a:p>
        </p:txBody>
      </p:sp>
      <p:sp>
        <p:nvSpPr>
          <p:cNvPr id="4" name="Date Placeholder 3">
            <a:extLst>
              <a:ext uri="{FF2B5EF4-FFF2-40B4-BE49-F238E27FC236}">
                <a16:creationId xmlns:a16="http://schemas.microsoft.com/office/drawing/2014/main" xmlns="" id="{A7BD4DD9-7585-4ECC-93A8-B5C750FF9BCF}"/>
              </a:ext>
            </a:extLst>
          </p:cNvPr>
          <p:cNvSpPr>
            <a:spLocks noGrp="1"/>
          </p:cNvSpPr>
          <p:nvPr>
            <p:ph type="dt" sz="half" idx="10"/>
          </p:nvPr>
        </p:nvSpPr>
        <p:spPr/>
        <p:txBody>
          <a:bodyPr/>
          <a:lstStyle/>
          <a:p>
            <a:fld id="{54291C43-6489-4333-AFF2-52C8D47546E3}" type="datetime1">
              <a:rPr lang="en-US" smtClean="0"/>
              <a:pPr/>
              <a:t>30/11/2022</a:t>
            </a:fld>
            <a:endParaRPr lang="en-IN" dirty="0"/>
          </a:p>
        </p:txBody>
      </p:sp>
      <p:sp>
        <p:nvSpPr>
          <p:cNvPr id="5" name="Footer Placeholder 4">
            <a:extLst>
              <a:ext uri="{FF2B5EF4-FFF2-40B4-BE49-F238E27FC236}">
                <a16:creationId xmlns:a16="http://schemas.microsoft.com/office/drawing/2014/main" xmlns="" id="{18E3DA24-6899-4ED3-A97F-70050984922E}"/>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66922BDD-D191-40AC-A709-C8F84DEC5398}"/>
              </a:ext>
            </a:extLst>
          </p:cNvPr>
          <p:cNvSpPr>
            <a:spLocks noGrp="1"/>
          </p:cNvSpPr>
          <p:nvPr>
            <p:ph type="sldNum" sz="quarter" idx="12"/>
          </p:nvPr>
        </p:nvSpPr>
        <p:spPr/>
        <p:txBody>
          <a:bodyPr/>
          <a:lstStyle/>
          <a:p>
            <a:fld id="{5DBC82A9-8D13-47AC-AE99-94FA879CBFBD}" type="slidenum">
              <a:rPr lang="en-IN" smtClean="0"/>
              <a:pPr/>
              <a:t>27</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045252" cy="4832350"/>
          </a:xfrm>
        </p:spPr>
        <p:txBody>
          <a:bodyPr>
            <a:noAutofit/>
          </a:bodyPr>
          <a:lstStyle/>
          <a:p>
            <a:pPr algn="just"/>
            <a:r>
              <a:rPr lang="en-US" sz="2800" dirty="0">
                <a:latin typeface="Times New Roman" panose="02020603050405020304" pitchFamily="18" charset="0"/>
                <a:cs typeface="Times New Roman" panose="02020603050405020304" pitchFamily="18" charset="0"/>
              </a:rPr>
              <a:t>A period of partial or complete functional recovery after acute paralytic poliomyelitis, followed by an interval (usually 15 y or more) of stable neurologic function</a:t>
            </a:r>
          </a:p>
          <a:p>
            <a:pPr algn="just"/>
            <a:r>
              <a:rPr lang="en-US" sz="2800" dirty="0">
                <a:latin typeface="Times New Roman" panose="02020603050405020304" pitchFamily="18" charset="0"/>
                <a:cs typeface="Times New Roman" panose="02020603050405020304" pitchFamily="18" charset="0"/>
              </a:rPr>
              <a:t>Gradual or sudden onset of progressive and persistent new muscle weakness or abnormal muscle fatigability (decreased endurance), with or without generalized fatigue, muscle atrophy, or muscle or joint pain; sudden onset may follow a period of inactivity, or trauma or surgery; less commonly, symptoms attributed to PPS include new problems with breathing or swallowing.</a:t>
            </a:r>
          </a:p>
          <a:p>
            <a:pPr algn="just"/>
            <a:r>
              <a:rPr lang="en-US" sz="2800" dirty="0">
                <a:latin typeface="Times New Roman" panose="02020603050405020304" pitchFamily="18" charset="0"/>
                <a:cs typeface="Times New Roman" panose="02020603050405020304" pitchFamily="18" charset="0"/>
              </a:rPr>
              <a:t>Symptoms persist for at least a year</a:t>
            </a:r>
          </a:p>
        </p:txBody>
      </p:sp>
      <p:sp>
        <p:nvSpPr>
          <p:cNvPr id="4" name="Date Placeholder 3">
            <a:extLst>
              <a:ext uri="{FF2B5EF4-FFF2-40B4-BE49-F238E27FC236}">
                <a16:creationId xmlns:a16="http://schemas.microsoft.com/office/drawing/2014/main" xmlns="" id="{563B736D-2CCB-46BB-943F-4C0A3652C80E}"/>
              </a:ext>
            </a:extLst>
          </p:cNvPr>
          <p:cNvSpPr>
            <a:spLocks noGrp="1"/>
          </p:cNvSpPr>
          <p:nvPr>
            <p:ph type="dt" sz="half" idx="10"/>
          </p:nvPr>
        </p:nvSpPr>
        <p:spPr/>
        <p:txBody>
          <a:bodyPr/>
          <a:lstStyle/>
          <a:p>
            <a:fld id="{79F9C821-A06D-4EEC-AAC4-2929D9B29462}" type="datetime1">
              <a:rPr lang="en-US" smtClean="0"/>
              <a:pPr/>
              <a:t>30/11/2022</a:t>
            </a:fld>
            <a:endParaRPr lang="en-IN" dirty="0"/>
          </a:p>
        </p:txBody>
      </p:sp>
      <p:sp>
        <p:nvSpPr>
          <p:cNvPr id="5" name="Footer Placeholder 4">
            <a:extLst>
              <a:ext uri="{FF2B5EF4-FFF2-40B4-BE49-F238E27FC236}">
                <a16:creationId xmlns:a16="http://schemas.microsoft.com/office/drawing/2014/main" xmlns="" id="{FDF41E14-ECF1-4039-9EA0-62EBE4126ABB}"/>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20A48994-B4A6-48BB-8367-085EFE55DF68}"/>
              </a:ext>
            </a:extLst>
          </p:cNvPr>
          <p:cNvSpPr>
            <a:spLocks noGrp="1"/>
          </p:cNvSpPr>
          <p:nvPr>
            <p:ph type="sldNum" sz="quarter" idx="12"/>
          </p:nvPr>
        </p:nvSpPr>
        <p:spPr/>
        <p:txBody>
          <a:bodyPr/>
          <a:lstStyle/>
          <a:p>
            <a:fld id="{5DBC82A9-8D13-47AC-AE99-94FA879CBFBD}" type="slidenum">
              <a:rPr lang="en-IN" smtClean="0"/>
              <a:pPr/>
              <a:t>28</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685800"/>
            <a:ext cx="6915150" cy="1004889"/>
          </a:xfrm>
        </p:spPr>
        <p:txBody>
          <a:bodyPr>
            <a:normAutofit/>
          </a:bodyPr>
          <a:lstStyle/>
          <a:p>
            <a:r>
              <a:rPr lang="en-IN" sz="4000" b="1" dirty="0">
                <a:latin typeface="Times New Roman" panose="02020603050405020304" pitchFamily="18" charset="0"/>
                <a:cs typeface="Times New Roman" panose="02020603050405020304" pitchFamily="18" charset="0"/>
              </a:rPr>
              <a:t>P</a:t>
            </a:r>
            <a:r>
              <a:rPr sz="4000" b="1" dirty="0" err="1">
                <a:latin typeface="Times New Roman" panose="02020603050405020304" pitchFamily="18" charset="0"/>
                <a:cs typeface="Times New Roman" panose="02020603050405020304" pitchFamily="18" charset="0"/>
              </a:rPr>
              <a:t>athophysiology</a:t>
            </a:r>
            <a:endParaRPr lang="en-US" sz="4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One possible cause of </a:t>
            </a:r>
            <a:r>
              <a:rPr lang="en-US" sz="2800" dirty="0" err="1">
                <a:latin typeface="Times New Roman" panose="02020603050405020304" pitchFamily="18" charset="0"/>
                <a:cs typeface="Times New Roman" panose="02020603050405020304" pitchFamily="18" charset="0"/>
              </a:rPr>
              <a:t>postpolio</a:t>
            </a:r>
            <a:r>
              <a:rPr lang="en-US" sz="2800" dirty="0">
                <a:latin typeface="Times New Roman" panose="02020603050405020304" pitchFamily="18" charset="0"/>
                <a:cs typeface="Times New Roman" panose="02020603050405020304" pitchFamily="18" charset="0"/>
              </a:rPr>
              <a:t> syndrome (PPS) is decompensation of a chronic denervation and reinnervation process to the extent that the remaining healthy motor neurons can no longer maintain new sprouts; thus, denervation exceeds reinnervation.</a:t>
            </a:r>
            <a:endParaRPr lang="en-US" sz="2800" baseline="30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Second possible mechanism for PPS is motor neuronal loss due to reactivation of a persistent latent virus. I</a:t>
            </a:r>
          </a:p>
        </p:txBody>
      </p:sp>
      <p:sp>
        <p:nvSpPr>
          <p:cNvPr id="4" name="Date Placeholder 3">
            <a:extLst>
              <a:ext uri="{FF2B5EF4-FFF2-40B4-BE49-F238E27FC236}">
                <a16:creationId xmlns:a16="http://schemas.microsoft.com/office/drawing/2014/main" xmlns="" id="{D4BE31F5-9E27-4316-B48E-8BB438C8F35B}"/>
              </a:ext>
            </a:extLst>
          </p:cNvPr>
          <p:cNvSpPr>
            <a:spLocks noGrp="1"/>
          </p:cNvSpPr>
          <p:nvPr>
            <p:ph type="dt" sz="half" idx="10"/>
          </p:nvPr>
        </p:nvSpPr>
        <p:spPr/>
        <p:txBody>
          <a:bodyPr/>
          <a:lstStyle/>
          <a:p>
            <a:fld id="{C1335A58-1D2D-4EE5-BFA0-6F045AFC071B}" type="datetime1">
              <a:rPr lang="en-US" smtClean="0"/>
              <a:pPr/>
              <a:t>30/11/2022</a:t>
            </a:fld>
            <a:endParaRPr lang="en-IN" dirty="0"/>
          </a:p>
        </p:txBody>
      </p:sp>
      <p:sp>
        <p:nvSpPr>
          <p:cNvPr id="5" name="Footer Placeholder 4">
            <a:extLst>
              <a:ext uri="{FF2B5EF4-FFF2-40B4-BE49-F238E27FC236}">
                <a16:creationId xmlns:a16="http://schemas.microsoft.com/office/drawing/2014/main" xmlns="" id="{7327FF84-6318-49B4-B795-E3E48D128834}"/>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E1EFEF10-8889-42F4-9F37-36DF97A2D50B}"/>
              </a:ext>
            </a:extLst>
          </p:cNvPr>
          <p:cNvSpPr>
            <a:spLocks noGrp="1"/>
          </p:cNvSpPr>
          <p:nvPr>
            <p:ph type="sldNum" sz="quarter" idx="12"/>
          </p:nvPr>
        </p:nvSpPr>
        <p:spPr/>
        <p:txBody>
          <a:bodyPr/>
          <a:lstStyle/>
          <a:p>
            <a:fld id="{5DBC82A9-8D13-47AC-AE99-94FA879CBFBD}" type="slidenum">
              <a:rPr lang="en-IN" smtClean="0"/>
              <a:pPr/>
              <a:t>29</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76270"/>
          </a:xfrm>
        </p:spPr>
        <p:txBody>
          <a:bodyPr>
            <a:normAutofit/>
          </a:bodyPr>
          <a:lstStyle/>
          <a:p>
            <a:pPr algn="ctr"/>
            <a:r>
              <a:rPr sz="3600" dirty="0">
                <a:latin typeface="Times New Roman" pitchFamily="18" charset="0"/>
                <a:cs typeface="Times New Roman" pitchFamily="18" charset="0"/>
              </a:rPr>
              <a:t>VIROLOGY</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928670"/>
            <a:ext cx="8229600" cy="5167330"/>
          </a:xfrm>
        </p:spPr>
        <p:txBody>
          <a:bodyPr>
            <a:normAutofit/>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Ultramicroscopic spherical virus of 24mu to 27mu in diameter.</a:t>
            </a:r>
          </a:p>
          <a:p>
            <a:r>
              <a:rPr lang="en-US" sz="2800" dirty="0">
                <a:latin typeface="Times New Roman" pitchFamily="18" charset="0"/>
                <a:cs typeface="Times New Roman" pitchFamily="18" charset="0"/>
              </a:rPr>
              <a:t>Three types of viruses :-</a:t>
            </a:r>
          </a:p>
          <a:p>
            <a:pPr lvl="1"/>
            <a:r>
              <a:rPr lang="en-US" sz="2800" dirty="0">
                <a:latin typeface="Times New Roman" pitchFamily="18" charset="0"/>
                <a:cs typeface="Times New Roman" pitchFamily="18" charset="0"/>
              </a:rPr>
              <a:t>Type I – </a:t>
            </a:r>
            <a:r>
              <a:rPr lang="en-US" sz="2800" dirty="0" err="1">
                <a:latin typeface="Times New Roman" pitchFamily="18" charset="0"/>
                <a:cs typeface="Times New Roman" pitchFamily="18" charset="0"/>
              </a:rPr>
              <a:t>Brunchilde</a:t>
            </a:r>
            <a:endParaRPr lang="en-US" sz="2800" dirty="0">
              <a:latin typeface="Times New Roman" pitchFamily="18" charset="0"/>
              <a:cs typeface="Times New Roman" pitchFamily="18" charset="0"/>
            </a:endParaRPr>
          </a:p>
          <a:p>
            <a:pPr lvl="1"/>
            <a:r>
              <a:rPr lang="en-US" sz="2800" dirty="0">
                <a:latin typeface="Times New Roman" pitchFamily="18" charset="0"/>
                <a:cs typeface="Times New Roman" pitchFamily="18" charset="0"/>
              </a:rPr>
              <a:t>Type II – Lansing</a:t>
            </a:r>
          </a:p>
          <a:p>
            <a:pPr lvl="1"/>
            <a:r>
              <a:rPr lang="en-US" sz="2800" dirty="0">
                <a:latin typeface="Times New Roman" pitchFamily="18" charset="0"/>
                <a:cs typeface="Times New Roman" pitchFamily="18" charset="0"/>
              </a:rPr>
              <a:t>Type III – Leon</a:t>
            </a:r>
          </a:p>
        </p:txBody>
      </p:sp>
      <p:sp>
        <p:nvSpPr>
          <p:cNvPr id="4" name="Date Placeholder 3">
            <a:extLst>
              <a:ext uri="{FF2B5EF4-FFF2-40B4-BE49-F238E27FC236}">
                <a16:creationId xmlns:a16="http://schemas.microsoft.com/office/drawing/2014/main" xmlns="" id="{28F77B72-51E8-4C13-ACA5-7FC1C205D670}"/>
              </a:ext>
            </a:extLst>
          </p:cNvPr>
          <p:cNvSpPr>
            <a:spLocks noGrp="1"/>
          </p:cNvSpPr>
          <p:nvPr>
            <p:ph type="dt" sz="half" idx="10"/>
          </p:nvPr>
        </p:nvSpPr>
        <p:spPr/>
        <p:txBody>
          <a:bodyPr/>
          <a:lstStyle/>
          <a:p>
            <a:fld id="{F39E1A10-7722-4040-827A-3C22E321CE05}" type="datetime1">
              <a:rPr lang="en-US" smtClean="0"/>
              <a:pPr/>
              <a:t>30/11/2022</a:t>
            </a:fld>
            <a:endParaRPr lang="en-IN" dirty="0"/>
          </a:p>
        </p:txBody>
      </p:sp>
      <p:sp>
        <p:nvSpPr>
          <p:cNvPr id="5" name="Footer Placeholder 4">
            <a:extLst>
              <a:ext uri="{FF2B5EF4-FFF2-40B4-BE49-F238E27FC236}">
                <a16:creationId xmlns:a16="http://schemas.microsoft.com/office/drawing/2014/main" xmlns="" id="{8374716F-1AE1-41BA-A648-15D4773B7437}"/>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D04B01A6-45A7-4A12-972F-04AA9C4FB41B}"/>
              </a:ext>
            </a:extLst>
          </p:cNvPr>
          <p:cNvSpPr>
            <a:spLocks noGrp="1"/>
          </p:cNvSpPr>
          <p:nvPr>
            <p:ph type="sldNum" sz="quarter" idx="12"/>
          </p:nvPr>
        </p:nvSpPr>
        <p:spPr/>
        <p:txBody>
          <a:bodyPr/>
          <a:lstStyle/>
          <a:p>
            <a:fld id="{5DBC82A9-8D13-47AC-AE99-94FA879CBFBD}" type="slidenum">
              <a:rPr lang="en-IN" smtClean="0"/>
              <a:pPr/>
              <a:t>3</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304801"/>
            <a:ext cx="914400" cy="99060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152400"/>
            <a:ext cx="895350" cy="1066800"/>
          </a:xfrm>
          <a:prstGeom prst="rect">
            <a:avLst/>
          </a:prstGeom>
          <a:solidFill>
            <a:schemeClr val="bg1"/>
          </a:solid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685800"/>
            <a:ext cx="6838950" cy="1004889"/>
          </a:xfrm>
        </p:spPr>
        <p:txBody>
          <a:bodyPr>
            <a:normAutofit/>
          </a:bodyPr>
          <a:lstStyle/>
          <a:p>
            <a:r>
              <a:rPr lang="en-US" sz="4000" b="1" dirty="0">
                <a:latin typeface="Times New Roman" panose="02020603050405020304" pitchFamily="18" charset="0"/>
                <a:cs typeface="Times New Roman" panose="02020603050405020304" pitchFamily="18" charset="0"/>
              </a:rPr>
              <a:t>C</a:t>
            </a:r>
            <a:r>
              <a:rPr sz="4000" b="1" dirty="0">
                <a:latin typeface="Times New Roman" panose="02020603050405020304" pitchFamily="18" charset="0"/>
                <a:cs typeface="Times New Roman" panose="02020603050405020304" pitchFamily="18" charset="0"/>
              </a:rPr>
              <a:t>linical symptoms</a:t>
            </a:r>
            <a:endParaRPr lang="en-US" sz="4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Fatigue</a:t>
            </a:r>
          </a:p>
          <a:p>
            <a:r>
              <a:rPr lang="en-US" sz="2800" dirty="0">
                <a:latin typeface="Times New Roman" panose="02020603050405020304" pitchFamily="18" charset="0"/>
                <a:cs typeface="Times New Roman" panose="02020603050405020304" pitchFamily="18" charset="0"/>
              </a:rPr>
              <a:t>Muscle weakness</a:t>
            </a:r>
          </a:p>
          <a:p>
            <a:r>
              <a:rPr lang="en-US" sz="2800" dirty="0">
                <a:latin typeface="Times New Roman" panose="02020603050405020304" pitchFamily="18" charset="0"/>
                <a:cs typeface="Times New Roman" panose="02020603050405020304" pitchFamily="18" charset="0"/>
              </a:rPr>
              <a:t>Muscle pain</a:t>
            </a:r>
          </a:p>
          <a:p>
            <a:r>
              <a:rPr lang="en-US" sz="2800" dirty="0">
                <a:latin typeface="Times New Roman" panose="02020603050405020304" pitchFamily="18" charset="0"/>
                <a:cs typeface="Times New Roman" panose="02020603050405020304" pitchFamily="18" charset="0"/>
              </a:rPr>
              <a:t>Gait disturbance</a:t>
            </a:r>
          </a:p>
          <a:p>
            <a:r>
              <a:rPr lang="en-US" sz="2800" dirty="0">
                <a:latin typeface="Times New Roman" panose="02020603050405020304" pitchFamily="18" charset="0"/>
                <a:cs typeface="Times New Roman" panose="02020603050405020304" pitchFamily="18" charset="0"/>
              </a:rPr>
              <a:t>Respiratory disturbance</a:t>
            </a:r>
          </a:p>
          <a:p>
            <a:r>
              <a:rPr lang="en-US" sz="2800" dirty="0">
                <a:latin typeface="Times New Roman" panose="02020603050405020304" pitchFamily="18" charset="0"/>
                <a:cs typeface="Times New Roman" panose="02020603050405020304" pitchFamily="18" charset="0"/>
              </a:rPr>
              <a:t>Swallowing problems (</a:t>
            </a:r>
            <a:r>
              <a:rPr lang="en-US" sz="2800" dirty="0" err="1">
                <a:latin typeface="Times New Roman" panose="02020603050405020304" pitchFamily="18" charset="0"/>
                <a:cs typeface="Times New Roman" panose="02020603050405020304" pitchFamily="18" charset="0"/>
              </a:rPr>
              <a:t>dysphagia</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Autonomic dysfunction</a:t>
            </a:r>
          </a:p>
          <a:p>
            <a:r>
              <a:rPr lang="en-US" sz="2800" dirty="0">
                <a:latin typeface="Times New Roman" panose="02020603050405020304" pitchFamily="18" charset="0"/>
                <a:cs typeface="Times New Roman" panose="02020603050405020304" pitchFamily="18" charset="0"/>
              </a:rPr>
              <a:t>Flat back syndrome</a:t>
            </a:r>
          </a:p>
        </p:txBody>
      </p:sp>
      <p:sp>
        <p:nvSpPr>
          <p:cNvPr id="4" name="Date Placeholder 3">
            <a:extLst>
              <a:ext uri="{FF2B5EF4-FFF2-40B4-BE49-F238E27FC236}">
                <a16:creationId xmlns:a16="http://schemas.microsoft.com/office/drawing/2014/main" xmlns="" id="{E08A581F-4640-4188-BB7B-C34DAF8AA10C}"/>
              </a:ext>
            </a:extLst>
          </p:cNvPr>
          <p:cNvSpPr>
            <a:spLocks noGrp="1"/>
          </p:cNvSpPr>
          <p:nvPr>
            <p:ph type="dt" sz="half" idx="10"/>
          </p:nvPr>
        </p:nvSpPr>
        <p:spPr/>
        <p:txBody>
          <a:bodyPr/>
          <a:lstStyle/>
          <a:p>
            <a:fld id="{6C0FD53F-2EA8-4191-A87B-A9EF110E5B90}" type="datetime1">
              <a:rPr lang="en-US" smtClean="0"/>
              <a:pPr/>
              <a:t>30/11/2022</a:t>
            </a:fld>
            <a:endParaRPr lang="en-IN" dirty="0"/>
          </a:p>
        </p:txBody>
      </p:sp>
      <p:sp>
        <p:nvSpPr>
          <p:cNvPr id="5" name="Footer Placeholder 4">
            <a:extLst>
              <a:ext uri="{FF2B5EF4-FFF2-40B4-BE49-F238E27FC236}">
                <a16:creationId xmlns:a16="http://schemas.microsoft.com/office/drawing/2014/main" xmlns="" id="{A4836A8B-55E1-4EB5-B04A-B5FD51A0E5F6}"/>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361E22F2-3308-40D8-8C86-37DA6FA299D7}"/>
              </a:ext>
            </a:extLst>
          </p:cNvPr>
          <p:cNvSpPr>
            <a:spLocks noGrp="1"/>
          </p:cNvSpPr>
          <p:nvPr>
            <p:ph type="sldNum" sz="quarter" idx="12"/>
          </p:nvPr>
        </p:nvSpPr>
        <p:spPr/>
        <p:txBody>
          <a:bodyPr/>
          <a:lstStyle/>
          <a:p>
            <a:fld id="{5DBC82A9-8D13-47AC-AE99-94FA879CBFBD}" type="slidenum">
              <a:rPr lang="en-IN" smtClean="0"/>
              <a:pPr/>
              <a:t>30</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457199"/>
            <a:ext cx="6686550" cy="595537"/>
          </a:xfrm>
        </p:spPr>
        <p:txBody>
          <a:bodyPr>
            <a:normAutofit fontScale="90000"/>
          </a:bodyPr>
          <a:lstStyle/>
          <a:p>
            <a:r>
              <a:rPr lang="en-US" sz="4000" b="1" dirty="0">
                <a:latin typeface="Times New Roman" panose="02020603050405020304" pitchFamily="18" charset="0"/>
                <a:cs typeface="Times New Roman" panose="02020603050405020304" pitchFamily="18" charset="0"/>
              </a:rPr>
              <a:t>Rehabilitation </a:t>
            </a:r>
          </a:p>
        </p:txBody>
      </p:sp>
      <p:sp>
        <p:nvSpPr>
          <p:cNvPr id="2" name="Content Placeholder 1"/>
          <p:cNvSpPr>
            <a:spLocks noGrp="1"/>
          </p:cNvSpPr>
          <p:nvPr>
            <p:ph idx="1"/>
          </p:nvPr>
        </p:nvSpPr>
        <p:spPr>
          <a:xfrm>
            <a:off x="609600" y="1219199"/>
            <a:ext cx="8077200" cy="5137151"/>
          </a:xfrm>
        </p:spPr>
        <p:txBody>
          <a:bodyPr>
            <a:noAutofit/>
          </a:bodyPr>
          <a:lstStyle/>
          <a:p>
            <a:r>
              <a:rPr lang="en-US" sz="2400" dirty="0">
                <a:latin typeface="Times New Roman" panose="02020603050405020304" pitchFamily="18" charset="0"/>
                <a:cs typeface="Times New Roman" panose="02020603050405020304" pitchFamily="18" charset="0"/>
              </a:rPr>
              <a:t>A multidisciplinary rehabilitation approach involving tailored physiotherapy exercises.</a:t>
            </a:r>
          </a:p>
          <a:p>
            <a:r>
              <a:rPr lang="en-US" sz="2400" dirty="0">
                <a:latin typeface="Times New Roman" panose="02020603050405020304" pitchFamily="18" charset="0"/>
                <a:cs typeface="Times New Roman" panose="02020603050405020304" pitchFamily="18" charset="0"/>
              </a:rPr>
              <a:t>The basic management principles </a:t>
            </a:r>
          </a:p>
          <a:p>
            <a:pPr lvl="1"/>
            <a:r>
              <a:rPr lang="en-US" sz="2400" dirty="0">
                <a:latin typeface="Times New Roman" panose="02020603050405020304" pitchFamily="18" charset="0"/>
                <a:cs typeface="Times New Roman" panose="02020603050405020304" pitchFamily="18" charset="0"/>
              </a:rPr>
              <a:t>energy conservation and pacing one's activities. Although basic,</a:t>
            </a:r>
          </a:p>
          <a:p>
            <a:pPr lvl="1"/>
            <a:r>
              <a:rPr lang="en-US" sz="2400" dirty="0">
                <a:latin typeface="Times New Roman" panose="02020603050405020304" pitchFamily="18" charset="0"/>
                <a:cs typeface="Times New Roman" panose="02020603050405020304" pitchFamily="18" charset="0"/>
              </a:rPr>
              <a:t> activity modifications .</a:t>
            </a:r>
          </a:p>
          <a:p>
            <a:pPr lvl="1"/>
            <a:r>
              <a:rPr lang="en-US" sz="2400" dirty="0">
                <a:latin typeface="Times New Roman" panose="02020603050405020304" pitchFamily="18" charset="0"/>
                <a:cs typeface="Times New Roman" panose="02020603050405020304" pitchFamily="18" charset="0"/>
              </a:rPr>
              <a:t>Psychological interventions, such as cognitive behavior therapy.</a:t>
            </a:r>
          </a:p>
          <a:p>
            <a:r>
              <a:rPr lang="en-US" sz="2400" dirty="0">
                <a:latin typeface="Times New Roman" panose="02020603050405020304" pitchFamily="18" charset="0"/>
                <a:cs typeface="Times New Roman" panose="02020603050405020304" pitchFamily="18" charset="0"/>
              </a:rPr>
              <a:t>TO IMPROVE AND MAINTAIN ENDURANCE</a:t>
            </a:r>
          </a:p>
          <a:p>
            <a:pPr lvl="1"/>
            <a:r>
              <a:rPr lang="en-US" sz="2400" dirty="0">
                <a:latin typeface="Times New Roman" panose="02020603050405020304" pitchFamily="18" charset="0"/>
                <a:cs typeface="Times New Roman" panose="02020603050405020304" pitchFamily="18" charset="0"/>
              </a:rPr>
              <a:t> exercise every other day, and the perceived rate of exertion should be less than "very hard." Loads should be held for only 4-5 seconds, and there should be a 10-second rest between bouts and a 5-minute rest between sets. The patient should perform about 3 sets of 5-10 repetitions.</a:t>
            </a:r>
            <a:endParaRPr lang="en-US" sz="24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xmlns="" id="{10A63564-3514-49CE-9382-54945F87D171}"/>
              </a:ext>
            </a:extLst>
          </p:cNvPr>
          <p:cNvSpPr>
            <a:spLocks noGrp="1"/>
          </p:cNvSpPr>
          <p:nvPr>
            <p:ph type="dt" sz="half" idx="10"/>
          </p:nvPr>
        </p:nvSpPr>
        <p:spPr/>
        <p:txBody>
          <a:bodyPr/>
          <a:lstStyle/>
          <a:p>
            <a:fld id="{8FDC45D0-838F-4FFE-8673-B1B5823F7BDF}" type="datetime1">
              <a:rPr lang="en-US" smtClean="0"/>
              <a:pPr/>
              <a:t>30/11/2022</a:t>
            </a:fld>
            <a:endParaRPr lang="en-IN" dirty="0"/>
          </a:p>
        </p:txBody>
      </p:sp>
      <p:sp>
        <p:nvSpPr>
          <p:cNvPr id="5" name="Footer Placeholder 4">
            <a:extLst>
              <a:ext uri="{FF2B5EF4-FFF2-40B4-BE49-F238E27FC236}">
                <a16:creationId xmlns:a16="http://schemas.microsoft.com/office/drawing/2014/main" xmlns="" id="{996D4831-D3C8-4A82-A65C-041F242A54CD}"/>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19FED02C-3703-4A88-B936-14D3483689E9}"/>
              </a:ext>
            </a:extLst>
          </p:cNvPr>
          <p:cNvSpPr>
            <a:spLocks noGrp="1"/>
          </p:cNvSpPr>
          <p:nvPr>
            <p:ph type="sldNum" sz="quarter" idx="12"/>
          </p:nvPr>
        </p:nvSpPr>
        <p:spPr/>
        <p:txBody>
          <a:bodyPr/>
          <a:lstStyle/>
          <a:p>
            <a:fld id="{5DBC82A9-8D13-47AC-AE99-94FA879CBFBD}" type="slidenum">
              <a:rPr lang="en-IN" smtClean="0"/>
              <a:pPr/>
              <a:t>31</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304800" y="0"/>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248650" y="0"/>
            <a:ext cx="895350" cy="1066800"/>
          </a:xfrm>
          <a:prstGeom prst="rect">
            <a:avLst/>
          </a:prstGeom>
          <a:solidFill>
            <a:schemeClr val="bg1"/>
          </a:solid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829550" cy="4652963"/>
          </a:xfrm>
        </p:spPr>
        <p:txBody>
          <a:bodyPr>
            <a:normAutofit fontScale="92500"/>
          </a:bodyPr>
          <a:lstStyle/>
          <a:p>
            <a:r>
              <a:rPr lang="en-US" sz="2800" dirty="0">
                <a:latin typeface="Times New Roman" panose="02020603050405020304" pitchFamily="18" charset="0"/>
                <a:cs typeface="Times New Roman" panose="02020603050405020304" pitchFamily="18" charset="0"/>
              </a:rPr>
              <a:t>Strengthening programs </a:t>
            </a:r>
          </a:p>
          <a:p>
            <a:pPr lvl="1"/>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isokinetic</a:t>
            </a:r>
            <a:r>
              <a:rPr lang="en-US" sz="2800" dirty="0">
                <a:latin typeface="Times New Roman" panose="02020603050405020304" pitchFamily="18" charset="0"/>
                <a:cs typeface="Times New Roman" panose="02020603050405020304" pitchFamily="18" charset="0"/>
              </a:rPr>
              <a:t> strength, </a:t>
            </a:r>
          </a:p>
          <a:p>
            <a:pPr lvl="1"/>
            <a:r>
              <a:rPr lang="en-US" sz="2800" dirty="0">
                <a:latin typeface="Times New Roman" panose="02020603050405020304" pitchFamily="18" charset="0"/>
                <a:cs typeface="Times New Roman" panose="02020603050405020304" pitchFamily="18" charset="0"/>
              </a:rPr>
              <a:t>improved </a:t>
            </a:r>
            <a:r>
              <a:rPr lang="en-US" sz="2800" dirty="0" err="1">
                <a:latin typeface="Times New Roman" panose="02020603050405020304" pitchFamily="18" charset="0"/>
                <a:cs typeface="Times New Roman" panose="02020603050405020304" pitchFamily="18" charset="0"/>
              </a:rPr>
              <a:t>cardiorespiratory</a:t>
            </a:r>
            <a:r>
              <a:rPr lang="en-US" sz="2800" dirty="0">
                <a:latin typeface="Times New Roman" panose="02020603050405020304" pitchFamily="18" charset="0"/>
                <a:cs typeface="Times New Roman" panose="02020603050405020304" pitchFamily="18" charset="0"/>
              </a:rPr>
              <a:t> status,</a:t>
            </a:r>
          </a:p>
          <a:p>
            <a:pPr lvl="1"/>
            <a:r>
              <a:rPr lang="en-US" sz="2800" dirty="0">
                <a:latin typeface="Times New Roman" panose="02020603050405020304" pitchFamily="18" charset="0"/>
                <a:cs typeface="Times New Roman" panose="02020603050405020304" pitchFamily="18" charset="0"/>
              </a:rPr>
              <a:t>Electrical stimulation has been used to strengthen weakened muscles or to reeducate muscles weakened through disuse, as well as to decrease pain.</a:t>
            </a:r>
          </a:p>
          <a:p>
            <a:r>
              <a:rPr lang="en-US" sz="2800" dirty="0">
                <a:latin typeface="Times New Roman" panose="02020603050405020304" pitchFamily="18" charset="0"/>
                <a:cs typeface="Times New Roman" panose="02020603050405020304" pitchFamily="18" charset="0"/>
              </a:rPr>
              <a:t>TO REDUCE PAIN</a:t>
            </a:r>
          </a:p>
          <a:p>
            <a:pPr lvl="1"/>
            <a:r>
              <a:rPr lang="en-US" sz="2800" dirty="0">
                <a:latin typeface="Times New Roman" panose="02020603050405020304" pitchFamily="18" charset="0"/>
                <a:cs typeface="Times New Roman" panose="02020603050405020304" pitchFamily="18" charset="0"/>
              </a:rPr>
              <a:t>For </a:t>
            </a:r>
            <a:r>
              <a:rPr lang="en-US" sz="2800" dirty="0" err="1">
                <a:latin typeface="Times New Roman" panose="02020603050405020304" pitchFamily="18" charset="0"/>
                <a:cs typeface="Times New Roman" panose="02020603050405020304" pitchFamily="18" charset="0"/>
              </a:rPr>
              <a:t>myofascial</a:t>
            </a:r>
            <a:r>
              <a:rPr lang="en-US" sz="2800" dirty="0">
                <a:latin typeface="Times New Roman" panose="02020603050405020304" pitchFamily="18" charset="0"/>
                <a:cs typeface="Times New Roman" panose="02020603050405020304" pitchFamily="18" charset="0"/>
              </a:rPr>
              <a:t> pain, consider heat, electrical stimulation, trigger point injections, stretching exercises, biofeedback, muscle relaxation exercises, or static magnetic fields for trigger points</a:t>
            </a:r>
          </a:p>
        </p:txBody>
      </p:sp>
      <p:sp>
        <p:nvSpPr>
          <p:cNvPr id="4" name="Date Placeholder 3">
            <a:extLst>
              <a:ext uri="{FF2B5EF4-FFF2-40B4-BE49-F238E27FC236}">
                <a16:creationId xmlns:a16="http://schemas.microsoft.com/office/drawing/2014/main" xmlns="" id="{C1DC9B3C-4942-48C5-BD3C-A2C26C665FB4}"/>
              </a:ext>
            </a:extLst>
          </p:cNvPr>
          <p:cNvSpPr>
            <a:spLocks noGrp="1"/>
          </p:cNvSpPr>
          <p:nvPr>
            <p:ph type="dt" sz="half" idx="10"/>
          </p:nvPr>
        </p:nvSpPr>
        <p:spPr/>
        <p:txBody>
          <a:bodyPr/>
          <a:lstStyle/>
          <a:p>
            <a:fld id="{8E41DA3C-5B48-47D3-95E2-8A4ABB9D62D4}" type="datetime1">
              <a:rPr lang="en-US" smtClean="0"/>
              <a:pPr/>
              <a:t>30/11/2022</a:t>
            </a:fld>
            <a:endParaRPr lang="en-IN" dirty="0"/>
          </a:p>
        </p:txBody>
      </p:sp>
      <p:sp>
        <p:nvSpPr>
          <p:cNvPr id="5" name="Footer Placeholder 4">
            <a:extLst>
              <a:ext uri="{FF2B5EF4-FFF2-40B4-BE49-F238E27FC236}">
                <a16:creationId xmlns:a16="http://schemas.microsoft.com/office/drawing/2014/main" xmlns="" id="{CD7B5C72-51A9-4B9A-8E63-FAB530852832}"/>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3E3AA0C1-B1FE-4602-96B4-878B06463C9D}"/>
              </a:ext>
            </a:extLst>
          </p:cNvPr>
          <p:cNvSpPr>
            <a:spLocks noGrp="1"/>
          </p:cNvSpPr>
          <p:nvPr>
            <p:ph type="sldNum" sz="quarter" idx="12"/>
          </p:nvPr>
        </p:nvSpPr>
        <p:spPr/>
        <p:txBody>
          <a:bodyPr/>
          <a:lstStyle/>
          <a:p>
            <a:fld id="{5DBC82A9-8D13-47AC-AE99-94FA879CBFBD}" type="slidenum">
              <a:rPr lang="en-IN" smtClean="0"/>
              <a:pPr/>
              <a:t>32</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7905750" cy="4154016"/>
          </a:xfrm>
        </p:spPr>
        <p:txBody>
          <a:bodyPr>
            <a:noAutofit/>
          </a:bodyPr>
          <a:lstStyle/>
          <a:p>
            <a:r>
              <a:rPr lang="en-US" sz="2800" dirty="0">
                <a:latin typeface="Times New Roman" panose="02020603050405020304" pitchFamily="18" charset="0"/>
                <a:cs typeface="Times New Roman" panose="02020603050405020304" pitchFamily="18" charset="0"/>
              </a:rPr>
              <a:t>TO IMPROVE GAIT</a:t>
            </a:r>
          </a:p>
          <a:p>
            <a:r>
              <a:rPr lang="en-US" sz="2800" dirty="0">
                <a:latin typeface="Times New Roman" panose="02020603050405020304" pitchFamily="18" charset="0"/>
                <a:cs typeface="Times New Roman" panose="02020603050405020304" pitchFamily="18" charset="0"/>
              </a:rPr>
              <a:t>For gait disturbances, assistive devices can be used, but sometimes patients refuse because of the philosophy of "not giving in." Treatment also can involve limitation of ambulation to shorter distances and the use of orthotics for joint protection</a:t>
            </a:r>
          </a:p>
          <a:p>
            <a:pPr>
              <a:buNone/>
            </a:pPr>
            <a:r>
              <a:rPr lang="en-US" sz="2800" dirty="0">
                <a:latin typeface="Times New Roman" panose="02020603050405020304" pitchFamily="18" charset="0"/>
                <a:cs typeface="Times New Roman" panose="02020603050405020304" pitchFamily="18" charset="0"/>
              </a:rPr>
              <a:t>AFO</a:t>
            </a:r>
          </a:p>
          <a:p>
            <a:pPr>
              <a:buNone/>
            </a:pPr>
            <a:r>
              <a:rPr lang="en-US" sz="2800" dirty="0">
                <a:latin typeface="Times New Roman" panose="02020603050405020304" pitchFamily="18" charset="0"/>
                <a:cs typeface="Times New Roman" panose="02020603050405020304" pitchFamily="18" charset="0"/>
              </a:rPr>
              <a:t>KFO</a:t>
            </a:r>
          </a:p>
          <a:p>
            <a:pPr>
              <a:buNone/>
            </a:pPr>
            <a:r>
              <a:rPr lang="en-US" sz="2800" dirty="0">
                <a:latin typeface="Times New Roman" panose="02020603050405020304" pitchFamily="18" charset="0"/>
                <a:cs typeface="Times New Roman" panose="02020603050405020304" pitchFamily="18" charset="0"/>
              </a:rPr>
              <a:t>SWEDISH KNEE CAGE</a:t>
            </a:r>
          </a:p>
          <a:p>
            <a:pPr>
              <a:buNone/>
            </a:pPr>
            <a:r>
              <a:rPr lang="en-US" sz="2800" dirty="0">
                <a:latin typeface="Times New Roman" panose="02020603050405020304" pitchFamily="18" charset="0"/>
                <a:cs typeface="Times New Roman" panose="02020603050405020304" pitchFamily="18" charset="0"/>
              </a:rPr>
              <a:t>AS PER THE REQUIREMENT OF PATIENTS</a:t>
            </a:r>
          </a:p>
        </p:txBody>
      </p:sp>
      <p:sp>
        <p:nvSpPr>
          <p:cNvPr id="4" name="Date Placeholder 3">
            <a:extLst>
              <a:ext uri="{FF2B5EF4-FFF2-40B4-BE49-F238E27FC236}">
                <a16:creationId xmlns:a16="http://schemas.microsoft.com/office/drawing/2014/main" xmlns="" id="{2460D6B2-180C-4A34-AFE7-9EF78F157E50}"/>
              </a:ext>
            </a:extLst>
          </p:cNvPr>
          <p:cNvSpPr>
            <a:spLocks noGrp="1"/>
          </p:cNvSpPr>
          <p:nvPr>
            <p:ph type="dt" sz="half" idx="10"/>
          </p:nvPr>
        </p:nvSpPr>
        <p:spPr/>
        <p:txBody>
          <a:bodyPr/>
          <a:lstStyle/>
          <a:p>
            <a:fld id="{6BBF9A74-2551-4711-B6A1-7DC3D76A2EAB}" type="datetime1">
              <a:rPr lang="en-US" smtClean="0"/>
              <a:pPr/>
              <a:t>30/11/2022</a:t>
            </a:fld>
            <a:endParaRPr lang="en-IN" dirty="0"/>
          </a:p>
        </p:txBody>
      </p:sp>
      <p:sp>
        <p:nvSpPr>
          <p:cNvPr id="5" name="Footer Placeholder 4">
            <a:extLst>
              <a:ext uri="{FF2B5EF4-FFF2-40B4-BE49-F238E27FC236}">
                <a16:creationId xmlns:a16="http://schemas.microsoft.com/office/drawing/2014/main" xmlns="" id="{5C0D5EE4-031B-4597-970F-8068414723B4}"/>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C77533AD-3503-4A03-B5F2-975BE3DB8A62}"/>
              </a:ext>
            </a:extLst>
          </p:cNvPr>
          <p:cNvSpPr>
            <a:spLocks noGrp="1"/>
          </p:cNvSpPr>
          <p:nvPr>
            <p:ph type="sldNum" sz="quarter" idx="12"/>
          </p:nvPr>
        </p:nvSpPr>
        <p:spPr/>
        <p:txBody>
          <a:bodyPr/>
          <a:lstStyle/>
          <a:p>
            <a:fld id="{5DBC82A9-8D13-47AC-AE99-94FA879CBFBD}" type="slidenum">
              <a:rPr lang="en-IN" smtClean="0"/>
              <a:pPr/>
              <a:t>33</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381000" y="0"/>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761999"/>
            <a:ext cx="6762750" cy="290737"/>
          </a:xfrm>
        </p:spPr>
        <p:txBody>
          <a:bodyPr>
            <a:noAutofit/>
          </a:bodyPr>
          <a:lstStyle/>
          <a:p>
            <a:r>
              <a:rPr sz="3500" dirty="0">
                <a:latin typeface="Times New Roman" panose="02020603050405020304" pitchFamily="18" charset="0"/>
                <a:cs typeface="Times New Roman" panose="02020603050405020304" pitchFamily="18" charset="0"/>
              </a:rPr>
              <a:t>MULTIDISIPLINARY PROGRAMME </a:t>
            </a:r>
            <a:endParaRPr lang="en-US" sz="35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38851" y="1253331"/>
            <a:ext cx="7886700" cy="4351338"/>
          </a:xfrm>
        </p:spPr>
        <p:txBody>
          <a:bodyPr>
            <a:normAutofit/>
          </a:bodyPr>
          <a:lstStyle/>
          <a:p>
            <a:r>
              <a:rPr lang="en-US" sz="2800" dirty="0">
                <a:latin typeface="Times New Roman" panose="02020603050405020304" pitchFamily="18" charset="0"/>
                <a:cs typeface="Times New Roman" panose="02020603050405020304" pitchFamily="18" charset="0"/>
              </a:rPr>
              <a:t>SPEECH THERAPIST</a:t>
            </a:r>
          </a:p>
          <a:p>
            <a:r>
              <a:rPr lang="en-US" sz="2800" dirty="0">
                <a:latin typeface="Times New Roman" panose="02020603050405020304" pitchFamily="18" charset="0"/>
                <a:cs typeface="Times New Roman" panose="02020603050405020304" pitchFamily="18" charset="0"/>
              </a:rPr>
              <a:t>OCCUPATIONAL THERAPIST</a:t>
            </a:r>
          </a:p>
          <a:p>
            <a:r>
              <a:rPr lang="en-US" sz="2800" dirty="0">
                <a:latin typeface="Times New Roman" panose="02020603050405020304" pitchFamily="18" charset="0"/>
                <a:cs typeface="Times New Roman" panose="02020603050405020304" pitchFamily="18" charset="0"/>
              </a:rPr>
              <a:t>ORTHOPEDICS</a:t>
            </a:r>
          </a:p>
          <a:p>
            <a:r>
              <a:rPr lang="en-US" sz="2800" dirty="0">
                <a:latin typeface="Times New Roman" panose="02020603050405020304" pitchFamily="18" charset="0"/>
                <a:cs typeface="Times New Roman" panose="02020603050405020304" pitchFamily="18" charset="0"/>
              </a:rPr>
              <a:t>PULMONOLOGIST ORTHOTIST</a:t>
            </a:r>
          </a:p>
          <a:p>
            <a:r>
              <a:rPr lang="en-US" sz="2800" dirty="0">
                <a:latin typeface="Times New Roman" panose="02020603050405020304" pitchFamily="18" charset="0"/>
                <a:cs typeface="Times New Roman" panose="02020603050405020304" pitchFamily="18" charset="0"/>
              </a:rPr>
              <a:t>AS A TEAM MEMBER </a:t>
            </a:r>
          </a:p>
        </p:txBody>
      </p:sp>
      <p:sp>
        <p:nvSpPr>
          <p:cNvPr id="4" name="Date Placeholder 3">
            <a:extLst>
              <a:ext uri="{FF2B5EF4-FFF2-40B4-BE49-F238E27FC236}">
                <a16:creationId xmlns:a16="http://schemas.microsoft.com/office/drawing/2014/main" xmlns="" id="{AAFB2E2F-C8BA-4350-A7EA-91398DF932AB}"/>
              </a:ext>
            </a:extLst>
          </p:cNvPr>
          <p:cNvSpPr>
            <a:spLocks noGrp="1"/>
          </p:cNvSpPr>
          <p:nvPr>
            <p:ph type="dt" sz="half" idx="10"/>
          </p:nvPr>
        </p:nvSpPr>
        <p:spPr/>
        <p:txBody>
          <a:bodyPr/>
          <a:lstStyle/>
          <a:p>
            <a:fld id="{04EBA752-C941-44E0-8DA6-92E4094ADDC0}" type="datetime1">
              <a:rPr lang="en-US" smtClean="0"/>
              <a:pPr/>
              <a:t>30/11/2022</a:t>
            </a:fld>
            <a:endParaRPr lang="en-IN" dirty="0"/>
          </a:p>
        </p:txBody>
      </p:sp>
      <p:sp>
        <p:nvSpPr>
          <p:cNvPr id="5" name="Footer Placeholder 4">
            <a:extLst>
              <a:ext uri="{FF2B5EF4-FFF2-40B4-BE49-F238E27FC236}">
                <a16:creationId xmlns:a16="http://schemas.microsoft.com/office/drawing/2014/main" xmlns="" id="{9356F22B-1A0B-4941-9148-0E24D23CBF05}"/>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AC07296E-8CB9-4CA0-9396-295256A080E9}"/>
              </a:ext>
            </a:extLst>
          </p:cNvPr>
          <p:cNvSpPr>
            <a:spLocks noGrp="1"/>
          </p:cNvSpPr>
          <p:nvPr>
            <p:ph type="sldNum" sz="quarter" idx="12"/>
          </p:nvPr>
        </p:nvSpPr>
        <p:spPr/>
        <p:txBody>
          <a:bodyPr/>
          <a:lstStyle/>
          <a:p>
            <a:fld id="{5DBC82A9-8D13-47AC-AE99-94FA879CBFBD}" type="slidenum">
              <a:rPr lang="en-IN" smtClean="0"/>
              <a:pPr/>
              <a:t>34</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381000" y="152400"/>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 MAINTAING STRENGTH IN POLIO</a:t>
            </a:r>
          </a:p>
          <a:p>
            <a:r>
              <a:rPr lang="en-US" dirty="0"/>
              <a:t>I- HOME BASED EXERCISES</a:t>
            </a:r>
          </a:p>
          <a:p>
            <a:r>
              <a:rPr lang="en-US" dirty="0"/>
              <a:t>C- WITHOUT HOME BASED EXERCISES</a:t>
            </a:r>
          </a:p>
          <a:p>
            <a:r>
              <a:rPr lang="en-US" dirty="0"/>
              <a:t>O- CHANGE IN FUNCATION</a:t>
            </a:r>
          </a:p>
        </p:txBody>
      </p:sp>
      <p:sp>
        <p:nvSpPr>
          <p:cNvPr id="3" name="Date Placeholder 2">
            <a:extLst>
              <a:ext uri="{FF2B5EF4-FFF2-40B4-BE49-F238E27FC236}">
                <a16:creationId xmlns:a16="http://schemas.microsoft.com/office/drawing/2014/main" xmlns="" id="{57B8D0AB-FBEC-40FC-85E3-B17666562C49}"/>
              </a:ext>
            </a:extLst>
          </p:cNvPr>
          <p:cNvSpPr>
            <a:spLocks noGrp="1"/>
          </p:cNvSpPr>
          <p:nvPr>
            <p:ph type="dt" sz="half" idx="10"/>
          </p:nvPr>
        </p:nvSpPr>
        <p:spPr/>
        <p:txBody>
          <a:bodyPr/>
          <a:lstStyle/>
          <a:p>
            <a:fld id="{391C59EB-77A4-4B18-A99B-B18152238983}" type="datetime1">
              <a:rPr lang="en-US" smtClean="0"/>
              <a:pPr/>
              <a:t>30/11/2022</a:t>
            </a:fld>
            <a:endParaRPr lang="en-IN" dirty="0"/>
          </a:p>
        </p:txBody>
      </p:sp>
      <p:sp>
        <p:nvSpPr>
          <p:cNvPr id="4" name="Footer Placeholder 3">
            <a:extLst>
              <a:ext uri="{FF2B5EF4-FFF2-40B4-BE49-F238E27FC236}">
                <a16:creationId xmlns:a16="http://schemas.microsoft.com/office/drawing/2014/main" xmlns="" id="{73BA210D-B9E3-4F98-AEB7-52D014CDCD73}"/>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E66DB138-A44F-4BDF-BD9A-7B9A802AC652}"/>
              </a:ext>
            </a:extLst>
          </p:cNvPr>
          <p:cNvSpPr>
            <a:spLocks noGrp="1"/>
          </p:cNvSpPr>
          <p:nvPr>
            <p:ph type="sldNum" sz="quarter" idx="12"/>
          </p:nvPr>
        </p:nvSpPr>
        <p:spPr/>
        <p:txBody>
          <a:bodyPr/>
          <a:lstStyle/>
          <a:p>
            <a:fld id="{5DBC82A9-8D13-47AC-AE99-94FA879CBFBD}" type="slidenum">
              <a:rPr lang="en-IN" smtClean="0"/>
              <a:pPr/>
              <a:t>35</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88198657"/>
              </p:ext>
            </p:extLst>
          </p:nvPr>
        </p:nvGraphicFramePr>
        <p:xfrm>
          <a:off x="442898" y="1044975"/>
          <a:ext cx="8091502" cy="5048485"/>
        </p:xfrm>
        <a:graphic>
          <a:graphicData uri="http://schemas.openxmlformats.org/drawingml/2006/table">
            <a:tbl>
              <a:tblPr firstRow="1" bandRow="1">
                <a:tableStyleId>{5C22544A-7EE6-4342-B048-85BDC9FD1C3A}</a:tableStyleId>
              </a:tblPr>
              <a:tblGrid>
                <a:gridCol w="4059764">
                  <a:extLst>
                    <a:ext uri="{9D8B030D-6E8A-4147-A177-3AD203B41FA5}">
                      <a16:colId xmlns:a16="http://schemas.microsoft.com/office/drawing/2014/main" xmlns="" val="20000"/>
                    </a:ext>
                  </a:extLst>
                </a:gridCol>
                <a:gridCol w="4031738">
                  <a:extLst>
                    <a:ext uri="{9D8B030D-6E8A-4147-A177-3AD203B41FA5}">
                      <a16:colId xmlns:a16="http://schemas.microsoft.com/office/drawing/2014/main" xmlns="" val="20001"/>
                    </a:ext>
                  </a:extLst>
                </a:gridCol>
              </a:tblGrid>
              <a:tr h="314753">
                <a:tc>
                  <a:txBody>
                    <a:bodyPr/>
                    <a:lstStyle/>
                    <a:p>
                      <a:r>
                        <a:rPr lang="en-US" dirty="0"/>
                        <a:t>TYPE OF THE STUDY</a:t>
                      </a:r>
                    </a:p>
                  </a:txBody>
                  <a:tcPr/>
                </a:tc>
                <a:tc>
                  <a:txBody>
                    <a:bodyPr/>
                    <a:lstStyle/>
                    <a:p>
                      <a:r>
                        <a:rPr lang="en-US" dirty="0"/>
                        <a:t>RANDOMISEDD CONTROL TRIAL</a:t>
                      </a:r>
                    </a:p>
                  </a:txBody>
                  <a:tcPr/>
                </a:tc>
                <a:extLst>
                  <a:ext uri="{0D108BD9-81ED-4DB2-BD59-A6C34878D82A}">
                    <a16:rowId xmlns:a16="http://schemas.microsoft.com/office/drawing/2014/main" xmlns="" val="10000"/>
                  </a:ext>
                </a:extLst>
              </a:tr>
              <a:tr h="314753">
                <a:tc>
                  <a:txBody>
                    <a:bodyPr/>
                    <a:lstStyle/>
                    <a:p>
                      <a:r>
                        <a:rPr lang="en-US" dirty="0"/>
                        <a:t>YEAR OF PUBLICATION</a:t>
                      </a:r>
                    </a:p>
                  </a:txBody>
                  <a:tcPr/>
                </a:tc>
                <a:tc>
                  <a:txBody>
                    <a:bodyPr/>
                    <a:lstStyle/>
                    <a:p>
                      <a:r>
                        <a:rPr lang="en-US" dirty="0"/>
                        <a:t>2012</a:t>
                      </a:r>
                    </a:p>
                  </a:txBody>
                  <a:tcPr/>
                </a:tc>
                <a:extLst>
                  <a:ext uri="{0D108BD9-81ED-4DB2-BD59-A6C34878D82A}">
                    <a16:rowId xmlns:a16="http://schemas.microsoft.com/office/drawing/2014/main" xmlns="" val="10001"/>
                  </a:ext>
                </a:extLst>
              </a:tr>
              <a:tr h="314753">
                <a:tc>
                  <a:txBody>
                    <a:bodyPr/>
                    <a:lstStyle/>
                    <a:p>
                      <a:r>
                        <a:rPr lang="en-US" dirty="0"/>
                        <a:t>LEVEL OF EVIDANCE</a:t>
                      </a:r>
                    </a:p>
                  </a:txBody>
                  <a:tcPr/>
                </a:tc>
                <a:tc>
                  <a:txBody>
                    <a:bodyPr/>
                    <a:lstStyle/>
                    <a:p>
                      <a:r>
                        <a:rPr lang="en-US" dirty="0"/>
                        <a:t>HIGH</a:t>
                      </a:r>
                    </a:p>
                  </a:txBody>
                  <a:tcPr/>
                </a:tc>
                <a:extLst>
                  <a:ext uri="{0D108BD9-81ED-4DB2-BD59-A6C34878D82A}">
                    <a16:rowId xmlns:a16="http://schemas.microsoft.com/office/drawing/2014/main" xmlns="" val="10002"/>
                  </a:ext>
                </a:extLst>
              </a:tr>
              <a:tr h="314753">
                <a:tc>
                  <a:txBody>
                    <a:bodyPr/>
                    <a:lstStyle/>
                    <a:p>
                      <a:r>
                        <a:rPr lang="en-US" dirty="0"/>
                        <a:t>AUTHOR</a:t>
                      </a:r>
                    </a:p>
                  </a:txBody>
                  <a:tcPr/>
                </a:tc>
                <a:tc>
                  <a:txBody>
                    <a:bodyPr/>
                    <a:lstStyle/>
                    <a:p>
                      <a:r>
                        <a:rPr lang="en-US" b="1" dirty="0"/>
                        <a:t>Deirdre Murray</a:t>
                      </a:r>
                      <a:r>
                        <a:rPr lang="en-US" baseline="30000" dirty="0">
                          <a:hlinkClick r:id="rId2"/>
                        </a:rPr>
                        <a:t>12</a:t>
                      </a:r>
                      <a:r>
                        <a:rPr lang="en-US" baseline="30000" dirty="0"/>
                        <a:t>*</a:t>
                      </a:r>
                      <a:r>
                        <a:rPr lang="en-US" dirty="0"/>
                        <a:t>, </a:t>
                      </a:r>
                      <a:r>
                        <a:rPr lang="en-US" b="1" dirty="0" err="1"/>
                        <a:t>Dara</a:t>
                      </a:r>
                      <a:r>
                        <a:rPr lang="en-US" b="1" dirty="0"/>
                        <a:t> Meldrum</a:t>
                      </a:r>
                      <a:endParaRPr lang="en-US" dirty="0"/>
                    </a:p>
                  </a:txBody>
                  <a:tcPr/>
                </a:tc>
                <a:extLst>
                  <a:ext uri="{0D108BD9-81ED-4DB2-BD59-A6C34878D82A}">
                    <a16:rowId xmlns:a16="http://schemas.microsoft.com/office/drawing/2014/main" xmlns="" val="10003"/>
                  </a:ext>
                </a:extLst>
              </a:tr>
              <a:tr h="1039410">
                <a:tc>
                  <a:txBody>
                    <a:bodyPr/>
                    <a:lstStyle/>
                    <a:p>
                      <a:r>
                        <a:rPr lang="en-US" dirty="0"/>
                        <a:t>AIM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effects of a home-based arm </a:t>
                      </a:r>
                      <a:r>
                        <a:rPr lang="en-US" b="1" dirty="0" err="1"/>
                        <a:t>ergometry</a:t>
                      </a:r>
                      <a:r>
                        <a:rPr lang="en-US" b="1" dirty="0"/>
                        <a:t> exercise </a:t>
                      </a:r>
                      <a:r>
                        <a:rPr lang="en-US" b="1" dirty="0" err="1"/>
                        <a:t>programme</a:t>
                      </a:r>
                      <a:r>
                        <a:rPr lang="en-US" b="1" dirty="0"/>
                        <a:t> on physical fitness, fatigue and activity in polio survivors: protocol for a </a:t>
                      </a:r>
                      <a:r>
                        <a:rPr lang="en-US" b="1" dirty="0" err="1"/>
                        <a:t>randomised</a:t>
                      </a:r>
                      <a:r>
                        <a:rPr lang="en-US" b="1" dirty="0"/>
                        <a:t> controlled </a:t>
                      </a:r>
                      <a:r>
                        <a:rPr lang="en-US" b="1" dirty="0" err="1"/>
                        <a:t>tria</a:t>
                      </a:r>
                      <a:endParaRPr lang="en-US" b="1" dirty="0"/>
                    </a:p>
                    <a:p>
                      <a:endParaRPr lang="en-US" dirty="0"/>
                    </a:p>
                  </a:txBody>
                  <a:tcPr/>
                </a:tc>
                <a:extLst>
                  <a:ext uri="{0D108BD9-81ED-4DB2-BD59-A6C34878D82A}">
                    <a16:rowId xmlns:a16="http://schemas.microsoft.com/office/drawing/2014/main" xmlns="" val="10004"/>
                  </a:ext>
                </a:extLst>
              </a:tr>
              <a:tr h="2184883">
                <a:tc>
                  <a:txBody>
                    <a:bodyPr/>
                    <a:lstStyle/>
                    <a:p>
                      <a:r>
                        <a:rPr lang="en-US" dirty="0"/>
                        <a:t>METHOD</a:t>
                      </a:r>
                    </a:p>
                  </a:txBody>
                  <a:tcPr/>
                </a:tc>
                <a:tc>
                  <a:txBody>
                    <a:bodyPr/>
                    <a:lstStyle/>
                    <a:p>
                      <a:r>
                        <a:rPr lang="en-US" dirty="0"/>
                        <a:t>This is a prospective, single blinded, </a:t>
                      </a:r>
                      <a:r>
                        <a:rPr lang="en-US" dirty="0" err="1"/>
                        <a:t>randomised</a:t>
                      </a:r>
                      <a:r>
                        <a:rPr lang="en-US" dirty="0"/>
                        <a:t> controlled trial. There are two arms; exercise intervention using arm </a:t>
                      </a:r>
                      <a:r>
                        <a:rPr lang="en-US" dirty="0" err="1"/>
                        <a:t>ergometers</a:t>
                      </a:r>
                      <a:r>
                        <a:rPr lang="en-US" dirty="0"/>
                        <a:t> and control. Polio survivors meeting eligibility criteria will be recruited and randomly allocated to intervention or control groups. Participants allocated to the intervention group will receive a small arm </a:t>
                      </a:r>
                      <a:r>
                        <a:rPr lang="en-US" dirty="0" err="1"/>
                        <a:t>ergometer</a:t>
                      </a:r>
                      <a:r>
                        <a:rPr lang="en-US" dirty="0"/>
                        <a:t> and a polar heart rate monitor. They will carry out a home-based moderate intensity (50-70% </a:t>
                      </a:r>
                      <a:r>
                        <a:rPr lang="en-US" dirty="0" err="1"/>
                        <a:t>HRMax</a:t>
                      </a:r>
                      <a:r>
                        <a:rPr lang="en-US" dirty="0"/>
                        <a:t>) aerobic exercise </a:t>
                      </a:r>
                      <a:r>
                        <a:rPr lang="en-US" dirty="0" err="1"/>
                        <a:t>programme</a:t>
                      </a:r>
                      <a:r>
                        <a:rPr lang="en-US" dirty="0"/>
                        <a:t> for eight weeks, following instruction by the treating physiotherapist. </a:t>
                      </a:r>
                    </a:p>
                  </a:txBody>
                  <a:tcPr/>
                </a:tc>
                <a:extLst>
                  <a:ext uri="{0D108BD9-81ED-4DB2-BD59-A6C34878D82A}">
                    <a16:rowId xmlns:a16="http://schemas.microsoft.com/office/drawing/2014/main" xmlns="" val="10005"/>
                  </a:ext>
                </a:extLst>
              </a:tr>
              <a:tr h="314753">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2" name="Date Placeholder 1">
            <a:extLst>
              <a:ext uri="{FF2B5EF4-FFF2-40B4-BE49-F238E27FC236}">
                <a16:creationId xmlns:a16="http://schemas.microsoft.com/office/drawing/2014/main" xmlns="" id="{C044A6A2-085F-4CFE-8169-43FC969A7A0C}"/>
              </a:ext>
            </a:extLst>
          </p:cNvPr>
          <p:cNvSpPr>
            <a:spLocks noGrp="1"/>
          </p:cNvSpPr>
          <p:nvPr>
            <p:ph type="dt" sz="half" idx="10"/>
          </p:nvPr>
        </p:nvSpPr>
        <p:spPr/>
        <p:txBody>
          <a:bodyPr/>
          <a:lstStyle/>
          <a:p>
            <a:fld id="{6F8F8750-568E-4CBC-B5FC-5DECDFD4229B}" type="datetime1">
              <a:rPr lang="en-US" smtClean="0"/>
              <a:pPr/>
              <a:t>30/11/2022</a:t>
            </a:fld>
            <a:endParaRPr lang="en-IN" dirty="0"/>
          </a:p>
        </p:txBody>
      </p:sp>
      <p:sp>
        <p:nvSpPr>
          <p:cNvPr id="5" name="Footer Placeholder 4">
            <a:extLst>
              <a:ext uri="{FF2B5EF4-FFF2-40B4-BE49-F238E27FC236}">
                <a16:creationId xmlns:a16="http://schemas.microsoft.com/office/drawing/2014/main" xmlns="" id="{9F2C9B3A-87C1-4870-97F4-964C33AB539A}"/>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8FFCB12F-9E30-47A6-AAF4-B461C7F05E6A}"/>
              </a:ext>
            </a:extLst>
          </p:cNvPr>
          <p:cNvSpPr>
            <a:spLocks noGrp="1"/>
          </p:cNvSpPr>
          <p:nvPr>
            <p:ph type="sldNum" sz="quarter" idx="12"/>
          </p:nvPr>
        </p:nvSpPr>
        <p:spPr/>
        <p:txBody>
          <a:bodyPr/>
          <a:lstStyle/>
          <a:p>
            <a:fld id="{5DBC82A9-8D13-47AC-AE99-94FA879CBFBD}" type="slidenum">
              <a:rPr lang="en-IN" smtClean="0"/>
              <a:pPr/>
              <a:t>36</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3"/>
          <a:srcRect/>
          <a:stretch>
            <a:fillRect/>
          </a:stretch>
        </p:blipFill>
        <p:spPr bwMode="auto">
          <a:xfrm>
            <a:off x="228600" y="0"/>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4"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28650" y="1825625"/>
          <a:ext cx="7886700" cy="18618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xmlns="" val="20000"/>
                    </a:ext>
                  </a:extLst>
                </a:gridCol>
                <a:gridCol w="3943350">
                  <a:extLst>
                    <a:ext uri="{9D8B030D-6E8A-4147-A177-3AD203B41FA5}">
                      <a16:colId xmlns:a16="http://schemas.microsoft.com/office/drawing/2014/main" xmlns="" val="20001"/>
                    </a:ext>
                  </a:extLst>
                </a:gridCol>
              </a:tblGrid>
              <a:tr h="370840">
                <a:tc>
                  <a:txBody>
                    <a:bodyPr/>
                    <a:lstStyle/>
                    <a:p>
                      <a:r>
                        <a:rPr lang="en-US" dirty="0"/>
                        <a:t>WAS META ANALYSIS USED?</a:t>
                      </a:r>
                    </a:p>
                  </a:txBody>
                  <a:tcPr marL="87630" marR="87630"/>
                </a:tc>
                <a:tc>
                  <a:txBody>
                    <a:bodyPr/>
                    <a:lstStyle/>
                    <a:p>
                      <a:r>
                        <a:rPr lang="en-US" dirty="0"/>
                        <a:t>NO</a:t>
                      </a:r>
                    </a:p>
                  </a:txBody>
                  <a:tcPr marL="87630" marR="87630"/>
                </a:tc>
                <a:extLst>
                  <a:ext uri="{0D108BD9-81ED-4DB2-BD59-A6C34878D82A}">
                    <a16:rowId xmlns:a16="http://schemas.microsoft.com/office/drawing/2014/main" xmlns="" val="10000"/>
                  </a:ext>
                </a:extLst>
              </a:tr>
              <a:tr h="370840">
                <a:tc>
                  <a:txBody>
                    <a:bodyPr/>
                    <a:lstStyle/>
                    <a:p>
                      <a:r>
                        <a:rPr lang="en-US" dirty="0"/>
                        <a:t>CONCLUSION</a:t>
                      </a:r>
                    </a:p>
                  </a:txBody>
                  <a:tcPr marL="87630" marR="87630"/>
                </a:tc>
                <a:tc>
                  <a:txBody>
                    <a:bodyPr/>
                    <a:lstStyle/>
                    <a:p>
                      <a:r>
                        <a:rPr lang="en-US" dirty="0"/>
                        <a:t>The home-based exercise </a:t>
                      </a:r>
                      <a:r>
                        <a:rPr lang="en-US" dirty="0" err="1"/>
                        <a:t>programme</a:t>
                      </a:r>
                      <a:r>
                        <a:rPr lang="en-US" dirty="0"/>
                        <a:t>, </a:t>
                      </a:r>
                      <a:r>
                        <a:rPr lang="en-US" dirty="0" err="1"/>
                        <a:t>utilising</a:t>
                      </a:r>
                      <a:r>
                        <a:rPr lang="en-US" dirty="0"/>
                        <a:t> affordable items of equipment, has the potential to facilitate aerobic exercise in Polio survivors, allowing this patient group to take advantage of the benefits of exercise.</a:t>
                      </a:r>
                    </a:p>
                  </a:txBody>
                  <a:tcPr marL="87630" marR="87630"/>
                </a:tc>
                <a:extLst>
                  <a:ext uri="{0D108BD9-81ED-4DB2-BD59-A6C34878D82A}">
                    <a16:rowId xmlns:a16="http://schemas.microsoft.com/office/drawing/2014/main" xmlns="" val="10001"/>
                  </a:ext>
                </a:extLst>
              </a:tr>
              <a:tr h="370840">
                <a:tc>
                  <a:txBody>
                    <a:bodyPr/>
                    <a:lstStyle/>
                    <a:p>
                      <a:endParaRPr lang="en-US"/>
                    </a:p>
                  </a:txBody>
                  <a:tcPr marL="87630" marR="87630"/>
                </a:tc>
                <a:tc>
                  <a:txBody>
                    <a:bodyPr/>
                    <a:lstStyle/>
                    <a:p>
                      <a:endParaRPr lang="en-US" dirty="0"/>
                    </a:p>
                  </a:txBody>
                  <a:tcPr marL="87630" marR="87630"/>
                </a:tc>
                <a:extLst>
                  <a:ext uri="{0D108BD9-81ED-4DB2-BD59-A6C34878D82A}">
                    <a16:rowId xmlns:a16="http://schemas.microsoft.com/office/drawing/2014/main" xmlns="" val="10002"/>
                  </a:ext>
                </a:extLst>
              </a:tr>
            </a:tbl>
          </a:graphicData>
        </a:graphic>
      </p:graphicFrame>
      <p:sp>
        <p:nvSpPr>
          <p:cNvPr id="2" name="Date Placeholder 1">
            <a:extLst>
              <a:ext uri="{FF2B5EF4-FFF2-40B4-BE49-F238E27FC236}">
                <a16:creationId xmlns:a16="http://schemas.microsoft.com/office/drawing/2014/main" xmlns="" id="{279EE82E-7105-439F-85DC-A9F729B81327}"/>
              </a:ext>
            </a:extLst>
          </p:cNvPr>
          <p:cNvSpPr>
            <a:spLocks noGrp="1"/>
          </p:cNvSpPr>
          <p:nvPr>
            <p:ph type="dt" sz="half" idx="10"/>
          </p:nvPr>
        </p:nvSpPr>
        <p:spPr/>
        <p:txBody>
          <a:bodyPr/>
          <a:lstStyle/>
          <a:p>
            <a:fld id="{3C2C010D-72AD-4E4C-9C91-2C6A63F57A06}" type="datetime1">
              <a:rPr lang="en-US" smtClean="0"/>
              <a:pPr/>
              <a:t>30/11/2022</a:t>
            </a:fld>
            <a:endParaRPr lang="en-IN" dirty="0"/>
          </a:p>
        </p:txBody>
      </p:sp>
      <p:sp>
        <p:nvSpPr>
          <p:cNvPr id="5" name="Footer Placeholder 4">
            <a:extLst>
              <a:ext uri="{FF2B5EF4-FFF2-40B4-BE49-F238E27FC236}">
                <a16:creationId xmlns:a16="http://schemas.microsoft.com/office/drawing/2014/main" xmlns="" id="{3967EF5E-8DEA-4C8F-8425-DE7769E22504}"/>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29FEE8A1-D3BB-4B4D-A667-96085A3B3673}"/>
              </a:ext>
            </a:extLst>
          </p:cNvPr>
          <p:cNvSpPr>
            <a:spLocks noGrp="1"/>
          </p:cNvSpPr>
          <p:nvPr>
            <p:ph type="sldNum" sz="quarter" idx="12"/>
          </p:nvPr>
        </p:nvSpPr>
        <p:spPr/>
        <p:txBody>
          <a:bodyPr/>
          <a:lstStyle/>
          <a:p>
            <a:fld id="{5DBC82A9-8D13-47AC-AE99-94FA879CBFBD}" type="slidenum">
              <a:rPr lang="en-IN" smtClean="0"/>
              <a:pPr/>
              <a:t>37</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381000"/>
            <a:ext cx="895350" cy="1066800"/>
          </a:xfrm>
          <a:prstGeom prst="rect">
            <a:avLst/>
          </a:prstGeom>
          <a:solidFill>
            <a:schemeClr val="bg1"/>
          </a:solid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 patient with poliomyelitis</a:t>
            </a:r>
          </a:p>
          <a:p>
            <a:endParaRPr lang="en-US" dirty="0"/>
          </a:p>
          <a:p>
            <a:r>
              <a:rPr lang="en-US" dirty="0"/>
              <a:t>I-  low-intensity exercises, electrical muscle stimulation and heat therapy</a:t>
            </a:r>
          </a:p>
          <a:p>
            <a:endParaRPr lang="en-US" dirty="0"/>
          </a:p>
          <a:p>
            <a:r>
              <a:rPr lang="en-US" dirty="0"/>
              <a:t>C-</a:t>
            </a:r>
          </a:p>
          <a:p>
            <a:endParaRPr lang="en-US" dirty="0"/>
          </a:p>
          <a:p>
            <a:r>
              <a:rPr lang="en-US" dirty="0"/>
              <a:t>O- Change in muscle strength</a:t>
            </a:r>
          </a:p>
          <a:p>
            <a:endParaRPr lang="en-US" dirty="0"/>
          </a:p>
        </p:txBody>
      </p:sp>
      <p:sp>
        <p:nvSpPr>
          <p:cNvPr id="2" name="Date Placeholder 1">
            <a:extLst>
              <a:ext uri="{FF2B5EF4-FFF2-40B4-BE49-F238E27FC236}">
                <a16:creationId xmlns:a16="http://schemas.microsoft.com/office/drawing/2014/main" xmlns="" id="{CF6A56CC-213B-49AE-A39E-4130EC0A0B1B}"/>
              </a:ext>
            </a:extLst>
          </p:cNvPr>
          <p:cNvSpPr>
            <a:spLocks noGrp="1"/>
          </p:cNvSpPr>
          <p:nvPr>
            <p:ph type="dt" sz="half" idx="10"/>
          </p:nvPr>
        </p:nvSpPr>
        <p:spPr/>
        <p:txBody>
          <a:bodyPr/>
          <a:lstStyle/>
          <a:p>
            <a:fld id="{95338FDD-E703-4E90-9AFD-273CF8258ADB}" type="datetime1">
              <a:rPr lang="en-US" smtClean="0"/>
              <a:pPr/>
              <a:t>30/11/2022</a:t>
            </a:fld>
            <a:endParaRPr lang="en-IN" dirty="0"/>
          </a:p>
        </p:txBody>
      </p:sp>
      <p:sp>
        <p:nvSpPr>
          <p:cNvPr id="4" name="Footer Placeholder 3">
            <a:extLst>
              <a:ext uri="{FF2B5EF4-FFF2-40B4-BE49-F238E27FC236}">
                <a16:creationId xmlns:a16="http://schemas.microsoft.com/office/drawing/2014/main" xmlns="" id="{64E14EA0-F147-437D-96D8-0DA09AB91934}"/>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17DBB75C-6402-4B29-844E-E8A9A93F0E4C}"/>
              </a:ext>
            </a:extLst>
          </p:cNvPr>
          <p:cNvSpPr>
            <a:spLocks noGrp="1"/>
          </p:cNvSpPr>
          <p:nvPr>
            <p:ph type="sldNum" sz="quarter" idx="12"/>
          </p:nvPr>
        </p:nvSpPr>
        <p:spPr/>
        <p:txBody>
          <a:bodyPr/>
          <a:lstStyle/>
          <a:p>
            <a:fld id="{5DBC82A9-8D13-47AC-AE99-94FA879CBFBD}" type="slidenum">
              <a:rPr lang="en-IN" smtClean="0"/>
              <a:pPr/>
              <a:t>38</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364191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68916" y="692696"/>
            <a:ext cx="5014633" cy="5688632"/>
          </a:xfrm>
          <a:prstGeom prst="rect">
            <a:avLst/>
          </a:prstGeom>
        </p:spPr>
      </p:pic>
      <p:sp>
        <p:nvSpPr>
          <p:cNvPr id="3" name="Date Placeholder 2">
            <a:extLst>
              <a:ext uri="{FF2B5EF4-FFF2-40B4-BE49-F238E27FC236}">
                <a16:creationId xmlns:a16="http://schemas.microsoft.com/office/drawing/2014/main" xmlns="" id="{907150D8-B339-4800-AA7B-C09EF7FC6850}"/>
              </a:ext>
            </a:extLst>
          </p:cNvPr>
          <p:cNvSpPr>
            <a:spLocks noGrp="1"/>
          </p:cNvSpPr>
          <p:nvPr>
            <p:ph type="dt" sz="half" idx="10"/>
          </p:nvPr>
        </p:nvSpPr>
        <p:spPr/>
        <p:txBody>
          <a:bodyPr/>
          <a:lstStyle/>
          <a:p>
            <a:fld id="{6C6C3404-2A39-4EE9-8F5C-713672130331}" type="datetime1">
              <a:rPr lang="en-US" smtClean="0"/>
              <a:pPr/>
              <a:t>30/11/2022</a:t>
            </a:fld>
            <a:endParaRPr lang="en-IN" dirty="0"/>
          </a:p>
        </p:txBody>
      </p:sp>
      <p:sp>
        <p:nvSpPr>
          <p:cNvPr id="5" name="Footer Placeholder 4">
            <a:extLst>
              <a:ext uri="{FF2B5EF4-FFF2-40B4-BE49-F238E27FC236}">
                <a16:creationId xmlns:a16="http://schemas.microsoft.com/office/drawing/2014/main" xmlns="" id="{EAD601EB-EA28-462D-A91B-D1063AE66A17}"/>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A1407544-2CB5-4873-90CB-36E2F47105A0}"/>
              </a:ext>
            </a:extLst>
          </p:cNvPr>
          <p:cNvSpPr>
            <a:spLocks noGrp="1"/>
          </p:cNvSpPr>
          <p:nvPr>
            <p:ph type="sldNum" sz="quarter" idx="12"/>
          </p:nvPr>
        </p:nvSpPr>
        <p:spPr/>
        <p:txBody>
          <a:bodyPr/>
          <a:lstStyle/>
          <a:p>
            <a:fld id="{5DBC82A9-8D13-47AC-AE99-94FA879CBFBD}" type="slidenum">
              <a:rPr lang="en-IN" smtClean="0"/>
              <a:pPr/>
              <a:t>39</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4"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154907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19146"/>
          </a:xfrm>
        </p:spPr>
        <p:txBody>
          <a:bodyPr>
            <a:normAutofit/>
          </a:bodyPr>
          <a:lstStyle/>
          <a:p>
            <a:pPr algn="ctr"/>
            <a:r>
              <a:rPr sz="3600">
                <a:latin typeface="Times New Roman" pitchFamily="18" charset="0"/>
                <a:cs typeface="Times New Roman" pitchFamily="18" charset="0"/>
              </a:rPr>
              <a:t>PATHOLOGY</a:t>
            </a:r>
            <a:endParaRPr lang="en-US" sz="3600" dirty="0">
              <a:latin typeface="Times New Roman" pitchFamily="18" charset="0"/>
              <a:cs typeface="Times New Roman" pitchFamily="18" charset="0"/>
            </a:endParaRPr>
          </a:p>
        </p:txBody>
      </p:sp>
      <p:sp>
        <p:nvSpPr>
          <p:cNvPr id="5" name="Content Placeholder 4"/>
          <p:cNvSpPr>
            <a:spLocks noGrp="1"/>
          </p:cNvSpPr>
          <p:nvPr>
            <p:ph idx="1"/>
          </p:nvPr>
        </p:nvSpPr>
        <p:spPr>
          <a:xfrm>
            <a:off x="914400" y="1371600"/>
            <a:ext cx="7772400" cy="4937720"/>
          </a:xfrm>
        </p:spPr>
        <p:txBody>
          <a:bodyPr>
            <a:normAutofit fontScale="92500" lnSpcReduction="10000"/>
          </a:bodyPr>
          <a:lstStyle/>
          <a:p>
            <a:pPr algn="just"/>
            <a:r>
              <a:rPr lang="en-US" sz="2800" dirty="0">
                <a:latin typeface="Times New Roman" pitchFamily="18" charset="0"/>
                <a:cs typeface="Times New Roman" pitchFamily="18" charset="0"/>
              </a:rPr>
              <a:t>Virus makes entry into tonsil-pharyngeal lymphoid tissue, Payer’s patches and in corresponding regional lymph nodes.</a:t>
            </a:r>
          </a:p>
          <a:p>
            <a:pPr algn="just"/>
            <a:r>
              <a:rPr lang="en-US" sz="2800" dirty="0">
                <a:latin typeface="Times New Roman" pitchFamily="18" charset="0"/>
                <a:cs typeface="Times New Roman" pitchFamily="18" charset="0"/>
              </a:rPr>
              <a:t>The virus multiplies and disseminates throughout the body</a:t>
            </a:r>
          </a:p>
          <a:p>
            <a:pPr algn="just"/>
            <a:r>
              <a:rPr lang="en-US" sz="2800" dirty="0">
                <a:latin typeface="Times New Roman" pitchFamily="18" charset="0"/>
                <a:cs typeface="Times New Roman" pitchFamily="18" charset="0"/>
              </a:rPr>
              <a:t>The antibody, when present, inactivates the virus while it is in circulation in blood.</a:t>
            </a:r>
          </a:p>
          <a:p>
            <a:pPr algn="just"/>
            <a:r>
              <a:rPr lang="en-US" sz="2800" dirty="0">
                <a:latin typeface="Times New Roman" pitchFamily="18" charset="0"/>
                <a:cs typeface="Times New Roman" pitchFamily="18" charset="0"/>
              </a:rPr>
              <a:t>During this phase, mild symptoms like sore throat, gastrointestinal upsets, transient fever may be present.</a:t>
            </a:r>
          </a:p>
          <a:p>
            <a:pPr algn="just"/>
            <a:r>
              <a:rPr lang="en-US" sz="2800" dirty="0">
                <a:latin typeface="Times New Roman" pitchFamily="18" charset="0"/>
                <a:cs typeface="Times New Roman" pitchFamily="18" charset="0"/>
              </a:rPr>
              <a:t>During phase of major illness, there is widespread entry of virus into the </a:t>
            </a:r>
            <a:r>
              <a:rPr lang="en-US" sz="2800" dirty="0" err="1">
                <a:latin typeface="Times New Roman" pitchFamily="18" charset="0"/>
                <a:cs typeface="Times New Roman" pitchFamily="18" charset="0"/>
              </a:rPr>
              <a:t>neurones</a:t>
            </a:r>
            <a:r>
              <a:rPr lang="en-US" sz="2800" dirty="0">
                <a:latin typeface="Times New Roman" pitchFamily="18" charset="0"/>
                <a:cs typeface="Times New Roman" pitchFamily="18" charset="0"/>
              </a:rPr>
              <a:t> throughout the CNS giving rise to inflammatory reaction of nervous tissue and meninges.</a:t>
            </a:r>
          </a:p>
        </p:txBody>
      </p:sp>
      <p:sp>
        <p:nvSpPr>
          <p:cNvPr id="2" name="Date Placeholder 1">
            <a:extLst>
              <a:ext uri="{FF2B5EF4-FFF2-40B4-BE49-F238E27FC236}">
                <a16:creationId xmlns:a16="http://schemas.microsoft.com/office/drawing/2014/main" xmlns="" id="{C0448A19-AFE6-4FF1-BFB5-F582CABDCC91}"/>
              </a:ext>
            </a:extLst>
          </p:cNvPr>
          <p:cNvSpPr>
            <a:spLocks noGrp="1"/>
          </p:cNvSpPr>
          <p:nvPr>
            <p:ph type="dt" sz="half" idx="10"/>
          </p:nvPr>
        </p:nvSpPr>
        <p:spPr/>
        <p:txBody>
          <a:bodyPr/>
          <a:lstStyle/>
          <a:p>
            <a:fld id="{26F979E4-F68C-4D98-8530-ED4245E65299}" type="datetime1">
              <a:rPr lang="en-US" smtClean="0"/>
              <a:pPr/>
              <a:t>30/11/2022</a:t>
            </a:fld>
            <a:endParaRPr lang="en-IN" dirty="0"/>
          </a:p>
        </p:txBody>
      </p:sp>
      <p:sp>
        <p:nvSpPr>
          <p:cNvPr id="3" name="Footer Placeholder 2">
            <a:extLst>
              <a:ext uri="{FF2B5EF4-FFF2-40B4-BE49-F238E27FC236}">
                <a16:creationId xmlns:a16="http://schemas.microsoft.com/office/drawing/2014/main" xmlns="" id="{D233F8AE-03E3-4076-85A7-E815E18804BA}"/>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3D456758-7E12-45A8-B9B2-C939C4173230}"/>
              </a:ext>
            </a:extLst>
          </p:cNvPr>
          <p:cNvSpPr>
            <a:spLocks noGrp="1"/>
          </p:cNvSpPr>
          <p:nvPr>
            <p:ph type="sldNum" sz="quarter" idx="12"/>
          </p:nvPr>
        </p:nvSpPr>
        <p:spPr/>
        <p:txBody>
          <a:bodyPr/>
          <a:lstStyle/>
          <a:p>
            <a:fld id="{5DBC82A9-8D13-47AC-AE99-94FA879CBFBD}" type="slidenum">
              <a:rPr lang="en-IN" smtClean="0"/>
              <a:pPr/>
              <a:t>4</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228600"/>
            <a:ext cx="895350" cy="1066800"/>
          </a:xfrm>
          <a:prstGeom prst="rect">
            <a:avLst/>
          </a:prstGeom>
          <a:solidFill>
            <a:schemeClr val="bg1"/>
          </a:solid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 Patient with poliomyelitis</a:t>
            </a:r>
          </a:p>
          <a:p>
            <a:endParaRPr lang="en-US" dirty="0"/>
          </a:p>
          <a:p>
            <a:r>
              <a:rPr lang="en-US" dirty="0"/>
              <a:t>I- muscle strengthening</a:t>
            </a:r>
          </a:p>
          <a:p>
            <a:endParaRPr lang="en-US" dirty="0"/>
          </a:p>
          <a:p>
            <a:r>
              <a:rPr lang="en-US" dirty="0"/>
              <a:t>C-</a:t>
            </a:r>
          </a:p>
          <a:p>
            <a:endParaRPr lang="en-US" dirty="0"/>
          </a:p>
          <a:p>
            <a:r>
              <a:rPr lang="en-US" dirty="0"/>
              <a:t>O- Change in muscle strength</a:t>
            </a:r>
          </a:p>
          <a:p>
            <a:endParaRPr lang="en-US" dirty="0"/>
          </a:p>
        </p:txBody>
      </p:sp>
      <p:sp>
        <p:nvSpPr>
          <p:cNvPr id="2" name="Date Placeholder 1">
            <a:extLst>
              <a:ext uri="{FF2B5EF4-FFF2-40B4-BE49-F238E27FC236}">
                <a16:creationId xmlns:a16="http://schemas.microsoft.com/office/drawing/2014/main" xmlns="" id="{5CA030B1-0427-40FD-90E2-AABB08C657BC}"/>
              </a:ext>
            </a:extLst>
          </p:cNvPr>
          <p:cNvSpPr>
            <a:spLocks noGrp="1"/>
          </p:cNvSpPr>
          <p:nvPr>
            <p:ph type="dt" sz="half" idx="10"/>
          </p:nvPr>
        </p:nvSpPr>
        <p:spPr/>
        <p:txBody>
          <a:bodyPr/>
          <a:lstStyle/>
          <a:p>
            <a:fld id="{D02578DD-3B2D-4E28-8F22-42E7FC440380}" type="datetime1">
              <a:rPr lang="en-US" smtClean="0"/>
              <a:pPr/>
              <a:t>30/11/2022</a:t>
            </a:fld>
            <a:endParaRPr lang="en-IN" dirty="0"/>
          </a:p>
        </p:txBody>
      </p:sp>
      <p:sp>
        <p:nvSpPr>
          <p:cNvPr id="4" name="Footer Placeholder 3">
            <a:extLst>
              <a:ext uri="{FF2B5EF4-FFF2-40B4-BE49-F238E27FC236}">
                <a16:creationId xmlns:a16="http://schemas.microsoft.com/office/drawing/2014/main" xmlns="" id="{FA64B40A-F24F-43BD-9603-D82B63FD654A}"/>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6CF199E1-429F-457A-A0A3-51A0B5F97897}"/>
              </a:ext>
            </a:extLst>
          </p:cNvPr>
          <p:cNvSpPr>
            <a:spLocks noGrp="1"/>
          </p:cNvSpPr>
          <p:nvPr>
            <p:ph type="sldNum" sz="quarter" idx="12"/>
          </p:nvPr>
        </p:nvSpPr>
        <p:spPr/>
        <p:txBody>
          <a:bodyPr/>
          <a:lstStyle/>
          <a:p>
            <a:fld id="{5DBC82A9-8D13-47AC-AE99-94FA879CBFBD}" type="slidenum">
              <a:rPr lang="en-IN" smtClean="0"/>
              <a:pPr/>
              <a:t>40</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408909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76866" y="915338"/>
            <a:ext cx="4699719" cy="5020326"/>
          </a:xfrm>
          <a:prstGeom prst="rect">
            <a:avLst/>
          </a:prstGeom>
        </p:spPr>
      </p:pic>
      <p:sp>
        <p:nvSpPr>
          <p:cNvPr id="2" name="Date Placeholder 1">
            <a:extLst>
              <a:ext uri="{FF2B5EF4-FFF2-40B4-BE49-F238E27FC236}">
                <a16:creationId xmlns:a16="http://schemas.microsoft.com/office/drawing/2014/main" xmlns="" id="{9F1BF1DF-F886-4ABE-9D08-C0149232F108}"/>
              </a:ext>
            </a:extLst>
          </p:cNvPr>
          <p:cNvSpPr>
            <a:spLocks noGrp="1"/>
          </p:cNvSpPr>
          <p:nvPr>
            <p:ph type="dt" sz="half" idx="10"/>
          </p:nvPr>
        </p:nvSpPr>
        <p:spPr/>
        <p:txBody>
          <a:bodyPr/>
          <a:lstStyle/>
          <a:p>
            <a:fld id="{C169F564-77E3-486B-82EC-D888CED7F5B7}" type="datetime1">
              <a:rPr lang="en-US" smtClean="0"/>
              <a:pPr/>
              <a:t>30/11/2022</a:t>
            </a:fld>
            <a:endParaRPr lang="en-IN" dirty="0"/>
          </a:p>
        </p:txBody>
      </p:sp>
      <p:sp>
        <p:nvSpPr>
          <p:cNvPr id="3" name="Footer Placeholder 2">
            <a:extLst>
              <a:ext uri="{FF2B5EF4-FFF2-40B4-BE49-F238E27FC236}">
                <a16:creationId xmlns:a16="http://schemas.microsoft.com/office/drawing/2014/main" xmlns="" id="{5D306711-100D-4112-A9BC-CA1F96CAE392}"/>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F6F8EC47-48AC-40EF-8A0E-F3F0A5725D63}"/>
              </a:ext>
            </a:extLst>
          </p:cNvPr>
          <p:cNvSpPr>
            <a:spLocks noGrp="1"/>
          </p:cNvSpPr>
          <p:nvPr>
            <p:ph type="sldNum" sz="quarter" idx="12"/>
          </p:nvPr>
        </p:nvSpPr>
        <p:spPr/>
        <p:txBody>
          <a:bodyPr/>
          <a:lstStyle/>
          <a:p>
            <a:fld id="{5DBC82A9-8D13-47AC-AE99-94FA879CBFBD}" type="slidenum">
              <a:rPr lang="en-IN" smtClean="0"/>
              <a:pPr/>
              <a:t>41</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3"/>
          <a:srcRect/>
          <a:stretch>
            <a:fillRect/>
          </a:stretch>
        </p:blipFill>
        <p:spPr bwMode="auto">
          <a:xfrm>
            <a:off x="457200" y="457200"/>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4" cstate="print"/>
          <a:srcRect/>
          <a:stretch>
            <a:fillRect/>
          </a:stretch>
        </p:blipFill>
        <p:spPr bwMode="auto">
          <a:xfrm>
            <a:off x="8001000" y="457200"/>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756946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7649" y="2627312"/>
            <a:ext cx="7886700" cy="1603375"/>
          </a:xfrm>
        </p:spPr>
        <p:txBody>
          <a:bodyPr>
            <a:normAutofit/>
          </a:bodyPr>
          <a:lstStyle/>
          <a:p>
            <a:pPr algn="ctr">
              <a:buNone/>
            </a:pPr>
            <a:r>
              <a:rPr lang="en-IN" sz="9600" dirty="0">
                <a:latin typeface="Monotype Corsiva" pitchFamily="66" charset="0"/>
              </a:rPr>
              <a:t>THANK  YOU</a:t>
            </a:r>
            <a:endParaRPr lang="en-IN" sz="8800" dirty="0"/>
          </a:p>
        </p:txBody>
      </p:sp>
      <p:sp>
        <p:nvSpPr>
          <p:cNvPr id="3" name="Date Placeholder 2">
            <a:extLst>
              <a:ext uri="{FF2B5EF4-FFF2-40B4-BE49-F238E27FC236}">
                <a16:creationId xmlns:a16="http://schemas.microsoft.com/office/drawing/2014/main" xmlns="" id="{A8F3DD8D-D330-4114-92D2-57CC566AABD4}"/>
              </a:ext>
            </a:extLst>
          </p:cNvPr>
          <p:cNvSpPr>
            <a:spLocks noGrp="1"/>
          </p:cNvSpPr>
          <p:nvPr>
            <p:ph type="dt" sz="half" idx="10"/>
          </p:nvPr>
        </p:nvSpPr>
        <p:spPr/>
        <p:txBody>
          <a:bodyPr/>
          <a:lstStyle/>
          <a:p>
            <a:fld id="{995230CF-3532-4C98-ACA5-2DBB1D0B8B8C}" type="datetime1">
              <a:rPr lang="en-US" smtClean="0"/>
              <a:pPr/>
              <a:t>30/11/2022</a:t>
            </a:fld>
            <a:endParaRPr lang="en-IN" dirty="0"/>
          </a:p>
        </p:txBody>
      </p:sp>
      <p:sp>
        <p:nvSpPr>
          <p:cNvPr id="4" name="Footer Placeholder 3">
            <a:extLst>
              <a:ext uri="{FF2B5EF4-FFF2-40B4-BE49-F238E27FC236}">
                <a16:creationId xmlns:a16="http://schemas.microsoft.com/office/drawing/2014/main" xmlns="" id="{9E4035BB-E7DD-4320-A3B4-D210AA7DDC99}"/>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5E36DDEF-29A5-44DF-845A-9AD2C278E89A}"/>
              </a:ext>
            </a:extLst>
          </p:cNvPr>
          <p:cNvSpPr>
            <a:spLocks noGrp="1"/>
          </p:cNvSpPr>
          <p:nvPr>
            <p:ph type="sldNum" sz="quarter" idx="12"/>
          </p:nvPr>
        </p:nvSpPr>
        <p:spPr/>
        <p:txBody>
          <a:bodyPr/>
          <a:lstStyle/>
          <a:p>
            <a:fld id="{5DBC82A9-8D13-47AC-AE99-94FA879CBFBD}" type="slidenum">
              <a:rPr lang="en-IN" smtClean="0"/>
              <a:pPr/>
              <a:t>42</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772400" cy="4972072"/>
          </a:xfrm>
        </p:spPr>
        <p:txBody>
          <a:bodyPr>
            <a:normAutofit/>
          </a:bodyPr>
          <a:lstStyle/>
          <a:p>
            <a:pPr algn="just"/>
            <a:r>
              <a:rPr lang="en-US" sz="2800" dirty="0">
                <a:latin typeface="Times New Roman" pitchFamily="18" charset="0"/>
                <a:cs typeface="Times New Roman" pitchFamily="18" charset="0"/>
              </a:rPr>
              <a:t>There may be associated symptoms like fever, malaise, nausea and vomiting. Pain and tenderness in spine and limbs.</a:t>
            </a:r>
          </a:p>
          <a:p>
            <a:pPr algn="just"/>
            <a:r>
              <a:rPr lang="en-US" sz="2800" dirty="0">
                <a:latin typeface="Times New Roman" pitchFamily="18" charset="0"/>
                <a:cs typeface="Times New Roman" pitchFamily="18" charset="0"/>
              </a:rPr>
              <a:t>Inflammatory cells in acute stage are polymorphs which are later replaced by lymphocytes.</a:t>
            </a:r>
          </a:p>
          <a:p>
            <a:pPr algn="just"/>
            <a:r>
              <a:rPr lang="en-US" sz="2800" dirty="0">
                <a:latin typeface="Times New Roman" pitchFamily="18" charset="0"/>
                <a:cs typeface="Times New Roman" pitchFamily="18" charset="0"/>
              </a:rPr>
              <a:t>Degeneration of anterior horn cells begins with loss of Nissl’s granules and the nucleus.</a:t>
            </a:r>
          </a:p>
          <a:p>
            <a:pPr algn="just"/>
            <a:r>
              <a:rPr lang="en-US" sz="2800" dirty="0">
                <a:latin typeface="Times New Roman" pitchFamily="18" charset="0"/>
                <a:cs typeface="Times New Roman" pitchFamily="18" charset="0"/>
              </a:rPr>
              <a:t>Short term unconsciousness, impaired sphincter control, unilateral facial paralysis and irregularity of respiration due to involvement of respiratory centre may be present.</a:t>
            </a:r>
          </a:p>
        </p:txBody>
      </p:sp>
      <p:sp>
        <p:nvSpPr>
          <p:cNvPr id="3" name="Date Placeholder 2">
            <a:extLst>
              <a:ext uri="{FF2B5EF4-FFF2-40B4-BE49-F238E27FC236}">
                <a16:creationId xmlns:a16="http://schemas.microsoft.com/office/drawing/2014/main" xmlns="" id="{16D6C83F-D4CB-4490-A0EB-C73A1534BB42}"/>
              </a:ext>
            </a:extLst>
          </p:cNvPr>
          <p:cNvSpPr>
            <a:spLocks noGrp="1"/>
          </p:cNvSpPr>
          <p:nvPr>
            <p:ph type="dt" sz="half" idx="10"/>
          </p:nvPr>
        </p:nvSpPr>
        <p:spPr/>
        <p:txBody>
          <a:bodyPr/>
          <a:lstStyle/>
          <a:p>
            <a:fld id="{5C1BFD82-9748-44CE-AB09-DE17B9E777B9}" type="datetime1">
              <a:rPr lang="en-US" smtClean="0"/>
              <a:pPr/>
              <a:t>30/11/2022</a:t>
            </a:fld>
            <a:endParaRPr lang="en-IN" dirty="0"/>
          </a:p>
        </p:txBody>
      </p:sp>
      <p:sp>
        <p:nvSpPr>
          <p:cNvPr id="4" name="Footer Placeholder 3">
            <a:extLst>
              <a:ext uri="{FF2B5EF4-FFF2-40B4-BE49-F238E27FC236}">
                <a16:creationId xmlns:a16="http://schemas.microsoft.com/office/drawing/2014/main" xmlns="" id="{09A17999-AA6A-4921-AB0B-28524CAC4C88}"/>
              </a:ext>
            </a:extLst>
          </p:cNvPr>
          <p:cNvSpPr>
            <a:spLocks noGrp="1"/>
          </p:cNvSpPr>
          <p:nvPr>
            <p:ph type="ftr" sz="quarter" idx="11"/>
          </p:nvPr>
        </p:nvSpPr>
        <p:spPr/>
        <p:txBody>
          <a:bodyPr/>
          <a:lstStyle/>
          <a:p>
            <a:r>
              <a:rPr lang="en-IN"/>
              <a:t>Poliomyelitis</a:t>
            </a:r>
            <a:endParaRPr lang="en-IN" dirty="0"/>
          </a:p>
        </p:txBody>
      </p:sp>
      <p:sp>
        <p:nvSpPr>
          <p:cNvPr id="5" name="Slide Number Placeholder 4">
            <a:extLst>
              <a:ext uri="{FF2B5EF4-FFF2-40B4-BE49-F238E27FC236}">
                <a16:creationId xmlns:a16="http://schemas.microsoft.com/office/drawing/2014/main" xmlns="" id="{812390C8-2CA0-4FA4-BF37-A0E83653AD4F}"/>
              </a:ext>
            </a:extLst>
          </p:cNvPr>
          <p:cNvSpPr>
            <a:spLocks noGrp="1"/>
          </p:cNvSpPr>
          <p:nvPr>
            <p:ph type="sldNum" sz="quarter" idx="12"/>
          </p:nvPr>
        </p:nvSpPr>
        <p:spPr/>
        <p:txBody>
          <a:bodyPr/>
          <a:lstStyle/>
          <a:p>
            <a:fld id="{5DBC82A9-8D13-47AC-AE99-94FA879CBFBD}" type="slidenum">
              <a:rPr lang="en-IN" smtClean="0"/>
              <a:pPr/>
              <a:t>5</a:t>
            </a:fld>
            <a:endParaRPr lang="en-IN" dirty="0"/>
          </a:p>
        </p:txBody>
      </p:sp>
      <p:pic>
        <p:nvPicPr>
          <p:cNvPr id="6" name="Picture 5">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04832"/>
          </a:xfrm>
        </p:spPr>
        <p:txBody>
          <a:bodyPr>
            <a:normAutofit/>
          </a:bodyPr>
          <a:lstStyle/>
          <a:p>
            <a:pPr algn="ctr"/>
            <a:r>
              <a:rPr sz="3600">
                <a:latin typeface="Times New Roman" pitchFamily="18" charset="0"/>
                <a:cs typeface="Times New Roman" pitchFamily="18" charset="0"/>
              </a:rPr>
              <a:t>STAGES OF DISEASE</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928670"/>
            <a:ext cx="8229600" cy="5643602"/>
          </a:xfrm>
        </p:spPr>
        <p:txBody>
          <a:bodyPr>
            <a:normAutofit/>
          </a:bodyPr>
          <a:lstStyle/>
          <a:p>
            <a:r>
              <a:rPr lang="en-US" sz="2800" dirty="0">
                <a:latin typeface="Times New Roman" pitchFamily="18" charset="0"/>
                <a:cs typeface="Times New Roman" pitchFamily="18" charset="0"/>
              </a:rPr>
              <a:t>Acute phase</a:t>
            </a:r>
          </a:p>
          <a:p>
            <a:r>
              <a:rPr lang="en-US" sz="2800" dirty="0">
                <a:latin typeface="Times New Roman" pitchFamily="18" charset="0"/>
                <a:cs typeface="Times New Roman" pitchFamily="18" charset="0"/>
              </a:rPr>
              <a:t>Convalescent phase</a:t>
            </a:r>
          </a:p>
          <a:p>
            <a:r>
              <a:rPr lang="en-US" sz="2800" dirty="0">
                <a:latin typeface="Times New Roman" pitchFamily="18" charset="0"/>
                <a:cs typeface="Times New Roman" pitchFamily="18" charset="0"/>
              </a:rPr>
              <a:t>Chronic or residual phase</a:t>
            </a:r>
          </a:p>
        </p:txBody>
      </p:sp>
      <p:sp>
        <p:nvSpPr>
          <p:cNvPr id="4" name="Date Placeholder 3">
            <a:extLst>
              <a:ext uri="{FF2B5EF4-FFF2-40B4-BE49-F238E27FC236}">
                <a16:creationId xmlns:a16="http://schemas.microsoft.com/office/drawing/2014/main" xmlns="" id="{E2CF197F-5757-43DE-8B8A-0961051DC36E}"/>
              </a:ext>
            </a:extLst>
          </p:cNvPr>
          <p:cNvSpPr>
            <a:spLocks noGrp="1"/>
          </p:cNvSpPr>
          <p:nvPr>
            <p:ph type="dt" sz="half" idx="10"/>
          </p:nvPr>
        </p:nvSpPr>
        <p:spPr/>
        <p:txBody>
          <a:bodyPr/>
          <a:lstStyle/>
          <a:p>
            <a:fld id="{8A59589F-882D-4D38-860E-21CD12C46859}" type="datetime1">
              <a:rPr lang="en-US" smtClean="0"/>
              <a:pPr/>
              <a:t>30/11/2022</a:t>
            </a:fld>
            <a:endParaRPr lang="en-IN" dirty="0"/>
          </a:p>
        </p:txBody>
      </p:sp>
      <p:sp>
        <p:nvSpPr>
          <p:cNvPr id="5" name="Footer Placeholder 4">
            <a:extLst>
              <a:ext uri="{FF2B5EF4-FFF2-40B4-BE49-F238E27FC236}">
                <a16:creationId xmlns:a16="http://schemas.microsoft.com/office/drawing/2014/main" xmlns="" id="{25D8124A-8FDC-45FF-B663-CA5B22487458}"/>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CBCC6C48-7A9F-4350-A788-AA64483BD0C7}"/>
              </a:ext>
            </a:extLst>
          </p:cNvPr>
          <p:cNvSpPr>
            <a:spLocks noGrp="1"/>
          </p:cNvSpPr>
          <p:nvPr>
            <p:ph type="sldNum" sz="quarter" idx="12"/>
          </p:nvPr>
        </p:nvSpPr>
        <p:spPr/>
        <p:txBody>
          <a:bodyPr/>
          <a:lstStyle/>
          <a:p>
            <a:fld id="{5DBC82A9-8D13-47AC-AE99-94FA879CBFBD}" type="slidenum">
              <a:rPr lang="en-IN" smtClean="0"/>
              <a:pPr/>
              <a:t>6</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381000" y="0"/>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228600"/>
            <a:ext cx="895350" cy="1066800"/>
          </a:xfrm>
          <a:prstGeom prst="rect">
            <a:avLst/>
          </a:prstGeom>
          <a:solidFill>
            <a:schemeClr val="bg1"/>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9146"/>
          </a:xfrm>
        </p:spPr>
        <p:txBody>
          <a:bodyPr>
            <a:normAutofit/>
          </a:bodyPr>
          <a:lstStyle/>
          <a:p>
            <a:pPr algn="ctr"/>
            <a:r>
              <a:rPr sz="3600">
                <a:latin typeface="Times New Roman" pitchFamily="18" charset="0"/>
                <a:cs typeface="Times New Roman" pitchFamily="18" charset="0"/>
              </a:rPr>
              <a:t>ACUTE PHASE</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1000108"/>
            <a:ext cx="8229600" cy="5572164"/>
          </a:xfrm>
        </p:spPr>
        <p:txBody>
          <a:bodyPr>
            <a:normAutofit/>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child is restless and irritable due to pain and muscular tenderness.</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Joints of affected limb may be painful.</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General malaise,  headache and bowel upsets may be present with low grade fever and sore throat.</a:t>
            </a:r>
          </a:p>
          <a:p>
            <a:pPr>
              <a:buNone/>
            </a:pPr>
            <a:endParaRPr lang="en-US" sz="2800"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xmlns="" id="{42AF25F3-1A08-4B6C-B64D-FD374AD2EFD7}"/>
              </a:ext>
            </a:extLst>
          </p:cNvPr>
          <p:cNvSpPr>
            <a:spLocks noGrp="1"/>
          </p:cNvSpPr>
          <p:nvPr>
            <p:ph type="dt" sz="half" idx="10"/>
          </p:nvPr>
        </p:nvSpPr>
        <p:spPr/>
        <p:txBody>
          <a:bodyPr/>
          <a:lstStyle/>
          <a:p>
            <a:fld id="{F5910EC4-D22E-4919-BF62-D2835DC3CE46}" type="datetime1">
              <a:rPr lang="en-US" smtClean="0"/>
              <a:pPr/>
              <a:t>30/11/2022</a:t>
            </a:fld>
            <a:endParaRPr lang="en-IN" dirty="0"/>
          </a:p>
        </p:txBody>
      </p:sp>
      <p:sp>
        <p:nvSpPr>
          <p:cNvPr id="5" name="Footer Placeholder 4">
            <a:extLst>
              <a:ext uri="{FF2B5EF4-FFF2-40B4-BE49-F238E27FC236}">
                <a16:creationId xmlns:a16="http://schemas.microsoft.com/office/drawing/2014/main" xmlns="" id="{65AA285D-644C-4920-90E9-3938CA7379DD}"/>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E36F01F9-3044-466D-843A-E48AD63ABC47}"/>
              </a:ext>
            </a:extLst>
          </p:cNvPr>
          <p:cNvSpPr>
            <a:spLocks noGrp="1"/>
          </p:cNvSpPr>
          <p:nvPr>
            <p:ph type="sldNum" sz="quarter" idx="12"/>
          </p:nvPr>
        </p:nvSpPr>
        <p:spPr/>
        <p:txBody>
          <a:bodyPr/>
          <a:lstStyle/>
          <a:p>
            <a:fld id="{5DBC82A9-8D13-47AC-AE99-94FA879CBFBD}" type="slidenum">
              <a:rPr lang="en-IN" smtClean="0"/>
              <a:pPr/>
              <a:t>7</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381000" y="228600"/>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52400"/>
            <a:ext cx="6629400" cy="1062022"/>
          </a:xfrm>
        </p:spPr>
        <p:txBody>
          <a:bodyPr>
            <a:normAutofit fontScale="90000"/>
          </a:bodyPr>
          <a:lstStyle/>
          <a:p>
            <a:pPr algn="ctr"/>
            <a:r>
              <a:rPr sz="3600" smtClean="0">
                <a:latin typeface="Times New Roman" pitchFamily="18" charset="0"/>
                <a:cs typeface="Times New Roman" pitchFamily="18" charset="0"/>
              </a:rPr>
              <a:t>CONVALESCENT  </a:t>
            </a:r>
            <a:r>
              <a:rPr sz="3200">
                <a:latin typeface="Times New Roman" pitchFamily="18" charset="0"/>
                <a:cs typeface="Times New Roman" pitchFamily="18" charset="0"/>
              </a:rPr>
              <a:t>(RECOVERY) </a:t>
            </a:r>
            <a:r>
              <a:rPr sz="3600">
                <a:latin typeface="Times New Roman" pitchFamily="18" charset="0"/>
                <a:cs typeface="Times New Roman" pitchFamily="18" charset="0"/>
              </a:rPr>
              <a:t>PHASE</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1214422"/>
            <a:ext cx="8229600" cy="5357850"/>
          </a:xfrm>
        </p:spPr>
        <p:txBody>
          <a:bodyPr>
            <a:normAutofit/>
          </a:bodyPr>
          <a:lstStyle/>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There </a:t>
            </a:r>
            <a:r>
              <a:rPr lang="en-US" sz="2800" dirty="0">
                <a:latin typeface="Times New Roman" pitchFamily="18" charset="0"/>
                <a:cs typeface="Times New Roman" pitchFamily="18" charset="0"/>
              </a:rPr>
              <a:t>is either spontaneous recovery of affected muscles or various grades of paralysis may develop.</a:t>
            </a:r>
          </a:p>
        </p:txBody>
      </p:sp>
      <p:sp>
        <p:nvSpPr>
          <p:cNvPr id="4" name="Date Placeholder 3">
            <a:extLst>
              <a:ext uri="{FF2B5EF4-FFF2-40B4-BE49-F238E27FC236}">
                <a16:creationId xmlns:a16="http://schemas.microsoft.com/office/drawing/2014/main" xmlns="" id="{EA96DF72-05BC-44EC-9F47-269482B9CF3F}"/>
              </a:ext>
            </a:extLst>
          </p:cNvPr>
          <p:cNvSpPr>
            <a:spLocks noGrp="1"/>
          </p:cNvSpPr>
          <p:nvPr>
            <p:ph type="dt" sz="half" idx="10"/>
          </p:nvPr>
        </p:nvSpPr>
        <p:spPr/>
        <p:txBody>
          <a:bodyPr/>
          <a:lstStyle/>
          <a:p>
            <a:fld id="{4084359F-D4F6-47A2-9136-02FC0B10713C}" type="datetime1">
              <a:rPr lang="en-US" smtClean="0"/>
              <a:pPr/>
              <a:t>30/11/2022</a:t>
            </a:fld>
            <a:endParaRPr lang="en-IN" dirty="0"/>
          </a:p>
        </p:txBody>
      </p:sp>
      <p:sp>
        <p:nvSpPr>
          <p:cNvPr id="5" name="Footer Placeholder 4">
            <a:extLst>
              <a:ext uri="{FF2B5EF4-FFF2-40B4-BE49-F238E27FC236}">
                <a16:creationId xmlns:a16="http://schemas.microsoft.com/office/drawing/2014/main" xmlns="" id="{3E558534-45EF-40EB-A218-3B4D218F4A91}"/>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7DED690A-547F-4842-AFC2-69B62171123D}"/>
              </a:ext>
            </a:extLst>
          </p:cNvPr>
          <p:cNvSpPr>
            <a:spLocks noGrp="1"/>
          </p:cNvSpPr>
          <p:nvPr>
            <p:ph type="sldNum" sz="quarter" idx="12"/>
          </p:nvPr>
        </p:nvSpPr>
        <p:spPr/>
        <p:txBody>
          <a:bodyPr/>
          <a:lstStyle/>
          <a:p>
            <a:fld id="{5DBC82A9-8D13-47AC-AE99-94FA879CBFBD}" type="slidenum">
              <a:rPr lang="en-IN" smtClean="0"/>
              <a:pPr/>
              <a:t>8</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228600" y="304800"/>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9146"/>
          </a:xfrm>
        </p:spPr>
        <p:txBody>
          <a:bodyPr>
            <a:normAutofit/>
          </a:bodyPr>
          <a:lstStyle/>
          <a:p>
            <a:pPr algn="ctr"/>
            <a:r>
              <a:rPr lang="en-US" sz="3600" dirty="0">
                <a:latin typeface="Times New Roman" pitchFamily="18" charset="0"/>
                <a:cs typeface="Times New Roman" pitchFamily="18" charset="0"/>
              </a:rPr>
              <a:t>CHRONIC </a:t>
            </a:r>
            <a:r>
              <a:rPr lang="en-US" sz="3200" dirty="0">
                <a:latin typeface="Times New Roman" pitchFamily="18" charset="0"/>
                <a:cs typeface="Times New Roman" pitchFamily="18" charset="0"/>
              </a:rPr>
              <a:t>(RESIDUAL) </a:t>
            </a:r>
            <a:r>
              <a:rPr lang="en-US" sz="3600" dirty="0">
                <a:latin typeface="Times New Roman" pitchFamily="18" charset="0"/>
                <a:cs typeface="Times New Roman" pitchFamily="18" charset="0"/>
              </a:rPr>
              <a:t>PHASE</a:t>
            </a:r>
          </a:p>
        </p:txBody>
      </p:sp>
      <p:sp>
        <p:nvSpPr>
          <p:cNvPr id="2" name="Content Placeholder 1"/>
          <p:cNvSpPr>
            <a:spLocks noGrp="1"/>
          </p:cNvSpPr>
          <p:nvPr>
            <p:ph idx="1"/>
          </p:nvPr>
        </p:nvSpPr>
        <p:spPr>
          <a:xfrm>
            <a:off x="457200" y="1071546"/>
            <a:ext cx="8229600" cy="5429288"/>
          </a:xfrm>
        </p:spPr>
        <p:txBody>
          <a:bodyPr>
            <a:normAutofit/>
          </a:bodyPr>
          <a:lstStyle/>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There is no hope of further recovery</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pattern of paralysis is organized in affected muscles</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degree of paralysis depends upon the extent of neuronal damage and efficacy of physiotherapy management during convalescent phase.</a:t>
            </a:r>
          </a:p>
        </p:txBody>
      </p:sp>
      <p:sp>
        <p:nvSpPr>
          <p:cNvPr id="4" name="Date Placeholder 3">
            <a:extLst>
              <a:ext uri="{FF2B5EF4-FFF2-40B4-BE49-F238E27FC236}">
                <a16:creationId xmlns:a16="http://schemas.microsoft.com/office/drawing/2014/main" xmlns="" id="{FA0214D0-5C15-4D57-9FD8-425E8B08FD16}"/>
              </a:ext>
            </a:extLst>
          </p:cNvPr>
          <p:cNvSpPr>
            <a:spLocks noGrp="1"/>
          </p:cNvSpPr>
          <p:nvPr>
            <p:ph type="dt" sz="half" idx="10"/>
          </p:nvPr>
        </p:nvSpPr>
        <p:spPr/>
        <p:txBody>
          <a:bodyPr/>
          <a:lstStyle/>
          <a:p>
            <a:fld id="{9435B12C-0E21-4E41-8DD3-6B20700EFEB8}" type="datetime1">
              <a:rPr lang="en-US" smtClean="0"/>
              <a:pPr/>
              <a:t>30/11/2022</a:t>
            </a:fld>
            <a:endParaRPr lang="en-IN" dirty="0"/>
          </a:p>
        </p:txBody>
      </p:sp>
      <p:sp>
        <p:nvSpPr>
          <p:cNvPr id="5" name="Footer Placeholder 4">
            <a:extLst>
              <a:ext uri="{FF2B5EF4-FFF2-40B4-BE49-F238E27FC236}">
                <a16:creationId xmlns:a16="http://schemas.microsoft.com/office/drawing/2014/main" xmlns="" id="{172B66D7-43E1-45A0-8FAD-A04A9D7A7512}"/>
              </a:ext>
            </a:extLst>
          </p:cNvPr>
          <p:cNvSpPr>
            <a:spLocks noGrp="1"/>
          </p:cNvSpPr>
          <p:nvPr>
            <p:ph type="ftr" sz="quarter" idx="11"/>
          </p:nvPr>
        </p:nvSpPr>
        <p:spPr/>
        <p:txBody>
          <a:bodyPr/>
          <a:lstStyle/>
          <a:p>
            <a:r>
              <a:rPr lang="en-IN"/>
              <a:t>Poliomyelitis</a:t>
            </a:r>
            <a:endParaRPr lang="en-IN" dirty="0"/>
          </a:p>
        </p:txBody>
      </p:sp>
      <p:sp>
        <p:nvSpPr>
          <p:cNvPr id="6" name="Slide Number Placeholder 5">
            <a:extLst>
              <a:ext uri="{FF2B5EF4-FFF2-40B4-BE49-F238E27FC236}">
                <a16:creationId xmlns:a16="http://schemas.microsoft.com/office/drawing/2014/main" xmlns="" id="{A9699B2C-D5CB-4602-9A97-7F302415DFB0}"/>
              </a:ext>
            </a:extLst>
          </p:cNvPr>
          <p:cNvSpPr>
            <a:spLocks noGrp="1"/>
          </p:cNvSpPr>
          <p:nvPr>
            <p:ph type="sldNum" sz="quarter" idx="12"/>
          </p:nvPr>
        </p:nvSpPr>
        <p:spPr/>
        <p:txBody>
          <a:bodyPr/>
          <a:lstStyle/>
          <a:p>
            <a:fld id="{5DBC82A9-8D13-47AC-AE99-94FA879CBFBD}" type="slidenum">
              <a:rPr lang="en-IN" smtClean="0"/>
              <a:pPr/>
              <a:t>9</a:t>
            </a:fld>
            <a:endParaRPr lang="en-IN" dirty="0"/>
          </a:p>
        </p:txBody>
      </p:sp>
      <p:pic>
        <p:nvPicPr>
          <p:cNvPr id="7" name="Picture 6">
            <a:extLst>
              <a:ext uri="{FF2B5EF4-FFF2-40B4-BE49-F238E27FC236}">
                <a16:creationId xmlns:a16="http://schemas.microsoft.com/office/drawing/2014/main" xmlns=""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xmlns="" id="{B03A508C-172F-4F07-B82A-731C33493C08}"/>
              </a:ext>
            </a:extLst>
          </p:cNvPr>
          <p:cNvPicPr/>
          <p:nvPr/>
        </p:nvPicPr>
        <p:blipFill>
          <a:blip r:embed="rId3" cstate="print"/>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TotalTime>
  <Words>1988</Words>
  <Application>Microsoft Office PowerPoint</Application>
  <PresentationFormat>On-screen Show (4:3)</PresentationFormat>
  <Paragraphs>365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POLIOMYELITIS</vt:lpstr>
      <vt:lpstr>Slide 2</vt:lpstr>
      <vt:lpstr>VIROLOGY</vt:lpstr>
      <vt:lpstr>PATHOLOGY</vt:lpstr>
      <vt:lpstr>Slide 5</vt:lpstr>
      <vt:lpstr>STAGES OF DISEASE</vt:lpstr>
      <vt:lpstr>ACUTE PHASE</vt:lpstr>
      <vt:lpstr>CONVALESCENT  (RECOVERY) PHASE</vt:lpstr>
      <vt:lpstr>CHRONIC (RESIDUAL) PHASE</vt:lpstr>
      <vt:lpstr>COURSE OF RECOVERY</vt:lpstr>
      <vt:lpstr>Slide 11</vt:lpstr>
      <vt:lpstr>EXAMINATION</vt:lpstr>
      <vt:lpstr>Slide 13</vt:lpstr>
      <vt:lpstr>TREATMENT</vt:lpstr>
      <vt:lpstr>Slide 15</vt:lpstr>
      <vt:lpstr>Slide 16</vt:lpstr>
      <vt:lpstr>Slide 17</vt:lpstr>
      <vt:lpstr>Slide 18</vt:lpstr>
      <vt:lpstr>Slide 19</vt:lpstr>
      <vt:lpstr>Slide 20</vt:lpstr>
      <vt:lpstr>Slide 21</vt:lpstr>
      <vt:lpstr>Slide 22</vt:lpstr>
      <vt:lpstr>PREVENTION OF LATE EFFECTS</vt:lpstr>
      <vt:lpstr>Slide 24</vt:lpstr>
      <vt:lpstr>Slide 25</vt:lpstr>
      <vt:lpstr>Slide 26</vt:lpstr>
      <vt:lpstr>Post polio syndrome</vt:lpstr>
      <vt:lpstr>Slide 28</vt:lpstr>
      <vt:lpstr>Pathophysiology</vt:lpstr>
      <vt:lpstr>Clinical symptoms</vt:lpstr>
      <vt:lpstr>Rehabilitation </vt:lpstr>
      <vt:lpstr>Slide 32</vt:lpstr>
      <vt:lpstr>Slide 33</vt:lpstr>
      <vt:lpstr>MULTIDISIPLINARY PROGRAMME </vt:lpstr>
      <vt:lpstr>Slide 35</vt:lpstr>
      <vt:lpstr>Slide 36</vt:lpstr>
      <vt:lpstr>Slide 37</vt:lpstr>
      <vt:lpstr>Slide 38</vt:lpstr>
      <vt:lpstr>Slide 39</vt:lpstr>
      <vt:lpstr>Slide 40</vt:lpstr>
      <vt:lpstr>Slide 41</vt:lpstr>
      <vt:lpstr>Slide 42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POLIOMYELITIS</dc:title>
  <dc:creator>Sheshna</dc:creator>
  <cp:lastModifiedBy>Windows User</cp:lastModifiedBy>
  <cp:revision>118</cp:revision>
  <dcterms:created xsi:type="dcterms:W3CDTF">2009-12-03T15:09:05Z</dcterms:created>
  <dcterms:modified xsi:type="dcterms:W3CDTF">2022-11-30T06:21:20Z</dcterms:modified>
</cp:coreProperties>
</file>