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45"/>
  </p:notesMasterIdLst>
  <p:sldIdLst>
    <p:sldId id="256" r:id="rId2"/>
    <p:sldId id="257" r:id="rId3"/>
    <p:sldId id="258" r:id="rId4"/>
    <p:sldId id="259" r:id="rId5"/>
    <p:sldId id="260" r:id="rId6"/>
    <p:sldId id="261" r:id="rId7"/>
    <p:sldId id="262" r:id="rId8"/>
    <p:sldId id="263" r:id="rId9"/>
    <p:sldId id="265" r:id="rId10"/>
    <p:sldId id="273" r:id="rId11"/>
    <p:sldId id="266" r:id="rId12"/>
    <p:sldId id="264" r:id="rId13"/>
    <p:sldId id="267" r:id="rId14"/>
    <p:sldId id="299" r:id="rId15"/>
    <p:sldId id="270" r:id="rId16"/>
    <p:sldId id="268" r:id="rId17"/>
    <p:sldId id="271" r:id="rId18"/>
    <p:sldId id="300" r:id="rId19"/>
    <p:sldId id="301" r:id="rId20"/>
    <p:sldId id="306" r:id="rId21"/>
    <p:sldId id="302" r:id="rId22"/>
    <p:sldId id="303" r:id="rId23"/>
    <p:sldId id="304" r:id="rId24"/>
    <p:sldId id="305" r:id="rId25"/>
    <p:sldId id="279" r:id="rId26"/>
    <p:sldId id="281" r:id="rId27"/>
    <p:sldId id="282" r:id="rId28"/>
    <p:sldId id="283" r:id="rId29"/>
    <p:sldId id="284" r:id="rId30"/>
    <p:sldId id="316" r:id="rId31"/>
    <p:sldId id="319" r:id="rId32"/>
    <p:sldId id="320" r:id="rId33"/>
    <p:sldId id="321" r:id="rId34"/>
    <p:sldId id="322" r:id="rId35"/>
    <p:sldId id="286" r:id="rId36"/>
    <p:sldId id="287" r:id="rId37"/>
    <p:sldId id="314" r:id="rId38"/>
    <p:sldId id="315" r:id="rId39"/>
    <p:sldId id="309" r:id="rId40"/>
    <p:sldId id="310" r:id="rId41"/>
    <p:sldId id="311" r:id="rId42"/>
    <p:sldId id="313" r:id="rId43"/>
    <p:sldId id="312"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52"/>
    <p:restoredTop sz="9462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9AE21F-5AE9-4523-B3E0-111F1EE0F48C}" type="datetimeFigureOut">
              <a:rPr lang="en-US" smtClean="0"/>
              <a:pPr/>
              <a:t>30/11/2022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8B8B0F-3CDD-4A43-BAC4-9A88D93B056C}" type="slidenum">
              <a:rPr lang="en-US" smtClean="0"/>
              <a:pPr/>
              <a:t>‹#›</a:t>
            </a:fld>
            <a:endParaRPr lang="en-US"/>
          </a:p>
        </p:txBody>
      </p:sp>
    </p:spTree>
    <p:extLst>
      <p:ext uri="{BB962C8B-B14F-4D97-AF65-F5344CB8AC3E}">
        <p14:creationId xmlns:p14="http://schemas.microsoft.com/office/powerpoint/2010/main" xmlns="" val="783368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0EFDE365-3A0B-4A0C-8DFA-3937627D484B}" type="slidenum">
              <a:rPr lang="en-IN" smtClean="0"/>
              <a:pPr/>
              <a:t>26</a:t>
            </a:fld>
            <a:endParaRPr lang="en-IN"/>
          </a:p>
        </p:txBody>
      </p:sp>
    </p:spTree>
    <p:extLst>
      <p:ext uri="{BB962C8B-B14F-4D97-AF65-F5344CB8AC3E}">
        <p14:creationId xmlns:p14="http://schemas.microsoft.com/office/powerpoint/2010/main" xmlns="" val="1102520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A887D3B-A7AC-4D73-A281-B5F7542D572F}" type="datetimeFigureOut">
              <a:rPr lang="en-US" smtClean="0"/>
              <a:pPr/>
              <a:t>30/11/2022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853C833E-DCFF-440B-B8C5-DA80CA92666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A887D3B-A7AC-4D73-A281-B5F7542D572F}" type="datetimeFigureOut">
              <a:rPr lang="en-US" smtClean="0"/>
              <a:pPr/>
              <a:t>30/11/2022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3C833E-DCFF-440B-B8C5-DA80CA92666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A887D3B-A7AC-4D73-A281-B5F7542D572F}" type="datetimeFigureOut">
              <a:rPr lang="en-US" smtClean="0"/>
              <a:pPr/>
              <a:t>30/11/2022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3C833E-DCFF-440B-B8C5-DA80CA92666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A887D3B-A7AC-4D73-A281-B5F7542D572F}" type="datetimeFigureOut">
              <a:rPr lang="en-US" smtClean="0"/>
              <a:pPr/>
              <a:t>30/11/2022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3C833E-DCFF-440B-B8C5-DA80CA92666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A887D3B-A7AC-4D73-A281-B5F7542D572F}" type="datetimeFigureOut">
              <a:rPr lang="en-US" smtClean="0"/>
              <a:pPr/>
              <a:t>30/11/2022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3C833E-DCFF-440B-B8C5-DA80CA92666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A887D3B-A7AC-4D73-A281-B5F7542D572F}" type="datetimeFigureOut">
              <a:rPr lang="en-US" smtClean="0"/>
              <a:pPr/>
              <a:t>30/11/2022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3C833E-DCFF-440B-B8C5-DA80CA92666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A887D3B-A7AC-4D73-A281-B5F7542D572F}" type="datetimeFigureOut">
              <a:rPr lang="en-US" smtClean="0"/>
              <a:pPr/>
              <a:t>30/11/2022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53C833E-DCFF-440B-B8C5-DA80CA92666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A887D3B-A7AC-4D73-A281-B5F7542D572F}" type="datetimeFigureOut">
              <a:rPr lang="en-US" smtClean="0"/>
              <a:pPr/>
              <a:t>30/11/2022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53C833E-DCFF-440B-B8C5-DA80CA92666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A887D3B-A7AC-4D73-A281-B5F7542D572F}" type="datetimeFigureOut">
              <a:rPr lang="en-US" smtClean="0"/>
              <a:pPr/>
              <a:t>30/11/2022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53C833E-DCFF-440B-B8C5-DA80CA92666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A887D3B-A7AC-4D73-A281-B5F7542D572F}" type="datetimeFigureOut">
              <a:rPr lang="en-US" smtClean="0"/>
              <a:pPr/>
              <a:t>30/11/2022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3C833E-DCFF-440B-B8C5-DA80CA92666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A887D3B-A7AC-4D73-A281-B5F7542D572F}" type="datetimeFigureOut">
              <a:rPr lang="en-US" smtClean="0"/>
              <a:pPr/>
              <a:t>30/11/2022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3C833E-DCFF-440B-B8C5-DA80CA92666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A887D3B-A7AC-4D73-A281-B5F7542D572F}" type="datetimeFigureOut">
              <a:rPr lang="en-US" smtClean="0"/>
              <a:pPr/>
              <a:t>30/11/2022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53C833E-DCFF-440B-B8C5-DA80CA92666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86200" y="1143001"/>
            <a:ext cx="4572000" cy="2457450"/>
          </a:xfrm>
        </p:spPr>
        <p:txBody>
          <a:bodyPr/>
          <a:lstStyle/>
          <a:p>
            <a:r>
              <a:rPr lang="en-US" b="1" dirty="0" smtClean="0">
                <a:solidFill>
                  <a:srgbClr val="FF0000"/>
                </a:solidFill>
              </a:rPr>
              <a:t>Lumbar spondylosis</a:t>
            </a:r>
            <a:endParaRPr lang="en-US" b="1" dirty="0">
              <a:solidFill>
                <a:srgbClr val="FF0000"/>
              </a:solidFill>
            </a:endParaRPr>
          </a:p>
        </p:txBody>
      </p:sp>
      <p:sp>
        <p:nvSpPr>
          <p:cNvPr id="3" name="Subtitle 2"/>
          <p:cNvSpPr>
            <a:spLocks noGrp="1"/>
          </p:cNvSpPr>
          <p:nvPr>
            <p:ph type="subTitle" idx="1"/>
          </p:nvPr>
        </p:nvSpPr>
        <p:spPr>
          <a:xfrm>
            <a:off x="5562600" y="5181600"/>
            <a:ext cx="2209800" cy="1143000"/>
          </a:xfrm>
        </p:spPr>
        <p:txBody>
          <a:bodyPr>
            <a:normAutofit/>
          </a:bodyPr>
          <a:lstStyle/>
          <a:p>
            <a:r>
              <a:rPr lang="en-US" dirty="0" err="1" smtClean="0">
                <a:solidFill>
                  <a:schemeClr val="tx1"/>
                </a:solidFill>
              </a:rPr>
              <a:t>Maitri</a:t>
            </a:r>
            <a:r>
              <a:rPr lang="en-US" dirty="0" smtClean="0">
                <a:solidFill>
                  <a:schemeClr val="tx1"/>
                </a:solidFill>
              </a:rPr>
              <a:t>  </a:t>
            </a:r>
            <a:r>
              <a:rPr lang="en-US" dirty="0" err="1" smtClean="0">
                <a:solidFill>
                  <a:schemeClr val="tx1"/>
                </a:solidFill>
              </a:rPr>
              <a:t>shukla</a:t>
            </a:r>
            <a:endParaRPr lang="en-US" dirty="0" smtClean="0">
              <a:solidFill>
                <a:schemeClr val="tx1"/>
              </a:solidFill>
            </a:endParaRPr>
          </a:p>
          <a:p>
            <a:r>
              <a:rPr lang="en-US" dirty="0" smtClean="0">
                <a:solidFill>
                  <a:schemeClr val="tx1"/>
                </a:solidFill>
              </a:rPr>
              <a:t>MPT </a:t>
            </a:r>
            <a:endParaRPr lang="en-US" dirty="0">
              <a:solidFill>
                <a:schemeClr val="tx1"/>
              </a:solidFill>
            </a:endParaRPr>
          </a:p>
        </p:txBody>
      </p:sp>
      <p:pic>
        <p:nvPicPr>
          <p:cNvPr id="3074" name="Picture 2"/>
          <p:cNvPicPr>
            <a:picLocks noChangeAspect="1" noChangeArrowheads="1"/>
          </p:cNvPicPr>
          <p:nvPr/>
        </p:nvPicPr>
        <p:blipFill>
          <a:blip r:embed="rId2" cstate="print"/>
          <a:srcRect/>
          <a:stretch>
            <a:fillRect/>
          </a:stretch>
        </p:blipFill>
        <p:spPr bwMode="auto">
          <a:xfrm>
            <a:off x="1295400" y="381000"/>
            <a:ext cx="2438400" cy="5638800"/>
          </a:xfrm>
          <a:prstGeom prst="rect">
            <a:avLst/>
          </a:prstGeom>
          <a:noFill/>
          <a:ln w="9525">
            <a:noFill/>
            <a:miter lim="800000"/>
            <a:headEnd/>
            <a:tailEnd/>
          </a:ln>
        </p:spPr>
      </p:pic>
      <p:pic>
        <p:nvPicPr>
          <p:cNvPr id="5" name="Picture 2" descr="H:\2022\01 Important files\SVDU LOGO.jpg"/>
          <p:cNvPicPr>
            <a:picLocks noChangeAspect="1" noChangeArrowheads="1"/>
          </p:cNvPicPr>
          <p:nvPr/>
        </p:nvPicPr>
        <p:blipFill>
          <a:blip r:embed="rId3"/>
          <a:srcRect/>
          <a:stretch>
            <a:fillRect/>
          </a:stretch>
        </p:blipFill>
        <p:spPr bwMode="auto">
          <a:xfrm>
            <a:off x="152400" y="76200"/>
            <a:ext cx="990600" cy="1066800"/>
          </a:xfrm>
          <a:prstGeom prst="rect">
            <a:avLst/>
          </a:prstGeom>
          <a:noFill/>
          <a:ln w="9525">
            <a:noFill/>
            <a:miter lim="800000"/>
            <a:headEnd/>
            <a:tailEnd/>
          </a:ln>
        </p:spPr>
      </p:pic>
      <p:pic>
        <p:nvPicPr>
          <p:cNvPr id="6" name="Picture 3"/>
          <p:cNvPicPr>
            <a:picLocks noChangeAspect="1"/>
          </p:cNvPicPr>
          <p:nvPr/>
        </p:nvPicPr>
        <p:blipFill>
          <a:blip r:embed="rId4"/>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Back muscle spasm may be there </a:t>
            </a:r>
          </a:p>
          <a:p>
            <a:r>
              <a:rPr lang="en-US" dirty="0" smtClean="0"/>
              <a:t>Tightness of the muscle seen especially hamstrings .</a:t>
            </a:r>
            <a:endParaRPr lang="en-US" dirty="0"/>
          </a:p>
        </p:txBody>
      </p:sp>
      <p:pic>
        <p:nvPicPr>
          <p:cNvPr id="5"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6"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Muscle weakness </a:t>
            </a:r>
          </a:p>
          <a:p>
            <a:pPr>
              <a:buFont typeface="Wingdings" pitchFamily="2" charset="2"/>
              <a:buChar char="Ø"/>
            </a:pPr>
            <a:r>
              <a:rPr lang="en-US" dirty="0" smtClean="0"/>
              <a:t>Degenerative changes of spine make the spinal canal narrow.</a:t>
            </a:r>
          </a:p>
          <a:p>
            <a:pPr>
              <a:buFont typeface="Wingdings" pitchFamily="2" charset="2"/>
              <a:buChar char="Ø"/>
            </a:pPr>
            <a:r>
              <a:rPr lang="en-US" dirty="0" smtClean="0"/>
              <a:t>Narrowing of the spinal canal compress the nerve root or nerve which make the lower limb muscle weaken supplied by that root (</a:t>
            </a:r>
            <a:r>
              <a:rPr lang="en-US" dirty="0" err="1" smtClean="0"/>
              <a:t>mayotomes</a:t>
            </a:r>
            <a:r>
              <a:rPr lang="en-US" dirty="0" smtClean="0"/>
              <a:t>)</a:t>
            </a:r>
          </a:p>
          <a:p>
            <a:pPr>
              <a:buNone/>
            </a:pPr>
            <a:endParaRPr lang="en-US"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Limitation of movements </a:t>
            </a:r>
          </a:p>
          <a:p>
            <a:pPr>
              <a:buFont typeface="Wingdings" pitchFamily="2" charset="2"/>
              <a:buChar char="Ø"/>
            </a:pPr>
            <a:r>
              <a:rPr lang="en-US" dirty="0" smtClean="0"/>
              <a:t>There is limitation in lumbar spine movement.</a:t>
            </a:r>
          </a:p>
          <a:p>
            <a:pPr>
              <a:buFont typeface="Wingdings" pitchFamily="2" charset="2"/>
              <a:buChar char="Ø"/>
            </a:pPr>
            <a:r>
              <a:rPr lang="en-US" dirty="0" smtClean="0"/>
              <a:t>All movement of the spine is performed at facet joint .</a:t>
            </a:r>
          </a:p>
          <a:p>
            <a:pPr>
              <a:buFont typeface="Wingdings" pitchFamily="2" charset="2"/>
              <a:buChar char="Ø"/>
            </a:pPr>
            <a:r>
              <a:rPr lang="en-US" dirty="0" smtClean="0"/>
              <a:t>degeneration of facet joint ,and osteophyte formation and pain limits the movements of the spine .</a:t>
            </a:r>
          </a:p>
          <a:p>
            <a:pPr>
              <a:buNone/>
            </a:pPr>
            <a:endParaRPr lang="en-US"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Investigation </a:t>
            </a:r>
            <a:endParaRPr lang="en-US" dirty="0"/>
          </a:p>
        </p:txBody>
      </p:sp>
      <p:sp>
        <p:nvSpPr>
          <p:cNvPr id="3" name="Content Placeholder 2"/>
          <p:cNvSpPr>
            <a:spLocks noGrp="1"/>
          </p:cNvSpPr>
          <p:nvPr>
            <p:ph idx="1"/>
          </p:nvPr>
        </p:nvSpPr>
        <p:spPr/>
        <p:txBody>
          <a:bodyPr>
            <a:normAutofit/>
          </a:bodyPr>
          <a:lstStyle/>
          <a:p>
            <a:r>
              <a:rPr lang="en-US" dirty="0" smtClean="0"/>
              <a:t>X ray </a:t>
            </a:r>
          </a:p>
          <a:p>
            <a:pPr>
              <a:buNone/>
            </a:pPr>
            <a:r>
              <a:rPr lang="en-US" dirty="0" smtClean="0"/>
              <a:t>Usually seen narrowing of disc space </a:t>
            </a:r>
          </a:p>
          <a:p>
            <a:pPr>
              <a:buNone/>
            </a:pPr>
            <a:r>
              <a:rPr lang="en-US" dirty="0" err="1" smtClean="0"/>
              <a:t>Lipping</a:t>
            </a:r>
            <a:r>
              <a:rPr lang="en-US" dirty="0" smtClean="0"/>
              <a:t> of vertebral body </a:t>
            </a:r>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Investigations</a:t>
            </a:r>
            <a:endParaRPr lang="en-IN" dirty="0"/>
          </a:p>
        </p:txBody>
      </p:sp>
      <p:sp>
        <p:nvSpPr>
          <p:cNvPr id="3" name="Content Placeholder 2"/>
          <p:cNvSpPr>
            <a:spLocks noGrp="1"/>
          </p:cNvSpPr>
          <p:nvPr>
            <p:ph idx="1"/>
          </p:nvPr>
        </p:nvSpPr>
        <p:spPr>
          <a:xfrm>
            <a:off x="152400" y="1219200"/>
            <a:ext cx="8763000" cy="5486400"/>
          </a:xfrm>
        </p:spPr>
        <p:txBody>
          <a:bodyPr>
            <a:normAutofit/>
          </a:bodyPr>
          <a:lstStyle/>
          <a:p>
            <a:r>
              <a:rPr lang="en-IN" sz="2800" dirty="0"/>
              <a:t>Radiographs (X-rays</a:t>
            </a:r>
            <a:r>
              <a:rPr lang="en-IN" sz="2800" dirty="0" smtClean="0"/>
              <a:t>)</a:t>
            </a:r>
          </a:p>
          <a:p>
            <a:r>
              <a:rPr lang="en-IN" sz="2800" dirty="0" smtClean="0"/>
              <a:t> </a:t>
            </a:r>
            <a:r>
              <a:rPr lang="en-IN" sz="2800" dirty="0"/>
              <a:t>A CT Scan may help reveal bony changes sometimes associated with </a:t>
            </a:r>
            <a:r>
              <a:rPr lang="en-IN" sz="2800" dirty="0" err="1"/>
              <a:t>spondylosis</a:t>
            </a:r>
            <a:r>
              <a:rPr lang="en-IN" sz="2800" dirty="0" smtClean="0"/>
              <a:t>.</a:t>
            </a:r>
          </a:p>
          <a:p>
            <a:r>
              <a:rPr lang="en-IN" sz="2800" dirty="0"/>
              <a:t>An MRI is a sensitive imaging tool capable of revealing disc, ligament, and nerve abnormalities. </a:t>
            </a:r>
            <a:endParaRPr lang="en-IN" sz="2800" dirty="0" smtClean="0"/>
          </a:p>
          <a:p>
            <a:r>
              <a:rPr lang="en-IN" sz="2800" dirty="0"/>
              <a:t>Facet blocks work in a similar </a:t>
            </a:r>
            <a:r>
              <a:rPr lang="en-IN" sz="2800" dirty="0" smtClean="0"/>
              <a:t>manner</a:t>
            </a:r>
          </a:p>
          <a:p>
            <a:r>
              <a:rPr lang="en-IN" sz="2800" dirty="0"/>
              <a:t>The physician compares the patient's symptoms to the findings to formulate a diagnosis and treatment plan.</a:t>
            </a:r>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DMIN\Downloads\download (4).jpg"/>
          <p:cNvPicPr>
            <a:picLocks noGrp="1" noChangeAspect="1" noChangeArrowheads="1"/>
          </p:cNvPicPr>
          <p:nvPr>
            <p:ph idx="1"/>
          </p:nvPr>
        </p:nvPicPr>
        <p:blipFill>
          <a:blip r:embed="rId2" cstate="print"/>
          <a:srcRect/>
          <a:stretch>
            <a:fillRect/>
          </a:stretch>
        </p:blipFill>
        <p:spPr bwMode="auto">
          <a:xfrm>
            <a:off x="1219200" y="228600"/>
            <a:ext cx="3200400" cy="6477000"/>
          </a:xfrm>
          <a:prstGeom prst="rect">
            <a:avLst/>
          </a:prstGeom>
          <a:noFill/>
        </p:spPr>
      </p:pic>
      <p:sp>
        <p:nvSpPr>
          <p:cNvPr id="3" name="Rectangle 2"/>
          <p:cNvSpPr/>
          <p:nvPr/>
        </p:nvSpPr>
        <p:spPr>
          <a:xfrm>
            <a:off x="5257800" y="381001"/>
            <a:ext cx="3505200" cy="646331"/>
          </a:xfrm>
          <a:prstGeom prst="rect">
            <a:avLst/>
          </a:prstGeom>
        </p:spPr>
        <p:txBody>
          <a:bodyPr wrap="square">
            <a:spAutoFit/>
          </a:bodyPr>
          <a:lstStyle/>
          <a:p>
            <a:r>
              <a:rPr lang="en-US" dirty="0" smtClean="0"/>
              <a:t>Degenerative changes</a:t>
            </a:r>
          </a:p>
          <a:p>
            <a:r>
              <a:rPr lang="en-US" dirty="0" smtClean="0"/>
              <a:t>Disc degeneration</a:t>
            </a:r>
          </a:p>
        </p:txBody>
      </p:sp>
      <p:pic>
        <p:nvPicPr>
          <p:cNvPr id="5" name="Picture 2" descr="H:\2022\01 Important files\SVDU LOGO.jpg"/>
          <p:cNvPicPr>
            <a:picLocks noChangeAspect="1" noChangeArrowheads="1"/>
          </p:cNvPicPr>
          <p:nvPr/>
        </p:nvPicPr>
        <p:blipFill>
          <a:blip r:embed="rId3"/>
          <a:srcRect/>
          <a:stretch>
            <a:fillRect/>
          </a:stretch>
        </p:blipFill>
        <p:spPr bwMode="auto">
          <a:xfrm>
            <a:off x="152400" y="76200"/>
            <a:ext cx="990600" cy="1066800"/>
          </a:xfrm>
          <a:prstGeom prst="rect">
            <a:avLst/>
          </a:prstGeom>
          <a:noFill/>
          <a:ln w="9525">
            <a:noFill/>
            <a:miter lim="800000"/>
            <a:headEnd/>
            <a:tailEnd/>
          </a:ln>
        </p:spPr>
      </p:pic>
      <p:pic>
        <p:nvPicPr>
          <p:cNvPr id="6" name="Picture 3"/>
          <p:cNvPicPr>
            <a:picLocks noChangeAspect="1"/>
          </p:cNvPicPr>
          <p:nvPr/>
        </p:nvPicPr>
        <p:blipFill>
          <a:blip r:embed="rId4"/>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Examination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History </a:t>
            </a:r>
          </a:p>
          <a:p>
            <a:pPr>
              <a:buNone/>
            </a:pPr>
            <a:r>
              <a:rPr lang="en-US" dirty="0" smtClean="0"/>
              <a:t>Onset </a:t>
            </a:r>
          </a:p>
          <a:p>
            <a:pPr>
              <a:buNone/>
            </a:pPr>
            <a:r>
              <a:rPr lang="en-US" dirty="0" smtClean="0"/>
              <a:t>Progression </a:t>
            </a:r>
          </a:p>
          <a:p>
            <a:pPr>
              <a:buNone/>
            </a:pPr>
            <a:r>
              <a:rPr lang="en-US" dirty="0" smtClean="0"/>
              <a:t>Duration </a:t>
            </a:r>
          </a:p>
          <a:p>
            <a:r>
              <a:rPr lang="en-US" dirty="0" smtClean="0"/>
              <a:t>Observation</a:t>
            </a:r>
          </a:p>
          <a:p>
            <a:pPr>
              <a:buNone/>
            </a:pPr>
            <a:r>
              <a:rPr lang="en-US" dirty="0" smtClean="0"/>
              <a:t>Posture abnormalities </a:t>
            </a:r>
          </a:p>
          <a:p>
            <a:r>
              <a:rPr lang="en-US" dirty="0" smtClean="0"/>
              <a:t> Pain examination</a:t>
            </a:r>
          </a:p>
          <a:p>
            <a:r>
              <a:rPr lang="en-US" dirty="0" smtClean="0"/>
              <a:t>Muscle spasm and tightness</a:t>
            </a:r>
          </a:p>
          <a:p>
            <a:r>
              <a:rPr lang="en-US" dirty="0" smtClean="0"/>
              <a:t>Limitation of movements and limiting factor</a:t>
            </a:r>
          </a:p>
          <a:p>
            <a:r>
              <a:rPr lang="en-US" dirty="0" smtClean="0"/>
              <a:t>  muscle strength </a:t>
            </a:r>
          </a:p>
          <a:p>
            <a:r>
              <a:rPr lang="en-US" dirty="0" smtClean="0"/>
              <a:t>Reflexes </a:t>
            </a:r>
          </a:p>
          <a:p>
            <a:r>
              <a:rPr lang="en-US" dirty="0" smtClean="0"/>
              <a:t>Sensation </a:t>
            </a:r>
          </a:p>
          <a:p>
            <a:r>
              <a:rPr lang="en-US" dirty="0" smtClean="0"/>
              <a:t>Bowel bladder involvement </a:t>
            </a:r>
            <a:endParaRPr lang="en-US"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74638"/>
            <a:ext cx="6781800" cy="944562"/>
          </a:xfrm>
        </p:spPr>
        <p:txBody>
          <a:bodyPr/>
          <a:lstStyle/>
          <a:p>
            <a:r>
              <a:rPr lang="en-US" dirty="0" smtClean="0"/>
              <a:t>Management </a:t>
            </a:r>
            <a:endParaRPr lang="en-IN" dirty="0"/>
          </a:p>
        </p:txBody>
      </p:sp>
      <p:sp>
        <p:nvSpPr>
          <p:cNvPr id="3" name="Content Placeholder 2"/>
          <p:cNvSpPr>
            <a:spLocks noGrp="1"/>
          </p:cNvSpPr>
          <p:nvPr>
            <p:ph idx="1"/>
          </p:nvPr>
        </p:nvSpPr>
        <p:spPr>
          <a:xfrm>
            <a:off x="152400" y="1219200"/>
            <a:ext cx="8839200" cy="5486400"/>
          </a:xfrm>
        </p:spPr>
        <p:txBody>
          <a:bodyPr>
            <a:normAutofit/>
          </a:bodyPr>
          <a:lstStyle/>
          <a:p>
            <a:r>
              <a:rPr lang="en-IN" sz="2800" b="1" dirty="0"/>
              <a:t>Physical Therapy Management in Lumbar </a:t>
            </a:r>
            <a:r>
              <a:rPr lang="en-IN" sz="2800" b="1" dirty="0" err="1"/>
              <a:t>Spondylosis</a:t>
            </a:r>
            <a:endParaRPr lang="en-IN" sz="2800" dirty="0"/>
          </a:p>
          <a:p>
            <a:pPr>
              <a:buNone/>
            </a:pPr>
            <a:r>
              <a:rPr lang="en-IN" sz="2800" dirty="0" smtClean="0"/>
              <a:t>Goals</a:t>
            </a:r>
            <a:endParaRPr lang="en-IN" sz="2800" dirty="0"/>
          </a:p>
          <a:p>
            <a:r>
              <a:rPr lang="en-IN" sz="2800" dirty="0"/>
              <a:t>Relief of pain .</a:t>
            </a:r>
          </a:p>
          <a:p>
            <a:r>
              <a:rPr lang="en-IN" sz="2800" dirty="0"/>
              <a:t>Restoration of movements.</a:t>
            </a:r>
          </a:p>
          <a:p>
            <a:r>
              <a:rPr lang="en-IN" sz="2800" dirty="0"/>
              <a:t>Strengthening of muscles.</a:t>
            </a:r>
          </a:p>
          <a:p>
            <a:r>
              <a:rPr lang="en-IN" sz="2800" dirty="0"/>
              <a:t>Education of posture.</a:t>
            </a:r>
          </a:p>
          <a:p>
            <a:r>
              <a:rPr lang="en-IN" sz="2800" dirty="0"/>
              <a:t>Analysis of precipitating factors to reduce recurrence of the patient's problems.</a:t>
            </a:r>
          </a:p>
          <a:p>
            <a:endParaRPr lang="en-IN"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534400" cy="6400800"/>
          </a:xfrm>
        </p:spPr>
        <p:txBody>
          <a:bodyPr>
            <a:normAutofit/>
          </a:bodyPr>
          <a:lstStyle/>
          <a:p>
            <a:r>
              <a:rPr lang="en-IN" sz="2800" b="1" dirty="0"/>
              <a:t>Rest and </a:t>
            </a:r>
            <a:r>
              <a:rPr lang="en-IN" sz="2800" b="1" dirty="0" smtClean="0"/>
              <a:t>Support-</a:t>
            </a:r>
            <a:r>
              <a:rPr lang="en-IN" sz="2800" dirty="0" smtClean="0"/>
              <a:t> Lumbar Supports are designed to limit spine motion, stabilize, correct deformity, and reduce mechanical forces. They may further have effects by massaging painful areas and applying beneficial heat; however, they may also function as a placebo.</a:t>
            </a:r>
          </a:p>
          <a:p>
            <a:pPr>
              <a:buNone/>
            </a:pPr>
            <a:endParaRPr lang="en-IN" sz="2800" dirty="0"/>
          </a:p>
          <a:p>
            <a:r>
              <a:rPr lang="en-IN" sz="2800" b="1" dirty="0"/>
              <a:t>Education of posture</a:t>
            </a:r>
            <a:r>
              <a:rPr lang="en-IN" sz="2800" dirty="0"/>
              <a:t>- Head, neck and shoulders should be supported by the back rest of chair with a small pillow in the lumbar spine, the feet supported and the arm resting on arm rests or on a pillow in the lap.</a:t>
            </a:r>
          </a:p>
          <a:p>
            <a:endParaRPr lang="en-IN"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lnSpcReduction="10000"/>
          </a:bodyPr>
          <a:lstStyle/>
          <a:p>
            <a:endParaRPr lang="en-IN" sz="2800" b="1" dirty="0" smtClean="0"/>
          </a:p>
          <a:p>
            <a:endParaRPr lang="en-IN" sz="2800" b="1" dirty="0" smtClean="0"/>
          </a:p>
          <a:p>
            <a:endParaRPr lang="en-IN" sz="2800" b="1" dirty="0" smtClean="0"/>
          </a:p>
          <a:p>
            <a:r>
              <a:rPr lang="en-IN" sz="2800" b="1" dirty="0" smtClean="0"/>
              <a:t>Relaxation</a:t>
            </a:r>
            <a:r>
              <a:rPr lang="en-IN" sz="2800" dirty="0" smtClean="0"/>
              <a:t>- </a:t>
            </a:r>
            <a:r>
              <a:rPr lang="en-IN" sz="2800" dirty="0"/>
              <a:t>by soft tissue techniques. Teach self relaxation </a:t>
            </a:r>
            <a:r>
              <a:rPr lang="en-IN" sz="2800" dirty="0" err="1"/>
              <a:t>techniques,e.g</a:t>
            </a:r>
            <a:r>
              <a:rPr lang="en-IN" sz="2800" dirty="0"/>
              <a:t> like deep breathing exercises and physiological relaxation </a:t>
            </a:r>
            <a:r>
              <a:rPr lang="en-IN" sz="2800" dirty="0" smtClean="0"/>
              <a:t>(and</a:t>
            </a:r>
            <a:r>
              <a:rPr lang="en-IN" sz="2800" dirty="0"/>
              <a:t> </a:t>
            </a:r>
            <a:r>
              <a:rPr lang="en-IN" sz="2800" dirty="0" smtClean="0"/>
              <a:t>hydrotherapy</a:t>
            </a:r>
            <a:endParaRPr lang="en-IN" sz="2800" b="1" dirty="0"/>
          </a:p>
          <a:p>
            <a:r>
              <a:rPr lang="en-IN" sz="2800" b="1" dirty="0" smtClean="0">
                <a:solidFill>
                  <a:srgbClr val="FF0000"/>
                </a:solidFill>
              </a:rPr>
              <a:t>Modalities</a:t>
            </a:r>
            <a:r>
              <a:rPr lang="en-IN" sz="2800" dirty="0" smtClean="0"/>
              <a:t>- </a:t>
            </a:r>
            <a:r>
              <a:rPr lang="en-IN" sz="2800" dirty="0"/>
              <a:t>Hot or cold packs on the affected area, ultrasound and electric stimulation are some of the other treatments which are used to decrease pain and reduce muscle spasm</a:t>
            </a:r>
            <a:r>
              <a:rPr lang="en-IN" sz="2800" dirty="0" smtClean="0"/>
              <a:t>.</a:t>
            </a:r>
          </a:p>
          <a:p>
            <a:r>
              <a:rPr lang="en-IN" sz="2800" b="1" dirty="0">
                <a:solidFill>
                  <a:srgbClr val="FF0000"/>
                </a:solidFill>
              </a:rPr>
              <a:t>Traction</a:t>
            </a:r>
            <a:r>
              <a:rPr lang="en-IN" sz="2800" dirty="0"/>
              <a:t>- Gentle intermittent joint distraction and gliding techniques may inhibit painful muscle responses and provide synovial fluid movement within the joint for healing</a:t>
            </a:r>
            <a:r>
              <a:rPr lang="en-IN" sz="2800" dirty="0" smtClean="0"/>
              <a:t>.</a:t>
            </a:r>
          </a:p>
          <a:p>
            <a:endParaRPr lang="en-IN" sz="2800"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t>
            </a:r>
            <a:endParaRPr lang="en-US" dirty="0"/>
          </a:p>
        </p:txBody>
      </p:sp>
      <p:sp>
        <p:nvSpPr>
          <p:cNvPr id="3" name="Content Placeholder 2"/>
          <p:cNvSpPr>
            <a:spLocks noGrp="1"/>
          </p:cNvSpPr>
          <p:nvPr>
            <p:ph idx="1"/>
          </p:nvPr>
        </p:nvSpPr>
        <p:spPr/>
        <p:txBody>
          <a:bodyPr/>
          <a:lstStyle/>
          <a:p>
            <a:r>
              <a:rPr lang="en-US" dirty="0" smtClean="0"/>
              <a:t>Lumbar Spondylosis is degenerative condition.</a:t>
            </a:r>
          </a:p>
          <a:p>
            <a:r>
              <a:rPr lang="en-US" dirty="0" smtClean="0"/>
              <a:t>spondylosis results in degenerative changes which affect the  synovial joints of vertebra , affects the </a:t>
            </a:r>
            <a:r>
              <a:rPr lang="en-US" dirty="0" err="1" smtClean="0"/>
              <a:t>apophyseal</a:t>
            </a:r>
            <a:r>
              <a:rPr lang="en-US" dirty="0" smtClean="0"/>
              <a:t> joints and </a:t>
            </a:r>
            <a:r>
              <a:rPr lang="en-US" dirty="0" err="1" smtClean="0"/>
              <a:t>intervatrebarl</a:t>
            </a:r>
            <a:r>
              <a:rPr lang="en-US" dirty="0" smtClean="0"/>
              <a:t>  disc of spine.</a:t>
            </a:r>
          </a:p>
          <a:p>
            <a:r>
              <a:rPr lang="en-US" dirty="0" smtClean="0"/>
              <a:t>It is known as spinal osteoarthritis .</a:t>
            </a:r>
            <a:endParaRPr lang="en-US"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Core stability exercises</a:t>
            </a:r>
            <a:endParaRPr lang="en-US" dirty="0"/>
          </a:p>
        </p:txBody>
      </p:sp>
      <p:pic>
        <p:nvPicPr>
          <p:cNvPr id="1026" name="Picture 2"/>
          <p:cNvPicPr>
            <a:picLocks noGrp="1" noChangeAspect="1" noChangeArrowheads="1"/>
          </p:cNvPicPr>
          <p:nvPr>
            <p:ph idx="1"/>
          </p:nvPr>
        </p:nvPicPr>
        <p:blipFill>
          <a:blip r:embed="rId2" cstate="print"/>
          <a:stretch>
            <a:fillRect/>
          </a:stretch>
        </p:blipFill>
        <p:spPr bwMode="auto">
          <a:xfrm>
            <a:off x="3279775" y="2471737"/>
            <a:ext cx="3810000" cy="2752725"/>
          </a:xfrm>
          <a:prstGeom prst="rect">
            <a:avLst/>
          </a:prstGeom>
          <a:noFill/>
          <a:ln w="9525">
            <a:noFill/>
            <a:miter lim="800000"/>
            <a:headEnd/>
            <a:tailEnd/>
          </a:ln>
        </p:spPr>
      </p:pic>
      <p:pic>
        <p:nvPicPr>
          <p:cNvPr id="4" name="Picture 2" descr="H:\2022\01 Important files\SVDU LOGO.jpg"/>
          <p:cNvPicPr>
            <a:picLocks noChangeAspect="1" noChangeArrowheads="1"/>
          </p:cNvPicPr>
          <p:nvPr/>
        </p:nvPicPr>
        <p:blipFill>
          <a:blip r:embed="rId3"/>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4"/>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FF0000"/>
                </a:solidFill>
              </a:rPr>
              <a:t>Core strengthening exercises</a:t>
            </a:r>
            <a:endParaRPr lang="en-IN" sz="3600" dirty="0">
              <a:solidFill>
                <a:srgbClr val="FF0000"/>
              </a:solidFill>
            </a:endParaRPr>
          </a:p>
        </p:txBody>
      </p:sp>
      <p:sp>
        <p:nvSpPr>
          <p:cNvPr id="3" name="Content Placeholder 2"/>
          <p:cNvSpPr>
            <a:spLocks noGrp="1"/>
          </p:cNvSpPr>
          <p:nvPr>
            <p:ph idx="1"/>
          </p:nvPr>
        </p:nvSpPr>
        <p:spPr>
          <a:xfrm>
            <a:off x="152400" y="1219200"/>
            <a:ext cx="8763000" cy="5410200"/>
          </a:xfrm>
        </p:spPr>
        <p:txBody>
          <a:bodyPr>
            <a:normAutofit/>
          </a:bodyPr>
          <a:lstStyle/>
          <a:p>
            <a:r>
              <a:rPr lang="en-US" sz="2800" b="1" dirty="0" smtClean="0"/>
              <a:t>Drawing – in maneuver(Abdominal hollowing exercise) for transverse </a:t>
            </a:r>
            <a:r>
              <a:rPr lang="en-US" sz="2800" b="1" dirty="0" err="1" smtClean="0"/>
              <a:t>abdominis</a:t>
            </a:r>
            <a:r>
              <a:rPr lang="en-US" sz="2800" b="1" dirty="0" smtClean="0"/>
              <a:t> activation</a:t>
            </a:r>
            <a:r>
              <a:rPr lang="en-US" sz="2800" dirty="0" smtClean="0"/>
              <a:t>:</a:t>
            </a:r>
          </a:p>
          <a:p>
            <a:r>
              <a:rPr lang="en-US" sz="2800" dirty="0" smtClean="0"/>
              <a:t>Patient position- training may be easiest in quadruped position in order to use the effect of gravity on the abdominal </a:t>
            </a:r>
            <a:r>
              <a:rPr lang="en-US" sz="2800" dirty="0" err="1" smtClean="0"/>
              <a:t>wall.hook</a:t>
            </a:r>
            <a:r>
              <a:rPr lang="en-US" sz="2800" dirty="0" smtClean="0"/>
              <a:t> lying (with knees 70 to 90 deg. And feet resting on </a:t>
            </a:r>
            <a:r>
              <a:rPr lang="en-US" sz="2800" dirty="0" err="1" smtClean="0"/>
              <a:t>exer</a:t>
            </a:r>
            <a:r>
              <a:rPr lang="en-US" sz="2800" dirty="0" smtClean="0"/>
              <a:t>. Mat), prone lying or </a:t>
            </a:r>
            <a:r>
              <a:rPr lang="en-US" sz="2800" dirty="0" err="1" smtClean="0"/>
              <a:t>semireclined</a:t>
            </a:r>
            <a:r>
              <a:rPr lang="en-US" sz="2800" dirty="0" smtClean="0"/>
              <a:t> positions may be used if more comfortable for the patient </a:t>
            </a:r>
          </a:p>
          <a:p>
            <a:r>
              <a:rPr lang="en-US" sz="2800" dirty="0" smtClean="0"/>
              <a:t>It is important to start training in sitting and standing as soon as possible for functional activities.</a:t>
            </a:r>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553200"/>
          </a:xfrm>
        </p:spPr>
        <p:txBody>
          <a:bodyPr/>
          <a:lstStyle/>
          <a:p>
            <a:endParaRPr lang="en-US" sz="2800" b="1" dirty="0" smtClean="0"/>
          </a:p>
          <a:p>
            <a:endParaRPr lang="en-US" sz="2800" b="1" dirty="0" smtClean="0"/>
          </a:p>
          <a:p>
            <a:endParaRPr lang="en-US" sz="2800" b="1" dirty="0" smtClean="0"/>
          </a:p>
          <a:p>
            <a:endParaRPr lang="en-US" sz="2800" b="1" dirty="0" smtClean="0"/>
          </a:p>
          <a:p>
            <a:r>
              <a:rPr lang="en-US" sz="2800" b="1" dirty="0" smtClean="0"/>
              <a:t>Procedure</a:t>
            </a:r>
            <a:r>
              <a:rPr lang="en-US" sz="2800" dirty="0" smtClean="0"/>
              <a:t>- </a:t>
            </a:r>
            <a:r>
              <a:rPr lang="en-US" sz="2800" dirty="0" smtClean="0"/>
              <a:t>have the patient assume a neutral spinal position and attempt to maintain it while gently drawing in and hollowing the abdominal muscles. Instruct the patient to breath in and out then gently draw the belly button in towards the spine to hollow out the abdominal region</a:t>
            </a:r>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477000"/>
          </a:xfrm>
        </p:spPr>
        <p:txBody>
          <a:bodyPr/>
          <a:lstStyle/>
          <a:p>
            <a:endParaRPr lang="en-US" b="1" dirty="0" smtClean="0"/>
          </a:p>
          <a:p>
            <a:endParaRPr lang="en-US" b="1" dirty="0" smtClean="0"/>
          </a:p>
          <a:p>
            <a:endParaRPr lang="en-US" b="1" dirty="0" smtClean="0"/>
          </a:p>
          <a:p>
            <a:r>
              <a:rPr lang="en-US" b="1" dirty="0" err="1" smtClean="0"/>
              <a:t>Multifidus</a:t>
            </a:r>
            <a:r>
              <a:rPr lang="en-US" b="1" dirty="0" smtClean="0"/>
              <a:t> </a:t>
            </a:r>
            <a:r>
              <a:rPr lang="en-US" b="1" dirty="0" smtClean="0"/>
              <a:t>activation:</a:t>
            </a:r>
          </a:p>
          <a:p>
            <a:r>
              <a:rPr lang="en-US" sz="2800" dirty="0" smtClean="0"/>
              <a:t>Patient position &amp; procedure: prone or side lying. Place your palpating digits (thumbs or index fingers) immediately lateral to the </a:t>
            </a:r>
            <a:r>
              <a:rPr lang="en-US" sz="2800" dirty="0" err="1" smtClean="0"/>
              <a:t>spinous</a:t>
            </a:r>
            <a:r>
              <a:rPr lang="en-US" sz="2800" dirty="0" smtClean="0"/>
              <a:t> processes of the lumbar spine. Instruct the patient to swell the muscle out against your digits. Palpate for consistency of muscle contraction at each level.</a:t>
            </a:r>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dirty="0" smtClean="0"/>
              <a:t>                 Other </a:t>
            </a:r>
            <a:r>
              <a:rPr lang="en-US" sz="3600" dirty="0" smtClean="0"/>
              <a:t>static exercises </a:t>
            </a:r>
            <a:endParaRPr lang="en-IN" sz="3600" dirty="0"/>
          </a:p>
        </p:txBody>
      </p:sp>
      <p:sp>
        <p:nvSpPr>
          <p:cNvPr id="3" name="Content Placeholder 2"/>
          <p:cNvSpPr>
            <a:spLocks noGrp="1"/>
          </p:cNvSpPr>
          <p:nvPr>
            <p:ph idx="1"/>
          </p:nvPr>
        </p:nvSpPr>
        <p:spPr>
          <a:xfrm>
            <a:off x="228600" y="990600"/>
            <a:ext cx="8686800" cy="5715000"/>
          </a:xfrm>
        </p:spPr>
        <p:txBody>
          <a:bodyPr>
            <a:normAutofit/>
          </a:bodyPr>
          <a:lstStyle/>
          <a:p>
            <a:pPr>
              <a:buNone/>
            </a:pPr>
            <a:r>
              <a:rPr lang="en-US" sz="2800" b="1" dirty="0" smtClean="0"/>
              <a:t>Posterior pelvic tilting</a:t>
            </a:r>
            <a:r>
              <a:rPr lang="en-US" sz="2800" dirty="0" smtClean="0"/>
              <a:t>: it activates the rectus </a:t>
            </a:r>
            <a:r>
              <a:rPr lang="en-US" sz="2800" dirty="0" err="1" smtClean="0"/>
              <a:t>abdominis</a:t>
            </a:r>
            <a:r>
              <a:rPr lang="en-US" sz="2800" dirty="0" smtClean="0"/>
              <a:t> muscle, which is used primarily for dynamic trunk flexion activity. It is used mostly for awareness of movement of the pelvis and lumbar spine.</a:t>
            </a:r>
          </a:p>
          <a:p>
            <a:pPr>
              <a:buNone/>
            </a:pPr>
            <a:r>
              <a:rPr lang="en-US" sz="2800" b="1" dirty="0" smtClean="0"/>
              <a:t>Abdominal strengthening exercises: curl- ups- first instruct the patient </a:t>
            </a:r>
            <a:r>
              <a:rPr lang="en-US" sz="2800" dirty="0" smtClean="0"/>
              <a:t>to perform drawing maneuver to cause a stabilizing contraction of the abdominal muscles and then lift the head, progress by lifting the shoulder until the scapulae and thorax clear the mat, keeping the arms horizontal.</a:t>
            </a:r>
          </a:p>
          <a:p>
            <a:pPr>
              <a:buNone/>
            </a:pPr>
            <a:r>
              <a:rPr lang="en-US" sz="2800" b="1" dirty="0" smtClean="0"/>
              <a:t>Double Knee to chest</a:t>
            </a:r>
          </a:p>
          <a:p>
            <a:pPr>
              <a:buNone/>
            </a:pPr>
            <a:endParaRPr lang="en-US" sz="2800" b="1" dirty="0" smtClean="0"/>
          </a:p>
          <a:p>
            <a:pPr>
              <a:buNone/>
            </a:pPr>
            <a:endParaRPr lang="en-US" sz="2800" b="1" dirty="0" smtClean="0"/>
          </a:p>
        </p:txBody>
      </p:sp>
      <p:pic>
        <p:nvPicPr>
          <p:cNvPr id="5"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6"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dirty="0" smtClean="0"/>
              <a:t>Management </a:t>
            </a:r>
            <a:r>
              <a:rPr lang="en-US" sz="4000" dirty="0" smtClean="0"/>
              <a:t>guidelines</a:t>
            </a:r>
            <a:endParaRPr lang="en-IN" sz="4000" dirty="0"/>
          </a:p>
        </p:txBody>
      </p:sp>
      <p:sp>
        <p:nvSpPr>
          <p:cNvPr id="3" name="Content Placeholder 2"/>
          <p:cNvSpPr>
            <a:spLocks noGrp="1"/>
          </p:cNvSpPr>
          <p:nvPr>
            <p:ph idx="1"/>
          </p:nvPr>
        </p:nvSpPr>
        <p:spPr>
          <a:xfrm>
            <a:off x="228600" y="1143000"/>
            <a:ext cx="8686800" cy="5562600"/>
          </a:xfrm>
        </p:spPr>
        <p:txBody>
          <a:bodyPr>
            <a:normAutofit/>
          </a:bodyPr>
          <a:lstStyle/>
          <a:p>
            <a:pPr>
              <a:buNone/>
            </a:pPr>
            <a:r>
              <a:rPr lang="en-US" sz="2800" b="1" dirty="0" smtClean="0"/>
              <a:t>Impairment based diagnostic criteria</a:t>
            </a:r>
          </a:p>
          <a:p>
            <a:r>
              <a:rPr lang="en-US" sz="2800" dirty="0" smtClean="0"/>
              <a:t>General: stage of recovery</a:t>
            </a:r>
          </a:p>
          <a:p>
            <a:r>
              <a:rPr lang="en-US" sz="2800" dirty="0" smtClean="0"/>
              <a:t>Acute with inflammation (0-4) weeks</a:t>
            </a:r>
          </a:p>
          <a:p>
            <a:r>
              <a:rPr lang="en-US" sz="2800" dirty="0" err="1" smtClean="0"/>
              <a:t>Subacute</a:t>
            </a:r>
            <a:r>
              <a:rPr lang="en-US" sz="2800" dirty="0" smtClean="0"/>
              <a:t>(4-12) weeks</a:t>
            </a:r>
          </a:p>
          <a:p>
            <a:r>
              <a:rPr lang="en-US" sz="2800" dirty="0" smtClean="0"/>
              <a:t>Chronic pain syndrome(&gt; 6)months</a:t>
            </a:r>
            <a:endParaRPr lang="en-IN" sz="2800"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a:bodyPr>
          <a:lstStyle/>
          <a:p>
            <a:pPr>
              <a:buNone/>
            </a:pPr>
            <a:endParaRPr lang="en-US" sz="2800" b="1" dirty="0" smtClean="0"/>
          </a:p>
          <a:p>
            <a:pPr>
              <a:buNone/>
            </a:pPr>
            <a:endParaRPr lang="en-US" sz="2800" b="1" dirty="0" smtClean="0"/>
          </a:p>
          <a:p>
            <a:pPr>
              <a:buNone/>
            </a:pPr>
            <a:endParaRPr lang="en-US" sz="2800" b="1" dirty="0" smtClean="0"/>
          </a:p>
          <a:p>
            <a:pPr>
              <a:buNone/>
            </a:pPr>
            <a:endParaRPr lang="en-US" sz="2800" b="1" dirty="0" smtClean="0"/>
          </a:p>
          <a:p>
            <a:pPr>
              <a:buNone/>
            </a:pPr>
            <a:r>
              <a:rPr lang="en-US" sz="2800" b="1" dirty="0" smtClean="0"/>
              <a:t>Acute </a:t>
            </a:r>
            <a:r>
              <a:rPr lang="en-US" sz="2800" b="1" dirty="0" smtClean="0"/>
              <a:t>phase- </a:t>
            </a:r>
            <a:r>
              <a:rPr lang="en-US" sz="2800" dirty="0" smtClean="0"/>
              <a:t>pain/ neurological symptoms</a:t>
            </a:r>
          </a:p>
          <a:p>
            <a:pPr>
              <a:buNone/>
            </a:pPr>
            <a:r>
              <a:rPr lang="en-US" sz="2800" dirty="0" smtClean="0"/>
              <a:t>Inflammation </a:t>
            </a:r>
          </a:p>
          <a:p>
            <a:pPr>
              <a:buNone/>
            </a:pPr>
            <a:r>
              <a:rPr lang="en-US" sz="2800" dirty="0" smtClean="0"/>
              <a:t>Inability to perform ADLs</a:t>
            </a:r>
          </a:p>
          <a:p>
            <a:pPr>
              <a:buNone/>
            </a:pPr>
            <a:r>
              <a:rPr lang="en-US" sz="2800" dirty="0" smtClean="0"/>
              <a:t>Guarded posture (directional preferences)</a:t>
            </a:r>
          </a:p>
          <a:p>
            <a:endParaRPr lang="en-IN" sz="2800" dirty="0"/>
          </a:p>
        </p:txBody>
      </p:sp>
      <p:pic>
        <p:nvPicPr>
          <p:cNvPr id="4" name="Picture 2" descr="H:\2022\01 Important files\SVDU LOGO.jpg"/>
          <p:cNvPicPr>
            <a:picLocks noChangeAspect="1" noChangeArrowheads="1"/>
          </p:cNvPicPr>
          <p:nvPr/>
        </p:nvPicPr>
        <p:blipFill>
          <a:blip r:embed="rId3"/>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4"/>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01748"/>
          <a:ext cx="8915400" cy="6648339"/>
        </p:xfrm>
        <a:graphic>
          <a:graphicData uri="http://schemas.openxmlformats.org/drawingml/2006/table">
            <a:tbl>
              <a:tblPr firstRow="1" bandRow="1">
                <a:tableStyleId>{5C22544A-7EE6-4342-B048-85BDC9FD1C3A}</a:tableStyleId>
              </a:tblPr>
              <a:tblGrid>
                <a:gridCol w="4457700"/>
                <a:gridCol w="4457700"/>
              </a:tblGrid>
              <a:tr h="707988">
                <a:tc>
                  <a:txBody>
                    <a:bodyPr/>
                    <a:lstStyle/>
                    <a:p>
                      <a:r>
                        <a:rPr lang="en-US" sz="2800" dirty="0" smtClean="0"/>
                        <a:t>         Plan</a:t>
                      </a:r>
                      <a:r>
                        <a:rPr lang="en-US" sz="2800" baseline="0" dirty="0" smtClean="0"/>
                        <a:t> of care</a:t>
                      </a:r>
                      <a:endParaRPr lang="en-IN" sz="2800" dirty="0"/>
                    </a:p>
                  </a:txBody>
                  <a:tcPr/>
                </a:tc>
                <a:tc>
                  <a:txBody>
                    <a:bodyPr/>
                    <a:lstStyle/>
                    <a:p>
                      <a:r>
                        <a:rPr lang="en-US" sz="2800" dirty="0" smtClean="0"/>
                        <a:t>            Intervention</a:t>
                      </a:r>
                      <a:endParaRPr lang="en-IN" sz="2800" dirty="0"/>
                    </a:p>
                  </a:txBody>
                  <a:tcPr/>
                </a:tc>
              </a:tr>
              <a:tr h="882687">
                <a:tc>
                  <a:txBody>
                    <a:bodyPr/>
                    <a:lstStyle/>
                    <a:p>
                      <a:r>
                        <a:rPr lang="en-US" dirty="0" smtClean="0"/>
                        <a:t>Educate</a:t>
                      </a:r>
                      <a:r>
                        <a:rPr lang="en-US" baseline="0" dirty="0" smtClean="0"/>
                        <a:t> the patient</a:t>
                      </a:r>
                      <a:endParaRPr lang="en-IN" dirty="0"/>
                    </a:p>
                  </a:txBody>
                  <a:tcPr/>
                </a:tc>
                <a:tc>
                  <a:txBody>
                    <a:bodyPr/>
                    <a:lstStyle/>
                    <a:p>
                      <a:r>
                        <a:rPr lang="en-US" dirty="0" smtClean="0"/>
                        <a:t>Engage patients</a:t>
                      </a:r>
                      <a:r>
                        <a:rPr lang="en-US" baseline="0" dirty="0" smtClean="0"/>
                        <a:t> in all activities to learn self management. Inform patient of anticipated progress &amp; precautions</a:t>
                      </a:r>
                      <a:endParaRPr lang="en-IN" dirty="0"/>
                    </a:p>
                  </a:txBody>
                  <a:tcPr/>
                </a:tc>
              </a:tr>
              <a:tr h="707988">
                <a:tc>
                  <a:txBody>
                    <a:bodyPr/>
                    <a:lstStyle/>
                    <a:p>
                      <a:r>
                        <a:rPr lang="en-US" dirty="0" smtClean="0"/>
                        <a:t>Decrease acute symptoms </a:t>
                      </a:r>
                      <a:endParaRPr lang="en-IN" dirty="0"/>
                    </a:p>
                  </a:txBody>
                  <a:tcPr/>
                </a:tc>
                <a:tc>
                  <a:txBody>
                    <a:bodyPr/>
                    <a:lstStyle/>
                    <a:p>
                      <a:r>
                        <a:rPr lang="en-US" dirty="0" smtClean="0"/>
                        <a:t>Modality,</a:t>
                      </a:r>
                      <a:r>
                        <a:rPr lang="en-US" baseline="0" dirty="0" smtClean="0"/>
                        <a:t> massage, traction, manipulation as needed. Rest only for 1</a:t>
                      </a:r>
                      <a:r>
                        <a:rPr lang="en-US" baseline="30000" dirty="0" smtClean="0"/>
                        <a:t>st</a:t>
                      </a:r>
                      <a:r>
                        <a:rPr lang="en-US" baseline="0" dirty="0" smtClean="0"/>
                        <a:t> couple of days</a:t>
                      </a:r>
                      <a:endParaRPr lang="en-IN" dirty="0"/>
                    </a:p>
                  </a:txBody>
                  <a:tcPr/>
                </a:tc>
              </a:tr>
              <a:tr h="707988">
                <a:tc>
                  <a:txBody>
                    <a:bodyPr/>
                    <a:lstStyle/>
                    <a:p>
                      <a:r>
                        <a:rPr lang="en-US" dirty="0" smtClean="0"/>
                        <a:t>Teach awareness of neck</a:t>
                      </a:r>
                      <a:r>
                        <a:rPr lang="en-US" baseline="0" dirty="0" smtClean="0"/>
                        <a:t> &amp; pelvic position &amp; movements</a:t>
                      </a:r>
                      <a:endParaRPr lang="en-IN" dirty="0"/>
                    </a:p>
                  </a:txBody>
                  <a:tcPr/>
                </a:tc>
                <a:tc>
                  <a:txBody>
                    <a:bodyPr/>
                    <a:lstStyle/>
                    <a:p>
                      <a:r>
                        <a:rPr lang="en-US" dirty="0" smtClean="0"/>
                        <a:t>Kinesthetic training-</a:t>
                      </a:r>
                      <a:r>
                        <a:rPr lang="en-US" baseline="0" dirty="0" smtClean="0"/>
                        <a:t> pelvic tilt, neutral spine</a:t>
                      </a:r>
                      <a:endParaRPr lang="en-IN" dirty="0"/>
                    </a:p>
                  </a:txBody>
                  <a:tcPr/>
                </a:tc>
              </a:tr>
              <a:tr h="882687">
                <a:tc>
                  <a:txBody>
                    <a:bodyPr/>
                    <a:lstStyle/>
                    <a:p>
                      <a:r>
                        <a:rPr lang="en-US" dirty="0" smtClean="0"/>
                        <a:t>Demonstrate safe posture</a:t>
                      </a:r>
                      <a:endParaRPr lang="en-IN" dirty="0"/>
                    </a:p>
                  </a:txBody>
                  <a:tcPr/>
                </a:tc>
                <a:tc>
                  <a:txBody>
                    <a:bodyPr/>
                    <a:lstStyle/>
                    <a:p>
                      <a:r>
                        <a:rPr lang="en-US" dirty="0" smtClean="0"/>
                        <a:t>Practice position &amp; movements and experience</a:t>
                      </a:r>
                      <a:r>
                        <a:rPr lang="en-US" baseline="0" dirty="0" smtClean="0"/>
                        <a:t> effect on spine. Provide passive support/ bracing if needed</a:t>
                      </a:r>
                      <a:endParaRPr lang="en-IN" dirty="0"/>
                    </a:p>
                  </a:txBody>
                  <a:tcPr/>
                </a:tc>
              </a:tr>
              <a:tr h="882687">
                <a:tc>
                  <a:txBody>
                    <a:bodyPr/>
                    <a:lstStyle/>
                    <a:p>
                      <a:r>
                        <a:rPr lang="en-US" dirty="0" smtClean="0"/>
                        <a:t>Initiate neuromuscular activation and control of stabilizing muscles</a:t>
                      </a:r>
                      <a:endParaRPr lang="en-IN" dirty="0"/>
                    </a:p>
                  </a:txBody>
                  <a:tcPr/>
                </a:tc>
                <a:tc>
                  <a:txBody>
                    <a:bodyPr/>
                    <a:lstStyle/>
                    <a:p>
                      <a:r>
                        <a:rPr lang="en-US" dirty="0" smtClean="0"/>
                        <a:t>Core activation tech- drawing in maneuver,</a:t>
                      </a:r>
                      <a:r>
                        <a:rPr lang="en-US" baseline="0" dirty="0" smtClean="0"/>
                        <a:t> </a:t>
                      </a:r>
                      <a:r>
                        <a:rPr lang="en-US" baseline="0" dirty="0" err="1" smtClean="0"/>
                        <a:t>multifidus</a:t>
                      </a:r>
                      <a:r>
                        <a:rPr lang="en-US" baseline="0" dirty="0" smtClean="0"/>
                        <a:t> . </a:t>
                      </a:r>
                      <a:endParaRPr lang="en-IN" dirty="0"/>
                    </a:p>
                  </a:txBody>
                  <a:tcPr/>
                </a:tc>
              </a:tr>
              <a:tr h="882687">
                <a:tc>
                  <a:txBody>
                    <a:bodyPr/>
                    <a:lstStyle/>
                    <a:p>
                      <a:r>
                        <a:rPr lang="en-US" dirty="0" smtClean="0"/>
                        <a:t>Teach safe performance of basic ADLs- progress to IADLs</a:t>
                      </a:r>
                      <a:endParaRPr lang="en-IN" dirty="0"/>
                    </a:p>
                  </a:txBody>
                  <a:tcPr/>
                </a:tc>
                <a:tc>
                  <a:txBody>
                    <a:bodyPr/>
                    <a:lstStyle/>
                    <a:p>
                      <a:r>
                        <a:rPr lang="en-US" dirty="0" smtClean="0"/>
                        <a:t>Roll, sit, stand, walk with safe posture .progress tolerance to sitting &gt; 30 min standing&gt;15 min walking</a:t>
                      </a:r>
                      <a:r>
                        <a:rPr lang="en-US" baseline="0" dirty="0" smtClean="0"/>
                        <a:t> &gt;1 mile</a:t>
                      </a:r>
                      <a:endParaRPr lang="en-IN" dirty="0"/>
                    </a:p>
                  </a:txBody>
                  <a:tcPr/>
                </a:tc>
              </a:tr>
              <a:tr h="898488">
                <a:tc>
                  <a:txBody>
                    <a:bodyPr/>
                    <a:lstStyle/>
                    <a:p>
                      <a:endParaRPr lang="en-IN" dirty="0"/>
                    </a:p>
                  </a:txBody>
                  <a:tcPr/>
                </a:tc>
                <a:tc>
                  <a:txBody>
                    <a:bodyPr/>
                    <a:lstStyle/>
                    <a:p>
                      <a:endParaRPr lang="en-IN" dirty="0"/>
                    </a:p>
                  </a:txBody>
                  <a:tcPr/>
                </a:tc>
              </a:tr>
            </a:tbl>
          </a:graphicData>
        </a:graphic>
      </p:graphicFrame>
      <p:pic>
        <p:nvPicPr>
          <p:cNvPr id="3"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buNone/>
            </a:pPr>
            <a:endParaRPr lang="en-US" sz="2800" b="1" dirty="0" smtClean="0"/>
          </a:p>
          <a:p>
            <a:pPr>
              <a:buNone/>
            </a:pPr>
            <a:endParaRPr lang="en-US" sz="2800" b="1" dirty="0" smtClean="0"/>
          </a:p>
          <a:p>
            <a:pPr>
              <a:buNone/>
            </a:pPr>
            <a:endParaRPr lang="en-US" sz="2800" b="1" dirty="0" smtClean="0"/>
          </a:p>
          <a:p>
            <a:pPr>
              <a:buNone/>
            </a:pPr>
            <a:endParaRPr lang="en-US" sz="2800" b="1" dirty="0" smtClean="0"/>
          </a:p>
          <a:p>
            <a:pPr>
              <a:buNone/>
            </a:pPr>
            <a:r>
              <a:rPr lang="en-US" sz="2800" b="1" dirty="0" smtClean="0"/>
              <a:t>Chronic </a:t>
            </a:r>
            <a:r>
              <a:rPr lang="en-US" sz="2800" b="1" dirty="0" smtClean="0"/>
              <a:t>spinal problems:</a:t>
            </a:r>
          </a:p>
          <a:p>
            <a:r>
              <a:rPr lang="en-US" sz="2800" dirty="0" smtClean="0"/>
              <a:t>Pain</a:t>
            </a:r>
          </a:p>
          <a:p>
            <a:r>
              <a:rPr lang="en-US" sz="2800" dirty="0" smtClean="0"/>
              <a:t>Flexibility and strength imbalances</a:t>
            </a:r>
          </a:p>
          <a:p>
            <a:r>
              <a:rPr lang="en-US" sz="2800" dirty="0" smtClean="0"/>
              <a:t>Generalized reconditioning</a:t>
            </a:r>
          </a:p>
          <a:p>
            <a:r>
              <a:rPr lang="en-US" sz="2800" dirty="0" smtClean="0"/>
              <a:t>Inability to perform high intensity physical demands</a:t>
            </a:r>
            <a:endParaRPr lang="en-IN" sz="2800"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38200" y="233894"/>
          <a:ext cx="8077200" cy="6566956"/>
        </p:xfrm>
        <a:graphic>
          <a:graphicData uri="http://schemas.openxmlformats.org/drawingml/2006/table">
            <a:tbl>
              <a:tblPr firstRow="1" bandRow="1">
                <a:tableStyleId>{5C22544A-7EE6-4342-B048-85BDC9FD1C3A}</a:tableStyleId>
              </a:tblPr>
              <a:tblGrid>
                <a:gridCol w="4038600"/>
                <a:gridCol w="4038600"/>
              </a:tblGrid>
              <a:tr h="727339">
                <a:tc>
                  <a:txBody>
                    <a:bodyPr/>
                    <a:lstStyle/>
                    <a:p>
                      <a:r>
                        <a:rPr lang="en-US" sz="2800" dirty="0" smtClean="0"/>
                        <a:t>              Plan of  care </a:t>
                      </a:r>
                      <a:endParaRPr lang="en-IN" sz="2800" dirty="0"/>
                    </a:p>
                  </a:txBody>
                  <a:tcPr/>
                </a:tc>
                <a:tc>
                  <a:txBody>
                    <a:bodyPr/>
                    <a:lstStyle/>
                    <a:p>
                      <a:r>
                        <a:rPr lang="en-US" sz="2800" b="1" i="0" dirty="0" smtClean="0"/>
                        <a:t>       Intervention</a:t>
                      </a:r>
                      <a:r>
                        <a:rPr lang="en-US" sz="2800" b="0" i="0" baseline="0" dirty="0" smtClean="0"/>
                        <a:t> </a:t>
                      </a:r>
                      <a:endParaRPr lang="en-IN" sz="2800" b="0" i="0" dirty="0"/>
                    </a:p>
                  </a:txBody>
                  <a:tcPr/>
                </a:tc>
              </a:tr>
              <a:tr h="727339">
                <a:tc>
                  <a:txBody>
                    <a:bodyPr/>
                    <a:lstStyle/>
                    <a:p>
                      <a:r>
                        <a:rPr lang="en-US" dirty="0" smtClean="0"/>
                        <a:t>Emphasize spinal control in high intensity and repetitive activities</a:t>
                      </a:r>
                      <a:endParaRPr lang="en-IN" dirty="0"/>
                    </a:p>
                  </a:txBody>
                  <a:tcPr/>
                </a:tc>
                <a:tc>
                  <a:txBody>
                    <a:bodyPr/>
                    <a:lstStyle/>
                    <a:p>
                      <a:r>
                        <a:rPr lang="en-US" dirty="0" smtClean="0"/>
                        <a:t>Practice active spinal control in various transitional activities that challenges balance</a:t>
                      </a:r>
                      <a:endParaRPr lang="en-IN" dirty="0"/>
                    </a:p>
                  </a:txBody>
                  <a:tcPr/>
                </a:tc>
              </a:tr>
              <a:tr h="727339">
                <a:tc>
                  <a:txBody>
                    <a:bodyPr/>
                    <a:lstStyle/>
                    <a:p>
                      <a:r>
                        <a:rPr lang="en-US" dirty="0" smtClean="0"/>
                        <a:t>Increase mobility in tight muscles</a:t>
                      </a:r>
                      <a:r>
                        <a:rPr lang="en-US" baseline="0" dirty="0" smtClean="0"/>
                        <a:t>/ joints / fascia</a:t>
                      </a:r>
                      <a:endParaRPr lang="en-IN" dirty="0"/>
                    </a:p>
                  </a:txBody>
                  <a:tcPr/>
                </a:tc>
                <a:tc>
                  <a:txBody>
                    <a:bodyPr/>
                    <a:lstStyle/>
                    <a:p>
                      <a:r>
                        <a:rPr lang="en-US" dirty="0" smtClean="0"/>
                        <a:t>Joint mobilization/ manipulation,</a:t>
                      </a:r>
                      <a:r>
                        <a:rPr lang="en-US" baseline="0" dirty="0" smtClean="0"/>
                        <a:t> muscle inhibition, self stretching.</a:t>
                      </a:r>
                      <a:endParaRPr lang="en-IN" dirty="0"/>
                    </a:p>
                  </a:txBody>
                  <a:tcPr/>
                </a:tc>
              </a:tr>
              <a:tr h="851519">
                <a:tc>
                  <a:txBody>
                    <a:bodyPr/>
                    <a:lstStyle/>
                    <a:p>
                      <a:r>
                        <a:rPr lang="en-US" dirty="0" smtClean="0"/>
                        <a:t>Improve muscle performance</a:t>
                      </a:r>
                      <a:r>
                        <a:rPr lang="en-US" baseline="0" dirty="0" smtClean="0"/>
                        <a:t>, dynamic trunk &amp; extremity strength, coordination &amp; endurance</a:t>
                      </a:r>
                      <a:endParaRPr lang="en-IN" dirty="0"/>
                    </a:p>
                  </a:txBody>
                  <a:tcPr/>
                </a:tc>
                <a:tc>
                  <a:txBody>
                    <a:bodyPr/>
                    <a:lstStyle/>
                    <a:p>
                      <a:r>
                        <a:rPr lang="en-US" dirty="0" smtClean="0"/>
                        <a:t>Progress dynamic trunk &amp; extremity resistance  exc. Emphasizing functional</a:t>
                      </a:r>
                      <a:r>
                        <a:rPr lang="en-US" baseline="0" dirty="0" smtClean="0"/>
                        <a:t> goals</a:t>
                      </a:r>
                      <a:endParaRPr lang="en-IN" dirty="0"/>
                    </a:p>
                  </a:txBody>
                  <a:tcPr/>
                </a:tc>
              </a:tr>
              <a:tr h="727339">
                <a:tc>
                  <a:txBody>
                    <a:bodyPr/>
                    <a:lstStyle/>
                    <a:p>
                      <a:r>
                        <a:rPr lang="en-US" dirty="0" smtClean="0"/>
                        <a:t>Increase cardiopulmonary endurance</a:t>
                      </a:r>
                      <a:endParaRPr lang="en-IN" dirty="0"/>
                    </a:p>
                  </a:txBody>
                  <a:tcPr/>
                </a:tc>
                <a:tc>
                  <a:txBody>
                    <a:bodyPr/>
                    <a:lstStyle/>
                    <a:p>
                      <a:r>
                        <a:rPr lang="en-US" dirty="0" smtClean="0"/>
                        <a:t>Progress intensity of aerobic exercises </a:t>
                      </a:r>
                      <a:endParaRPr lang="en-IN" dirty="0"/>
                    </a:p>
                  </a:txBody>
                  <a:tcPr/>
                </a:tc>
              </a:tr>
              <a:tr h="851519">
                <a:tc>
                  <a:txBody>
                    <a:bodyPr/>
                    <a:lstStyle/>
                    <a:p>
                      <a:r>
                        <a:rPr lang="en-US" dirty="0" smtClean="0"/>
                        <a:t>Emphasize habitual</a:t>
                      </a:r>
                      <a:r>
                        <a:rPr lang="en-US" baseline="0" dirty="0" smtClean="0"/>
                        <a:t> use of techniques of stress relief/ relaxation and  posture correction</a:t>
                      </a:r>
                      <a:endParaRPr lang="en-IN" dirty="0"/>
                    </a:p>
                  </a:txBody>
                  <a:tcPr/>
                </a:tc>
                <a:tc>
                  <a:txBody>
                    <a:bodyPr/>
                    <a:lstStyle/>
                    <a:p>
                      <a:r>
                        <a:rPr lang="en-US" dirty="0" smtClean="0"/>
                        <a:t>Motions &amp; postures to relieve stress. Ergonomic changes at work and home</a:t>
                      </a:r>
                      <a:endParaRPr lang="en-IN" dirty="0"/>
                    </a:p>
                  </a:txBody>
                  <a:tcPr/>
                </a:tc>
              </a:tr>
              <a:tr h="727339">
                <a:tc>
                  <a:txBody>
                    <a:bodyPr/>
                    <a:lstStyle/>
                    <a:p>
                      <a:r>
                        <a:rPr lang="en-US" dirty="0" smtClean="0"/>
                        <a:t>Teach safe progression to high level/ high intensity activities</a:t>
                      </a:r>
                      <a:endParaRPr lang="en-IN" dirty="0"/>
                    </a:p>
                  </a:txBody>
                  <a:tcPr/>
                </a:tc>
                <a:tc>
                  <a:txBody>
                    <a:bodyPr/>
                    <a:lstStyle/>
                    <a:p>
                      <a:r>
                        <a:rPr lang="en-US" dirty="0" smtClean="0"/>
                        <a:t>Activity specific training consistent with desired functional outcomes</a:t>
                      </a:r>
                      <a:endParaRPr lang="en-IN" dirty="0"/>
                    </a:p>
                  </a:txBody>
                  <a:tcPr/>
                </a:tc>
              </a:tr>
              <a:tr h="851519">
                <a:tc>
                  <a:txBody>
                    <a:bodyPr/>
                    <a:lstStyle/>
                    <a:p>
                      <a:r>
                        <a:rPr lang="en-US" dirty="0" smtClean="0"/>
                        <a:t>Teach</a:t>
                      </a:r>
                      <a:r>
                        <a:rPr lang="en-US" baseline="0" dirty="0" smtClean="0"/>
                        <a:t> healthy </a:t>
                      </a:r>
                      <a:r>
                        <a:rPr lang="en-US" baseline="0" dirty="0" err="1" smtClean="0"/>
                        <a:t>exer</a:t>
                      </a:r>
                      <a:r>
                        <a:rPr lang="en-US" baseline="0" dirty="0" smtClean="0"/>
                        <a:t>. Habits for self maintenance</a:t>
                      </a:r>
                      <a:endParaRPr lang="en-IN" dirty="0"/>
                    </a:p>
                  </a:txBody>
                  <a:tcPr/>
                </a:tc>
                <a:tc>
                  <a:txBody>
                    <a:bodyPr/>
                    <a:lstStyle/>
                    <a:p>
                      <a:r>
                        <a:rPr lang="en-US" dirty="0" smtClean="0"/>
                        <a:t>Engage patient in all activities and educate as to benefits of maintaining fitness level &amp; safe body mechanics</a:t>
                      </a:r>
                      <a:endParaRPr lang="en-IN" dirty="0"/>
                    </a:p>
                  </a:txBody>
                  <a:tcPr/>
                </a:tc>
              </a:tr>
            </a:tbl>
          </a:graphicData>
        </a:graphic>
      </p:graphicFrame>
      <p:pic>
        <p:nvPicPr>
          <p:cNvPr id="3"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 </a:t>
            </a:r>
            <a:endParaRPr lang="en-US" dirty="0"/>
          </a:p>
        </p:txBody>
      </p:sp>
      <p:sp>
        <p:nvSpPr>
          <p:cNvPr id="3" name="Content Placeholder 2"/>
          <p:cNvSpPr>
            <a:spLocks noGrp="1"/>
          </p:cNvSpPr>
          <p:nvPr>
            <p:ph idx="1"/>
          </p:nvPr>
        </p:nvSpPr>
        <p:spPr/>
        <p:txBody>
          <a:bodyPr/>
          <a:lstStyle/>
          <a:p>
            <a:r>
              <a:rPr lang="en-US" dirty="0" smtClean="0"/>
              <a:t>Age :most common 45 years onwards</a:t>
            </a:r>
          </a:p>
          <a:p>
            <a:r>
              <a:rPr lang="en-US" dirty="0" smtClean="0"/>
              <a:t>Women &gt;men </a:t>
            </a:r>
          </a:p>
          <a:p>
            <a:r>
              <a:rPr lang="en-US" dirty="0" smtClean="0"/>
              <a:t>Poor posture </a:t>
            </a:r>
          </a:p>
          <a:p>
            <a:r>
              <a:rPr lang="en-US" dirty="0" smtClean="0"/>
              <a:t>Occupational stress </a:t>
            </a:r>
          </a:p>
          <a:p>
            <a:r>
              <a:rPr lang="en-US" dirty="0" smtClean="0"/>
              <a:t>Obesity </a:t>
            </a:r>
          </a:p>
          <a:p>
            <a:r>
              <a:rPr lang="en-US" dirty="0" smtClean="0"/>
              <a:t>Back trauma </a:t>
            </a:r>
          </a:p>
          <a:p>
            <a:pPr>
              <a:buNone/>
            </a:pPr>
            <a:endParaRPr lang="en-US" dirty="0" smtClean="0"/>
          </a:p>
          <a:p>
            <a:pPr>
              <a:buNone/>
            </a:pPr>
            <a:endParaRPr lang="en-US" dirty="0" smtClean="0"/>
          </a:p>
          <a:p>
            <a:pPr>
              <a:buNone/>
            </a:pPr>
            <a:endParaRPr lang="en-US"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Extension bias</a:t>
            </a:r>
            <a:r>
              <a:rPr lang="en-US" dirty="0" smtClean="0"/>
              <a:t>- extension approach</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Patients with an extension bias often assume a flexed posture or a flexed posture with lateral deviation of the trunk or neck, but during the examination sustained or repetitive extension maneuvers reduce or relieve their symptoms.</a:t>
            </a:r>
          </a:p>
          <a:p>
            <a:r>
              <a:rPr lang="en-US" dirty="0" smtClean="0"/>
              <a:t>These patients would benefit from early interventions that emphasize extension of the involved segments. </a:t>
            </a:r>
          </a:p>
          <a:p>
            <a:r>
              <a:rPr lang="en-US" dirty="0" smtClean="0"/>
              <a:t>If </a:t>
            </a:r>
            <a:r>
              <a:rPr lang="en-US" dirty="0" err="1" smtClean="0"/>
              <a:t>extention</a:t>
            </a:r>
            <a:r>
              <a:rPr lang="en-US" dirty="0" smtClean="0"/>
              <a:t> of the spine causes a change in sensation or causes pain to radiate down an extremity, reassess the patient’s condition to determine if </a:t>
            </a:r>
            <a:r>
              <a:rPr lang="en-US" dirty="0" err="1" smtClean="0"/>
              <a:t>extention</a:t>
            </a:r>
            <a:r>
              <a:rPr lang="en-US" dirty="0" smtClean="0"/>
              <a:t> is contraindicated.</a:t>
            </a:r>
          </a:p>
          <a:p>
            <a:pPr>
              <a:buNone/>
            </a:pPr>
            <a:endParaRPr lang="en-US"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Techniques to Increase Lumbar Extension</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609600" y="1981200"/>
            <a:ext cx="3962400" cy="373380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4648200" y="1828800"/>
            <a:ext cx="4191000" cy="4495800"/>
          </a:xfrm>
          <a:prstGeom prst="rect">
            <a:avLst/>
          </a:prstGeom>
          <a:noFill/>
          <a:ln w="9525">
            <a:noFill/>
            <a:miter lim="800000"/>
            <a:headEnd/>
            <a:tailEnd/>
          </a:ln>
        </p:spPr>
      </p:pic>
      <p:pic>
        <p:nvPicPr>
          <p:cNvPr id="5" name="Picture 2" descr="H:\2022\01 Important files\SVDU LOGO.jpg"/>
          <p:cNvPicPr>
            <a:picLocks noChangeAspect="1" noChangeArrowheads="1"/>
          </p:cNvPicPr>
          <p:nvPr/>
        </p:nvPicPr>
        <p:blipFill>
          <a:blip r:embed="rId4"/>
          <a:srcRect/>
          <a:stretch>
            <a:fillRect/>
          </a:stretch>
        </p:blipFill>
        <p:spPr bwMode="auto">
          <a:xfrm>
            <a:off x="152400" y="152400"/>
            <a:ext cx="990600" cy="1066800"/>
          </a:xfrm>
          <a:prstGeom prst="rect">
            <a:avLst/>
          </a:prstGeom>
          <a:noFill/>
          <a:ln w="9525">
            <a:noFill/>
            <a:miter lim="800000"/>
            <a:headEnd/>
            <a:tailEnd/>
          </a:ln>
        </p:spPr>
      </p:pic>
      <p:pic>
        <p:nvPicPr>
          <p:cNvPr id="6" name="Picture 3"/>
          <p:cNvPicPr>
            <a:picLocks noChangeAspect="1"/>
          </p:cNvPicPr>
          <p:nvPr/>
        </p:nvPicPr>
        <p:blipFill>
          <a:blip r:embed="rId5"/>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Flexion bias</a:t>
            </a:r>
            <a:r>
              <a:rPr lang="en-US" dirty="0" smtClean="0"/>
              <a:t>-flexion approach</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Patients may present with a flexed posture and be unable to extend because of increased neurological symptoms and decreased mobility; these patients would benefit from early interventions that emphasize flexion of the involved segments to relieve symptoms.</a:t>
            </a:r>
          </a:p>
          <a:p>
            <a:r>
              <a:rPr lang="en-US" dirty="0" smtClean="0"/>
              <a:t> The patients may have a medical diagnosis of spondylosis or spinal </a:t>
            </a:r>
            <a:r>
              <a:rPr lang="en-US" dirty="0" err="1" smtClean="0"/>
              <a:t>stenosis</a:t>
            </a:r>
            <a:r>
              <a:rPr lang="en-US" dirty="0" smtClean="0"/>
              <a:t>, may have sustained an extension load injury, or may have swollen facet joints so symptoms increase with extension. The flexed position reduces or relieves the symptoms.</a:t>
            </a:r>
          </a:p>
          <a:p>
            <a:r>
              <a:rPr lang="en-US" dirty="0" smtClean="0"/>
              <a:t>If flexion of the spine causes a change in sensation or causes pain to radiate down an extremity, reassess the patient’s condition to determine if flexion is contraindicated.</a:t>
            </a:r>
            <a:endParaRPr lang="en-US"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228600"/>
            <a:ext cx="957262" cy="106680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p:cNvPicPr>
            <a:picLocks noGrp="1" noChangeAspect="1" noChangeArrowheads="1"/>
          </p:cNvPicPr>
          <p:nvPr>
            <p:ph idx="1"/>
          </p:nvPr>
        </p:nvPicPr>
        <p:blipFill>
          <a:blip r:embed="rId2" cstate="print"/>
          <a:srcRect/>
          <a:stretch>
            <a:fillRect/>
          </a:stretch>
        </p:blipFill>
        <p:spPr bwMode="auto">
          <a:xfrm>
            <a:off x="533400" y="2086769"/>
            <a:ext cx="3200400" cy="3856831"/>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a:stretch>
            <a:fillRect/>
          </a:stretch>
        </p:blipFill>
        <p:spPr bwMode="auto">
          <a:xfrm>
            <a:off x="3962400" y="2115344"/>
            <a:ext cx="4648200" cy="3495675"/>
          </a:xfrm>
          <a:prstGeom prst="rect">
            <a:avLst/>
          </a:prstGeom>
          <a:noFill/>
          <a:ln w="9525">
            <a:noFill/>
            <a:miter lim="800000"/>
            <a:headEnd/>
            <a:tailEnd/>
          </a:ln>
        </p:spPr>
      </p:pic>
      <p:pic>
        <p:nvPicPr>
          <p:cNvPr id="6" name="Picture 2" descr="H:\2022\01 Important files\SVDU LOGO.jpg"/>
          <p:cNvPicPr>
            <a:picLocks noChangeAspect="1" noChangeArrowheads="1"/>
          </p:cNvPicPr>
          <p:nvPr/>
        </p:nvPicPr>
        <p:blipFill>
          <a:blip r:embed="rId4"/>
          <a:srcRect/>
          <a:stretch>
            <a:fillRect/>
          </a:stretch>
        </p:blipFill>
        <p:spPr bwMode="auto">
          <a:xfrm>
            <a:off x="152400" y="76200"/>
            <a:ext cx="990600" cy="1066800"/>
          </a:xfrm>
          <a:prstGeom prst="rect">
            <a:avLst/>
          </a:prstGeom>
          <a:noFill/>
          <a:ln w="9525">
            <a:noFill/>
            <a:miter lim="800000"/>
            <a:headEnd/>
            <a:tailEnd/>
          </a:ln>
        </p:spPr>
      </p:pic>
      <p:pic>
        <p:nvPicPr>
          <p:cNvPr id="7" name="Picture 3"/>
          <p:cNvPicPr>
            <a:picLocks noChangeAspect="1"/>
          </p:cNvPicPr>
          <p:nvPr/>
        </p:nvPicPr>
        <p:blipFill>
          <a:blip r:embed="rId5"/>
          <a:srcRect/>
          <a:stretch>
            <a:fillRect/>
          </a:stretch>
        </p:blipFill>
        <p:spPr bwMode="auto">
          <a:xfrm>
            <a:off x="8034338" y="304800"/>
            <a:ext cx="957262" cy="10668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3" name="Picture 3"/>
          <p:cNvPicPr>
            <a:picLocks noGrp="1" noChangeAspect="1" noChangeArrowheads="1"/>
          </p:cNvPicPr>
          <p:nvPr>
            <p:ph idx="1"/>
          </p:nvPr>
        </p:nvPicPr>
        <p:blipFill>
          <a:blip r:embed="rId2" cstate="print"/>
          <a:srcRect/>
          <a:stretch>
            <a:fillRect/>
          </a:stretch>
        </p:blipFill>
        <p:spPr bwMode="auto">
          <a:xfrm>
            <a:off x="685800" y="1724819"/>
            <a:ext cx="7543799" cy="4276725"/>
          </a:xfrm>
          <a:prstGeom prst="rect">
            <a:avLst/>
          </a:prstGeom>
          <a:noFill/>
          <a:ln w="9525">
            <a:noFill/>
            <a:miter lim="800000"/>
            <a:headEnd/>
            <a:tailEnd/>
          </a:ln>
        </p:spPr>
      </p:pic>
      <p:pic>
        <p:nvPicPr>
          <p:cNvPr id="4" name="Picture 2" descr="H:\2022\01 Important files\SVDU LOGO.jpg"/>
          <p:cNvPicPr>
            <a:picLocks noChangeAspect="1" noChangeArrowheads="1"/>
          </p:cNvPicPr>
          <p:nvPr/>
        </p:nvPicPr>
        <p:blipFill>
          <a:blip r:embed="rId3"/>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4"/>
          <a:srcRect/>
          <a:stretch>
            <a:fillRect/>
          </a:stretch>
        </p:blipFill>
        <p:spPr bwMode="auto">
          <a:xfrm>
            <a:off x="8034338" y="304800"/>
            <a:ext cx="957262" cy="1066800"/>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704" y="274638"/>
            <a:ext cx="8247888" cy="1143000"/>
          </a:xfrm>
        </p:spPr>
        <p:txBody>
          <a:bodyPr>
            <a:noAutofit/>
          </a:bodyPr>
          <a:lstStyle/>
          <a:p>
            <a:endParaRPr lang="en-US" sz="2400" dirty="0"/>
          </a:p>
        </p:txBody>
      </p:sp>
      <p:sp>
        <p:nvSpPr>
          <p:cNvPr id="3" name="Content Placeholder 2"/>
          <p:cNvSpPr>
            <a:spLocks noGrp="1"/>
          </p:cNvSpPr>
          <p:nvPr>
            <p:ph idx="1"/>
          </p:nvPr>
        </p:nvSpPr>
        <p:spPr/>
        <p:txBody>
          <a:bodyPr/>
          <a:lstStyle/>
          <a:p>
            <a:r>
              <a:rPr lang="en-US" dirty="0" smtClean="0"/>
              <a:t>P- patients with chronic low back pain </a:t>
            </a:r>
          </a:p>
          <a:p>
            <a:r>
              <a:rPr lang="en-US" dirty="0" smtClean="0"/>
              <a:t>I-core stability exercise and general exercise </a:t>
            </a:r>
          </a:p>
          <a:p>
            <a:r>
              <a:rPr lang="en-US" dirty="0" smtClean="0"/>
              <a:t>C-general exercise </a:t>
            </a:r>
          </a:p>
          <a:p>
            <a:r>
              <a:rPr lang="en-US" dirty="0" smtClean="0"/>
              <a:t>O-improvement in core stability ex. Group </a:t>
            </a:r>
          </a:p>
          <a:p>
            <a:pPr>
              <a:buNone/>
            </a:pPr>
            <a:endParaRPr lang="en-US"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66800" y="457200"/>
          <a:ext cx="7086600" cy="9144000"/>
        </p:xfrm>
        <a:graphic>
          <a:graphicData uri="http://schemas.openxmlformats.org/drawingml/2006/table">
            <a:tbl>
              <a:tblPr firstRow="1" bandRow="1">
                <a:tableStyleId>{5C22544A-7EE6-4342-B048-85BDC9FD1C3A}</a:tableStyleId>
              </a:tblPr>
              <a:tblGrid>
                <a:gridCol w="607830"/>
                <a:gridCol w="1266312"/>
                <a:gridCol w="1757008"/>
                <a:gridCol w="2225544"/>
                <a:gridCol w="1229906"/>
              </a:tblGrid>
              <a:tr h="7010400">
                <a:tc>
                  <a:txBody>
                    <a:bodyPr/>
                    <a:lstStyle/>
                    <a:p>
                      <a:r>
                        <a:rPr lang="en-US" dirty="0" err="1" smtClean="0"/>
                        <a:t>Rct</a:t>
                      </a:r>
                      <a:r>
                        <a:rPr lang="en-US" dirty="0" smtClean="0"/>
                        <a:t> </a:t>
                      </a:r>
                      <a:endParaRPr lang="en-US" dirty="0"/>
                    </a:p>
                  </a:txBody>
                  <a:tcPr/>
                </a:tc>
                <a:tc>
                  <a:txBody>
                    <a:bodyPr/>
                    <a:lstStyle/>
                    <a:p>
                      <a:r>
                        <a:rPr lang="en-US" dirty="0" err="1" smtClean="0"/>
                        <a:t>Yahya</a:t>
                      </a:r>
                      <a:r>
                        <a:rPr lang="en-US" dirty="0" smtClean="0"/>
                        <a:t> </a:t>
                      </a:r>
                      <a:r>
                        <a:rPr lang="en-US" dirty="0" err="1" smtClean="0"/>
                        <a:t>Javadian</a:t>
                      </a:r>
                      <a:r>
                        <a:rPr lang="en-US" dirty="0" smtClean="0"/>
                        <a:t> et al </a:t>
                      </a:r>
                    </a:p>
                    <a:p>
                      <a:r>
                        <a:rPr lang="sv-SE" sz="1800" kern="1200" dirty="0" smtClean="0"/>
                        <a:t>Caspian J InternMed2015; 6(2):98</a:t>
                      </a:r>
                    </a:p>
                    <a:p>
                      <a:r>
                        <a:rPr lang="sv-SE" sz="1800" kern="1200" dirty="0" smtClean="0"/>
                        <a:t>-102</a:t>
                      </a:r>
                    </a:p>
                    <a:p>
                      <a:endParaRPr lang="en-US" dirty="0"/>
                    </a:p>
                  </a:txBody>
                  <a:tcPr/>
                </a:tc>
                <a:tc>
                  <a:txBody>
                    <a:bodyPr/>
                    <a:lstStyle/>
                    <a:p>
                      <a:r>
                        <a:rPr lang="en-US" sz="1800" kern="1200" dirty="0" smtClean="0"/>
                        <a:t>The aim of this study </a:t>
                      </a:r>
                    </a:p>
                    <a:p>
                      <a:r>
                        <a:rPr lang="en-US" sz="1800" kern="1200" dirty="0" smtClean="0"/>
                        <a:t>was to investigate the effect of </a:t>
                      </a:r>
                      <a:r>
                        <a:rPr lang="en-US" sz="1800" kern="1200" baseline="0" dirty="0" smtClean="0"/>
                        <a:t> </a:t>
                      </a:r>
                      <a:r>
                        <a:rPr lang="en-US" sz="1800" kern="1200" dirty="0" smtClean="0"/>
                        <a:t>core stability</a:t>
                      </a:r>
                    </a:p>
                    <a:p>
                      <a:r>
                        <a:rPr lang="en-US" sz="1800" kern="1200" dirty="0" smtClean="0"/>
                        <a:t>exercise on the </a:t>
                      </a:r>
                    </a:p>
                    <a:p>
                      <a:r>
                        <a:rPr lang="en-US" sz="1800" kern="1200" dirty="0" smtClean="0"/>
                        <a:t>translation and rotation of</a:t>
                      </a:r>
                      <a:r>
                        <a:rPr lang="en-US" sz="1800" kern="1200" baseline="0" dirty="0" smtClean="0"/>
                        <a:t> </a:t>
                      </a:r>
                      <a:r>
                        <a:rPr lang="en-US" sz="1800" kern="1200" dirty="0" smtClean="0"/>
                        <a:t>lumbar vertebrae in </a:t>
                      </a:r>
                      <a:r>
                        <a:rPr lang="en-US" sz="1800" kern="1200" dirty="0" err="1" smtClean="0"/>
                        <a:t>sagittal</a:t>
                      </a:r>
                      <a:r>
                        <a:rPr lang="en-US" sz="1800" kern="1200" dirty="0" smtClean="0"/>
                        <a:t> plane in patients with nonspecific chronic </a:t>
                      </a:r>
                    </a:p>
                    <a:p>
                      <a:r>
                        <a:rPr lang="en-US" sz="1800" kern="1200" dirty="0" smtClean="0"/>
                        <a:t>LBP (NSCLBP)</a:t>
                      </a:r>
                    </a:p>
                    <a:p>
                      <a:endParaRPr lang="en-US" dirty="0"/>
                    </a:p>
                  </a:txBody>
                  <a:tcPr/>
                </a:tc>
                <a:tc>
                  <a:txBody>
                    <a:bodyPr/>
                    <a:lstStyle/>
                    <a:p>
                      <a:r>
                        <a:rPr lang="en-US" dirty="0" smtClean="0"/>
                        <a:t>Results :</a:t>
                      </a:r>
                      <a:r>
                        <a:rPr lang="en-US" sz="1800" kern="1200" dirty="0" smtClean="0"/>
                        <a:t>Thirty </a:t>
                      </a:r>
                      <a:r>
                        <a:rPr lang="en-US" sz="1800" kern="1200" dirty="0" err="1" smtClean="0"/>
                        <a:t>patie</a:t>
                      </a:r>
                      <a:endParaRPr lang="en-US" sz="1800" kern="1200" dirty="0" smtClean="0"/>
                    </a:p>
                    <a:p>
                      <a:r>
                        <a:rPr lang="en-US" sz="1800" kern="1200" dirty="0" err="1" smtClean="0"/>
                        <a:t>nts</a:t>
                      </a:r>
                      <a:r>
                        <a:rPr lang="en-US" sz="1800" kern="1200" dirty="0" smtClean="0"/>
                        <a:t> aged 18</a:t>
                      </a:r>
                      <a:r>
                        <a:rPr lang="en-US" sz="1800" kern="1200" baseline="0" dirty="0" smtClean="0"/>
                        <a:t> -</a:t>
                      </a:r>
                      <a:r>
                        <a:rPr lang="en-US" sz="1800" kern="1200" dirty="0" smtClean="0"/>
                        <a:t>40 years old with clinical diagnosis of NSCLBP entered </a:t>
                      </a:r>
                    </a:p>
                    <a:p>
                      <a:r>
                        <a:rPr lang="en-US" sz="1800" kern="1200" dirty="0" smtClean="0"/>
                        <a:t>the study. Compared with baseline values, mean value of translation and rotation of the lumbar vertebra reduced significantly in both groups (P&lt;0.05), except L3 translation in the control group. At the endpoint, mean translation value of L4 (P=0.04) and L5(P=0.001) and rotation of the L5 (P=0.01) in the treatment group was significantly lower than the </a:t>
                      </a:r>
                    </a:p>
                    <a:p>
                      <a:r>
                        <a:rPr lang="en-US" sz="1800" kern="1200" dirty="0" smtClean="0"/>
                        <a:t>control group.</a:t>
                      </a:r>
                    </a:p>
                    <a:p>
                      <a:endParaRPr lang="en-US" dirty="0"/>
                    </a:p>
                  </a:txBody>
                  <a:tcPr/>
                </a:tc>
                <a:tc>
                  <a:txBody>
                    <a:bodyPr/>
                    <a:lstStyle/>
                    <a:p>
                      <a:r>
                        <a:rPr lang="en-US" dirty="0" err="1" smtClean="0"/>
                        <a:t>Concltion</a:t>
                      </a:r>
                      <a:r>
                        <a:rPr lang="en-US" dirty="0" smtClean="0"/>
                        <a:t> </a:t>
                      </a:r>
                    </a:p>
                    <a:p>
                      <a:r>
                        <a:rPr lang="en-US" sz="1800" kern="1200" dirty="0" smtClean="0"/>
                        <a:t>patients</a:t>
                      </a:r>
                      <a:r>
                        <a:rPr lang="en-US" sz="1800" kern="1200" baseline="0" dirty="0" smtClean="0"/>
                        <a:t> </a:t>
                      </a:r>
                      <a:r>
                        <a:rPr lang="en-US" sz="1800" kern="1200" dirty="0" smtClean="0"/>
                        <a:t>presented with </a:t>
                      </a:r>
                    </a:p>
                    <a:p>
                      <a:r>
                        <a:rPr lang="en-US" sz="1800" kern="1200" dirty="0" smtClean="0"/>
                        <a:t>NSCLBP</a:t>
                      </a:r>
                    </a:p>
                    <a:p>
                      <a:r>
                        <a:rPr lang="en-US" sz="1800" kern="1200" dirty="0" smtClean="0"/>
                        <a:t>due to </a:t>
                      </a:r>
                    </a:p>
                    <a:p>
                      <a:r>
                        <a:rPr lang="en-US" sz="1800" kern="1200" dirty="0" smtClean="0"/>
                        <a:t>lumbar segmental instability,</a:t>
                      </a:r>
                    </a:p>
                    <a:p>
                      <a:r>
                        <a:rPr lang="en-US" sz="1800" kern="1200" dirty="0" smtClean="0"/>
                        <a:t>core stability </a:t>
                      </a:r>
                    </a:p>
                    <a:p>
                      <a:r>
                        <a:rPr lang="en-US" sz="1800" kern="1200" dirty="0" smtClean="0"/>
                        <a:t>exercises plus general exercises are more </a:t>
                      </a:r>
                    </a:p>
                    <a:p>
                      <a:r>
                        <a:rPr lang="en-US" sz="1800" kern="1200" dirty="0" smtClean="0"/>
                        <a:t>efficient than general exercises alone in the improvement of </a:t>
                      </a:r>
                    </a:p>
                    <a:p>
                      <a:r>
                        <a:rPr lang="en-US" sz="1800" kern="1200" dirty="0" smtClean="0"/>
                        <a:t>excessive</a:t>
                      </a:r>
                    </a:p>
                    <a:p>
                      <a:r>
                        <a:rPr lang="en-US" sz="1800" kern="1200" dirty="0" smtClean="0"/>
                        <a:t>lumbar vertebrae </a:t>
                      </a:r>
                    </a:p>
                    <a:p>
                      <a:r>
                        <a:rPr lang="en-US" sz="1800" kern="1200" dirty="0" smtClean="0"/>
                        <a:t>translation and rotation.</a:t>
                      </a:r>
                    </a:p>
                    <a:p>
                      <a:r>
                        <a:rPr lang="en-US" dirty="0" err="1" smtClean="0"/>
                        <a:t>clution</a:t>
                      </a:r>
                      <a:r>
                        <a:rPr lang="en-US" baseline="0" dirty="0" smtClean="0"/>
                        <a:t> </a:t>
                      </a:r>
                      <a:endParaRPr lang="en-US" dirty="0"/>
                    </a:p>
                  </a:txBody>
                  <a:tcPr/>
                </a:tc>
              </a:tr>
            </a:tbl>
          </a:graphicData>
        </a:graphic>
      </p:graphicFrame>
      <p:pic>
        <p:nvPicPr>
          <p:cNvPr id="3"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000" b="1" dirty="0" smtClean="0"/>
              <a:t> Traction for Low Back Pain With or Without Sciatica:</a:t>
            </a:r>
            <a:br>
              <a:rPr lang="en-IN" sz="2000" b="1" dirty="0" smtClean="0"/>
            </a:br>
            <a:r>
              <a:rPr lang="en-IN" sz="2000" b="1" dirty="0" smtClean="0"/>
              <a:t>An Updated Systematic Review Within the Framework</a:t>
            </a:r>
            <a:br>
              <a:rPr lang="en-IN" sz="2000" b="1" dirty="0" smtClean="0"/>
            </a:br>
            <a:r>
              <a:rPr lang="en-IN" sz="2000" b="1" dirty="0" smtClean="0"/>
              <a:t>of the Cochrane Collaboration</a:t>
            </a:r>
            <a:endParaRPr lang="en-IN" sz="2000" dirty="0"/>
          </a:p>
        </p:txBody>
      </p:sp>
      <p:sp>
        <p:nvSpPr>
          <p:cNvPr id="3" name="Content Placeholder 2"/>
          <p:cNvSpPr>
            <a:spLocks noGrp="1"/>
          </p:cNvSpPr>
          <p:nvPr>
            <p:ph idx="1"/>
          </p:nvPr>
        </p:nvSpPr>
        <p:spPr/>
        <p:txBody>
          <a:bodyPr/>
          <a:lstStyle/>
          <a:p>
            <a:r>
              <a:rPr lang="en-US" dirty="0" smtClean="0"/>
              <a:t>P- LS</a:t>
            </a:r>
          </a:p>
          <a:p>
            <a:r>
              <a:rPr lang="en-US" dirty="0" smtClean="0"/>
              <a:t>I- Traction </a:t>
            </a:r>
          </a:p>
          <a:p>
            <a:r>
              <a:rPr lang="en-US" dirty="0" smtClean="0"/>
              <a:t>C- traction </a:t>
            </a:r>
            <a:r>
              <a:rPr lang="en-US" dirty="0" err="1" smtClean="0"/>
              <a:t>vs</a:t>
            </a:r>
            <a:r>
              <a:rPr lang="en-US" dirty="0" smtClean="0"/>
              <a:t> placebo</a:t>
            </a:r>
          </a:p>
          <a:p>
            <a:r>
              <a:rPr lang="en-US" dirty="0" smtClean="0"/>
              <a:t>O- reduction in pain</a:t>
            </a:r>
            <a:endParaRPr lang="en-IN"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219200"/>
          <a:ext cx="8229600" cy="4953000"/>
        </p:xfrm>
        <a:graphic>
          <a:graphicData uri="http://schemas.openxmlformats.org/drawingml/2006/table">
            <a:tbl>
              <a:tblPr firstRow="1" bandRow="1">
                <a:tableStyleId>{5C22544A-7EE6-4342-B048-85BDC9FD1C3A}</a:tableStyleId>
              </a:tblPr>
              <a:tblGrid>
                <a:gridCol w="990600"/>
                <a:gridCol w="1524000"/>
                <a:gridCol w="1600200"/>
                <a:gridCol w="2468880"/>
                <a:gridCol w="1645920"/>
              </a:tblGrid>
              <a:tr h="4953000">
                <a:tc>
                  <a:txBody>
                    <a:bodyPr/>
                    <a:lstStyle/>
                    <a:p>
                      <a:r>
                        <a:rPr lang="en-IN" sz="1200" b="1" kern="1200" baseline="0" dirty="0" err="1" smtClean="0">
                          <a:solidFill>
                            <a:schemeClr val="lt1"/>
                          </a:solidFill>
                          <a:latin typeface="+mn-lt"/>
                          <a:ea typeface="+mn-ea"/>
                          <a:cs typeface="+mn-cs"/>
                        </a:rPr>
                        <a:t>Systamatic</a:t>
                      </a:r>
                      <a:r>
                        <a:rPr lang="en-IN" sz="1200" b="1" kern="1200" baseline="0" dirty="0" smtClean="0">
                          <a:solidFill>
                            <a:schemeClr val="lt1"/>
                          </a:solidFill>
                          <a:latin typeface="+mn-lt"/>
                          <a:ea typeface="+mn-ea"/>
                          <a:cs typeface="+mn-cs"/>
                        </a:rPr>
                        <a:t>  Review </a:t>
                      </a:r>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r>
                        <a:rPr lang="en-US" sz="1200" baseline="0" smtClean="0"/>
                        <a:t>1 a </a:t>
                      </a:r>
                      <a:r>
                        <a:rPr lang="en-US" sz="1200" baseline="0" dirty="0" smtClean="0"/>
                        <a:t>level of evidence (Includes  RCTs)</a:t>
                      </a:r>
                      <a:endParaRPr lang="en-US" sz="1200" dirty="0"/>
                    </a:p>
                  </a:txBody>
                  <a:tcPr/>
                </a:tc>
                <a:tc>
                  <a:txBody>
                    <a:bodyPr/>
                    <a:lstStyle/>
                    <a:p>
                      <a:r>
                        <a:rPr lang="en-US" sz="1200" b="1" kern="1200" dirty="0" smtClean="0">
                          <a:solidFill>
                            <a:schemeClr val="lt1"/>
                          </a:solidFill>
                          <a:latin typeface="+mn-lt"/>
                          <a:ea typeface="+mn-ea"/>
                          <a:cs typeface="+mn-cs"/>
                        </a:rPr>
                        <a:t> </a:t>
                      </a:r>
                      <a:r>
                        <a:rPr lang="en-IN" sz="1200" b="1" kern="1200" baseline="0" dirty="0" smtClean="0">
                          <a:solidFill>
                            <a:schemeClr val="lt1"/>
                          </a:solidFill>
                          <a:latin typeface="+mn-lt"/>
                          <a:ea typeface="+mn-ea"/>
                          <a:cs typeface="+mn-cs"/>
                        </a:rPr>
                        <a:t>Judy Clarke </a:t>
                      </a:r>
                      <a:r>
                        <a:rPr lang="en-IN" sz="1200" b="1" kern="1200" baseline="0" dirty="0" err="1" smtClean="0">
                          <a:solidFill>
                            <a:schemeClr val="lt1"/>
                          </a:solidFill>
                          <a:latin typeface="+mn-lt"/>
                          <a:ea typeface="+mn-ea"/>
                          <a:cs typeface="+mn-cs"/>
                        </a:rPr>
                        <a:t>Maurits</a:t>
                      </a:r>
                      <a:r>
                        <a:rPr lang="en-IN" sz="1200" b="1" kern="1200" baseline="0" dirty="0" smtClean="0">
                          <a:solidFill>
                            <a:schemeClr val="lt1"/>
                          </a:solidFill>
                          <a:latin typeface="+mn-lt"/>
                          <a:ea typeface="+mn-ea"/>
                          <a:cs typeface="+mn-cs"/>
                        </a:rPr>
                        <a:t> van </a:t>
                      </a:r>
                      <a:r>
                        <a:rPr lang="en-IN" sz="1200" b="1" kern="1200" baseline="0" dirty="0" err="1" smtClean="0">
                          <a:solidFill>
                            <a:schemeClr val="lt1"/>
                          </a:solidFill>
                          <a:latin typeface="+mn-lt"/>
                          <a:ea typeface="+mn-ea"/>
                          <a:cs typeface="+mn-cs"/>
                        </a:rPr>
                        <a:t>Tulder</a:t>
                      </a:r>
                      <a:r>
                        <a:rPr lang="en-IN" sz="1200" b="1" kern="1200" baseline="0" dirty="0" smtClean="0">
                          <a:solidFill>
                            <a:schemeClr val="lt1"/>
                          </a:solidFill>
                          <a:latin typeface="+mn-lt"/>
                          <a:ea typeface="+mn-ea"/>
                          <a:cs typeface="+mn-cs"/>
                        </a:rPr>
                        <a:t>, Stefan </a:t>
                      </a:r>
                      <a:r>
                        <a:rPr lang="en-IN" sz="1200" b="1" kern="1200" baseline="0" dirty="0" err="1" smtClean="0">
                          <a:solidFill>
                            <a:schemeClr val="lt1"/>
                          </a:solidFill>
                          <a:latin typeface="+mn-lt"/>
                          <a:ea typeface="+mn-ea"/>
                          <a:cs typeface="+mn-cs"/>
                        </a:rPr>
                        <a:t>Blomberg</a:t>
                      </a:r>
                      <a:r>
                        <a:rPr lang="en-IN" sz="1200" b="1" kern="1200" baseline="0" dirty="0" smtClean="0">
                          <a:solidFill>
                            <a:schemeClr val="lt1"/>
                          </a:solidFill>
                          <a:latin typeface="+mn-lt"/>
                          <a:ea typeface="+mn-ea"/>
                          <a:cs typeface="+mn-cs"/>
                        </a:rPr>
                        <a:t>. SPINE Volume 31, Number 14, pp 1591–1599</a:t>
                      </a:r>
                    </a:p>
                    <a:p>
                      <a:r>
                        <a:rPr lang="en-IN" sz="1200" b="1" kern="1200" baseline="0" dirty="0" smtClean="0">
                          <a:solidFill>
                            <a:schemeClr val="lt1"/>
                          </a:solidFill>
                          <a:latin typeface="+mn-lt"/>
                          <a:ea typeface="+mn-ea"/>
                          <a:cs typeface="+mn-cs"/>
                        </a:rPr>
                        <a:t>,2006</a:t>
                      </a:r>
                      <a:endParaRPr lang="en-IN" sz="1200" b="0" u="none" kern="1200" baseline="0" dirty="0" smtClean="0">
                        <a:solidFill>
                          <a:schemeClr val="bg1"/>
                        </a:solidFill>
                        <a:latin typeface="+mn-lt"/>
                        <a:ea typeface="+mn-ea"/>
                        <a:cs typeface="+mn-cs"/>
                      </a:endParaRPr>
                    </a:p>
                  </a:txBody>
                  <a:tcPr/>
                </a:tc>
                <a:tc>
                  <a:txBody>
                    <a:bodyPr/>
                    <a:lstStyle/>
                    <a:p>
                      <a:r>
                        <a:rPr lang="en-US" sz="1200" b="1" kern="1200" baseline="0" dirty="0" smtClean="0">
                          <a:solidFill>
                            <a:schemeClr val="lt1"/>
                          </a:solidFill>
                          <a:latin typeface="+mn-lt"/>
                          <a:ea typeface="+mn-ea"/>
                          <a:cs typeface="+mn-cs"/>
                        </a:rPr>
                        <a:t>Aim:</a:t>
                      </a:r>
                      <a:r>
                        <a:rPr lang="en-IN" sz="1200" b="1" kern="1200" baseline="0" dirty="0" smtClean="0">
                          <a:solidFill>
                            <a:schemeClr val="lt1"/>
                          </a:solidFill>
                          <a:latin typeface="+mn-lt"/>
                          <a:ea typeface="+mn-ea"/>
                          <a:cs typeface="+mn-cs"/>
                        </a:rPr>
                        <a:t>To determine if traction is more effective</a:t>
                      </a:r>
                    </a:p>
                    <a:p>
                      <a:r>
                        <a:rPr lang="en-IN" sz="1200" b="1" kern="1200" baseline="0" dirty="0" smtClean="0">
                          <a:solidFill>
                            <a:schemeClr val="lt1"/>
                          </a:solidFill>
                          <a:latin typeface="+mn-lt"/>
                          <a:ea typeface="+mn-ea"/>
                          <a:cs typeface="+mn-cs"/>
                        </a:rPr>
                        <a:t>than reference treatments, placebo/sham traction, or no</a:t>
                      </a:r>
                    </a:p>
                    <a:p>
                      <a:r>
                        <a:rPr lang="en-IN" sz="1200" b="1" kern="1200" baseline="0" dirty="0" smtClean="0">
                          <a:solidFill>
                            <a:schemeClr val="lt1"/>
                          </a:solidFill>
                          <a:latin typeface="+mn-lt"/>
                          <a:ea typeface="+mn-ea"/>
                          <a:cs typeface="+mn-cs"/>
                        </a:rPr>
                        <a:t>treatment for low back pain (LBP).</a:t>
                      </a:r>
                      <a:endParaRPr lang="en-IN" sz="1200" b="1" kern="1200" dirty="0" smtClean="0">
                        <a:solidFill>
                          <a:schemeClr val="lt1"/>
                        </a:solidFill>
                        <a:latin typeface="+mn-lt"/>
                        <a:ea typeface="+mn-ea"/>
                        <a:cs typeface="+mn-cs"/>
                      </a:endParaRPr>
                    </a:p>
                    <a:p>
                      <a:r>
                        <a:rPr lang="en-US" sz="1200" b="1" kern="1200" dirty="0" smtClean="0">
                          <a:solidFill>
                            <a:schemeClr val="lt1"/>
                          </a:solidFill>
                          <a:latin typeface="+mn-lt"/>
                          <a:ea typeface="+mn-ea"/>
                          <a:cs typeface="+mn-cs"/>
                        </a:rPr>
                        <a:t> </a:t>
                      </a:r>
                      <a:endParaRPr lang="en-IN" sz="1200" b="1" kern="1200" dirty="0" smtClean="0">
                        <a:solidFill>
                          <a:schemeClr val="lt1"/>
                        </a:solidFill>
                        <a:latin typeface="+mn-lt"/>
                        <a:ea typeface="+mn-ea"/>
                        <a:cs typeface="+mn-cs"/>
                      </a:endParaRPr>
                    </a:p>
                    <a:p>
                      <a:endParaRPr lang="en-US" sz="1200" b="1" kern="1200" baseline="0" dirty="0" smtClean="0">
                        <a:solidFill>
                          <a:schemeClr val="lt1"/>
                        </a:solidFill>
                        <a:latin typeface="+mn-lt"/>
                        <a:ea typeface="+mn-ea"/>
                        <a:cs typeface="+mn-cs"/>
                      </a:endParaRPr>
                    </a:p>
                  </a:txBody>
                  <a:tcPr/>
                </a:tc>
                <a:tc>
                  <a:txBody>
                    <a:bodyPr/>
                    <a:lstStyle/>
                    <a:p>
                      <a:r>
                        <a:rPr lang="en-US" sz="1200" dirty="0" smtClean="0"/>
                        <a:t>Results:</a:t>
                      </a:r>
                      <a:r>
                        <a:rPr lang="en-IN" sz="1200" b="1" kern="1200" baseline="0" dirty="0" smtClean="0">
                          <a:solidFill>
                            <a:schemeClr val="lt1"/>
                          </a:solidFill>
                          <a:latin typeface="+mn-lt"/>
                          <a:ea typeface="+mn-ea"/>
                          <a:cs typeface="+mn-cs"/>
                        </a:rPr>
                        <a:t>A total of 24 RCTs (2177 patients) were included.</a:t>
                      </a:r>
                    </a:p>
                    <a:p>
                      <a:r>
                        <a:rPr lang="en-IN" sz="1200" b="1" kern="1200" baseline="0" dirty="0" smtClean="0">
                          <a:solidFill>
                            <a:schemeClr val="lt1"/>
                          </a:solidFill>
                          <a:latin typeface="+mn-lt"/>
                          <a:ea typeface="+mn-ea"/>
                          <a:cs typeface="+mn-cs"/>
                        </a:rPr>
                        <a:t>There were 5 trials considered high quality. For</a:t>
                      </a:r>
                    </a:p>
                    <a:p>
                      <a:r>
                        <a:rPr lang="en-IN" sz="1200" b="1" kern="1200" baseline="0" dirty="0" smtClean="0">
                          <a:solidFill>
                            <a:schemeClr val="lt1"/>
                          </a:solidFill>
                          <a:latin typeface="+mn-lt"/>
                          <a:ea typeface="+mn-ea"/>
                          <a:cs typeface="+mn-cs"/>
                        </a:rPr>
                        <a:t>mixed groups of patients with LBP with and without sciatica,</a:t>
                      </a:r>
                    </a:p>
                    <a:p>
                      <a:r>
                        <a:rPr lang="en-IN" sz="1200" b="1" kern="1200" baseline="0" dirty="0" smtClean="0">
                          <a:solidFill>
                            <a:schemeClr val="lt1"/>
                          </a:solidFill>
                          <a:latin typeface="+mn-lt"/>
                          <a:ea typeface="+mn-ea"/>
                          <a:cs typeface="+mn-cs"/>
                        </a:rPr>
                        <a:t>we found: (1) strong evidence that there is no statistically</a:t>
                      </a:r>
                    </a:p>
                    <a:p>
                      <a:r>
                        <a:rPr lang="en-IN" sz="1200" b="1" kern="1200" baseline="0" dirty="0" smtClean="0">
                          <a:solidFill>
                            <a:schemeClr val="lt1"/>
                          </a:solidFill>
                          <a:latin typeface="+mn-lt"/>
                          <a:ea typeface="+mn-ea"/>
                          <a:cs typeface="+mn-cs"/>
                        </a:rPr>
                        <a:t>significant difference in short or long-term outcomes</a:t>
                      </a:r>
                    </a:p>
                    <a:p>
                      <a:r>
                        <a:rPr lang="en-IN" sz="1200" b="1" kern="1200" baseline="0" dirty="0" smtClean="0">
                          <a:solidFill>
                            <a:schemeClr val="lt1"/>
                          </a:solidFill>
                          <a:latin typeface="+mn-lt"/>
                          <a:ea typeface="+mn-ea"/>
                          <a:cs typeface="+mn-cs"/>
                        </a:rPr>
                        <a:t>between traction as a single treatment, (continuous</a:t>
                      </a:r>
                    </a:p>
                    <a:p>
                      <a:r>
                        <a:rPr lang="en-IN" sz="1200" b="1" kern="1200" baseline="0" dirty="0" smtClean="0">
                          <a:solidFill>
                            <a:schemeClr val="lt1"/>
                          </a:solidFill>
                          <a:latin typeface="+mn-lt"/>
                          <a:ea typeface="+mn-ea"/>
                          <a:cs typeface="+mn-cs"/>
                        </a:rPr>
                        <a:t>or intermittent) and placebo, sham, or no treatment; (2)</a:t>
                      </a:r>
                    </a:p>
                    <a:p>
                      <a:r>
                        <a:rPr lang="en-IN" sz="1200" b="1" kern="1200" baseline="0" dirty="0" smtClean="0">
                          <a:solidFill>
                            <a:schemeClr val="lt1"/>
                          </a:solidFill>
                          <a:latin typeface="+mn-lt"/>
                          <a:ea typeface="+mn-ea"/>
                          <a:cs typeface="+mn-cs"/>
                        </a:rPr>
                        <a:t>moderate evidence that traction as a single treatment is</a:t>
                      </a:r>
                    </a:p>
                    <a:p>
                      <a:r>
                        <a:rPr lang="en-IN" sz="1200" b="1" kern="1200" baseline="0" dirty="0" smtClean="0">
                          <a:solidFill>
                            <a:schemeClr val="lt1"/>
                          </a:solidFill>
                          <a:latin typeface="+mn-lt"/>
                          <a:ea typeface="+mn-ea"/>
                          <a:cs typeface="+mn-cs"/>
                        </a:rPr>
                        <a:t>no more effective than other treatments; and (3) limited</a:t>
                      </a:r>
                    </a:p>
                    <a:p>
                      <a:r>
                        <a:rPr lang="en-IN" sz="1200" b="1" kern="1200" baseline="0" dirty="0" smtClean="0">
                          <a:solidFill>
                            <a:schemeClr val="lt1"/>
                          </a:solidFill>
                          <a:latin typeface="+mn-lt"/>
                          <a:ea typeface="+mn-ea"/>
                          <a:cs typeface="+mn-cs"/>
                        </a:rPr>
                        <a:t>evidence that adding traction to a standard physiotherapy</a:t>
                      </a:r>
                    </a:p>
                    <a:p>
                      <a:r>
                        <a:rPr lang="en-IN" sz="1200" b="1" kern="1200" baseline="0" dirty="0" smtClean="0">
                          <a:solidFill>
                            <a:schemeClr val="lt1"/>
                          </a:solidFill>
                          <a:latin typeface="+mn-lt"/>
                          <a:ea typeface="+mn-ea"/>
                          <a:cs typeface="+mn-cs"/>
                        </a:rPr>
                        <a:t>program does not result in significantly different outcomes.</a:t>
                      </a:r>
                      <a:endParaRPr lang="en-US" sz="1200" dirty="0"/>
                    </a:p>
                  </a:txBody>
                  <a:tcPr/>
                </a:tc>
                <a:tc>
                  <a:txBody>
                    <a:bodyPr/>
                    <a:lstStyle/>
                    <a:p>
                      <a:r>
                        <a:rPr lang="en-IN" sz="1200" b="1" kern="1200" baseline="0" dirty="0" smtClean="0">
                          <a:solidFill>
                            <a:schemeClr val="lt1"/>
                          </a:solidFill>
                          <a:latin typeface="+mn-lt"/>
                          <a:ea typeface="+mn-ea"/>
                          <a:cs typeface="+mn-cs"/>
                        </a:rPr>
                        <a:t>Conclusion-the literature</a:t>
                      </a:r>
                    </a:p>
                    <a:p>
                      <a:r>
                        <a:rPr lang="en-IN" sz="1200" b="1" kern="1200" baseline="0" dirty="0" smtClean="0">
                          <a:solidFill>
                            <a:schemeClr val="lt1"/>
                          </a:solidFill>
                          <a:latin typeface="+mn-lt"/>
                          <a:ea typeface="+mn-ea"/>
                          <a:cs typeface="+mn-cs"/>
                        </a:rPr>
                        <a:t>allows no firm negative conclusion that traction, in</a:t>
                      </a:r>
                    </a:p>
                    <a:p>
                      <a:r>
                        <a:rPr lang="en-IN" sz="1200" b="1" kern="1200" baseline="0" dirty="0" smtClean="0">
                          <a:solidFill>
                            <a:schemeClr val="lt1"/>
                          </a:solidFill>
                          <a:latin typeface="+mn-lt"/>
                          <a:ea typeface="+mn-ea"/>
                          <a:cs typeface="+mn-cs"/>
                        </a:rPr>
                        <a:t>a generalized sense, is not an effective treatment for patients</a:t>
                      </a:r>
                    </a:p>
                    <a:p>
                      <a:r>
                        <a:rPr lang="en-IN" sz="1200" b="1" kern="1200" baseline="0" dirty="0" smtClean="0">
                          <a:solidFill>
                            <a:schemeClr val="lt1"/>
                          </a:solidFill>
                          <a:latin typeface="+mn-lt"/>
                          <a:ea typeface="+mn-ea"/>
                          <a:cs typeface="+mn-cs"/>
                        </a:rPr>
                        <a:t>with LBP.</a:t>
                      </a:r>
                      <a:endParaRPr lang="en-US" sz="1200" dirty="0"/>
                    </a:p>
                  </a:txBody>
                  <a:tcPr/>
                </a:tc>
              </a:tr>
            </a:tbl>
          </a:graphicData>
        </a:graphic>
      </p:graphicFrame>
      <p:pic>
        <p:nvPicPr>
          <p:cNvPr id="6"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7" name="Picture 3"/>
          <p:cNvPicPr>
            <a:picLocks noChangeAspect="1"/>
          </p:cNvPicPr>
          <p:nvPr/>
        </p:nvPicPr>
        <p:blipFill>
          <a:blip r:embed="rId3"/>
          <a:srcRect/>
          <a:stretch>
            <a:fillRect/>
          </a:stretch>
        </p:blipFill>
        <p:spPr bwMode="auto">
          <a:xfrm>
            <a:off x="8034338" y="152400"/>
            <a:ext cx="957262" cy="106680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Lumar</a:t>
            </a:r>
            <a:r>
              <a:rPr lang="en-US" dirty="0" smtClean="0"/>
              <a:t> </a:t>
            </a:r>
            <a:r>
              <a:rPr lang="en-US" dirty="0" err="1" smtClean="0"/>
              <a:t>spondylosis</a:t>
            </a:r>
            <a:r>
              <a:rPr lang="en-US" dirty="0" smtClean="0"/>
              <a:t> is</a:t>
            </a:r>
            <a:endParaRPr lang="en-IN" dirty="0"/>
          </a:p>
        </p:txBody>
      </p:sp>
      <p:sp>
        <p:nvSpPr>
          <p:cNvPr id="3" name="Content Placeholder 2"/>
          <p:cNvSpPr>
            <a:spLocks noGrp="1"/>
          </p:cNvSpPr>
          <p:nvPr>
            <p:ph idx="1"/>
          </p:nvPr>
        </p:nvSpPr>
        <p:spPr/>
        <p:txBody>
          <a:bodyPr/>
          <a:lstStyle/>
          <a:p>
            <a:pPr marL="596646" indent="-514350">
              <a:buFont typeface="+mj-lt"/>
              <a:buAutoNum type="alphaUcPeriod"/>
            </a:pPr>
            <a:r>
              <a:rPr lang="en-US" dirty="0" smtClean="0"/>
              <a:t>A. degenerative condition</a:t>
            </a:r>
          </a:p>
          <a:p>
            <a:pPr marL="596646" indent="-514350">
              <a:buFont typeface="+mj-lt"/>
              <a:buAutoNum type="alphaUcPeriod"/>
            </a:pPr>
            <a:r>
              <a:rPr lang="en-US" dirty="0" smtClean="0"/>
              <a:t>B. Infective condition</a:t>
            </a:r>
          </a:p>
          <a:p>
            <a:pPr marL="596646" indent="-514350">
              <a:buFont typeface="+mj-lt"/>
              <a:buAutoNum type="alphaUcPeriod"/>
            </a:pPr>
            <a:r>
              <a:rPr lang="en-US" dirty="0" smtClean="0"/>
              <a:t>C. Acute condition</a:t>
            </a:r>
          </a:p>
          <a:p>
            <a:pPr marL="596646" indent="-514350">
              <a:buFont typeface="+mj-lt"/>
              <a:buAutoNum type="alphaUcPeriod"/>
            </a:pPr>
            <a:r>
              <a:rPr lang="en-US" dirty="0" smtClean="0"/>
              <a:t>D. Chronic condition</a:t>
            </a:r>
            <a:endParaRPr lang="en-IN"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err="1" smtClean="0"/>
              <a:t>Intervertebral</a:t>
            </a:r>
            <a:r>
              <a:rPr lang="en-US" dirty="0" smtClean="0"/>
              <a:t> disc </a:t>
            </a:r>
          </a:p>
          <a:p>
            <a:r>
              <a:rPr lang="en-IN" dirty="0" smtClean="0"/>
              <a:t>The water content of centre of the disc decreases with age and as a result the discs become hard, stiff, and decreased in size. This, in turn, results in strain on all the surrounding joints and tissues, causing the sensation of stiffness. </a:t>
            </a:r>
          </a:p>
          <a:p>
            <a:r>
              <a:rPr lang="en-IN" dirty="0" smtClean="0"/>
              <a:t>Decreased shock absorbing qualities</a:t>
            </a:r>
            <a:endParaRPr lang="en-US" dirty="0" smtClean="0"/>
          </a:p>
          <a:p>
            <a:r>
              <a:rPr lang="en-US" dirty="0" smtClean="0"/>
              <a:t>Annulus fibrosis becomes separates and cracks at different site </a:t>
            </a:r>
            <a:r>
              <a:rPr lang="en-IN" dirty="0" smtClean="0"/>
              <a:t>increased risk of disc </a:t>
            </a:r>
            <a:r>
              <a:rPr lang="en-IN" dirty="0" err="1" smtClean="0"/>
              <a:t>herniation</a:t>
            </a:r>
            <a:r>
              <a:rPr lang="en-IN" dirty="0" smtClean="0"/>
              <a:t> .</a:t>
            </a:r>
            <a:endParaRPr lang="en-US" dirty="0" smtClean="0"/>
          </a:p>
          <a:p>
            <a:pPr>
              <a:buNone/>
            </a:pPr>
            <a:endParaRPr lang="en-US" dirty="0" smtClean="0"/>
          </a:p>
          <a:p>
            <a:endParaRPr lang="en-US" dirty="0" smtClean="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Most commonly involved structure which gives pain is</a:t>
            </a:r>
            <a:endParaRPr lang="en-IN" dirty="0"/>
          </a:p>
        </p:txBody>
      </p:sp>
      <p:sp>
        <p:nvSpPr>
          <p:cNvPr id="3" name="Content Placeholder 2"/>
          <p:cNvSpPr>
            <a:spLocks noGrp="1"/>
          </p:cNvSpPr>
          <p:nvPr>
            <p:ph idx="1"/>
          </p:nvPr>
        </p:nvSpPr>
        <p:spPr/>
        <p:txBody>
          <a:bodyPr/>
          <a:lstStyle/>
          <a:p>
            <a:pPr marL="514350" indent="-514350">
              <a:buAutoNum type="alphaUcPeriod"/>
            </a:pPr>
            <a:r>
              <a:rPr lang="en-US" dirty="0" smtClean="0"/>
              <a:t>Vertebras</a:t>
            </a:r>
          </a:p>
          <a:p>
            <a:pPr marL="514350" indent="-514350">
              <a:buAutoNum type="alphaUcPeriod"/>
            </a:pPr>
            <a:r>
              <a:rPr lang="en-US" dirty="0" smtClean="0"/>
              <a:t>Discs</a:t>
            </a:r>
          </a:p>
          <a:p>
            <a:pPr marL="514350" indent="-514350">
              <a:buAutoNum type="alphaUcPeriod"/>
            </a:pPr>
            <a:r>
              <a:rPr lang="en-US" dirty="0" err="1" smtClean="0"/>
              <a:t>Apophyseal</a:t>
            </a:r>
            <a:r>
              <a:rPr lang="en-US" dirty="0" smtClean="0"/>
              <a:t> joint </a:t>
            </a:r>
          </a:p>
          <a:p>
            <a:pPr marL="514350" indent="-514350">
              <a:buAutoNum type="alphaUcPeriod"/>
            </a:pPr>
            <a:r>
              <a:rPr lang="en-US" dirty="0" smtClean="0"/>
              <a:t>B and C both </a:t>
            </a:r>
            <a:endParaRPr lang="en-IN"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Pain is increases in </a:t>
            </a:r>
            <a:endParaRPr lang="en-US" dirty="0"/>
          </a:p>
        </p:txBody>
      </p:sp>
      <p:sp>
        <p:nvSpPr>
          <p:cNvPr id="3" name="Content Placeholder 2"/>
          <p:cNvSpPr>
            <a:spLocks noGrp="1"/>
          </p:cNvSpPr>
          <p:nvPr>
            <p:ph idx="1"/>
          </p:nvPr>
        </p:nvSpPr>
        <p:spPr/>
        <p:txBody>
          <a:bodyPr/>
          <a:lstStyle/>
          <a:p>
            <a:pPr marL="596646" indent="-514350">
              <a:buFont typeface="+mj-lt"/>
              <a:buAutoNum type="alphaUcPeriod"/>
            </a:pPr>
            <a:r>
              <a:rPr lang="en-US" dirty="0" smtClean="0"/>
              <a:t>Prolong standing and walking  </a:t>
            </a:r>
          </a:p>
          <a:p>
            <a:pPr marL="596646" indent="-514350">
              <a:buFont typeface="+mj-lt"/>
              <a:buAutoNum type="alphaUcPeriod"/>
            </a:pPr>
            <a:r>
              <a:rPr lang="en-US" dirty="0" smtClean="0"/>
              <a:t>Lying </a:t>
            </a:r>
          </a:p>
          <a:p>
            <a:pPr marL="596646" indent="-514350">
              <a:buFont typeface="+mj-lt"/>
              <a:buAutoNum type="alphaUcPeriod"/>
            </a:pPr>
            <a:r>
              <a:rPr lang="en-US" dirty="0" smtClean="0"/>
              <a:t>Turning </a:t>
            </a:r>
          </a:p>
          <a:p>
            <a:pPr marL="596646" indent="-514350">
              <a:buFont typeface="+mj-lt"/>
              <a:buAutoNum type="alphaUcPeriod"/>
            </a:pPr>
            <a:r>
              <a:rPr lang="en-US" dirty="0" smtClean="0"/>
              <a:t>Non of above </a:t>
            </a:r>
            <a:endParaRPr lang="en-US"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finding in radiographs of lumbar </a:t>
            </a:r>
            <a:r>
              <a:rPr lang="en-US" dirty="0" err="1" smtClean="0"/>
              <a:t>sondylosis</a:t>
            </a:r>
            <a:r>
              <a:rPr lang="en-US" dirty="0" smtClean="0"/>
              <a:t> </a:t>
            </a:r>
            <a:endParaRPr lang="en-US" dirty="0"/>
          </a:p>
        </p:txBody>
      </p:sp>
      <p:sp>
        <p:nvSpPr>
          <p:cNvPr id="3" name="Content Placeholder 2"/>
          <p:cNvSpPr>
            <a:spLocks noGrp="1"/>
          </p:cNvSpPr>
          <p:nvPr>
            <p:ph idx="1"/>
          </p:nvPr>
        </p:nvSpPr>
        <p:spPr/>
        <p:txBody>
          <a:bodyPr/>
          <a:lstStyle/>
          <a:p>
            <a:pPr marL="596646" indent="-514350">
              <a:buFont typeface="+mj-lt"/>
              <a:buAutoNum type="alphaUcPeriod"/>
            </a:pPr>
            <a:r>
              <a:rPr lang="en-US" dirty="0" err="1" smtClean="0"/>
              <a:t>Lipping</a:t>
            </a:r>
            <a:r>
              <a:rPr lang="en-US" dirty="0" smtClean="0"/>
              <a:t> </a:t>
            </a:r>
          </a:p>
          <a:p>
            <a:pPr marL="596646" indent="-514350">
              <a:buFont typeface="+mj-lt"/>
              <a:buAutoNum type="alphaUcPeriod"/>
            </a:pPr>
            <a:r>
              <a:rPr lang="en-US" dirty="0" smtClean="0"/>
              <a:t>Reduced joint space </a:t>
            </a:r>
          </a:p>
          <a:p>
            <a:pPr marL="596646" indent="-514350">
              <a:buFont typeface="+mj-lt"/>
              <a:buAutoNum type="alphaUcPeriod"/>
            </a:pPr>
            <a:r>
              <a:rPr lang="en-US" dirty="0" smtClean="0"/>
              <a:t>Osteophyte formation </a:t>
            </a:r>
          </a:p>
          <a:p>
            <a:pPr marL="596646" indent="-514350">
              <a:buFont typeface="+mj-lt"/>
              <a:buAutoNum type="alphaUcPeriod"/>
            </a:pPr>
            <a:r>
              <a:rPr lang="en-US" dirty="0" smtClean="0"/>
              <a:t>All of above </a:t>
            </a:r>
            <a:endParaRPr lang="en-US"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Most common age for lumbar spondylosis is </a:t>
            </a:r>
            <a:endParaRPr lang="en-US" dirty="0"/>
          </a:p>
        </p:txBody>
      </p:sp>
      <p:sp>
        <p:nvSpPr>
          <p:cNvPr id="3" name="Content Placeholder 2"/>
          <p:cNvSpPr>
            <a:spLocks noGrp="1"/>
          </p:cNvSpPr>
          <p:nvPr>
            <p:ph idx="1"/>
          </p:nvPr>
        </p:nvSpPr>
        <p:spPr>
          <a:xfrm>
            <a:off x="1435608" y="1600200"/>
            <a:ext cx="7498080" cy="4800600"/>
          </a:xfrm>
        </p:spPr>
        <p:txBody>
          <a:bodyPr/>
          <a:lstStyle/>
          <a:p>
            <a:pPr marL="596646" indent="-514350">
              <a:buFont typeface="+mj-lt"/>
              <a:buAutoNum type="alphaUcPeriod"/>
            </a:pPr>
            <a:r>
              <a:rPr lang="en-US" dirty="0" smtClean="0"/>
              <a:t>&gt;35</a:t>
            </a:r>
          </a:p>
          <a:p>
            <a:pPr marL="596646" indent="-514350">
              <a:buFont typeface="+mj-lt"/>
              <a:buAutoNum type="alphaUcPeriod"/>
            </a:pPr>
            <a:r>
              <a:rPr lang="en-US" dirty="0" smtClean="0"/>
              <a:t>&gt;45</a:t>
            </a:r>
          </a:p>
          <a:p>
            <a:pPr marL="596646" indent="-514350">
              <a:buFont typeface="+mj-lt"/>
              <a:buAutoNum type="alphaUcPeriod"/>
            </a:pPr>
            <a:r>
              <a:rPr lang="en-US" dirty="0" smtClean="0"/>
              <a:t>&gt;55</a:t>
            </a:r>
          </a:p>
          <a:p>
            <a:pPr marL="596646" indent="-514350">
              <a:buFont typeface="+mj-lt"/>
              <a:buAutoNum type="alphaUcPeriod"/>
            </a:pPr>
            <a:r>
              <a:rPr lang="en-US" dirty="0" smtClean="0"/>
              <a:t>&gt;25</a:t>
            </a:r>
            <a:endParaRPr lang="en-US"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smtClean="0"/>
              <a:t>Vertebral body</a:t>
            </a:r>
          </a:p>
          <a:p>
            <a:r>
              <a:rPr lang="en-IN" dirty="0" smtClean="0"/>
              <a:t>Abnormal bone growths known as bone spurs or </a:t>
            </a:r>
            <a:r>
              <a:rPr lang="en-IN" dirty="0" err="1" smtClean="0"/>
              <a:t>osteophytes</a:t>
            </a:r>
            <a:r>
              <a:rPr lang="en-IN" dirty="0" smtClean="0"/>
              <a:t> can form in the vertebrae. It can compress nerves coming out of the spinal cord and/or decreased blood supply to the vertebrae.</a:t>
            </a:r>
          </a:p>
          <a:p>
            <a:endParaRPr lang="en-US" dirty="0" smtClean="0"/>
          </a:p>
          <a:p>
            <a:pPr>
              <a:buNone/>
            </a:pPr>
            <a:endParaRPr lang="en-US"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1524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Ligaments  </a:t>
            </a:r>
          </a:p>
          <a:p>
            <a:r>
              <a:rPr lang="en-US" dirty="0" smtClean="0"/>
              <a:t>Degenerative changes make the ligaments weaken .</a:t>
            </a:r>
          </a:p>
          <a:p>
            <a:r>
              <a:rPr lang="en-IN" dirty="0" smtClean="0"/>
              <a:t>In degenerative spondylosis, one of the main ligaments (known as the </a:t>
            </a:r>
            <a:r>
              <a:rPr lang="en-IN" b="1" dirty="0" err="1" smtClean="0"/>
              <a:t>ligamentum</a:t>
            </a:r>
            <a:r>
              <a:rPr lang="en-IN" b="1" dirty="0" smtClean="0"/>
              <a:t> </a:t>
            </a:r>
            <a:r>
              <a:rPr lang="en-IN" b="1" dirty="0" err="1" smtClean="0"/>
              <a:t>flavum</a:t>
            </a:r>
            <a:r>
              <a:rPr lang="en-IN" dirty="0" smtClean="0"/>
              <a:t>) can thicken or buckle, making it weaken reducing canal space .</a:t>
            </a:r>
          </a:p>
          <a:p>
            <a:pPr>
              <a:buNone/>
            </a:pPr>
            <a:endParaRPr lang="en-US" dirty="0" smtClean="0"/>
          </a:p>
          <a:p>
            <a:pPr>
              <a:buNone/>
            </a:pPr>
            <a:endParaRPr lang="en-US"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r>
              <a:rPr lang="en-US" dirty="0" err="1" smtClean="0"/>
              <a:t>Apophyseal</a:t>
            </a:r>
            <a:r>
              <a:rPr lang="en-US" dirty="0" smtClean="0"/>
              <a:t> joint</a:t>
            </a:r>
          </a:p>
          <a:p>
            <a:r>
              <a:rPr lang="en-US" dirty="0" smtClean="0"/>
              <a:t>Osteophyte form at the margin of </a:t>
            </a:r>
            <a:r>
              <a:rPr lang="en-US" dirty="0" err="1" smtClean="0"/>
              <a:t>articular</a:t>
            </a:r>
            <a:r>
              <a:rPr lang="en-US" dirty="0" smtClean="0"/>
              <a:t> surface</a:t>
            </a:r>
          </a:p>
          <a:p>
            <a:r>
              <a:rPr lang="en-US" dirty="0" smtClean="0"/>
              <a:t>Capsular thickening </a:t>
            </a:r>
          </a:p>
          <a:p>
            <a:r>
              <a:rPr lang="en-US" dirty="0" smtClean="0"/>
              <a:t>Reduced lumen of </a:t>
            </a:r>
            <a:r>
              <a:rPr lang="en-US" dirty="0" err="1" smtClean="0"/>
              <a:t>intervertebral</a:t>
            </a:r>
            <a:r>
              <a:rPr lang="en-US" dirty="0" smtClean="0"/>
              <a:t> foramen </a:t>
            </a:r>
          </a:p>
          <a:p>
            <a:r>
              <a:rPr lang="en-US" dirty="0" smtClean="0"/>
              <a:t>Compress the nerve root</a:t>
            </a:r>
            <a:endParaRPr lang="en-US"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Pain </a:t>
            </a:r>
          </a:p>
          <a:p>
            <a:r>
              <a:rPr lang="en-US" dirty="0" smtClean="0"/>
              <a:t>Gradual onset of pain </a:t>
            </a:r>
          </a:p>
          <a:p>
            <a:pPr>
              <a:buFont typeface="Wingdings" pitchFamily="2" charset="2"/>
              <a:buChar char="Ø"/>
            </a:pPr>
            <a:r>
              <a:rPr lang="en-US" dirty="0" smtClean="0"/>
              <a:t>across lumbar and sacrum region ,between sacroiliac joint </a:t>
            </a:r>
          </a:p>
          <a:p>
            <a:pPr>
              <a:buFont typeface="Wingdings" pitchFamily="2" charset="2"/>
              <a:buChar char="Ø"/>
            </a:pPr>
            <a:r>
              <a:rPr lang="en-US" dirty="0" smtClean="0"/>
              <a:t>Sharp ,stabbing type of pain </a:t>
            </a:r>
          </a:p>
          <a:p>
            <a:pPr>
              <a:buFont typeface="Wingdings" pitchFamily="2" charset="2"/>
              <a:buChar char="Ø"/>
            </a:pPr>
            <a:r>
              <a:rPr lang="en-US" dirty="0" smtClean="0"/>
              <a:t> it may radiate down </a:t>
            </a:r>
          </a:p>
          <a:p>
            <a:pPr>
              <a:buFont typeface="Wingdings" pitchFamily="2" charset="2"/>
              <a:buChar char="Ø"/>
            </a:pPr>
            <a:r>
              <a:rPr lang="en-US" dirty="0" smtClean="0"/>
              <a:t>It may be unilateral or bilateral radiation of pain in buttocks.</a:t>
            </a:r>
          </a:p>
          <a:p>
            <a:pPr>
              <a:buFont typeface="Wingdings" pitchFamily="2" charset="2"/>
              <a:buChar char="Ø"/>
            </a:pPr>
            <a:r>
              <a:rPr lang="en-US" dirty="0" smtClean="0"/>
              <a:t>It radiate in dermatome pattern </a:t>
            </a:r>
          </a:p>
          <a:p>
            <a:pPr>
              <a:buFont typeface="Wingdings" pitchFamily="2" charset="2"/>
              <a:buChar char="Ø"/>
            </a:pPr>
            <a:r>
              <a:rPr lang="en-US" dirty="0" smtClean="0"/>
              <a:t>Prolong standing and walking increase the pain and sitting and supine lying position decrees the pain </a:t>
            </a:r>
          </a:p>
          <a:p>
            <a:pPr>
              <a:buFont typeface="Wingdings" pitchFamily="2" charset="2"/>
              <a:buChar char="Ø"/>
            </a:pPr>
            <a:r>
              <a:rPr lang="en-US" dirty="0" smtClean="0"/>
              <a:t>Morning stiffness may be </a:t>
            </a:r>
            <a:r>
              <a:rPr lang="en-US" dirty="0" err="1" smtClean="0"/>
              <a:t>thaere</a:t>
            </a:r>
            <a:r>
              <a:rPr lang="en-US" dirty="0" smtClean="0"/>
              <a:t> </a:t>
            </a:r>
            <a:endParaRPr lang="en-US"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err="1" smtClean="0"/>
              <a:t>Paraesthesia</a:t>
            </a:r>
            <a:r>
              <a:rPr lang="en-US" dirty="0" smtClean="0"/>
              <a:t> </a:t>
            </a:r>
          </a:p>
          <a:p>
            <a:pPr>
              <a:buFont typeface="Wingdings" pitchFamily="2" charset="2"/>
              <a:buChar char="Ø"/>
            </a:pPr>
            <a:r>
              <a:rPr lang="en-US" dirty="0" smtClean="0"/>
              <a:t>Feeling numbness in </a:t>
            </a:r>
            <a:r>
              <a:rPr lang="en-US" dirty="0" err="1" smtClean="0"/>
              <a:t>dermatomal</a:t>
            </a:r>
            <a:r>
              <a:rPr lang="en-US" dirty="0" smtClean="0"/>
              <a:t> distribution </a:t>
            </a:r>
          </a:p>
          <a:p>
            <a:pPr>
              <a:buFont typeface="Wingdings" pitchFamily="2" charset="2"/>
              <a:buChar char="Ø"/>
            </a:pPr>
            <a:r>
              <a:rPr lang="en-US" dirty="0" smtClean="0"/>
              <a:t>Creeping ants sensation or pin and needle sensation </a:t>
            </a:r>
            <a:endParaRPr lang="en-US" dirty="0"/>
          </a:p>
        </p:txBody>
      </p:sp>
      <p:pic>
        <p:nvPicPr>
          <p:cNvPr id="4" name="Picture 2" descr="H:\2022\01 Important files\SVDU LOGO.jpg"/>
          <p:cNvPicPr>
            <a:picLocks noChangeAspect="1" noChangeArrowheads="1"/>
          </p:cNvPicPr>
          <p:nvPr/>
        </p:nvPicPr>
        <p:blipFill>
          <a:blip r:embed="rId2"/>
          <a:srcRect/>
          <a:stretch>
            <a:fillRect/>
          </a:stretch>
        </p:blipFill>
        <p:spPr bwMode="auto">
          <a:xfrm>
            <a:off x="152400" y="76200"/>
            <a:ext cx="990600" cy="1066800"/>
          </a:xfrm>
          <a:prstGeom prst="rect">
            <a:avLst/>
          </a:prstGeom>
          <a:noFill/>
          <a:ln w="9525">
            <a:noFill/>
            <a:miter lim="800000"/>
            <a:headEnd/>
            <a:tailEnd/>
          </a:ln>
        </p:spPr>
      </p:pic>
      <p:pic>
        <p:nvPicPr>
          <p:cNvPr id="5" name="Picture 3"/>
          <p:cNvPicPr>
            <a:picLocks noChangeAspect="1"/>
          </p:cNvPicPr>
          <p:nvPr/>
        </p:nvPicPr>
        <p:blipFill>
          <a:blip r:embed="rId3"/>
          <a:srcRect/>
          <a:stretch>
            <a:fillRect/>
          </a:stretch>
        </p:blipFill>
        <p:spPr bwMode="auto">
          <a:xfrm>
            <a:off x="8034338" y="76200"/>
            <a:ext cx="957262" cy="10668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4388</TotalTime>
  <Words>1928</Words>
  <Application>Microsoft Macintosh PowerPoint</Application>
  <PresentationFormat>On-screen Show (4:3)</PresentationFormat>
  <Paragraphs>265</Paragraphs>
  <Slides>43</Slides>
  <Notes>1</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Solstice</vt:lpstr>
      <vt:lpstr>Lumbar spondylosis</vt:lpstr>
      <vt:lpstr>Definition </vt:lpstr>
      <vt:lpstr>Etiology </vt:lpstr>
      <vt:lpstr>Pathophysiology </vt:lpstr>
      <vt:lpstr>Slide 5</vt:lpstr>
      <vt:lpstr>Slide 6</vt:lpstr>
      <vt:lpstr> </vt:lpstr>
      <vt:lpstr>Clinical features </vt:lpstr>
      <vt:lpstr>Slide 9</vt:lpstr>
      <vt:lpstr>Slide 10</vt:lpstr>
      <vt:lpstr>Slide 11</vt:lpstr>
      <vt:lpstr>Slide 12</vt:lpstr>
      <vt:lpstr>Investigation </vt:lpstr>
      <vt:lpstr>Investigations</vt:lpstr>
      <vt:lpstr>Slide 15</vt:lpstr>
      <vt:lpstr>Examination </vt:lpstr>
      <vt:lpstr>Management </vt:lpstr>
      <vt:lpstr>Slide 18</vt:lpstr>
      <vt:lpstr>Slide 19</vt:lpstr>
      <vt:lpstr>Core stability exercises</vt:lpstr>
      <vt:lpstr>Core strengthening exercises</vt:lpstr>
      <vt:lpstr>Slide 22</vt:lpstr>
      <vt:lpstr>Slide 23</vt:lpstr>
      <vt:lpstr>                 Other static exercises </vt:lpstr>
      <vt:lpstr>Management guidelines</vt:lpstr>
      <vt:lpstr>Slide 26</vt:lpstr>
      <vt:lpstr>Slide 27</vt:lpstr>
      <vt:lpstr>Slide 28</vt:lpstr>
      <vt:lpstr>Slide 29</vt:lpstr>
      <vt:lpstr>Extension bias- extension approach </vt:lpstr>
      <vt:lpstr>Techniques to Increase Lumbar Extension</vt:lpstr>
      <vt:lpstr>Flexion bias-flexion approach </vt:lpstr>
      <vt:lpstr>Slide 33</vt:lpstr>
      <vt:lpstr>Slide 34</vt:lpstr>
      <vt:lpstr>Slide 35</vt:lpstr>
      <vt:lpstr>Slide 36</vt:lpstr>
      <vt:lpstr> Traction for Low Back Pain With or Without Sciatica: An Updated Systematic Review Within the Framework of the Cochrane Collaboration</vt:lpstr>
      <vt:lpstr>Slide 38</vt:lpstr>
      <vt:lpstr>Lumar spondylosis is</vt:lpstr>
      <vt:lpstr>Most commonly involved structure which gives pain is</vt:lpstr>
      <vt:lpstr>Pain is increases in </vt:lpstr>
      <vt:lpstr>Common finding in radiographs of lumbar sondylosis </vt:lpstr>
      <vt:lpstr>Most common age for lumbar spondylosis is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Lumbar spondylosis</dc:title>
  <dc:creator>Jai Shree Ram</dc:creator>
  <cp:lastModifiedBy>Windows User</cp:lastModifiedBy>
  <cp:revision>57</cp:revision>
  <dcterms:created xsi:type="dcterms:W3CDTF">2016-02-23T14:57:22Z</dcterms:created>
  <dcterms:modified xsi:type="dcterms:W3CDTF">2022-11-30T09:29:37Z</dcterms:modified>
</cp:coreProperties>
</file>