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63" d="100"/>
          <a:sy n="63" d="100"/>
        </p:scale>
        <p:origin x="69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12206817" cy="6867525"/>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pPr/>
              <a:t>12/1/2022</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pPr/>
              <a:t>12/1/2022</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5990"/>
            <a:ext cx="10515600" cy="5241290"/>
          </a:xfrm>
        </p:spPr>
        <p:txBody>
          <a:bodyPr/>
          <a:lstStyle/>
          <a:p>
            <a:endParaRPr lang="en-US" dirty="0"/>
          </a:p>
          <a:p>
            <a:endParaRPr lang="en-US" dirty="0"/>
          </a:p>
          <a:p>
            <a:endParaRPr lang="en-US" dirty="0"/>
          </a:p>
          <a:p>
            <a:endParaRPr lang="en-US" dirty="0"/>
          </a:p>
          <a:p>
            <a:pPr marL="0" indent="0" algn="ctr">
              <a:buNone/>
            </a:pPr>
            <a:r>
              <a:rPr lang="en-US" sz="4000" dirty="0"/>
              <a:t>CRANIAL NERVE EXAMINATION</a:t>
            </a:r>
          </a:p>
          <a:p>
            <a:pPr marL="0" indent="0" algn="ctr">
              <a:buNone/>
            </a:pPr>
            <a:endParaRPr lang="en-US" sz="4000" dirty="0"/>
          </a:p>
          <a:p>
            <a:pPr marL="0" indent="0" algn="ctr">
              <a:buNone/>
            </a:pPr>
            <a:r>
              <a:rPr lang="en-US" sz="2400" dirty="0"/>
              <a:t>				</a:t>
            </a:r>
            <a:r>
              <a:rPr lang="en-US" sz="2400" dirty="0" err="1"/>
              <a:t>Dr.Pinal</a:t>
            </a:r>
            <a:r>
              <a:rPr lang="en-US" sz="2400" dirty="0"/>
              <a:t> Modi</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326571" y="1071206"/>
            <a:ext cx="873125" cy="1031240"/>
          </a:xfrm>
          <a:prstGeom prst="rect">
            <a:avLst/>
          </a:prstGeom>
          <a:noFill/>
          <a:ln w="9525">
            <a:noFill/>
            <a:miter lim="800000"/>
            <a:headEnd/>
            <a:tailEnd/>
          </a:ln>
        </p:spPr>
      </p:pic>
      <p:pic>
        <p:nvPicPr>
          <p:cNvPr id="2" name="Picture 1">
            <a:extLst>
              <a:ext uri="{FF2B5EF4-FFF2-40B4-BE49-F238E27FC236}">
                <a16:creationId xmlns:a16="http://schemas.microsoft.com/office/drawing/2014/main" id="{58978769-97D7-B5FA-0DBF-149A6CE999E3}"/>
              </a:ext>
            </a:extLst>
          </p:cNvPr>
          <p:cNvPicPr/>
          <p:nvPr/>
        </p:nvPicPr>
        <p:blipFill>
          <a:blip r:embed="rId3"/>
          <a:srcRect/>
          <a:stretch>
            <a:fillRect/>
          </a:stretch>
        </p:blipFill>
        <p:spPr bwMode="auto">
          <a:xfrm>
            <a:off x="10458450" y="1259891"/>
            <a:ext cx="895350" cy="1066800"/>
          </a:xfrm>
          <a:prstGeom prst="rect">
            <a:avLst/>
          </a:prstGeom>
          <a:solidFill>
            <a:schemeClr val="bg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ym typeface="+mn-ea"/>
              </a:rPr>
              <a:t>VII CRANIAL (FACIAL) NERVE EXAMINATION</a:t>
            </a:r>
            <a:endParaRPr lang="en-US" b="1"/>
          </a:p>
        </p:txBody>
      </p:sp>
      <p:sp>
        <p:nvSpPr>
          <p:cNvPr id="3" name="Content Placeholder 2"/>
          <p:cNvSpPr>
            <a:spLocks noGrp="1"/>
          </p:cNvSpPr>
          <p:nvPr>
            <p:ph idx="1"/>
          </p:nvPr>
        </p:nvSpPr>
        <p:spPr/>
        <p:txBody>
          <a:bodyPr>
            <a:normAutofit lnSpcReduction="10000"/>
          </a:bodyPr>
          <a:lstStyle/>
          <a:p>
            <a:endParaRPr lang="en-US"/>
          </a:p>
          <a:p>
            <a:r>
              <a:rPr lang="en-US"/>
              <a:t>VII cranial nerve is a mixed nerve</a:t>
            </a:r>
          </a:p>
          <a:p>
            <a:r>
              <a:rPr lang="en-US"/>
              <a:t>Motor, Sensory and Parasympathetic nerves components are present in it.</a:t>
            </a:r>
          </a:p>
          <a:p>
            <a:pPr marL="0" indent="0">
              <a:buNone/>
            </a:pPr>
            <a:endParaRPr lang="en-US"/>
          </a:p>
          <a:p>
            <a:r>
              <a:rPr lang="en-US"/>
              <a:t>Motor – Muscles of facial expression</a:t>
            </a:r>
          </a:p>
          <a:p>
            <a:r>
              <a:rPr lang="en-US"/>
              <a:t>Sensory – Anterior two thirds of tongue</a:t>
            </a:r>
          </a:p>
          <a:p>
            <a:r>
              <a:rPr lang="en-US"/>
              <a:t>Parasympathetic – Salivary glands (submandibular and sublingual) and lacrimation</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D4DE874E-114D-B0E2-0EA3-71586AC68701}"/>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92330" y="1463040"/>
            <a:ext cx="10890069" cy="4664710"/>
          </a:xfrm>
        </p:spPr>
        <p:txBody>
          <a:bodyPr/>
          <a:lstStyle/>
          <a:p>
            <a:pPr marL="0" indent="0" algn="just">
              <a:buNone/>
            </a:pPr>
            <a:r>
              <a:rPr lang="en-US" b="1" dirty="0"/>
              <a:t>On Observation</a:t>
            </a:r>
            <a:endParaRPr lang="en-US" dirty="0"/>
          </a:p>
          <a:p>
            <a:pPr algn="just"/>
            <a:r>
              <a:rPr lang="en-US" dirty="0"/>
              <a:t>Sagging of the eyebrow </a:t>
            </a:r>
          </a:p>
          <a:p>
            <a:pPr algn="just"/>
            <a:r>
              <a:rPr lang="en-US" dirty="0"/>
              <a:t>Teary and red eye on affected side (inability to close eye)</a:t>
            </a:r>
          </a:p>
          <a:p>
            <a:pPr algn="just"/>
            <a:r>
              <a:rPr lang="en-US" dirty="0"/>
              <a:t>Asymmetrical blinking</a:t>
            </a:r>
          </a:p>
          <a:p>
            <a:pPr algn="just"/>
            <a:r>
              <a:rPr lang="en-US" dirty="0"/>
              <a:t>Drooping of the face </a:t>
            </a:r>
          </a:p>
          <a:p>
            <a:pPr algn="just"/>
            <a:r>
              <a:rPr lang="en-US" dirty="0"/>
              <a:t>Absence of (flattening of) </a:t>
            </a:r>
            <a:r>
              <a:rPr lang="en-US" dirty="0" err="1"/>
              <a:t>Nasolabial</a:t>
            </a:r>
            <a:r>
              <a:rPr lang="en-US" dirty="0"/>
              <a:t> fold on affected side</a:t>
            </a:r>
          </a:p>
          <a:p>
            <a:pPr algn="just"/>
            <a:r>
              <a:rPr lang="en-US" dirty="0"/>
              <a:t>Deviation of mouth towards unaffected side (asymmetrical smiling)</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10509069" y="418062"/>
            <a:ext cx="895350" cy="1066800"/>
          </a:xfrm>
          <a:prstGeom prst="rect">
            <a:avLst/>
          </a:prstGeom>
          <a:solidFill>
            <a:schemeClr val="bg1"/>
          </a:solid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765"/>
            <a:ext cx="10515600" cy="852805"/>
          </a:xfrm>
        </p:spPr>
        <p:txBody>
          <a:bodyPr>
            <a:normAutofit/>
          </a:bodyPr>
          <a:lstStyle/>
          <a:p>
            <a:r>
              <a:rPr lang="en-US" sz="4000" b="1">
                <a:sym typeface="+mn-ea"/>
              </a:rPr>
              <a:t>On examination</a:t>
            </a:r>
            <a:endParaRPr lang="en-US" sz="4000" b="1"/>
          </a:p>
        </p:txBody>
      </p:sp>
      <p:sp>
        <p:nvSpPr>
          <p:cNvPr id="3" name="Content Placeholder 2"/>
          <p:cNvSpPr>
            <a:spLocks noGrp="1"/>
          </p:cNvSpPr>
          <p:nvPr>
            <p:ph idx="1"/>
          </p:nvPr>
        </p:nvSpPr>
        <p:spPr>
          <a:xfrm>
            <a:off x="600891" y="1031966"/>
            <a:ext cx="10752909" cy="5730784"/>
          </a:xfrm>
        </p:spPr>
        <p:txBody>
          <a:bodyPr>
            <a:noAutofit/>
          </a:bodyPr>
          <a:lstStyle/>
          <a:p>
            <a:pPr marL="0" indent="0" algn="just">
              <a:buNone/>
            </a:pPr>
            <a:r>
              <a:rPr lang="en-US" b="1" dirty="0"/>
              <a:t>Motor Examination:</a:t>
            </a:r>
            <a:endParaRPr lang="en-US" dirty="0"/>
          </a:p>
          <a:p>
            <a:pPr algn="just"/>
            <a:r>
              <a:rPr lang="en-US" dirty="0"/>
              <a:t>Assess the action / function and strength of muscles of Facial Expression</a:t>
            </a:r>
          </a:p>
          <a:p>
            <a:pPr marL="0" indent="0" algn="just">
              <a:buNone/>
            </a:pPr>
            <a:r>
              <a:rPr lang="en-US" dirty="0"/>
              <a:t>1. </a:t>
            </a:r>
            <a:r>
              <a:rPr lang="en-US" dirty="0" err="1"/>
              <a:t>Occipito</a:t>
            </a:r>
            <a:r>
              <a:rPr lang="en-US" dirty="0"/>
              <a:t> </a:t>
            </a:r>
            <a:r>
              <a:rPr lang="en-US" dirty="0" err="1"/>
              <a:t>frontalis</a:t>
            </a:r>
            <a:r>
              <a:rPr lang="en-US" dirty="0"/>
              <a:t> – Lift the eye brow – asymmetry of forehead wrinkles, inability furrow the eyebrow, reduction in the level of eyebrow rise</a:t>
            </a:r>
          </a:p>
          <a:p>
            <a:pPr marL="0" indent="0" algn="just">
              <a:buNone/>
            </a:pPr>
            <a:r>
              <a:rPr lang="en-US" dirty="0"/>
              <a:t>2. </a:t>
            </a:r>
            <a:r>
              <a:rPr lang="en-US" dirty="0" err="1"/>
              <a:t>Corrugator</a:t>
            </a:r>
            <a:r>
              <a:rPr lang="en-US" dirty="0"/>
              <a:t> </a:t>
            </a:r>
            <a:r>
              <a:rPr lang="en-US" dirty="0" err="1"/>
              <a:t>Supercilii</a:t>
            </a:r>
            <a:r>
              <a:rPr lang="en-US" dirty="0"/>
              <a:t> – frowning of eyes – absence of fold, inability to move eyebrow close to midline</a:t>
            </a:r>
          </a:p>
          <a:p>
            <a:pPr marL="0" indent="0" algn="just">
              <a:buNone/>
            </a:pPr>
            <a:r>
              <a:rPr lang="en-US" dirty="0"/>
              <a:t>3. Orbicularis </a:t>
            </a:r>
            <a:r>
              <a:rPr lang="en-US" dirty="0" err="1"/>
              <a:t>Occuli</a:t>
            </a:r>
            <a:r>
              <a:rPr lang="en-US" dirty="0"/>
              <a:t> – close the eyes tightly – inability to close the eyes completely and or tightly- unable to bury the eyelashes between eyelids</a:t>
            </a:r>
          </a:p>
          <a:p>
            <a:pPr marL="0" indent="0" algn="just">
              <a:buNone/>
            </a:pPr>
            <a:endParaRPr lang="en-US" dirty="0"/>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04948" y="0"/>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11296650" y="405000"/>
            <a:ext cx="895350" cy="1066800"/>
          </a:xfrm>
          <a:prstGeom prst="rect">
            <a:avLst/>
          </a:prstGeom>
          <a:solidFill>
            <a:schemeClr val="bg1"/>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9451" y="1711234"/>
            <a:ext cx="11072949" cy="4416516"/>
          </a:xfrm>
        </p:spPr>
        <p:txBody>
          <a:bodyPr/>
          <a:lstStyle/>
          <a:p>
            <a:pPr algn="just"/>
            <a:r>
              <a:rPr lang="en-US" b="1" dirty="0">
                <a:sym typeface="+mn-ea"/>
              </a:rPr>
              <a:t>Presence of Bell’s Phenomenon:</a:t>
            </a:r>
          </a:p>
          <a:p>
            <a:pPr algn="just">
              <a:buFont typeface="Segoe UI" panose="020B0502040204020203" charset="0"/>
              <a:buChar char="-"/>
            </a:pPr>
            <a:r>
              <a:rPr lang="en-US" dirty="0">
                <a:sym typeface="+mn-ea"/>
              </a:rPr>
              <a:t>Subject is unable to close the eyes, but while attempting to close the eyes (forceful closure of eyes) the eye balls will move upwards and lateral. (Sir Charles Bell, who first described the anatomy of the facial nerve and asymmetrical lesion / weakness of facial nerve between in 1818 to 1821)</a:t>
            </a:r>
            <a:endParaRPr lang="en-US" dirty="0"/>
          </a:p>
          <a:p>
            <a:pPr algn="just"/>
            <a:endParaRPr lang="en-US" dirty="0"/>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9947366" y="509503"/>
            <a:ext cx="895350" cy="1066800"/>
          </a:xfrm>
          <a:prstGeom prst="rect">
            <a:avLst/>
          </a:prstGeom>
          <a:solidFill>
            <a:schemeClr val="bg1"/>
          </a:solid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7829" y="1580606"/>
            <a:ext cx="10994571" cy="4547144"/>
          </a:xfrm>
        </p:spPr>
        <p:txBody>
          <a:bodyPr/>
          <a:lstStyle/>
          <a:p>
            <a:pPr marL="0" indent="0">
              <a:buNone/>
            </a:pPr>
            <a:r>
              <a:rPr lang="en-US" dirty="0"/>
              <a:t>4. </a:t>
            </a:r>
            <a:r>
              <a:rPr lang="en-US" dirty="0" err="1"/>
              <a:t>Zygomatic</a:t>
            </a:r>
            <a:r>
              <a:rPr lang="en-US" dirty="0"/>
              <a:t> – smile or laugh – raise the corner of the mouth – asymmetrical smiling</a:t>
            </a:r>
          </a:p>
          <a:p>
            <a:pPr marL="0" indent="0">
              <a:buNone/>
            </a:pPr>
            <a:r>
              <a:rPr lang="en-US" dirty="0"/>
              <a:t>5. Orbicularis </a:t>
            </a:r>
            <a:r>
              <a:rPr lang="en-US" dirty="0" err="1"/>
              <a:t>Oris</a:t>
            </a:r>
            <a:r>
              <a:rPr lang="en-US" dirty="0"/>
              <a:t> – Pout or pucker the lips, Purse the lips</a:t>
            </a:r>
          </a:p>
          <a:p>
            <a:pPr marL="0" indent="0">
              <a:buNone/>
            </a:pPr>
            <a:r>
              <a:rPr lang="en-US" dirty="0"/>
              <a:t>6. </a:t>
            </a:r>
            <a:r>
              <a:rPr lang="en-US" dirty="0" err="1"/>
              <a:t>Buccinator</a:t>
            </a:r>
            <a:r>
              <a:rPr lang="en-US" dirty="0"/>
              <a:t> – Puff out the cheeks – hold air in the mouth against resistance. </a:t>
            </a:r>
          </a:p>
          <a:p>
            <a:pPr marL="0" indent="0">
              <a:buNone/>
            </a:pPr>
            <a:r>
              <a:rPr lang="en-US" dirty="0"/>
              <a:t>7. Elevators of upper lip / mouth – Show Upper teeth</a:t>
            </a:r>
          </a:p>
          <a:p>
            <a:pPr marL="0" indent="0">
              <a:buNone/>
            </a:pPr>
            <a:r>
              <a:rPr lang="en-US" dirty="0"/>
              <a:t>8. Depressors of mouth and Platysma - Grimace the face and or show lower teeth – asymmetrical grimacing, Show both Upper and lower teeth – say Cheese</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10430692" y="470314"/>
            <a:ext cx="895350" cy="1066800"/>
          </a:xfrm>
          <a:prstGeom prst="rect">
            <a:avLst/>
          </a:prstGeom>
          <a:solidFill>
            <a:schemeClr val="bg1"/>
          </a:solid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66206" y="1959428"/>
            <a:ext cx="10916194" cy="4168321"/>
          </a:xfrm>
        </p:spPr>
        <p:txBody>
          <a:bodyPr/>
          <a:lstStyle/>
          <a:p>
            <a:pPr algn="just"/>
            <a:r>
              <a:rPr lang="en-US" dirty="0"/>
              <a:t>To assess strength of muscles</a:t>
            </a:r>
          </a:p>
          <a:p>
            <a:pPr algn="just"/>
            <a:r>
              <a:rPr lang="en-US" dirty="0"/>
              <a:t>Ask subject to do the above movements</a:t>
            </a:r>
          </a:p>
          <a:p>
            <a:pPr algn="just"/>
            <a:r>
              <a:rPr lang="en-US" dirty="0"/>
              <a:t>Observe the ability to complete the movement</a:t>
            </a:r>
          </a:p>
          <a:p>
            <a:pPr algn="just"/>
            <a:r>
              <a:rPr lang="en-US" dirty="0"/>
              <a:t>If able to complete the movement then apply resistance</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10509068" y="522565"/>
            <a:ext cx="895350" cy="1066800"/>
          </a:xfrm>
          <a:prstGeom prst="rect">
            <a:avLst/>
          </a:prstGeom>
          <a:solidFill>
            <a:schemeClr val="bg1"/>
          </a:solid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61703" y="1841862"/>
            <a:ext cx="11020697" cy="4285887"/>
          </a:xfrm>
        </p:spPr>
        <p:txBody>
          <a:bodyPr/>
          <a:lstStyle/>
          <a:p>
            <a:pPr marL="0" indent="0" algn="just">
              <a:buNone/>
            </a:pPr>
            <a:r>
              <a:rPr lang="en-US"/>
              <a:t>Functional deficits due to Facial muscles weakness</a:t>
            </a:r>
          </a:p>
          <a:p>
            <a:pPr algn="just"/>
            <a:r>
              <a:rPr lang="en-US"/>
              <a:t>Inability to express emotions</a:t>
            </a:r>
          </a:p>
          <a:p>
            <a:pPr algn="just"/>
            <a:r>
              <a:rPr lang="en-US"/>
              <a:t>Difficult to close eyes and blink</a:t>
            </a:r>
          </a:p>
          <a:p>
            <a:pPr algn="just"/>
            <a:r>
              <a:rPr lang="en-US"/>
              <a:t>Difficulty in blowing, smiling, whistling</a:t>
            </a:r>
          </a:p>
          <a:p>
            <a:pPr algn="just"/>
            <a:r>
              <a:rPr lang="en-US"/>
              <a:t>Difficult to eat, drink</a:t>
            </a:r>
          </a:p>
          <a:p>
            <a:pPr algn="just"/>
            <a:r>
              <a:rPr lang="en-US"/>
              <a:t>Difficult to speak clearly</a:t>
            </a:r>
          </a:p>
          <a:p>
            <a:pPr algn="just"/>
            <a:r>
              <a:rPr lang="en-US"/>
              <a:t>Difficult to laugh</a:t>
            </a:r>
          </a:p>
          <a:p>
            <a:pPr algn="just"/>
            <a:r>
              <a:rPr lang="en-US"/>
              <a:t>Aesthetics of appearance – psycho social problems</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11005458" y="679320"/>
            <a:ext cx="895350" cy="1066800"/>
          </a:xfrm>
          <a:prstGeom prst="rect">
            <a:avLst/>
          </a:prstGeom>
          <a:solidFill>
            <a:schemeClr val="bg1"/>
          </a:solid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33290" y="2038985"/>
            <a:ext cx="2724150" cy="3924300"/>
          </a:xfrm>
          <a:prstGeom prst="rect">
            <a:avLst/>
          </a:prstGeom>
          <a:noFill/>
          <a:ln>
            <a:noFill/>
          </a:ln>
        </p:spPr>
      </p:pic>
      <p:sp>
        <p:nvSpPr>
          <p:cNvPr id="7" name="Text Box 3"/>
          <p:cNvSpPr txBox="1"/>
          <p:nvPr/>
        </p:nvSpPr>
        <p:spPr>
          <a:xfrm>
            <a:off x="7457123" y="3297555"/>
            <a:ext cx="1848485" cy="2628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8000"/>
              </a:lnSpc>
              <a:spcAft>
                <a:spcPts val="800"/>
              </a:spcAft>
            </a:pPr>
            <a:r>
              <a:rPr lang="en-US" altLang="zh-CN" sz="1100" kern="100">
                <a:latin typeface="Calibri" panose="020F0502020204030204"/>
                <a:ea typeface="Calibri" panose="020F0502020204030204"/>
                <a:cs typeface="Latha"/>
                <a:sym typeface="Times New Roman" panose="02020603050405020304"/>
              </a:rPr>
              <a:t>Absence of Wrinkles</a:t>
            </a:r>
          </a:p>
        </p:txBody>
      </p:sp>
      <p:sp>
        <p:nvSpPr>
          <p:cNvPr id="8" name="Text Box 4"/>
          <p:cNvSpPr txBox="1"/>
          <p:nvPr/>
        </p:nvSpPr>
        <p:spPr>
          <a:xfrm>
            <a:off x="7457758" y="4131945"/>
            <a:ext cx="1848485" cy="2628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8000"/>
              </a:lnSpc>
              <a:spcAft>
                <a:spcPts val="800"/>
              </a:spcAft>
            </a:pPr>
            <a:r>
              <a:rPr lang="en-US" altLang="zh-CN" sz="1100" kern="100">
                <a:latin typeface="Calibri" panose="020F0502020204030204"/>
                <a:ea typeface="Calibri" panose="020F0502020204030204"/>
                <a:cs typeface="Latha"/>
                <a:sym typeface="Times New Roman" panose="02020603050405020304"/>
              </a:rPr>
              <a:t>Absence of Eye closure</a:t>
            </a:r>
          </a:p>
        </p:txBody>
      </p:sp>
      <p:sp>
        <p:nvSpPr>
          <p:cNvPr id="9" name="Text Box 9"/>
          <p:cNvSpPr txBox="1"/>
          <p:nvPr/>
        </p:nvSpPr>
        <p:spPr>
          <a:xfrm>
            <a:off x="7457123" y="4729480"/>
            <a:ext cx="1848485" cy="2628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8000"/>
              </a:lnSpc>
              <a:spcAft>
                <a:spcPts val="800"/>
              </a:spcAft>
            </a:pPr>
            <a:r>
              <a:rPr lang="en-US" altLang="zh-CN" sz="1100" kern="100">
                <a:latin typeface="Calibri" panose="020F0502020204030204"/>
                <a:ea typeface="Calibri" panose="020F0502020204030204"/>
                <a:cs typeface="Latha"/>
                <a:sym typeface="Times New Roman" panose="02020603050405020304"/>
              </a:rPr>
              <a:t>Absence of Nasolabial fold</a:t>
            </a:r>
          </a:p>
        </p:txBody>
      </p:sp>
      <p:sp>
        <p:nvSpPr>
          <p:cNvPr id="11" name="Text Box 5"/>
          <p:cNvSpPr txBox="1"/>
          <p:nvPr/>
        </p:nvSpPr>
        <p:spPr>
          <a:xfrm>
            <a:off x="7457123" y="5165090"/>
            <a:ext cx="1848485" cy="2628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8000"/>
              </a:lnSpc>
              <a:spcAft>
                <a:spcPts val="800"/>
              </a:spcAft>
            </a:pPr>
            <a:r>
              <a:rPr lang="en-US" altLang="zh-CN" sz="1100" kern="100">
                <a:latin typeface="Calibri" panose="020F0502020204030204"/>
                <a:ea typeface="Calibri" panose="020F0502020204030204"/>
                <a:cs typeface="Latha"/>
                <a:sym typeface="Times New Roman" panose="02020603050405020304"/>
              </a:rPr>
              <a:t>Drooping of Lips (angle)</a:t>
            </a:r>
          </a:p>
        </p:txBody>
      </p:sp>
      <p:cxnSp>
        <p:nvCxnSpPr>
          <p:cNvPr id="13" name="Straight Arrow Connector 12"/>
          <p:cNvCxnSpPr>
            <a:stCxn id="9" idx="1"/>
          </p:cNvCxnSpPr>
          <p:nvPr/>
        </p:nvCxnSpPr>
        <p:spPr>
          <a:xfrm flipH="1" flipV="1">
            <a:off x="6590665" y="4615815"/>
            <a:ext cx="866775" cy="24511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4" name="Text Box 6"/>
          <p:cNvSpPr txBox="1"/>
          <p:nvPr/>
        </p:nvSpPr>
        <p:spPr>
          <a:xfrm>
            <a:off x="3095625" y="4902200"/>
            <a:ext cx="1313180" cy="2628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8000"/>
              </a:lnSpc>
              <a:spcAft>
                <a:spcPts val="800"/>
              </a:spcAft>
            </a:pPr>
            <a:r>
              <a:rPr lang="en-US" altLang="zh-CN" sz="1100" kern="100">
                <a:latin typeface="Calibri" panose="020F0502020204030204"/>
                <a:ea typeface="Calibri" panose="020F0502020204030204"/>
                <a:cs typeface="Latha"/>
                <a:sym typeface="Times New Roman" panose="02020603050405020304"/>
              </a:rPr>
              <a:t>Deviation of Mouth</a:t>
            </a:r>
          </a:p>
        </p:txBody>
      </p:sp>
      <p:cxnSp>
        <p:nvCxnSpPr>
          <p:cNvPr id="15" name="Straight Arrow Connector 14"/>
          <p:cNvCxnSpPr>
            <a:stCxn id="14" idx="3"/>
          </p:cNvCxnSpPr>
          <p:nvPr/>
        </p:nvCxnSpPr>
        <p:spPr>
          <a:xfrm flipV="1">
            <a:off x="4408805" y="4804410"/>
            <a:ext cx="923290" cy="22923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pic>
        <p:nvPicPr>
          <p:cNvPr id="16" name="Picture 15">
            <a:extLst>
              <a:ext uri="{FF2B5EF4-FFF2-40B4-BE49-F238E27FC236}">
                <a16:creationId xmlns:a16="http://schemas.microsoft.com/office/drawing/2014/main" id="{B03A508C-172F-4F07-B82A-731C33493C08}"/>
              </a:ext>
            </a:extLst>
          </p:cNvPr>
          <p:cNvPicPr/>
          <p:nvPr/>
        </p:nvPicPr>
        <p:blipFill>
          <a:blip r:embed="rId4" cstate="print"/>
          <a:srcRect/>
          <a:stretch>
            <a:fillRect/>
          </a:stretch>
        </p:blipFill>
        <p:spPr bwMode="auto">
          <a:xfrm>
            <a:off x="10887892" y="587879"/>
            <a:ext cx="895350" cy="1066800"/>
          </a:xfrm>
          <a:prstGeom prst="rect">
            <a:avLst/>
          </a:prstGeom>
          <a:solidFill>
            <a:schemeClr val="bg1"/>
          </a:solid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5"/>
            <a:ext cx="10515600" cy="226060"/>
          </a:xfrm>
        </p:spPr>
        <p:txBody>
          <a:bodyPr>
            <a:normAutofit fontScale="90000"/>
          </a:bodyPr>
          <a:lstStyle/>
          <a:p>
            <a:endParaRPr lang="en-US"/>
          </a:p>
        </p:txBody>
      </p:sp>
      <p:sp>
        <p:nvSpPr>
          <p:cNvPr id="3" name="Content Placeholder 2"/>
          <p:cNvSpPr>
            <a:spLocks noGrp="1"/>
          </p:cNvSpPr>
          <p:nvPr>
            <p:ph sz="half" idx="1"/>
          </p:nvPr>
        </p:nvSpPr>
        <p:spPr>
          <a:xfrm>
            <a:off x="888274" y="1463040"/>
            <a:ext cx="5131526" cy="4714240"/>
          </a:xfrm>
        </p:spPr>
        <p:txBody>
          <a:bodyPr/>
          <a:lstStyle/>
          <a:p>
            <a:r>
              <a:rPr lang="en-US" dirty="0"/>
              <a:t>The House-</a:t>
            </a:r>
            <a:r>
              <a:rPr lang="en-US" dirty="0" err="1"/>
              <a:t>Brackmann</a:t>
            </a:r>
            <a:r>
              <a:rPr lang="en-US" dirty="0"/>
              <a:t> scale is the most widely used tool for grading the degree of facial paralysis and for predicting recovery. Grades are I to VI, with grade I indicating normal function, and grade VI, complete paralysis.</a:t>
            </a:r>
          </a:p>
          <a:p>
            <a:endParaRPr lang="en-US" dirty="0"/>
          </a:p>
        </p:txBody>
      </p:sp>
      <p:pic>
        <p:nvPicPr>
          <p:cNvPr id="10" name="Content Placeholder 9"/>
          <p:cNvPicPr>
            <a:picLocks noGrp="1" noChangeAspect="1"/>
          </p:cNvPicPr>
          <p:nvPr>
            <p:ph sz="half" idx="2"/>
          </p:nvPr>
        </p:nvPicPr>
        <p:blipFill>
          <a:blip r:embed="rId2"/>
          <a:stretch>
            <a:fillRect/>
          </a:stretch>
        </p:blipFill>
        <p:spPr>
          <a:xfrm>
            <a:off x="6172200" y="1024890"/>
            <a:ext cx="5181600" cy="5152390"/>
          </a:xfrm>
          <a:prstGeom prst="rect">
            <a:avLst/>
          </a:prstGeom>
        </p:spPr>
      </p:pic>
      <p:pic>
        <p:nvPicPr>
          <p:cNvPr id="5" name="Picture 4">
            <a:extLst>
              <a:ext uri="{FF2B5EF4-FFF2-40B4-BE49-F238E27FC236}">
                <a16:creationId xmlns:a16="http://schemas.microsoft.com/office/drawing/2014/main"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pic>
        <p:nvPicPr>
          <p:cNvPr id="6" name="Picture 5">
            <a:extLst>
              <a:ext uri="{FF2B5EF4-FFF2-40B4-BE49-F238E27FC236}">
                <a16:creationId xmlns:a16="http://schemas.microsoft.com/office/drawing/2014/main" id="{B03A508C-172F-4F07-B82A-731C33493C08}"/>
              </a:ext>
            </a:extLst>
          </p:cNvPr>
          <p:cNvPicPr/>
          <p:nvPr/>
        </p:nvPicPr>
        <p:blipFill>
          <a:blip r:embed="rId4" cstate="print"/>
          <a:srcRect/>
          <a:stretch>
            <a:fillRect/>
          </a:stretch>
        </p:blipFill>
        <p:spPr bwMode="auto">
          <a:xfrm>
            <a:off x="11136086" y="300497"/>
            <a:ext cx="895350" cy="1066800"/>
          </a:xfrm>
          <a:prstGeom prst="rect">
            <a:avLst/>
          </a:prstGeom>
          <a:solidFill>
            <a:schemeClr val="bg1"/>
          </a:solid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a:p>
            <a:endParaRPr lang="en-US"/>
          </a:p>
          <a:p>
            <a:endParaRPr lang="en-US"/>
          </a:p>
          <a:p>
            <a:pPr marL="0" indent="0" algn="ctr">
              <a:buNone/>
            </a:pPr>
            <a:r>
              <a:rPr lang="en-US" sz="60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THANK YOU</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B03A508C-172F-4F07-B82A-731C33493C08}"/>
              </a:ext>
            </a:extLst>
          </p:cNvPr>
          <p:cNvPicPr/>
          <p:nvPr/>
        </p:nvPicPr>
        <p:blipFill>
          <a:blip r:embed="rId3" cstate="print"/>
          <a:srcRect/>
          <a:stretch>
            <a:fillRect/>
          </a:stretch>
        </p:blipFill>
        <p:spPr bwMode="auto">
          <a:xfrm>
            <a:off x="10678886" y="692382"/>
            <a:ext cx="895350" cy="1066800"/>
          </a:xfrm>
          <a:prstGeom prst="rect">
            <a:avLst/>
          </a:prstGeom>
          <a:solidFill>
            <a:schemeClr val="bg1"/>
          </a:solid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CRANIAL NERVE EXAMINATION</a:t>
            </a:r>
          </a:p>
        </p:txBody>
      </p:sp>
      <p:sp>
        <p:nvSpPr>
          <p:cNvPr id="3" name="Content Placeholder 2"/>
          <p:cNvSpPr>
            <a:spLocks noGrp="1"/>
          </p:cNvSpPr>
          <p:nvPr>
            <p:ph idx="1"/>
          </p:nvPr>
        </p:nvSpPr>
        <p:spPr>
          <a:xfrm>
            <a:off x="613954" y="1658982"/>
            <a:ext cx="10968446" cy="4468767"/>
          </a:xfrm>
        </p:spPr>
        <p:txBody>
          <a:bodyPr/>
          <a:lstStyle/>
          <a:p>
            <a:pPr marL="0" indent="0" algn="just">
              <a:buNone/>
            </a:pPr>
            <a:r>
              <a:rPr lang="en-US" b="1" dirty="0"/>
              <a:t>Cranial Nerve I – Olfactory nerve</a:t>
            </a:r>
            <a:endParaRPr lang="en-US" dirty="0"/>
          </a:p>
          <a:p>
            <a:pPr algn="just"/>
            <a:r>
              <a:rPr lang="en-US" dirty="0"/>
              <a:t>Type of nerve - Sensory nerve</a:t>
            </a:r>
          </a:p>
          <a:p>
            <a:pPr algn="just"/>
            <a:r>
              <a:rPr lang="en-US" dirty="0"/>
              <a:t>Function – Smell</a:t>
            </a:r>
          </a:p>
          <a:p>
            <a:pPr algn="just"/>
            <a:r>
              <a:rPr lang="en-US" dirty="0"/>
              <a:t>Testing – test sense of smell on each side (nostril) separately – Use Familiar substances that smells (e.g. coffee)</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FAAAECA4-3A8E-342C-9AF9-23A08A78FE18}"/>
              </a:ext>
            </a:extLst>
          </p:cNvPr>
          <p:cNvPicPr/>
          <p:nvPr/>
        </p:nvPicPr>
        <p:blipFill>
          <a:blip r:embed="rId3"/>
          <a:srcRect/>
          <a:stretch>
            <a:fillRect/>
          </a:stretch>
        </p:blipFill>
        <p:spPr bwMode="auto">
          <a:xfrm>
            <a:off x="10246360" y="1198931"/>
            <a:ext cx="895350" cy="1066800"/>
          </a:xfrm>
          <a:prstGeom prst="rect">
            <a:avLst/>
          </a:prstGeom>
          <a:solidFill>
            <a:schemeClr val="bg1"/>
          </a:solid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0891" y="1593668"/>
            <a:ext cx="10981509" cy="4534081"/>
          </a:xfrm>
        </p:spPr>
        <p:txBody>
          <a:bodyPr/>
          <a:lstStyle/>
          <a:p>
            <a:pPr marL="0" indent="0" algn="just">
              <a:buNone/>
            </a:pPr>
            <a:r>
              <a:rPr lang="en-US" b="1" dirty="0"/>
              <a:t>Cranial Nerve II – Optic nerve</a:t>
            </a:r>
            <a:endParaRPr lang="en-US" dirty="0"/>
          </a:p>
          <a:p>
            <a:pPr algn="just"/>
            <a:r>
              <a:rPr lang="en-US" dirty="0"/>
              <a:t>Type of nerve – Sensory nerve</a:t>
            </a:r>
          </a:p>
          <a:p>
            <a:pPr algn="just"/>
            <a:r>
              <a:rPr lang="en-US" dirty="0"/>
              <a:t>Function – Vision</a:t>
            </a:r>
          </a:p>
          <a:p>
            <a:pPr algn="just"/>
            <a:r>
              <a:rPr lang="en-US" dirty="0"/>
              <a:t>Testing – two aspects are tested</a:t>
            </a:r>
          </a:p>
          <a:p>
            <a:pPr marL="0" indent="0" algn="just">
              <a:buNone/>
            </a:pPr>
            <a:r>
              <a:rPr lang="en-US" dirty="0"/>
              <a:t>1.Visual acuity – tested by </a:t>
            </a:r>
            <a:r>
              <a:rPr lang="en-US" dirty="0" err="1"/>
              <a:t>Snellen’s</a:t>
            </a:r>
            <a:r>
              <a:rPr lang="en-US" dirty="0"/>
              <a:t> chart, in general</a:t>
            </a:r>
          </a:p>
          <a:p>
            <a:pPr marL="0" indent="0" algn="just">
              <a:buNone/>
            </a:pPr>
            <a:r>
              <a:rPr lang="en-US" dirty="0"/>
              <a:t>2.Visual field – visual field checked by confrontation method</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01647732-A92E-BF6B-DC06-5183BFBEEBF8}"/>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9268" y="1567542"/>
            <a:ext cx="10903131" cy="4560207"/>
          </a:xfrm>
        </p:spPr>
        <p:txBody>
          <a:bodyPr/>
          <a:lstStyle/>
          <a:p>
            <a:pPr marL="0" indent="0" algn="just">
              <a:buNone/>
            </a:pPr>
            <a:r>
              <a:rPr lang="en-US" b="1" dirty="0"/>
              <a:t>Cranial Nerves III, IV &amp; VI – </a:t>
            </a:r>
            <a:r>
              <a:rPr lang="en-US" b="1" dirty="0" err="1"/>
              <a:t>Oculomotor</a:t>
            </a:r>
            <a:r>
              <a:rPr lang="en-US" b="1" dirty="0"/>
              <a:t>, </a:t>
            </a:r>
            <a:r>
              <a:rPr lang="en-US" b="1" dirty="0" err="1"/>
              <a:t>Trochlear</a:t>
            </a:r>
            <a:r>
              <a:rPr lang="en-US" b="1" dirty="0"/>
              <a:t>, </a:t>
            </a:r>
            <a:r>
              <a:rPr lang="en-US" b="1" dirty="0" err="1"/>
              <a:t>Abducens</a:t>
            </a:r>
            <a:endParaRPr lang="en-US" b="1" dirty="0"/>
          </a:p>
          <a:p>
            <a:pPr algn="just"/>
            <a:r>
              <a:rPr lang="en-US" dirty="0"/>
              <a:t>Type of nerve – All are motor nerves</a:t>
            </a:r>
          </a:p>
          <a:p>
            <a:pPr algn="just"/>
            <a:r>
              <a:rPr lang="en-US" dirty="0"/>
              <a:t>Function – Movement of eyeballs (extra ocular muscle contraction)</a:t>
            </a:r>
          </a:p>
          <a:p>
            <a:pPr algn="just"/>
            <a:r>
              <a:rPr lang="en-US" dirty="0"/>
              <a:t>Testing – Hold the face of the subject (not to permit movement of head / face) – Move the finger in all 4 directions, Up and down, right and left – Ask the subject to follow the finger- Observe the eye movements</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7654A360-93A6-A050-5ADE-FB5975B20492}"/>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21665"/>
          </a:xfrm>
        </p:spPr>
        <p:txBody>
          <a:bodyPr>
            <a:normAutofit fontScale="90000"/>
          </a:bodyPr>
          <a:lstStyle/>
          <a:p>
            <a:endParaRPr lang="en-US"/>
          </a:p>
        </p:txBody>
      </p:sp>
      <p:sp>
        <p:nvSpPr>
          <p:cNvPr id="3" name="Content Placeholder 2"/>
          <p:cNvSpPr>
            <a:spLocks noGrp="1"/>
          </p:cNvSpPr>
          <p:nvPr>
            <p:ph idx="1"/>
          </p:nvPr>
        </p:nvSpPr>
        <p:spPr>
          <a:xfrm>
            <a:off x="457201" y="1515292"/>
            <a:ext cx="10896600" cy="5190308"/>
          </a:xfrm>
        </p:spPr>
        <p:txBody>
          <a:bodyPr>
            <a:noAutofit/>
          </a:bodyPr>
          <a:lstStyle/>
          <a:p>
            <a:pPr marL="0" indent="0" algn="just">
              <a:buNone/>
            </a:pPr>
            <a:r>
              <a:rPr lang="en-US" b="1" dirty="0">
                <a:sym typeface="+mn-ea"/>
              </a:rPr>
              <a:t>Cranial nerve V – Trigeminal nerve</a:t>
            </a:r>
            <a:endParaRPr lang="en-US" dirty="0"/>
          </a:p>
          <a:p>
            <a:pPr algn="just"/>
            <a:r>
              <a:rPr lang="en-US" dirty="0"/>
              <a:t>Type of nerve – Both Motor and Sensory nerve</a:t>
            </a:r>
          </a:p>
          <a:p>
            <a:pPr algn="just"/>
            <a:r>
              <a:rPr lang="en-US" dirty="0"/>
              <a:t>Function – Muscles of Mastication and Sensation (face)</a:t>
            </a:r>
          </a:p>
          <a:p>
            <a:pPr algn="just"/>
            <a:r>
              <a:rPr lang="en-US" dirty="0"/>
              <a:t>Testing:</a:t>
            </a:r>
          </a:p>
          <a:p>
            <a:pPr algn="just"/>
            <a:r>
              <a:rPr lang="en-US" dirty="0"/>
              <a:t>Motor (Muscles of mastication)- </a:t>
            </a:r>
            <a:r>
              <a:rPr lang="en-US" dirty="0" err="1"/>
              <a:t>Masseter</a:t>
            </a:r>
            <a:r>
              <a:rPr lang="en-US" dirty="0"/>
              <a:t>, </a:t>
            </a:r>
            <a:r>
              <a:rPr lang="en-US" dirty="0" err="1"/>
              <a:t>Temporalis</a:t>
            </a:r>
            <a:r>
              <a:rPr lang="en-US" dirty="0"/>
              <a:t> – Clench the teeth – palpate the </a:t>
            </a:r>
            <a:r>
              <a:rPr lang="en-US" dirty="0" err="1"/>
              <a:t>masseter</a:t>
            </a:r>
            <a:r>
              <a:rPr lang="en-US" dirty="0"/>
              <a:t> and </a:t>
            </a:r>
            <a:r>
              <a:rPr lang="en-US" dirty="0" err="1"/>
              <a:t>temporalis</a:t>
            </a:r>
            <a:r>
              <a:rPr lang="en-US" dirty="0"/>
              <a:t>, Lateral </a:t>
            </a:r>
            <a:r>
              <a:rPr lang="en-US" dirty="0" err="1"/>
              <a:t>Pterygoid</a:t>
            </a:r>
            <a:r>
              <a:rPr lang="en-US" dirty="0"/>
              <a:t> – Opens the jaw, Medial and Lateral </a:t>
            </a:r>
            <a:r>
              <a:rPr lang="en-US" dirty="0" err="1"/>
              <a:t>Pterygoids</a:t>
            </a:r>
            <a:r>
              <a:rPr lang="en-US" dirty="0"/>
              <a:t> – side to side movements of jaw</a:t>
            </a:r>
          </a:p>
          <a:p>
            <a:pPr algn="just"/>
            <a:r>
              <a:rPr lang="en-US" dirty="0"/>
              <a:t>Sensory- Test the facial sensations – Ophthalmic (forehead), Maxillary (cheeks) and </a:t>
            </a:r>
            <a:r>
              <a:rPr lang="en-US" dirty="0" err="1"/>
              <a:t>Mandibular</a:t>
            </a:r>
            <a:r>
              <a:rPr lang="en-US" dirty="0"/>
              <a:t> (jaw) branches</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F76E8C62-BBF5-D3B4-784A-E988E11FF370}"/>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b="1"/>
          </a:p>
        </p:txBody>
      </p:sp>
      <p:sp>
        <p:nvSpPr>
          <p:cNvPr id="3" name="Content Placeholder 2"/>
          <p:cNvSpPr>
            <a:spLocks noGrp="1"/>
          </p:cNvSpPr>
          <p:nvPr>
            <p:ph idx="1"/>
          </p:nvPr>
        </p:nvSpPr>
        <p:spPr>
          <a:xfrm>
            <a:off x="352697" y="927464"/>
            <a:ext cx="11201763" cy="5930536"/>
          </a:xfrm>
        </p:spPr>
        <p:txBody>
          <a:bodyPr/>
          <a:lstStyle/>
          <a:p>
            <a:pPr marL="0" indent="0" algn="just">
              <a:buNone/>
            </a:pPr>
            <a:r>
              <a:rPr lang="en-US" b="1">
                <a:sym typeface="+mn-ea"/>
              </a:rPr>
              <a:t>Cranial Nerve VIII – Vestibulocochlear / Auditory / Acoustic nerve</a:t>
            </a:r>
            <a:endParaRPr lang="en-US"/>
          </a:p>
          <a:p>
            <a:pPr algn="just"/>
            <a:r>
              <a:rPr lang="en-US"/>
              <a:t>Type of nerve – Sensory nerve</a:t>
            </a:r>
          </a:p>
          <a:p>
            <a:pPr algn="just"/>
            <a:r>
              <a:rPr lang="en-US"/>
              <a:t>Function – Hearing (Cochlear) and Balance (Vestibular)</a:t>
            </a:r>
          </a:p>
          <a:p>
            <a:pPr algn="just"/>
            <a:r>
              <a:rPr lang="en-US"/>
              <a:t>Testing – Hearing</a:t>
            </a:r>
          </a:p>
          <a:p>
            <a:pPr marL="0" indent="0" algn="just">
              <a:buNone/>
            </a:pPr>
            <a:r>
              <a:rPr lang="en-US"/>
              <a:t>		Rub the fingers against the ear to be tested</a:t>
            </a:r>
          </a:p>
          <a:p>
            <a:pPr algn="just"/>
            <a:r>
              <a:rPr lang="en-US"/>
              <a:t>Tuning fork tests - Webber test and Rinne test – to differentiate between conductive loss and sensorineural loss</a:t>
            </a:r>
          </a:p>
          <a:p>
            <a:pPr algn="just"/>
            <a:r>
              <a:rPr lang="en-US"/>
              <a:t>Balance and Nystagmus – complains of dizziness and inability to hold the eyeballs in a fixed position</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0"/>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1E8C6180-FE91-90C8-98C4-8AC77CC26419}"/>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95" y="276225"/>
            <a:ext cx="10972800" cy="582613"/>
          </a:xfrm>
        </p:spPr>
        <p:txBody>
          <a:bodyPr>
            <a:normAutofit fontScale="90000"/>
          </a:bodyPr>
          <a:lstStyle/>
          <a:p>
            <a:endParaRPr lang="en-US" b="1"/>
          </a:p>
        </p:txBody>
      </p:sp>
      <p:sp>
        <p:nvSpPr>
          <p:cNvPr id="3" name="Content Placeholder 2"/>
          <p:cNvSpPr>
            <a:spLocks noGrp="1"/>
          </p:cNvSpPr>
          <p:nvPr>
            <p:ph idx="1"/>
          </p:nvPr>
        </p:nvSpPr>
        <p:spPr>
          <a:xfrm>
            <a:off x="600891" y="1645920"/>
            <a:ext cx="10981509" cy="4481830"/>
          </a:xfrm>
        </p:spPr>
        <p:txBody>
          <a:bodyPr/>
          <a:lstStyle/>
          <a:p>
            <a:pPr marL="0" indent="0" algn="just">
              <a:buNone/>
            </a:pPr>
            <a:r>
              <a:rPr lang="en-US" b="1" dirty="0">
                <a:sym typeface="+mn-ea"/>
              </a:rPr>
              <a:t>Cranial nerve IX and X – </a:t>
            </a:r>
            <a:r>
              <a:rPr lang="en-US" b="1" dirty="0" err="1">
                <a:sym typeface="+mn-ea"/>
              </a:rPr>
              <a:t>Glossopharyngeal</a:t>
            </a:r>
            <a:r>
              <a:rPr lang="en-US" b="1" dirty="0">
                <a:sym typeface="+mn-ea"/>
              </a:rPr>
              <a:t> nerve and </a:t>
            </a:r>
            <a:r>
              <a:rPr lang="en-US" b="1" dirty="0" err="1">
                <a:sym typeface="+mn-ea"/>
              </a:rPr>
              <a:t>Vagus</a:t>
            </a:r>
            <a:r>
              <a:rPr lang="en-US" b="1" dirty="0">
                <a:sym typeface="+mn-ea"/>
              </a:rPr>
              <a:t> nerve</a:t>
            </a:r>
            <a:endParaRPr lang="en-US" dirty="0"/>
          </a:p>
          <a:p>
            <a:pPr algn="just"/>
            <a:r>
              <a:rPr lang="en-US" dirty="0"/>
              <a:t>Type of nerve – Both Motor and Sensory nerve</a:t>
            </a:r>
          </a:p>
          <a:p>
            <a:pPr algn="just"/>
            <a:r>
              <a:rPr lang="en-US" dirty="0"/>
              <a:t>Function – muscles supplied by Pharynx and Larynx (motor) and Posterior one third of tongue (sensory for </a:t>
            </a:r>
            <a:r>
              <a:rPr lang="en-US" dirty="0" err="1"/>
              <a:t>glossopharyngeal</a:t>
            </a:r>
            <a:r>
              <a:rPr lang="en-US" dirty="0"/>
              <a:t>)</a:t>
            </a:r>
          </a:p>
          <a:p>
            <a:pPr algn="just"/>
            <a:r>
              <a:rPr lang="en-US" dirty="0"/>
              <a:t>Testing – ask subject to open the mouth and say “</a:t>
            </a:r>
            <a:r>
              <a:rPr lang="en-US" dirty="0" err="1"/>
              <a:t>Aahh</a:t>
            </a:r>
            <a:r>
              <a:rPr lang="en-US" dirty="0"/>
              <a:t>” – Observe the Uvula is at centre while saying </a:t>
            </a:r>
            <a:r>
              <a:rPr lang="en-US" dirty="0" err="1"/>
              <a:t>aahh</a:t>
            </a:r>
            <a:endParaRPr lang="en-US" dirty="0"/>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272EC78E-BCAF-8A1C-A4FF-814DEA8A042D}"/>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b="1"/>
          </a:p>
        </p:txBody>
      </p:sp>
      <p:sp>
        <p:nvSpPr>
          <p:cNvPr id="3" name="Content Placeholder 2"/>
          <p:cNvSpPr>
            <a:spLocks noGrp="1"/>
          </p:cNvSpPr>
          <p:nvPr>
            <p:ph idx="1"/>
          </p:nvPr>
        </p:nvSpPr>
        <p:spPr>
          <a:xfrm>
            <a:off x="548640" y="1854926"/>
            <a:ext cx="11033760" cy="4272824"/>
          </a:xfrm>
        </p:spPr>
        <p:txBody>
          <a:bodyPr/>
          <a:lstStyle/>
          <a:p>
            <a:pPr marL="0" indent="0" algn="just">
              <a:buNone/>
            </a:pPr>
            <a:r>
              <a:rPr lang="en-US" b="1" dirty="0">
                <a:sym typeface="+mn-ea"/>
              </a:rPr>
              <a:t>Cranial Nerve XI – Spinal Accessory nerve</a:t>
            </a:r>
            <a:endParaRPr lang="en-US" dirty="0"/>
          </a:p>
          <a:p>
            <a:pPr algn="just"/>
            <a:r>
              <a:rPr lang="en-US" dirty="0"/>
              <a:t>Type of nerve – Motor nerve</a:t>
            </a:r>
          </a:p>
          <a:p>
            <a:pPr algn="just"/>
            <a:r>
              <a:rPr lang="en-US" dirty="0"/>
              <a:t>Function – Neck Muscles movement – Upper </a:t>
            </a:r>
            <a:r>
              <a:rPr lang="en-US" dirty="0" err="1"/>
              <a:t>fibres</a:t>
            </a:r>
            <a:r>
              <a:rPr lang="en-US" dirty="0"/>
              <a:t> of </a:t>
            </a:r>
            <a:r>
              <a:rPr lang="en-US" dirty="0" err="1"/>
              <a:t>Trapezius</a:t>
            </a:r>
            <a:r>
              <a:rPr lang="en-US" dirty="0"/>
              <a:t> and </a:t>
            </a:r>
            <a:r>
              <a:rPr lang="en-US" dirty="0" err="1"/>
              <a:t>Sternocleidomastoid</a:t>
            </a:r>
            <a:r>
              <a:rPr lang="en-US" dirty="0"/>
              <a:t> muscles</a:t>
            </a:r>
          </a:p>
          <a:p>
            <a:pPr algn="just"/>
            <a:r>
              <a:rPr lang="en-US" dirty="0"/>
              <a:t>Testing – Check for neck flexion and rotation</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A9DEA395-CCE8-4AF1-F167-F48DA52CA1F3}"/>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b="1"/>
          </a:p>
        </p:txBody>
      </p:sp>
      <p:sp>
        <p:nvSpPr>
          <p:cNvPr id="3" name="Content Placeholder 2"/>
          <p:cNvSpPr>
            <a:spLocks noGrp="1"/>
          </p:cNvSpPr>
          <p:nvPr>
            <p:ph idx="1"/>
          </p:nvPr>
        </p:nvSpPr>
        <p:spPr>
          <a:xfrm>
            <a:off x="600891" y="1750422"/>
            <a:ext cx="10981509" cy="4377327"/>
          </a:xfrm>
        </p:spPr>
        <p:txBody>
          <a:bodyPr/>
          <a:lstStyle/>
          <a:p>
            <a:pPr marL="0" indent="0" algn="just">
              <a:buNone/>
            </a:pPr>
            <a:r>
              <a:rPr lang="en-US" b="1" dirty="0">
                <a:sym typeface="+mn-ea"/>
              </a:rPr>
              <a:t>Cranial Nerve XII – Hypoglossal nerve</a:t>
            </a:r>
            <a:endParaRPr lang="en-US" dirty="0"/>
          </a:p>
          <a:p>
            <a:pPr algn="just"/>
            <a:r>
              <a:rPr lang="en-US" dirty="0"/>
              <a:t>Type of nerve – Motor nerve</a:t>
            </a:r>
          </a:p>
          <a:p>
            <a:pPr algn="just"/>
            <a:r>
              <a:rPr lang="en-US" dirty="0"/>
              <a:t>Function – Tongue Muscles movement </a:t>
            </a:r>
          </a:p>
          <a:p>
            <a:pPr algn="just"/>
            <a:r>
              <a:rPr lang="en-US" dirty="0"/>
              <a:t>Testing – Check for tongue movements – Protrusion, Side to side etc.</a:t>
            </a:r>
          </a:p>
        </p:txBody>
      </p:sp>
      <p:pic>
        <p:nvPicPr>
          <p:cNvPr id="4" name="Picture 3">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id="{904BDF83-36A6-9C9B-AE45-8265741838E7}"/>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940</Words>
  <Application>Microsoft Office PowerPoint</Application>
  <PresentationFormat>Widescreen</PresentationFormat>
  <Paragraphs>97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Segoe UI</vt:lpstr>
      <vt:lpstr>Times New Roman</vt:lpstr>
      <vt:lpstr>Communications and Dialogues</vt:lpstr>
      <vt:lpstr>PowerPoint Presentation</vt:lpstr>
      <vt:lpstr>CRANIAL NERVE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 CRANIAL (FACIAL) NERVE EXAMINATION</vt:lpstr>
      <vt:lpstr>PowerPoint Presentation</vt:lpstr>
      <vt:lpstr>On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ACER</dc:creator>
  <cp:lastModifiedBy>riya patel</cp:lastModifiedBy>
  <cp:revision>10</cp:revision>
  <dcterms:created xsi:type="dcterms:W3CDTF">2020-10-08T08:11:03Z</dcterms:created>
  <dcterms:modified xsi:type="dcterms:W3CDTF">2022-12-01T08:50:39Z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