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58" r:id="rId5"/>
    <p:sldId id="290" r:id="rId6"/>
    <p:sldId id="259" r:id="rId7"/>
    <p:sldId id="298" r:id="rId8"/>
    <p:sldId id="299" r:id="rId9"/>
    <p:sldId id="300" r:id="rId10"/>
    <p:sldId id="260" r:id="rId11"/>
    <p:sldId id="261" r:id="rId12"/>
    <p:sldId id="262" r:id="rId13"/>
    <p:sldId id="263" r:id="rId14"/>
    <p:sldId id="264" r:id="rId15"/>
    <p:sldId id="301" r:id="rId16"/>
    <p:sldId id="265" r:id="rId17"/>
    <p:sldId id="266" r:id="rId18"/>
    <p:sldId id="267" r:id="rId19"/>
    <p:sldId id="293" r:id="rId20"/>
    <p:sldId id="268" r:id="rId21"/>
    <p:sldId id="269" r:id="rId22"/>
    <p:sldId id="295" r:id="rId23"/>
    <p:sldId id="270" r:id="rId24"/>
    <p:sldId id="294" r:id="rId25"/>
    <p:sldId id="271" r:id="rId26"/>
    <p:sldId id="272" r:id="rId27"/>
    <p:sldId id="273" r:id="rId28"/>
    <p:sldId id="296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91" r:id="rId37"/>
    <p:sldId id="281" r:id="rId38"/>
    <p:sldId id="282" r:id="rId39"/>
    <p:sldId id="284" r:id="rId40"/>
    <p:sldId id="289" r:id="rId41"/>
    <p:sldId id="302" r:id="rId42"/>
    <p:sldId id="28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" y="0"/>
            <a:ext cx="996434" cy="1040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12" y="32156"/>
            <a:ext cx="871975" cy="984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" y="0"/>
            <a:ext cx="996434" cy="1040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12" y="32156"/>
            <a:ext cx="871975" cy="984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C7B1A-7F90-448F-AEF2-3C04AB99FE3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0035-BFE8-4D3B-8A25-E3D8B5BC4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Peripheral nerve lesions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 </a:t>
            </a:r>
            <a:r>
              <a:rPr lang="en-US" dirty="0" err="1" smtClean="0"/>
              <a:t>PALANI</a:t>
            </a:r>
            <a:r>
              <a:rPr lang="en-US" dirty="0" smtClean="0"/>
              <a:t> KUMAR</a:t>
            </a:r>
          </a:p>
          <a:p>
            <a:r>
              <a:rPr lang="en-US" dirty="0" smtClean="0"/>
              <a:t>College of Physiotherapy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300" b="1" dirty="0"/>
              <a:t>Lesion at </a:t>
            </a:r>
            <a:r>
              <a:rPr lang="en-US" sz="3300" b="1" dirty="0" smtClean="0"/>
              <a:t>elbow:</a:t>
            </a:r>
            <a:r>
              <a:rPr lang="en-US" sz="3300" dirty="0" smtClean="0"/>
              <a:t> </a:t>
            </a:r>
            <a:r>
              <a:rPr lang="en-US" sz="3300" dirty="0"/>
              <a:t>this spares the </a:t>
            </a:r>
            <a:r>
              <a:rPr lang="en-US" sz="3300" dirty="0" smtClean="0"/>
              <a:t>intrinsic muscles called </a:t>
            </a:r>
            <a:r>
              <a:rPr lang="en-US" sz="3300" dirty="0"/>
              <a:t>as ULNAR PARADOX.</a:t>
            </a:r>
          </a:p>
          <a:p>
            <a:r>
              <a:rPr lang="en-US" sz="3300" b="1" dirty="0"/>
              <a:t>On </a:t>
            </a:r>
            <a:r>
              <a:rPr lang="en-US" sz="3300" b="1" dirty="0" err="1"/>
              <a:t>examination</a:t>
            </a:r>
            <a:r>
              <a:rPr lang="en-US" sz="3300" dirty="0" err="1"/>
              <a:t>:a</a:t>
            </a:r>
            <a:r>
              <a:rPr lang="en-US" sz="3300" dirty="0"/>
              <a:t>) MMT: Weakness of abductor </a:t>
            </a:r>
            <a:r>
              <a:rPr lang="en-US" sz="3300" dirty="0" err="1"/>
              <a:t>digitiminimi</a:t>
            </a:r>
            <a:r>
              <a:rPr lang="en-US" sz="3300" dirty="0"/>
              <a:t>, flexor </a:t>
            </a:r>
            <a:r>
              <a:rPr lang="en-US" sz="3300" dirty="0" err="1"/>
              <a:t>digitiminimi</a:t>
            </a:r>
            <a:r>
              <a:rPr lang="en-US" sz="3300" dirty="0"/>
              <a:t>, </a:t>
            </a:r>
            <a:r>
              <a:rPr lang="en-US" sz="3300" dirty="0" err="1"/>
              <a:t>opponensdigitiminimi</a:t>
            </a:r>
            <a:r>
              <a:rPr lang="en-US" sz="3300" dirty="0"/>
              <a:t>, 3&amp; 4 </a:t>
            </a:r>
            <a:r>
              <a:rPr lang="en-US" sz="3300" dirty="0" err="1"/>
              <a:t>lumbrical</a:t>
            </a:r>
            <a:r>
              <a:rPr lang="en-US" sz="3300" dirty="0"/>
              <a:t>, </a:t>
            </a:r>
            <a:r>
              <a:rPr lang="en-US" sz="3300" dirty="0" err="1"/>
              <a:t>palmar</a:t>
            </a:r>
            <a:r>
              <a:rPr lang="en-US" sz="3300" dirty="0"/>
              <a:t> and dorsal </a:t>
            </a:r>
            <a:r>
              <a:rPr lang="en-US" sz="3300" dirty="0" err="1"/>
              <a:t>interossi</a:t>
            </a:r>
            <a:r>
              <a:rPr lang="en-US" sz="3300" dirty="0"/>
              <a:t> and adductor </a:t>
            </a:r>
            <a:r>
              <a:rPr lang="en-US" sz="3300" dirty="0" err="1"/>
              <a:t>pollicis</a:t>
            </a:r>
            <a:r>
              <a:rPr lang="en-US" sz="3300" dirty="0"/>
              <a:t> muscles</a:t>
            </a:r>
          </a:p>
          <a:p>
            <a:r>
              <a:rPr lang="en-US" sz="3300" dirty="0"/>
              <a:t>b) Deformity: </a:t>
            </a:r>
            <a:r>
              <a:rPr lang="en-US" sz="3300" dirty="0" err="1"/>
              <a:t>Ulnar</a:t>
            </a:r>
            <a:r>
              <a:rPr lang="en-US" sz="3300" dirty="0"/>
              <a:t> claw hand- hyperextension of MCP jt. and flexion of IP jt. Due to intact FDP this is called as </a:t>
            </a:r>
            <a:r>
              <a:rPr lang="en-US" sz="3300" dirty="0" err="1"/>
              <a:t>ulnar</a:t>
            </a:r>
            <a:r>
              <a:rPr lang="en-US" sz="3300" dirty="0"/>
              <a:t> paradox.</a:t>
            </a:r>
          </a:p>
          <a:p>
            <a:r>
              <a:rPr lang="en-US" sz="3300" dirty="0"/>
              <a:t>c) Observation: Due </a:t>
            </a:r>
            <a:r>
              <a:rPr lang="en-US" sz="3300" dirty="0" smtClean="0"/>
              <a:t>to </a:t>
            </a:r>
            <a:r>
              <a:rPr lang="en-US" sz="3300" dirty="0" err="1" smtClean="0"/>
              <a:t>intermetacarpal</a:t>
            </a:r>
            <a:r>
              <a:rPr lang="en-US" sz="3300" dirty="0" smtClean="0"/>
              <a:t> </a:t>
            </a:r>
            <a:r>
              <a:rPr lang="en-US" sz="3300" dirty="0"/>
              <a:t>spaces are hollowed.</a:t>
            </a:r>
          </a:p>
          <a:p>
            <a:pPr>
              <a:buNone/>
            </a:pPr>
            <a:r>
              <a:rPr lang="en-US" sz="3300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d)  Sensory examination: Wrist level lesion- sensory loss limited to medial one and half fingers unless dorsal and </a:t>
            </a:r>
            <a:r>
              <a:rPr lang="en-US" dirty="0" err="1"/>
              <a:t>palmar</a:t>
            </a:r>
            <a:r>
              <a:rPr lang="en-US" dirty="0"/>
              <a:t> </a:t>
            </a:r>
            <a:r>
              <a:rPr lang="en-US" dirty="0" err="1"/>
              <a:t>cutaneous</a:t>
            </a:r>
            <a:r>
              <a:rPr lang="en-US" dirty="0"/>
              <a:t> branches are injured.</a:t>
            </a:r>
          </a:p>
          <a:p>
            <a:r>
              <a:rPr lang="en-US" dirty="0"/>
              <a:t>e) Vasomotor changes: skin areas with sensory loss are warmer due to arteriolar dilatation, and due to loss of sweating due to loss of sympathetic supply. Long standing cases show </a:t>
            </a:r>
            <a:r>
              <a:rPr lang="en-US" dirty="0" err="1"/>
              <a:t>trophic</a:t>
            </a:r>
            <a:r>
              <a:rPr lang="en-US" dirty="0"/>
              <a:t> changes.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f) </a:t>
            </a:r>
            <a:r>
              <a:rPr lang="en-US" dirty="0" err="1"/>
              <a:t>Fromet’s</a:t>
            </a:r>
            <a:r>
              <a:rPr lang="en-US" dirty="0"/>
              <a:t> sign: tests the adductor </a:t>
            </a:r>
            <a:r>
              <a:rPr lang="en-US" dirty="0" err="1"/>
              <a:t>pollicis</a:t>
            </a:r>
            <a:r>
              <a:rPr lang="en-US" dirty="0"/>
              <a:t> muscle. When the pt. attempts to grasp a book firmly between thumb and other fingers of paralyzed hand, the terminal phalanx of this hand flexes at </a:t>
            </a:r>
            <a:r>
              <a:rPr lang="en-US" dirty="0" err="1"/>
              <a:t>interphalageal</a:t>
            </a:r>
            <a:r>
              <a:rPr lang="en-US" dirty="0"/>
              <a:t> joint by flexor </a:t>
            </a:r>
            <a:r>
              <a:rPr lang="en-US" dirty="0" err="1"/>
              <a:t>pollicislongus</a:t>
            </a:r>
            <a:r>
              <a:rPr lang="en-US" dirty="0"/>
              <a:t> muscle.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Splint</a:t>
            </a:r>
            <a:r>
              <a:rPr lang="en-US" dirty="0"/>
              <a:t>: in case of degeneration of nerve causing muscle paralysis a functional splint may be given which consists of a light padded bar across the dorsal aspect of proximal phalanges of 3 &amp; 4 fingers and a similar one over the upper end of metacarpals. These are attached to another padded bar in the palm of hand by a small spring which pulls the </a:t>
            </a:r>
            <a:r>
              <a:rPr lang="en-US" dirty="0" err="1"/>
              <a:t>metatarsophalangeal</a:t>
            </a:r>
            <a:r>
              <a:rPr lang="en-US" dirty="0"/>
              <a:t> joints into flexion but allows the patient to extend the joints.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Electrical stimulation using </a:t>
            </a:r>
            <a:r>
              <a:rPr lang="en-US" dirty="0" err="1"/>
              <a:t>i.d.c</a:t>
            </a:r>
            <a:r>
              <a:rPr lang="en-US" dirty="0"/>
              <a:t>. can be started using 100ms pulse duration for </a:t>
            </a:r>
            <a:r>
              <a:rPr lang="en-US" dirty="0" err="1"/>
              <a:t>denervated</a:t>
            </a:r>
            <a:r>
              <a:rPr lang="en-US" dirty="0"/>
              <a:t> muscles.</a:t>
            </a:r>
          </a:p>
          <a:p>
            <a:pPr lvl="0"/>
            <a:r>
              <a:rPr lang="en-US" dirty="0"/>
              <a:t>Active exercises- grip strengthening- </a:t>
            </a:r>
            <a:r>
              <a:rPr lang="en-US" dirty="0" err="1"/>
              <a:t>lumbrical</a:t>
            </a:r>
            <a:r>
              <a:rPr lang="en-US" dirty="0"/>
              <a:t> grasp and abduction- adduction of fingers, opposition action of little finger, abduction and flexion of little finger.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Splint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69421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6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nerve lesion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Causes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Compression of the nerve in the carpal tunnel</a:t>
            </a:r>
          </a:p>
          <a:p>
            <a:pPr lvl="0"/>
            <a:r>
              <a:rPr lang="en-US" dirty="0"/>
              <a:t>Cut injury at the level of wrist.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C/c: </a:t>
            </a:r>
            <a:endParaRPr lang="en-US" dirty="0" smtClean="0"/>
          </a:p>
          <a:p>
            <a:r>
              <a:rPr lang="en-US" b="1" dirty="0" smtClean="0"/>
              <a:t>Elbow </a:t>
            </a:r>
            <a:r>
              <a:rPr lang="en-US" b="1" dirty="0"/>
              <a:t>level lesion:</a:t>
            </a:r>
            <a:r>
              <a:rPr lang="en-US" dirty="0"/>
              <a:t> Pt. c/o- loss of ability to perform gross movements of hand, unable to bend the wrist, inability to pronate the forearm, unable to make a fist (lesion at elbow which paralyzes the long wrist flexors), unable to pick up a pin with thumb and index finger.</a:t>
            </a:r>
          </a:p>
          <a:p>
            <a:r>
              <a:rPr lang="en-US" b="1" dirty="0"/>
              <a:t>Wrist level </a:t>
            </a:r>
            <a:r>
              <a:rPr lang="en-US" b="1" dirty="0" smtClean="0"/>
              <a:t>lesion: </a:t>
            </a:r>
            <a:r>
              <a:rPr lang="en-US" dirty="0" smtClean="0"/>
              <a:t>unable </a:t>
            </a:r>
            <a:r>
              <a:rPr lang="en-US" dirty="0"/>
              <a:t>to pick up a pin with thumb and index finger, inability to oppose the thumb.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   On </a:t>
            </a:r>
            <a:r>
              <a:rPr lang="en-US" b="1" dirty="0"/>
              <a:t>Observation-</a:t>
            </a:r>
            <a:endParaRPr lang="en-US" dirty="0"/>
          </a:p>
          <a:p>
            <a:pPr lvl="0"/>
            <a:r>
              <a:rPr lang="en-US" dirty="0"/>
              <a:t>Ape thumb deformity: wasting and weakness of </a:t>
            </a:r>
            <a:r>
              <a:rPr lang="en-US" dirty="0" err="1"/>
              <a:t>thenar</a:t>
            </a:r>
            <a:r>
              <a:rPr lang="en-US" dirty="0"/>
              <a:t> muscles of hand, the thumb is adducted and laterally rotated so that the first metacarpal lies in the same plane as the other metacarpals.</a:t>
            </a:r>
          </a:p>
          <a:p>
            <a:pPr lvl="0"/>
            <a:r>
              <a:rPr lang="en-US" dirty="0"/>
              <a:t>Hand is adducted, flexion at </a:t>
            </a:r>
            <a:r>
              <a:rPr lang="en-US" dirty="0" err="1"/>
              <a:t>interphalangeal</a:t>
            </a:r>
            <a:r>
              <a:rPr lang="en-US" dirty="0"/>
              <a:t> joint at index and middle finger is lost, so these fingers remain straight while making a fist (elbow level lesion)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findings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52074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324908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7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degeneration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2" y="2057400"/>
            <a:ext cx="626981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7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Vasomotor changes: the skin on lateral three and half digits is warm, dry and scaly, nails crack easily</a:t>
            </a:r>
          </a:p>
          <a:p>
            <a:pPr lvl="0"/>
            <a:r>
              <a:rPr lang="en-US" dirty="0" err="1"/>
              <a:t>Trophic</a:t>
            </a:r>
            <a:r>
              <a:rPr lang="en-US" dirty="0"/>
              <a:t> changes are seen in long standing cases.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MMT </a:t>
            </a:r>
            <a:r>
              <a:rPr lang="en-US" b="1" dirty="0"/>
              <a:t>examination</a:t>
            </a:r>
            <a:r>
              <a:rPr lang="en-US" dirty="0"/>
              <a:t>-</a:t>
            </a:r>
          </a:p>
          <a:p>
            <a:pPr lvl="0"/>
            <a:r>
              <a:rPr lang="en-US" dirty="0"/>
              <a:t>Hand is adducted due to the paralysis of flexor </a:t>
            </a:r>
            <a:r>
              <a:rPr lang="en-US" dirty="0" err="1"/>
              <a:t>carpi</a:t>
            </a:r>
            <a:r>
              <a:rPr lang="en-US" dirty="0"/>
              <a:t> </a:t>
            </a:r>
            <a:r>
              <a:rPr lang="en-US" dirty="0" err="1"/>
              <a:t>radialis</a:t>
            </a:r>
            <a:r>
              <a:rPr lang="en-US" dirty="0"/>
              <a:t>, flexion of the wrist is weak, forearm in a supine position due to loss of </a:t>
            </a:r>
            <a:r>
              <a:rPr lang="en-US" dirty="0" err="1"/>
              <a:t>pronation</a:t>
            </a:r>
            <a:r>
              <a:rPr lang="en-US" dirty="0"/>
              <a:t> movement, flexion at </a:t>
            </a:r>
            <a:r>
              <a:rPr lang="en-US" dirty="0" err="1"/>
              <a:t>interphalangeal</a:t>
            </a:r>
            <a:r>
              <a:rPr lang="en-US" dirty="0"/>
              <a:t> joint at index and middle finger is lost, so these fingers remain straight while making a fist (elbow level lesion.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23442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2790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99" y="2438400"/>
            <a:ext cx="2854902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Sensory </a:t>
            </a:r>
            <a:r>
              <a:rPr lang="en-US" b="1" dirty="0"/>
              <a:t>examination-</a:t>
            </a:r>
            <a:endParaRPr lang="en-US" dirty="0"/>
          </a:p>
          <a:p>
            <a:pPr lvl="0"/>
            <a:r>
              <a:rPr lang="en-US" dirty="0"/>
              <a:t>Sensory loss: loss of sensation on lateral three and half digits including nail beds and distal phalanges on dorsum of hand</a:t>
            </a:r>
            <a:r>
              <a:rPr lang="en-US" b="1" dirty="0"/>
              <a:t>.</a:t>
            </a:r>
            <a:endParaRPr lang="en-US" dirty="0"/>
          </a:p>
          <a:p>
            <a:pPr lvl="0"/>
            <a:r>
              <a:rPr lang="en-US" dirty="0"/>
              <a:t>Pen test for abductor </a:t>
            </a:r>
            <a:r>
              <a:rPr lang="en-US" dirty="0" err="1"/>
              <a:t>pollicisbrevis</a:t>
            </a:r>
            <a:r>
              <a:rPr lang="en-US" dirty="0"/>
              <a:t> muscle: lay the hand flat on a table with palm directed upwards. The patient is unable to touch with his thumb a pen held in front of the palm.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sensory loss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1524000"/>
            <a:ext cx="3581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Passive movements to all the movements of the thumb</a:t>
            </a:r>
          </a:p>
          <a:p>
            <a:pPr lvl="0"/>
            <a:r>
              <a:rPr lang="en-US" dirty="0"/>
              <a:t>Instruct the patient regarding the care of anesthetic area.</a:t>
            </a:r>
          </a:p>
          <a:p>
            <a:pPr lvl="0"/>
            <a:r>
              <a:rPr lang="en-US" dirty="0"/>
              <a:t>Electrical stimulation using </a:t>
            </a:r>
            <a:r>
              <a:rPr lang="en-US" dirty="0" err="1"/>
              <a:t>i.d.c</a:t>
            </a:r>
            <a:r>
              <a:rPr lang="en-US" dirty="0"/>
              <a:t>. starting with 100 ms pulse duration for </a:t>
            </a:r>
            <a:r>
              <a:rPr lang="en-US" dirty="0" err="1"/>
              <a:t>denervated</a:t>
            </a:r>
            <a:r>
              <a:rPr lang="en-US" dirty="0"/>
              <a:t> muscles as recovery happens switch on to short duration </a:t>
            </a:r>
            <a:r>
              <a:rPr lang="en-US" dirty="0" err="1"/>
              <a:t>i.d.c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Active exercises for wrist flexion, grip strengthening exercises-cylindrical grasp, spherical grasp, pincer grasp, finger opposition exercises, active ROM exercises for digits.</a:t>
            </a:r>
          </a:p>
          <a:p>
            <a:pPr lvl="0"/>
            <a:r>
              <a:rPr lang="en-US" dirty="0"/>
              <a:t>Splint: consists of a strap round the wrist and another round the proximal part of thumb. The 2 hands are connected by an elastic band which pulls the thumb into partial opposition and yet allows the patient to extend and abduct the thumb.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Carpal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Carpal canal at the wrist joint is crowded with flexor tendons and median nerve. Any tension in this canal like flexor </a:t>
            </a:r>
            <a:r>
              <a:rPr lang="en-US" dirty="0" err="1"/>
              <a:t>tenosynovitis</a:t>
            </a:r>
            <a:r>
              <a:rPr lang="en-US" dirty="0"/>
              <a:t>, carpal dislocation can compress median nerve in this </a:t>
            </a:r>
            <a:r>
              <a:rPr lang="en-US" dirty="0" smtClean="0"/>
              <a:t>canal.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C/c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burning </a:t>
            </a:r>
            <a:r>
              <a:rPr lang="en-US" dirty="0"/>
              <a:t>and aching sensation in hand more at night</a:t>
            </a:r>
          </a:p>
          <a:p>
            <a:r>
              <a:rPr lang="en-US" dirty="0" smtClean="0"/>
              <a:t>Difficulty </a:t>
            </a:r>
            <a:r>
              <a:rPr lang="en-US" dirty="0"/>
              <a:t>in moving wrist and hand</a:t>
            </a:r>
          </a:p>
          <a:p>
            <a:r>
              <a:rPr lang="en-US" dirty="0" smtClean="0"/>
              <a:t>Abnormal </a:t>
            </a:r>
            <a:r>
              <a:rPr lang="en-US" dirty="0"/>
              <a:t>sensation over front of thumb, 2, 3 and ring finger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anatomy of carpal tunnel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62363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5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History: </a:t>
            </a:r>
          </a:p>
          <a:p>
            <a:pPr>
              <a:buNone/>
            </a:pPr>
            <a:r>
              <a:rPr lang="en-US" dirty="0" smtClean="0"/>
              <a:t>    H/o </a:t>
            </a:r>
            <a:r>
              <a:rPr lang="en-US" dirty="0"/>
              <a:t>of-</a:t>
            </a:r>
          </a:p>
          <a:p>
            <a:pPr lvl="0"/>
            <a:r>
              <a:rPr lang="en-US" dirty="0"/>
              <a:t>flexor </a:t>
            </a:r>
            <a:r>
              <a:rPr lang="en-US" dirty="0" err="1"/>
              <a:t>tenosynovitis</a:t>
            </a:r>
            <a:endParaRPr lang="en-US" dirty="0"/>
          </a:p>
          <a:p>
            <a:pPr lvl="0"/>
            <a:r>
              <a:rPr lang="en-US" dirty="0" err="1"/>
              <a:t>malunited</a:t>
            </a:r>
            <a:r>
              <a:rPr lang="en-US" dirty="0"/>
              <a:t> radial #</a:t>
            </a:r>
          </a:p>
          <a:p>
            <a:pPr lvl="0"/>
            <a:r>
              <a:rPr lang="en-US" dirty="0"/>
              <a:t>carpal bone dislocation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Ulnar</a:t>
            </a:r>
            <a:r>
              <a:rPr lang="en-US" dirty="0" smtClean="0"/>
              <a:t> nerve lesion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Ulnar nerve is the branch of medial cord of brachial plexus with root value- </a:t>
            </a:r>
            <a:r>
              <a:rPr lang="en-US" b="1" dirty="0" smtClean="0"/>
              <a:t> </a:t>
            </a:r>
            <a:r>
              <a:rPr lang="en-US" b="1" dirty="0"/>
              <a:t>C</a:t>
            </a:r>
            <a:r>
              <a:rPr lang="en-US" b="1" baseline="-25000" dirty="0"/>
              <a:t>8, </a:t>
            </a:r>
            <a:r>
              <a:rPr lang="en-US" b="1" dirty="0"/>
              <a:t>T </a:t>
            </a:r>
            <a:r>
              <a:rPr lang="en-US" b="1" baseline="-25000" dirty="0"/>
              <a:t>1</a:t>
            </a:r>
            <a:endParaRPr lang="en-US" dirty="0"/>
          </a:p>
          <a:p>
            <a:r>
              <a:rPr lang="en-US" dirty="0"/>
              <a:t>Causes:</a:t>
            </a:r>
          </a:p>
          <a:p>
            <a:pPr lvl="0"/>
            <a:r>
              <a:rPr lang="en-US" dirty="0"/>
              <a:t>Pressure caused by falling asleep with arm over the back of a chair, or due to </a:t>
            </a:r>
            <a:r>
              <a:rPr lang="en-US" dirty="0" err="1"/>
              <a:t>axillary</a:t>
            </a:r>
            <a:r>
              <a:rPr lang="en-US" dirty="0"/>
              <a:t> crutch.</a:t>
            </a:r>
          </a:p>
          <a:p>
            <a:pPr lvl="0"/>
            <a:r>
              <a:rPr lang="en-US" dirty="0"/>
              <a:t>Traumatic- elbow #/ dislocation</a:t>
            </a:r>
          </a:p>
          <a:p>
            <a:pPr lvl="0"/>
            <a:r>
              <a:rPr lang="en-US" dirty="0"/>
              <a:t>Pressure on the nerve due to callus formation or scar tissue</a:t>
            </a:r>
          </a:p>
          <a:p>
            <a:pPr lvl="0"/>
            <a:r>
              <a:rPr lang="en-US" dirty="0"/>
              <a:t>Injury at wrist due to glass cut injury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Examination:</a:t>
            </a:r>
          </a:p>
          <a:p>
            <a:pPr lvl="0"/>
            <a:r>
              <a:rPr lang="en-US" dirty="0"/>
              <a:t>atrophy of  lateral part of </a:t>
            </a:r>
            <a:r>
              <a:rPr lang="en-US" dirty="0" err="1"/>
              <a:t>thenar</a:t>
            </a:r>
            <a:r>
              <a:rPr lang="en-US" dirty="0"/>
              <a:t> eminence</a:t>
            </a:r>
          </a:p>
          <a:p>
            <a:pPr lvl="0"/>
            <a:r>
              <a:rPr lang="en-US" dirty="0"/>
              <a:t>pain, </a:t>
            </a:r>
            <a:r>
              <a:rPr lang="en-US" dirty="0" err="1"/>
              <a:t>paraesthesia</a:t>
            </a:r>
            <a:r>
              <a:rPr lang="en-US" dirty="0"/>
              <a:t> along the </a:t>
            </a:r>
            <a:r>
              <a:rPr lang="en-US" dirty="0" err="1"/>
              <a:t>palmar</a:t>
            </a:r>
            <a:r>
              <a:rPr lang="en-US" dirty="0"/>
              <a:t> aspect of thumb, index,                              middle finger, lateral half of ring finger</a:t>
            </a:r>
          </a:p>
          <a:p>
            <a:pPr lvl="0"/>
            <a:r>
              <a:rPr lang="en-US" dirty="0"/>
              <a:t>Loss of vibratory sense.</a:t>
            </a:r>
          </a:p>
          <a:p>
            <a:pPr lvl="0"/>
            <a:r>
              <a:rPr lang="en-US" dirty="0"/>
              <a:t>stiffness of wrist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weakness of abductor </a:t>
            </a:r>
            <a:r>
              <a:rPr lang="en-US" dirty="0" err="1"/>
              <a:t>pollicisbrevis</a:t>
            </a:r>
            <a:r>
              <a:rPr lang="en-US" dirty="0"/>
              <a:t>, </a:t>
            </a:r>
            <a:r>
              <a:rPr lang="en-US" dirty="0" err="1"/>
              <a:t>opponenspollicis</a:t>
            </a:r>
            <a:endParaRPr lang="en-US" dirty="0"/>
          </a:p>
          <a:p>
            <a:pPr lvl="0"/>
            <a:r>
              <a:rPr lang="en-US" dirty="0" err="1"/>
              <a:t>phalen’s</a:t>
            </a:r>
            <a:r>
              <a:rPr lang="en-US" dirty="0"/>
              <a:t>: done by performing acute </a:t>
            </a:r>
            <a:r>
              <a:rPr lang="en-US" dirty="0" err="1"/>
              <a:t>volar</a:t>
            </a:r>
            <a:r>
              <a:rPr lang="en-US" dirty="0"/>
              <a:t> wrist flexion for a minute.</a:t>
            </a:r>
          </a:p>
          <a:p>
            <a:pPr lvl="0"/>
            <a:r>
              <a:rPr lang="en-US" dirty="0"/>
              <a:t>Reverse </a:t>
            </a:r>
            <a:r>
              <a:rPr lang="en-US" dirty="0" err="1"/>
              <a:t>phalen’s</a:t>
            </a:r>
            <a:r>
              <a:rPr lang="en-US" dirty="0"/>
              <a:t>: holding the wrist and fingers in extension for 1 minute, maintenance of extension position resulted in prolonged sensory response.</a:t>
            </a:r>
          </a:p>
          <a:p>
            <a:r>
              <a:rPr lang="en-US" dirty="0" err="1"/>
              <a:t>Tinel’s</a:t>
            </a:r>
            <a:r>
              <a:rPr lang="en-US" dirty="0"/>
              <a:t> </a:t>
            </a:r>
            <a:r>
              <a:rPr lang="en-US" dirty="0" smtClean="0"/>
              <a:t>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splint to prevent hyper flexion or hyperextension of wrist</a:t>
            </a:r>
          </a:p>
          <a:p>
            <a:pPr lvl="0"/>
            <a:r>
              <a:rPr lang="en-US" dirty="0"/>
              <a:t>Ultrasonic exposure, gentle passive movements/ active movements/ active assisted movements in pain free range.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nerve lesion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C/C: </a:t>
            </a:r>
            <a:endParaRPr lang="en-US" b="1" dirty="0" smtClean="0"/>
          </a:p>
          <a:p>
            <a:pPr lvl="0"/>
            <a:r>
              <a:rPr lang="en-US" dirty="0" smtClean="0"/>
              <a:t> </a:t>
            </a:r>
            <a:r>
              <a:rPr lang="en-US" dirty="0"/>
              <a:t>inability to raise the wrist while grasping objects, and inability to grasp heavy </a:t>
            </a:r>
            <a:r>
              <a:rPr lang="en-US" dirty="0" smtClean="0"/>
              <a:t>objects</a:t>
            </a:r>
          </a:p>
          <a:p>
            <a:r>
              <a:rPr lang="en-US" dirty="0" smtClean="0"/>
              <a:t>Inability to straighten the elbow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History: pt. gives h/o-</a:t>
            </a:r>
            <a:endParaRPr lang="en-US" sz="2400" dirty="0"/>
          </a:p>
          <a:p>
            <a:pPr lvl="1"/>
            <a:r>
              <a:rPr lang="en-US" dirty="0"/>
              <a:t>Pressure due to usage of </a:t>
            </a:r>
            <a:r>
              <a:rPr lang="en-US" dirty="0" err="1"/>
              <a:t>axillary</a:t>
            </a:r>
            <a:r>
              <a:rPr lang="en-US" dirty="0"/>
              <a:t> crutch</a:t>
            </a:r>
            <a:endParaRPr lang="en-US" sz="2000" dirty="0"/>
          </a:p>
          <a:p>
            <a:pPr lvl="1"/>
            <a:r>
              <a:rPr lang="en-US" dirty="0"/>
              <a:t>Sleeping in abnormal position</a:t>
            </a:r>
            <a:endParaRPr lang="en-US" sz="2000" dirty="0"/>
          </a:p>
          <a:p>
            <a:pPr lvl="1"/>
            <a:r>
              <a:rPr lang="en-US" dirty="0"/>
              <a:t># of shaft of </a:t>
            </a:r>
            <a:r>
              <a:rPr lang="en-US" dirty="0" err="1"/>
              <a:t>humerus</a:t>
            </a:r>
            <a:endParaRPr lang="en-US" sz="2000" dirty="0"/>
          </a:p>
          <a:p>
            <a:pPr lvl="1"/>
            <a:r>
              <a:rPr lang="en-US" dirty="0"/>
              <a:t>Radial head dislocation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Observation:</a:t>
            </a:r>
          </a:p>
          <a:p>
            <a:pPr lvl="0"/>
            <a:r>
              <a:rPr lang="en-US" dirty="0"/>
              <a:t>Wrist drop/ finger drop</a:t>
            </a:r>
          </a:p>
          <a:p>
            <a:pPr lvl="0"/>
            <a:r>
              <a:rPr lang="en-US" dirty="0" err="1"/>
              <a:t>Trophic</a:t>
            </a:r>
            <a:r>
              <a:rPr lang="en-US" dirty="0"/>
              <a:t> changes- over the lateral, dorsal aspect of thumb, dorsum of distal portion of  thumb, index, middle, lateral half of ring finger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drop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4" y="2133600"/>
            <a:ext cx="479573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Examination: </a:t>
            </a:r>
          </a:p>
          <a:p>
            <a:r>
              <a:rPr lang="en-US" dirty="0" err="1"/>
              <a:t>Axilla</a:t>
            </a:r>
            <a:r>
              <a:rPr lang="en-US" dirty="0"/>
              <a:t> level: weakness- long head, medial head, lateral head of triceps, extensor </a:t>
            </a:r>
            <a:r>
              <a:rPr lang="en-US" dirty="0" err="1"/>
              <a:t>carpi</a:t>
            </a:r>
            <a:r>
              <a:rPr lang="en-US" dirty="0"/>
              <a:t> </a:t>
            </a:r>
            <a:r>
              <a:rPr lang="en-US" dirty="0" err="1"/>
              <a:t>radialislongus</a:t>
            </a:r>
            <a:r>
              <a:rPr lang="en-US" dirty="0"/>
              <a:t> and </a:t>
            </a:r>
            <a:r>
              <a:rPr lang="en-US" dirty="0" err="1"/>
              <a:t>brevis</a:t>
            </a:r>
            <a:r>
              <a:rPr lang="en-US" dirty="0"/>
              <a:t>, extensor </a:t>
            </a:r>
            <a:r>
              <a:rPr lang="en-US" dirty="0" err="1"/>
              <a:t>digitorum</a:t>
            </a:r>
            <a:r>
              <a:rPr lang="en-US" dirty="0"/>
              <a:t>, extensor </a:t>
            </a:r>
            <a:r>
              <a:rPr lang="en-US" dirty="0" err="1"/>
              <a:t>indicis</a:t>
            </a:r>
            <a:r>
              <a:rPr lang="en-US" dirty="0"/>
              <a:t>, </a:t>
            </a:r>
            <a:r>
              <a:rPr lang="en-US" dirty="0" err="1"/>
              <a:t>supinator</a:t>
            </a:r>
            <a:r>
              <a:rPr lang="en-US" dirty="0"/>
              <a:t>, extensor </a:t>
            </a:r>
            <a:r>
              <a:rPr lang="en-US" dirty="0" err="1"/>
              <a:t>pollicislongus</a:t>
            </a:r>
            <a:r>
              <a:rPr lang="en-US" dirty="0"/>
              <a:t> and </a:t>
            </a:r>
            <a:r>
              <a:rPr lang="en-US" dirty="0" err="1"/>
              <a:t>brevis</a:t>
            </a:r>
            <a:endParaRPr lang="en-US" dirty="0"/>
          </a:p>
          <a:p>
            <a:r>
              <a:rPr lang="en-US" dirty="0"/>
              <a:t>Spiral groove: weakness of- medial and lateral head of triceps + above muscles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Elbow level: weakness of- all the above except medial and lateral head of triceps</a:t>
            </a:r>
          </a:p>
          <a:p>
            <a:r>
              <a:rPr lang="en-US" dirty="0"/>
              <a:t>Below elbow: extensor </a:t>
            </a:r>
            <a:r>
              <a:rPr lang="en-US" dirty="0" err="1"/>
              <a:t>carpi</a:t>
            </a:r>
            <a:r>
              <a:rPr lang="en-US" dirty="0"/>
              <a:t> </a:t>
            </a:r>
            <a:r>
              <a:rPr lang="en-US" dirty="0" err="1"/>
              <a:t>radialislongus</a:t>
            </a:r>
            <a:r>
              <a:rPr lang="en-US" dirty="0"/>
              <a:t> is spared so pt. has weakness of extensor </a:t>
            </a:r>
            <a:r>
              <a:rPr lang="en-US" dirty="0" err="1"/>
              <a:t>digitorum</a:t>
            </a:r>
            <a:r>
              <a:rPr lang="en-US" dirty="0"/>
              <a:t>, extensor </a:t>
            </a:r>
            <a:r>
              <a:rPr lang="en-US" dirty="0" err="1"/>
              <a:t>indicis</a:t>
            </a:r>
            <a:r>
              <a:rPr lang="en-US" dirty="0"/>
              <a:t>, extensor </a:t>
            </a:r>
            <a:r>
              <a:rPr lang="en-US" dirty="0" err="1"/>
              <a:t>pollicisbrevis</a:t>
            </a:r>
            <a:r>
              <a:rPr lang="en-US" dirty="0"/>
              <a:t> and </a:t>
            </a:r>
            <a:r>
              <a:rPr lang="en-US" dirty="0" err="1"/>
              <a:t>longus</a:t>
            </a:r>
            <a:r>
              <a:rPr lang="en-US" dirty="0"/>
              <a:t>.</a:t>
            </a:r>
          </a:p>
          <a:p>
            <a:r>
              <a:rPr lang="en-US" dirty="0" smtClean="0"/>
              <a:t>Sensory loss: dorsum of proximal aspect of thumb, index, middle finger and proximal part over the dorsum of ring finger (laterally)</a:t>
            </a:r>
          </a:p>
          <a:p>
            <a:r>
              <a:rPr lang="en-US" dirty="0"/>
              <a:t>Reflex examination: Diminished </a:t>
            </a:r>
            <a:r>
              <a:rPr lang="en-US" dirty="0" err="1"/>
              <a:t>brachioradialis</a:t>
            </a:r>
            <a:r>
              <a:rPr lang="en-US" dirty="0"/>
              <a:t> and triceps jerk.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Cock up splint</a:t>
            </a:r>
          </a:p>
          <a:p>
            <a:pPr lvl="0"/>
            <a:r>
              <a:rPr lang="en-US" dirty="0"/>
              <a:t>Electrical stimulation of muscles supplied by radial nerve depending on level of injury using </a:t>
            </a:r>
            <a:r>
              <a:rPr lang="en-US" dirty="0" err="1"/>
              <a:t>i.d.c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Gripping exercises, active/ active assisted exercises to re-educate movements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Clinical features:</a:t>
            </a:r>
          </a:p>
          <a:p>
            <a:pPr lvl="0"/>
            <a:r>
              <a:rPr lang="en-US" b="1" dirty="0"/>
              <a:t>Lesion at </a:t>
            </a:r>
            <a:r>
              <a:rPr lang="en-US" b="1" dirty="0" err="1"/>
              <a:t>forearm:</a:t>
            </a:r>
            <a:r>
              <a:rPr lang="en-US" dirty="0" err="1"/>
              <a:t>pt</a:t>
            </a:r>
            <a:r>
              <a:rPr lang="en-US" dirty="0"/>
              <a:t>. c/o weak power grasp (holding hammer). </a:t>
            </a:r>
          </a:p>
          <a:p>
            <a:r>
              <a:rPr lang="en-US" b="1" dirty="0"/>
              <a:t>On examination:</a:t>
            </a:r>
            <a:r>
              <a:rPr lang="en-US" dirty="0"/>
              <a:t> a) MMT: paralysis of FCU and medial half of FDP causes weak wrist flexion and </a:t>
            </a:r>
            <a:r>
              <a:rPr lang="en-US" dirty="0" err="1"/>
              <a:t>ulnar</a:t>
            </a:r>
            <a:r>
              <a:rPr lang="en-US" dirty="0"/>
              <a:t> deviation, the tendon of FCU does not tighten on making a fist weakness of flexion movement of terminal phalanx.</a:t>
            </a:r>
          </a:p>
          <a:p>
            <a:r>
              <a:rPr lang="en-US" b="1" dirty="0"/>
              <a:t>b)</a:t>
            </a:r>
            <a:r>
              <a:rPr lang="en-US" dirty="0"/>
              <a:t>Observation: There appears flattening the medial border of forearm.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 electrical stimulation helpful in preventing atrophy in </a:t>
            </a:r>
            <a:r>
              <a:rPr lang="en-US" sz="3200" dirty="0" err="1" smtClean="0"/>
              <a:t>denervated</a:t>
            </a:r>
            <a:r>
              <a:rPr lang="en-US" sz="3200" dirty="0" smtClean="0"/>
              <a:t> muscle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P- weakness of muscles due to </a:t>
            </a:r>
            <a:r>
              <a:rPr lang="en-US" dirty="0"/>
              <a:t>nerve injury</a:t>
            </a:r>
            <a:endParaRPr lang="en-US" dirty="0" smtClean="0"/>
          </a:p>
          <a:p>
            <a:r>
              <a:rPr lang="en-US" dirty="0" smtClean="0"/>
              <a:t>I-  Electrical stimulation of </a:t>
            </a:r>
            <a:r>
              <a:rPr lang="en-US" dirty="0" err="1" smtClean="0"/>
              <a:t>paralysed</a:t>
            </a:r>
            <a:r>
              <a:rPr lang="en-US" dirty="0" smtClean="0"/>
              <a:t> 	muscles</a:t>
            </a:r>
          </a:p>
          <a:p>
            <a:r>
              <a:rPr lang="en-US" dirty="0" smtClean="0"/>
              <a:t>C-  ------</a:t>
            </a:r>
          </a:p>
          <a:p>
            <a:r>
              <a:rPr lang="en-US" dirty="0" smtClean="0"/>
              <a:t>O- prevent muscle atrophy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stimulation of </a:t>
            </a:r>
            <a:r>
              <a:rPr lang="en-US" dirty="0" err="1"/>
              <a:t>denervated</a:t>
            </a:r>
            <a:r>
              <a:rPr lang="en-US" dirty="0"/>
              <a:t> muscle: is it worthwhile</a:t>
            </a:r>
            <a:r>
              <a:rPr lang="en-US" dirty="0" smtClean="0"/>
              <a:t>?</a:t>
            </a:r>
          </a:p>
          <a:p>
            <a:r>
              <a:rPr lang="en-US" dirty="0"/>
              <a:t>Med </a:t>
            </a:r>
            <a:r>
              <a:rPr lang="en-US" dirty="0" err="1"/>
              <a:t>Sci</a:t>
            </a:r>
            <a:r>
              <a:rPr lang="en-US" dirty="0"/>
              <a:t> Sports </a:t>
            </a:r>
            <a:r>
              <a:rPr lang="en-US" dirty="0" err="1"/>
              <a:t>Exerc</a:t>
            </a:r>
            <a:r>
              <a:rPr lang="en-US" dirty="0"/>
              <a:t>. 1996 Dec;28(12):</a:t>
            </a:r>
            <a:r>
              <a:rPr lang="en-US" dirty="0" smtClean="0"/>
              <a:t>1463-9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Eberstein</a:t>
            </a:r>
            <a:r>
              <a:rPr lang="en-US" dirty="0"/>
              <a:t> A1, </a:t>
            </a:r>
            <a:r>
              <a:rPr lang="en-US" dirty="0" err="1"/>
              <a:t>Eberstein</a:t>
            </a:r>
            <a:r>
              <a:rPr lang="en-US" dirty="0"/>
              <a:t> S.</a:t>
            </a:r>
          </a:p>
        </p:txBody>
      </p:sp>
    </p:spTree>
    <p:extLst>
      <p:ext uri="{BB962C8B-B14F-4D97-AF65-F5344CB8AC3E}">
        <p14:creationId xmlns:p14="http://schemas.microsoft.com/office/powerpoint/2010/main" val="34478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Aim of the present study is to evaluate the effect of electric current on </a:t>
            </a:r>
            <a:r>
              <a:rPr lang="en-US" sz="1800" dirty="0" err="1" smtClean="0"/>
              <a:t>denervated</a:t>
            </a:r>
            <a:r>
              <a:rPr lang="en-US" sz="1800" dirty="0" smtClean="0"/>
              <a:t> muscle atrophy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46631"/>
              </p:ext>
            </p:extLst>
          </p:nvPr>
        </p:nvGraphicFramePr>
        <p:xfrm>
          <a:off x="533400" y="1295400"/>
          <a:ext cx="81534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1005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study</a:t>
                      </a:r>
                    </a:p>
                    <a:p>
                      <a:r>
                        <a:rPr lang="en-US" baseline="0" dirty="0" smtClean="0"/>
                        <a:t>Low level evidence</a:t>
                      </a:r>
                    </a:p>
                    <a:p>
                      <a:r>
                        <a:rPr lang="en-US" baseline="0" dirty="0" smtClean="0"/>
                        <a:t>(animal studies)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</a:t>
                      </a:r>
                    </a:p>
                    <a:p>
                      <a:r>
                        <a:rPr lang="en-US" dirty="0" smtClean="0"/>
                        <a:t>Department of Orthopedics, Sixth People's Hospital, </a:t>
                      </a:r>
                      <a:r>
                        <a:rPr lang="en-US" dirty="0" err="1" smtClean="0"/>
                        <a:t>Affilicated</a:t>
                      </a:r>
                      <a:r>
                        <a:rPr lang="en-US" dirty="0" smtClean="0"/>
                        <a:t> Shanghai Jiao Tong University, Shanghai, P. R. China 200233.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</a:p>
                    <a:p>
                      <a:r>
                        <a:rPr lang="en-US" dirty="0" smtClean="0"/>
                        <a:t>Sixteen subjects with </a:t>
                      </a:r>
                      <a:r>
                        <a:rPr lang="en-US" dirty="0" err="1" smtClean="0"/>
                        <a:t>denervated</a:t>
                      </a:r>
                      <a:r>
                        <a:rPr lang="en-US" baseline="0" dirty="0" smtClean="0"/>
                        <a:t> muscles were subjected to  ES with JR II nerve and muscle recovery instrument  The muscle histology, ultrastructure, fibrillation potential amplitude were observed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</a:p>
                    <a:p>
                      <a:r>
                        <a:rPr lang="en-US" dirty="0" smtClean="0"/>
                        <a:t>Electric stimulation could protect mitochondria and sarcoplasmic reticulum from the degeneration,</a:t>
                      </a:r>
                      <a:r>
                        <a:rPr lang="en-US" baseline="0" dirty="0" smtClean="0"/>
                        <a:t> however no effect was found on fibrillation 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</a:p>
                    <a:p>
                      <a:r>
                        <a:rPr lang="en-US" dirty="0" smtClean="0"/>
                        <a:t>  The electric stimulation is an effective method to prevent and treat muscle atrophy.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3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Deformity in ulnar nerve lesion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c)</a:t>
            </a:r>
            <a:r>
              <a:rPr lang="en-US" dirty="0"/>
              <a:t>Sensory examination: Anesthesia on the </a:t>
            </a:r>
            <a:r>
              <a:rPr lang="en-US" dirty="0" err="1"/>
              <a:t>ulnar</a:t>
            </a:r>
            <a:r>
              <a:rPr lang="en-US" dirty="0"/>
              <a:t> side of hand, on both </a:t>
            </a:r>
            <a:r>
              <a:rPr lang="en-US" dirty="0" err="1"/>
              <a:t>palmar</a:t>
            </a:r>
            <a:r>
              <a:rPr lang="en-US" dirty="0"/>
              <a:t> and dorsal aspects and on the little, ring and part of the middle finger (</a:t>
            </a:r>
            <a:r>
              <a:rPr lang="en-US" dirty="0" err="1"/>
              <a:t>palmar</a:t>
            </a:r>
            <a:r>
              <a:rPr lang="en-US" dirty="0"/>
              <a:t> </a:t>
            </a:r>
            <a:r>
              <a:rPr lang="en-US" dirty="0" err="1"/>
              <a:t>cutaneous</a:t>
            </a:r>
            <a:r>
              <a:rPr lang="en-US" dirty="0"/>
              <a:t>, dorsal </a:t>
            </a:r>
            <a:r>
              <a:rPr lang="en-US" dirty="0" err="1"/>
              <a:t>cutaneous</a:t>
            </a:r>
            <a:r>
              <a:rPr lang="en-US" dirty="0"/>
              <a:t>, superficial terminal branches).</a:t>
            </a:r>
          </a:p>
          <a:p>
            <a:pPr lvl="0"/>
            <a:r>
              <a:rPr lang="en-US" dirty="0"/>
              <a:t>Patient c/o loss of ability to move the fingers away and together (loss of abduction/ adduction), unable to perform fine movements of hand</a:t>
            </a:r>
            <a:r>
              <a:rPr lang="en-US" b="1" dirty="0"/>
              <a:t>( in case of wrist level lesion)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419404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133600"/>
            <a:ext cx="331893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2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intrinsic muscles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88308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352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7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1595</Words>
  <Application>Microsoft Office PowerPoint</Application>
  <PresentationFormat>On-screen Show (4:3)</PresentationFormat>
  <Paragraphs>128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Peripheral nerve lesions</vt:lpstr>
      <vt:lpstr>Nerve degeneration</vt:lpstr>
      <vt:lpstr>Ulnar nerve lesion</vt:lpstr>
      <vt:lpstr>PowerPoint Presentation</vt:lpstr>
      <vt:lpstr>Deformity in ulnar nerve lesion</vt:lpstr>
      <vt:lpstr>PowerPoint Presentation</vt:lpstr>
      <vt:lpstr>PowerPoint Presentation</vt:lpstr>
      <vt:lpstr>PowerPoint Presentation</vt:lpstr>
      <vt:lpstr>Testing intrinsic muscles</vt:lpstr>
      <vt:lpstr>PowerPoint Presentation</vt:lpstr>
      <vt:lpstr>PowerPoint Presentation</vt:lpstr>
      <vt:lpstr>PowerPoint Presentation</vt:lpstr>
      <vt:lpstr>Physiotherapy management</vt:lpstr>
      <vt:lpstr>PowerPoint Presentation</vt:lpstr>
      <vt:lpstr>Splint </vt:lpstr>
      <vt:lpstr>Median nerve lesion</vt:lpstr>
      <vt:lpstr>PowerPoint Presentation</vt:lpstr>
      <vt:lpstr>PowerPoint Presentation</vt:lpstr>
      <vt:lpstr>Observation findings</vt:lpstr>
      <vt:lpstr>PowerPoint Presentation</vt:lpstr>
      <vt:lpstr>PowerPoint Presentation</vt:lpstr>
      <vt:lpstr>PowerPoint Presentation</vt:lpstr>
      <vt:lpstr>PowerPoint Presentation</vt:lpstr>
      <vt:lpstr>Area of sensory loss</vt:lpstr>
      <vt:lpstr>Physiotherapy management</vt:lpstr>
      <vt:lpstr>PowerPoint Presentation</vt:lpstr>
      <vt:lpstr>Carpal tunnel syndrome</vt:lpstr>
      <vt:lpstr>Brief anatomy of carpal tunnel</vt:lpstr>
      <vt:lpstr>PowerPoint Presentation</vt:lpstr>
      <vt:lpstr>PowerPoint Presentation</vt:lpstr>
      <vt:lpstr>PowerPoint Presentation</vt:lpstr>
      <vt:lpstr>Physiotherapy management</vt:lpstr>
      <vt:lpstr>Radial nerve lesion</vt:lpstr>
      <vt:lpstr>PowerPoint Presentation</vt:lpstr>
      <vt:lpstr>PowerPoint Presentation</vt:lpstr>
      <vt:lpstr>Wrist drop</vt:lpstr>
      <vt:lpstr>PowerPoint Presentation</vt:lpstr>
      <vt:lpstr>PowerPoint Presentation</vt:lpstr>
      <vt:lpstr>Physiotherapy management</vt:lpstr>
      <vt:lpstr>Is electrical stimulation helpful in preventing atrophy in denervated muscle</vt:lpstr>
      <vt:lpstr>PowerPoint Presentation</vt:lpstr>
      <vt:lpstr>Aim of the present study is to evaluate the effect of electric current on denervated muscle atrophy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nerve lesions</dc:title>
  <dc:creator>SVU</dc:creator>
  <cp:lastModifiedBy>Sonali</cp:lastModifiedBy>
  <cp:revision>68</cp:revision>
  <dcterms:created xsi:type="dcterms:W3CDTF">2014-04-02T08:05:19Z</dcterms:created>
  <dcterms:modified xsi:type="dcterms:W3CDTF">2022-12-13T11:18:52Z</dcterms:modified>
</cp:coreProperties>
</file>