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41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0" r:id="rId14"/>
    <p:sldId id="281" r:id="rId15"/>
    <p:sldId id="282" r:id="rId16"/>
    <p:sldId id="283" r:id="rId17"/>
    <p:sldId id="284" r:id="rId18"/>
  </p:sldIdLst>
  <p:sldSz cx="9531350" cy="73818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574" autoAdjust="0"/>
  </p:normalViewPr>
  <p:slideViewPr>
    <p:cSldViewPr snapToGrid="0">
      <p:cViewPr varScale="1">
        <p:scale>
          <a:sx n="47" d="100"/>
          <a:sy n="47" d="100"/>
        </p:scale>
        <p:origin x="-1301" y="-86"/>
      </p:cViewPr>
      <p:guideLst>
        <p:guide orient="horz" pos="2325"/>
        <p:guide pos="30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8315" y="1763486"/>
            <a:ext cx="7191974" cy="4833256"/>
          </a:xfrm>
          <a:prstGeom prst="rect">
            <a:avLst/>
          </a:prstGeom>
          <a:solidFill>
            <a:srgbClr val="E2DCD8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lnSpc>
                <a:spcPts val="6590"/>
              </a:lnSpc>
              <a:spcAft>
                <a:spcPts val="9030"/>
              </a:spcAft>
            </a:pPr>
            <a:r>
              <a:rPr lang="en-US" sz="3600" b="1" dirty="0" smtClean="0">
                <a:latin typeface="Arial" panose="020B0604020202020204"/>
              </a:rPr>
              <a:t>Physiological Effects </a:t>
            </a:r>
          </a:p>
          <a:p>
            <a:pPr indent="0" algn="ctr">
              <a:lnSpc>
                <a:spcPts val="6590"/>
              </a:lnSpc>
              <a:spcAft>
                <a:spcPts val="9030"/>
              </a:spcAft>
            </a:pPr>
            <a:r>
              <a:rPr lang="en-US" sz="3600" b="1" dirty="0" smtClean="0">
                <a:latin typeface="Arial" panose="020B0604020202020204"/>
              </a:rPr>
              <a:t>and </a:t>
            </a:r>
          </a:p>
          <a:p>
            <a:pPr indent="0" algn="ctr">
              <a:lnSpc>
                <a:spcPts val="6590"/>
              </a:lnSpc>
              <a:spcAft>
                <a:spcPts val="9030"/>
              </a:spcAft>
            </a:pPr>
            <a:r>
              <a:rPr lang="en-US" sz="3600" b="1" dirty="0" smtClean="0">
                <a:latin typeface="Arial" panose="020B0604020202020204"/>
              </a:rPr>
              <a:t>Therapeutic uses of Aerobic Exercise</a:t>
            </a:r>
            <a:endParaRPr lang="en-US" sz="3600" b="1" dirty="0">
              <a:latin typeface="Arial" panose="020B0604020202020204"/>
            </a:endParaRPr>
          </a:p>
        </p:txBody>
      </p:sp>
      <p:pic>
        <p:nvPicPr>
          <p:cNvPr id="3" name="Picture 2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6272" y="1780032"/>
            <a:ext cx="5145024" cy="37363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7175"/>
              </a:lnSpc>
            </a:pPr>
            <a:r>
              <a:rPr lang="en-US" sz="2600" b="1" dirty="0">
                <a:solidFill>
                  <a:srgbClr val="C00000"/>
                </a:solidFill>
                <a:latin typeface="Arial" panose="020B0604020202020204"/>
              </a:rPr>
              <a:t>Respiratory</a:t>
            </a:r>
            <a:r>
              <a:rPr sz="2600" dirty="0"/>
              <a:t/>
            </a:r>
            <a:br>
              <a:rPr sz="2600" dirty="0"/>
            </a:br>
            <a:r>
              <a:rPr lang="en-US" sz="2600" b="1" dirty="0">
                <a:solidFill>
                  <a:srgbClr val="C00000"/>
                </a:solidFill>
                <a:latin typeface="Arial" panose="020B0604020202020204"/>
              </a:rPr>
              <a:t>Response to</a:t>
            </a:r>
            <a:r>
              <a:rPr sz="2600" dirty="0"/>
              <a:t/>
            </a:r>
            <a:br>
              <a:rPr sz="2600" dirty="0"/>
            </a:br>
            <a:r>
              <a:rPr lang="en-US" sz="2600" b="1" dirty="0">
                <a:solidFill>
                  <a:srgbClr val="C00000"/>
                </a:solidFill>
                <a:latin typeface="Arial" panose="020B0604020202020204"/>
              </a:rPr>
              <a:t>Exercise</a:t>
            </a:r>
          </a:p>
        </p:txBody>
      </p:sp>
      <p:pic>
        <p:nvPicPr>
          <p:cNvPr id="3" name="Picture 2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688" y="1115568"/>
            <a:ext cx="109728" cy="112776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1340"/>
              </a:lnSpc>
            </a:pPr>
            <a:r>
              <a:rPr lang="en-US" sz="1100">
                <a:latin typeface="Arial" panose="020B0604020202020204"/>
              </a:rPr>
              <a:t>■</a:t>
            </a:r>
          </a:p>
        </p:txBody>
      </p:sp>
      <p:sp>
        <p:nvSpPr>
          <p:cNvPr id="3" name="Rectangle 2"/>
          <p:cNvSpPr/>
          <p:nvPr/>
        </p:nvSpPr>
        <p:spPr>
          <a:xfrm>
            <a:off x="893064" y="1069848"/>
            <a:ext cx="7403592" cy="259080"/>
          </a:xfrm>
          <a:prstGeom prst="rect">
            <a:avLst/>
          </a:prstGeom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2010"/>
              </a:lnSpc>
            </a:pPr>
            <a:r>
              <a:rPr lang="en-US" sz="1800" dirty="0">
                <a:latin typeface="Arial" panose="020B0604020202020204"/>
              </a:rPr>
              <a:t>Respiratory changes occur rapidly, even before the initiation of exercise.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551688" y="1801368"/>
            <a:ext cx="8052816" cy="164637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indent="-342900">
              <a:lnSpc>
                <a:spcPts val="2400"/>
              </a:lnSpc>
              <a:spcAft>
                <a:spcPts val="350"/>
              </a:spcAft>
            </a:pPr>
            <a:r>
              <a:rPr lang="en-US" dirty="0">
                <a:latin typeface="Arial" panose="020B0604020202020204"/>
              </a:rPr>
              <a:t>■    </a:t>
            </a:r>
            <a:r>
              <a:rPr lang="en-US" dirty="0">
                <a:solidFill>
                  <a:srgbClr val="C00000"/>
                </a:solidFill>
                <a:latin typeface="Arial" panose="020B0604020202020204"/>
              </a:rPr>
              <a:t>Gas exchange </a:t>
            </a:r>
            <a:r>
              <a:rPr lang="en-US" dirty="0">
                <a:latin typeface="Arial" panose="020B0604020202020204"/>
              </a:rPr>
              <a:t>(O2, CO2) increases across the </a:t>
            </a:r>
            <a:r>
              <a:rPr lang="en-US" dirty="0">
                <a:solidFill>
                  <a:srgbClr val="C00000"/>
                </a:solidFill>
                <a:latin typeface="Arial" panose="020B0604020202020204"/>
              </a:rPr>
              <a:t>alveolar-capillary </a:t>
            </a:r>
            <a:r>
              <a:rPr lang="en-US" dirty="0" smtClean="0">
                <a:solidFill>
                  <a:srgbClr val="C00000"/>
                </a:solidFill>
                <a:latin typeface="Arial" panose="020B0604020202020204"/>
              </a:rPr>
              <a:t>membrane</a:t>
            </a:r>
            <a:r>
              <a:rPr lang="en-US" dirty="0"/>
              <a:t> </a:t>
            </a:r>
            <a:r>
              <a:rPr lang="en-US" dirty="0" smtClean="0">
                <a:latin typeface="Arial" panose="020B0604020202020204"/>
              </a:rPr>
              <a:t>by </a:t>
            </a:r>
            <a:r>
              <a:rPr lang="en-US" dirty="0">
                <a:latin typeface="Arial" panose="020B0604020202020204"/>
              </a:rPr>
              <a:t>the first or second breath.</a:t>
            </a:r>
          </a:p>
          <a:p>
            <a:pPr marL="342900" indent="-342900">
              <a:lnSpc>
                <a:spcPts val="2375"/>
              </a:lnSpc>
              <a:spcAft>
                <a:spcPts val="2380"/>
              </a:spcAft>
            </a:pPr>
            <a:r>
              <a:rPr lang="en-US" dirty="0">
                <a:solidFill>
                  <a:srgbClr val="C00000"/>
                </a:solidFill>
                <a:latin typeface="Arial" panose="020B0604020202020204"/>
              </a:rPr>
              <a:t>■    Increased muscle metabolism </a:t>
            </a:r>
            <a:r>
              <a:rPr lang="en-US" dirty="0">
                <a:latin typeface="Arial" panose="020B0604020202020204"/>
              </a:rPr>
              <a:t>during exercise results in more </a:t>
            </a:r>
            <a:r>
              <a:rPr lang="en-US" dirty="0">
                <a:solidFill>
                  <a:srgbClr val="C00000"/>
                </a:solidFill>
                <a:latin typeface="Arial" panose="020B0604020202020204"/>
              </a:rPr>
              <a:t>O2 extracted</a:t>
            </a:r>
            <a:r>
              <a:rPr dirty="0"/>
              <a:t/>
            </a:r>
            <a:br>
              <a:rPr dirty="0"/>
            </a:br>
            <a:r>
              <a:rPr lang="en-US" dirty="0">
                <a:solidFill>
                  <a:srgbClr val="C00000"/>
                </a:solidFill>
                <a:latin typeface="Arial" panose="020B0604020202020204"/>
              </a:rPr>
              <a:t>from arterial blood </a:t>
            </a:r>
            <a:r>
              <a:rPr lang="en-US" dirty="0">
                <a:latin typeface="Arial" panose="020B0604020202020204"/>
              </a:rPr>
              <a:t>resulting in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8888" y="3511296"/>
            <a:ext cx="6507480" cy="1353312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indent="0">
              <a:lnSpc>
                <a:spcPts val="2880"/>
              </a:lnSpc>
              <a:spcBef>
                <a:spcPts val="2380"/>
              </a:spcBef>
            </a:pPr>
            <a:r>
              <a:rPr lang="en-US" sz="10400" dirty="0">
                <a:latin typeface="Arial" panose="020B0604020202020204"/>
              </a:rPr>
              <a:t>■    Increase in venous PCO</a:t>
            </a:r>
            <a:r>
              <a:rPr lang="en-US" sz="10400" baseline="-25000" dirty="0">
                <a:latin typeface="Arial" panose="020B0604020202020204"/>
              </a:rPr>
              <a:t>2</a:t>
            </a:r>
            <a:r>
              <a:rPr lang="en-US" sz="10400" dirty="0">
                <a:latin typeface="Arial" panose="020B0604020202020204"/>
              </a:rPr>
              <a:t> and H+ ion</a:t>
            </a:r>
          </a:p>
          <a:p>
            <a:pPr indent="0">
              <a:lnSpc>
                <a:spcPts val="2880"/>
              </a:lnSpc>
            </a:pPr>
            <a:r>
              <a:rPr lang="en-US" sz="10400" dirty="0">
                <a:latin typeface="Arial" panose="020B0604020202020204"/>
              </a:rPr>
              <a:t>■    Increase in body temperature,</a:t>
            </a:r>
          </a:p>
          <a:p>
            <a:pPr indent="0">
              <a:lnSpc>
                <a:spcPts val="2880"/>
              </a:lnSpc>
            </a:pPr>
            <a:r>
              <a:rPr lang="en-US" sz="10400" dirty="0">
                <a:latin typeface="Arial" panose="020B0604020202020204"/>
              </a:rPr>
              <a:t>■    Increased epinephrine, and</a:t>
            </a:r>
          </a:p>
          <a:p>
            <a:pPr indent="0">
              <a:lnSpc>
                <a:spcPts val="2880"/>
              </a:lnSpc>
              <a:spcAft>
                <a:spcPts val="2030"/>
              </a:spcAft>
            </a:pPr>
            <a:r>
              <a:rPr lang="en-US" sz="10400" dirty="0">
                <a:latin typeface="Arial" panose="020B0604020202020204"/>
              </a:rPr>
              <a:t>■    Increased stimulation of receptors of the joints and muscles</a:t>
            </a:r>
            <a:r>
              <a:rPr lang="en-US" sz="1800" dirty="0">
                <a:latin typeface="Arial" panose="020B0604020202020204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868680" y="5748147"/>
            <a:ext cx="7735824" cy="123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400"/>
              </a:lnSpc>
              <a:spcBef>
                <a:spcPts val="2030"/>
              </a:spcBef>
            </a:pPr>
            <a:r>
              <a:rPr lang="en-US" sz="2400" dirty="0">
                <a:latin typeface="Arial" panose="020B0604020202020204"/>
              </a:rPr>
              <a:t>Any of these factors alone or in combination may stimulate the respiratory system.</a:t>
            </a:r>
          </a:p>
        </p:txBody>
      </p:sp>
      <p:pic>
        <p:nvPicPr>
          <p:cNvPr id="7" name="Picture 6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4776" y="1703831"/>
            <a:ext cx="7717536" cy="130919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2880"/>
              </a:lnSpc>
              <a:spcAft>
                <a:spcPts val="2800"/>
              </a:spcAft>
            </a:pPr>
            <a:r>
              <a:rPr lang="en-US" sz="2500" dirty="0">
                <a:solidFill>
                  <a:srgbClr val="C00000"/>
                </a:solidFill>
                <a:latin typeface="Arial" panose="020B0604020202020204"/>
              </a:rPr>
              <a:t>Minute ventilation (</a:t>
            </a:r>
            <a:r>
              <a:rPr lang="en-US" sz="2500" dirty="0">
                <a:latin typeface="Arial" panose="020B0604020202020204"/>
              </a:rPr>
              <a:t>Defined as the amount of air breathed per minute</a:t>
            </a:r>
            <a:r>
              <a:rPr lang="en-US" sz="2500" dirty="0">
                <a:solidFill>
                  <a:srgbClr val="C00000"/>
                </a:solidFill>
                <a:latin typeface="Arial" panose="020B0604020202020204"/>
              </a:rPr>
              <a:t>) increases </a:t>
            </a:r>
            <a:r>
              <a:rPr lang="en-US" sz="2500" dirty="0">
                <a:latin typeface="Arial" panose="020B0604020202020204"/>
              </a:rPr>
              <a:t>as </a:t>
            </a:r>
            <a:r>
              <a:rPr lang="en-US" sz="2500" dirty="0">
                <a:solidFill>
                  <a:srgbClr val="C00000"/>
                </a:solidFill>
                <a:latin typeface="Arial" panose="020B0604020202020204"/>
              </a:rPr>
              <a:t>respiratory frequency and tidal volume increase</a:t>
            </a:r>
            <a:r>
              <a:rPr lang="en-US" sz="2500" dirty="0">
                <a:latin typeface="Arial" panose="020B0604020202020204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874776" y="3407783"/>
            <a:ext cx="7720584" cy="16545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2880"/>
              </a:lnSpc>
              <a:spcBef>
                <a:spcPts val="2800"/>
              </a:spcBef>
            </a:pPr>
            <a:r>
              <a:rPr lang="en-US" sz="2500" dirty="0">
                <a:latin typeface="Arial" panose="020B0604020202020204"/>
              </a:rPr>
              <a:t>Alveolar ventilation, occurring with the diffusion of gases across the capillary-alveolar membrane</a:t>
            </a:r>
          </a:p>
        </p:txBody>
      </p:sp>
      <p:pic>
        <p:nvPicPr>
          <p:cNvPr id="4" name="Picture 3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3544" y="1664806"/>
            <a:ext cx="7281672" cy="353677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8640"/>
              </a:lnSpc>
            </a:pPr>
            <a:r>
              <a:rPr lang="en-US" sz="4400" b="1" dirty="0">
                <a:solidFill>
                  <a:srgbClr val="C00000"/>
                </a:solidFill>
                <a:latin typeface="Arial" panose="020B0604020202020204"/>
              </a:rPr>
              <a:t>Therapeutic effects</a:t>
            </a:r>
            <a:r>
              <a:rPr sz="1400" dirty="0"/>
              <a:t/>
            </a:r>
            <a:br>
              <a:rPr sz="1400" dirty="0"/>
            </a:br>
            <a:r>
              <a:rPr lang="en-US" sz="4400" b="1" dirty="0">
                <a:solidFill>
                  <a:srgbClr val="C00000"/>
                </a:solidFill>
                <a:latin typeface="Arial" panose="020B0604020202020204"/>
              </a:rPr>
              <a:t>or uses of aerobic</a:t>
            </a:r>
          </a:p>
          <a:p>
            <a:pPr marR="355600" indent="0">
              <a:lnSpc>
                <a:spcPts val="8640"/>
              </a:lnSpc>
            </a:pPr>
            <a:r>
              <a:rPr lang="en-US" sz="4400" b="1" dirty="0">
                <a:solidFill>
                  <a:srgbClr val="C00000"/>
                </a:solidFill>
                <a:latin typeface="Arial" panose="020B0604020202020204"/>
              </a:rPr>
              <a:t>exercise</a:t>
            </a:r>
          </a:p>
        </p:txBody>
      </p:sp>
      <p:pic>
        <p:nvPicPr>
          <p:cNvPr id="3" name="Picture 2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688" y="1021080"/>
            <a:ext cx="8046720" cy="4949952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355600" marR="1270000" indent="-355600">
              <a:lnSpc>
                <a:spcPts val="2590"/>
              </a:lnSpc>
              <a:spcAft>
                <a:spcPts val="2520"/>
              </a:spcAft>
            </a:pPr>
            <a:r>
              <a:rPr lang="en-US" sz="2600" dirty="0">
                <a:solidFill>
                  <a:srgbClr val="7030A0"/>
                </a:solidFill>
                <a:latin typeface="Arial" panose="020B0604020202020204"/>
              </a:rPr>
              <a:t>Improvement in Cardiovascular and Respiratory</a:t>
            </a:r>
            <a:r>
              <a:rPr dirty="0"/>
              <a:t/>
            </a:r>
            <a:br>
              <a:rPr dirty="0"/>
            </a:br>
            <a:r>
              <a:rPr lang="en-US" sz="2600" dirty="0">
                <a:solidFill>
                  <a:srgbClr val="7030A0"/>
                </a:solidFill>
                <a:latin typeface="Arial" panose="020B0604020202020204"/>
              </a:rPr>
              <a:t>Function</a:t>
            </a:r>
          </a:p>
          <a:p>
            <a:pPr marL="355600" indent="-355600" algn="just">
              <a:lnSpc>
                <a:spcPts val="2330"/>
              </a:lnSpc>
              <a:spcAft>
                <a:spcPts val="350"/>
              </a:spcAft>
            </a:pPr>
            <a:r>
              <a:rPr lang="en-US" sz="2200" dirty="0" smtClean="0">
                <a:latin typeface="Arial" panose="020B0604020202020204"/>
              </a:rPr>
              <a:t> </a:t>
            </a:r>
            <a:r>
              <a:rPr lang="en-US" sz="2200" dirty="0">
                <a:latin typeface="Arial" panose="020B0604020202020204"/>
              </a:rPr>
              <a:t>Increased maximal oxygen uptake resulting from both central</a:t>
            </a:r>
            <a:r>
              <a:rPr dirty="0"/>
              <a:t/>
            </a:r>
            <a:br>
              <a:rPr dirty="0"/>
            </a:br>
            <a:r>
              <a:rPr lang="en-US" sz="2200" dirty="0">
                <a:latin typeface="Arial" panose="020B0604020202020204"/>
              </a:rPr>
              <a:t>and peripheral adaptations</a:t>
            </a:r>
          </a:p>
          <a:p>
            <a:pPr marL="355600" indent="-355600" algn="just">
              <a:lnSpc>
                <a:spcPts val="2330"/>
              </a:lnSpc>
              <a:spcAft>
                <a:spcPts val="350"/>
              </a:spcAft>
            </a:pPr>
            <a:r>
              <a:rPr lang="en-US" sz="2200" dirty="0" smtClean="0">
                <a:latin typeface="Arial" panose="020B0604020202020204"/>
              </a:rPr>
              <a:t> </a:t>
            </a:r>
            <a:r>
              <a:rPr lang="en-US" sz="2200" dirty="0">
                <a:latin typeface="Arial" panose="020B0604020202020204"/>
              </a:rPr>
              <a:t>Decreased minute ventilation at a given absolute submaximal</a:t>
            </a:r>
            <a:r>
              <a:rPr dirty="0"/>
              <a:t/>
            </a:r>
            <a:br>
              <a:rPr dirty="0"/>
            </a:br>
            <a:r>
              <a:rPr lang="en-US" sz="2200" dirty="0">
                <a:latin typeface="Arial" panose="020B0604020202020204"/>
              </a:rPr>
              <a:t>intensity (therefore to reduced </a:t>
            </a:r>
            <a:r>
              <a:rPr lang="en-US" sz="2200" dirty="0" smtClean="0">
                <a:latin typeface="Arial" panose="020B0604020202020204"/>
              </a:rPr>
              <a:t>dyspnea</a:t>
            </a:r>
            <a:r>
              <a:rPr lang="en-US" sz="2200" dirty="0">
                <a:latin typeface="Arial" panose="020B0604020202020204"/>
              </a:rPr>
              <a:t>)</a:t>
            </a:r>
          </a:p>
          <a:p>
            <a:pPr marL="355600" indent="-355600" algn="just">
              <a:lnSpc>
                <a:spcPts val="2305"/>
              </a:lnSpc>
              <a:spcAft>
                <a:spcPts val="350"/>
              </a:spcAft>
            </a:pPr>
            <a:r>
              <a:rPr lang="en-US" sz="2200" dirty="0" smtClean="0">
                <a:latin typeface="Arial" panose="020B0604020202020204"/>
              </a:rPr>
              <a:t> </a:t>
            </a:r>
            <a:r>
              <a:rPr lang="en-US" sz="2200" dirty="0">
                <a:latin typeface="Arial" panose="020B0604020202020204"/>
              </a:rPr>
              <a:t>Decreased myocardial oxygen cost for a given absolute</a:t>
            </a:r>
            <a:r>
              <a:rPr dirty="0"/>
              <a:t/>
            </a:r>
            <a:br>
              <a:rPr dirty="0"/>
            </a:br>
            <a:r>
              <a:rPr lang="en-US" sz="2200" dirty="0">
                <a:latin typeface="Arial" panose="020B0604020202020204"/>
              </a:rPr>
              <a:t>submaximal intensity</a:t>
            </a:r>
          </a:p>
          <a:p>
            <a:pPr marL="355600" indent="-355600" algn="just">
              <a:lnSpc>
                <a:spcPts val="2280"/>
              </a:lnSpc>
              <a:spcAft>
                <a:spcPts val="350"/>
              </a:spcAft>
            </a:pPr>
            <a:r>
              <a:rPr lang="en-US" sz="2200" dirty="0" smtClean="0">
                <a:latin typeface="Arial" panose="020B0604020202020204"/>
              </a:rPr>
              <a:t> </a:t>
            </a:r>
            <a:r>
              <a:rPr lang="en-US" sz="2200" dirty="0">
                <a:latin typeface="Arial" panose="020B0604020202020204"/>
              </a:rPr>
              <a:t>Decreased heart rate and blood pressure at a given</a:t>
            </a:r>
            <a:r>
              <a:rPr dirty="0"/>
              <a:t/>
            </a:r>
            <a:br>
              <a:rPr dirty="0"/>
            </a:br>
            <a:r>
              <a:rPr lang="en-US" sz="2200" dirty="0">
                <a:latin typeface="Arial" panose="020B0604020202020204"/>
              </a:rPr>
              <a:t>submaximal intensity</a:t>
            </a:r>
          </a:p>
          <a:p>
            <a:pPr marL="355600" indent="-355600" algn="just">
              <a:lnSpc>
                <a:spcPts val="2305"/>
              </a:lnSpc>
            </a:pPr>
            <a:r>
              <a:rPr lang="en-US" sz="2200" dirty="0" smtClean="0">
                <a:latin typeface="Arial" panose="020B0604020202020204"/>
              </a:rPr>
              <a:t> </a:t>
            </a:r>
            <a:r>
              <a:rPr lang="en-US" sz="2200" dirty="0">
                <a:latin typeface="Arial" panose="020B0604020202020204"/>
              </a:rPr>
              <a:t>Increased exercise threshold for the accumulation of lactate in</a:t>
            </a:r>
            <a:r>
              <a:rPr dirty="0"/>
              <a:t/>
            </a:r>
            <a:br>
              <a:rPr dirty="0"/>
            </a:br>
            <a:r>
              <a:rPr lang="en-US" sz="2200" dirty="0">
                <a:latin typeface="Arial" panose="020B0604020202020204"/>
              </a:rPr>
              <a:t>the blood or for the onset of disease signs or symptoms (e.g.,</a:t>
            </a:r>
            <a:r>
              <a:rPr dirty="0"/>
              <a:t/>
            </a:r>
            <a:br>
              <a:rPr dirty="0"/>
            </a:br>
            <a:r>
              <a:rPr lang="en-US" sz="2200" dirty="0">
                <a:latin typeface="Arial" panose="020B0604020202020204"/>
              </a:rPr>
              <a:t>angina pectoris, ischemic ST-segment depression,</a:t>
            </a:r>
            <a:r>
              <a:rPr dirty="0"/>
              <a:t/>
            </a:r>
            <a:br>
              <a:rPr dirty="0"/>
            </a:br>
            <a:r>
              <a:rPr lang="en-US" sz="2200" dirty="0">
                <a:latin typeface="Arial" panose="020B0604020202020204"/>
              </a:rPr>
              <a:t>claudication)</a:t>
            </a:r>
          </a:p>
        </p:txBody>
      </p:sp>
      <p:pic>
        <p:nvPicPr>
          <p:cNvPr id="3" name="Picture 2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784" y="1734312"/>
            <a:ext cx="7083552" cy="103322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9250" indent="-355600" algn="ctr">
              <a:lnSpc>
                <a:spcPts val="3890"/>
              </a:lnSpc>
              <a:spcAft>
                <a:spcPts val="3010"/>
              </a:spcAft>
            </a:pPr>
            <a:r>
              <a:rPr lang="en-US" sz="2400" b="1" dirty="0">
                <a:solidFill>
                  <a:srgbClr val="7030A0"/>
                </a:solidFill>
                <a:latin typeface="Arial" panose="020B0604020202020204"/>
              </a:rPr>
              <a:t>Reduction in Coronary Artery Disease Risk Factors</a:t>
            </a:r>
          </a:p>
        </p:txBody>
      </p:sp>
      <p:sp>
        <p:nvSpPr>
          <p:cNvPr id="3" name="Rectangle 2"/>
          <p:cNvSpPr/>
          <p:nvPr/>
        </p:nvSpPr>
        <p:spPr>
          <a:xfrm>
            <a:off x="557784" y="3102964"/>
            <a:ext cx="8037576" cy="3032510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355600" indent="-355600">
              <a:lnSpc>
                <a:spcPts val="2460"/>
              </a:lnSpc>
              <a:spcBef>
                <a:spcPts val="3010"/>
              </a:spcBef>
              <a:spcAft>
                <a:spcPts val="63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/>
              </a:rPr>
              <a:t> </a:t>
            </a:r>
            <a:r>
              <a:rPr lang="en-US" sz="2400" dirty="0">
                <a:latin typeface="Arial" panose="020B0604020202020204"/>
              </a:rPr>
              <a:t>Reduced resting systolic/diastolic pressures</a:t>
            </a:r>
          </a:p>
          <a:p>
            <a:pPr marL="355600" indent="-355600">
              <a:lnSpc>
                <a:spcPts val="2905"/>
              </a:lnSpc>
              <a:spcAft>
                <a:spcPts val="35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/>
              </a:rPr>
              <a:t> </a:t>
            </a:r>
            <a:r>
              <a:rPr lang="en-US" sz="2400" dirty="0">
                <a:latin typeface="Arial" panose="020B0604020202020204"/>
              </a:rPr>
              <a:t>Increased serum high-density lipoprotein cholesterol and</a:t>
            </a:r>
            <a:r>
              <a:rPr sz="2400" dirty="0"/>
              <a:t/>
            </a:r>
            <a:br>
              <a:rPr sz="2400" dirty="0"/>
            </a:br>
            <a:r>
              <a:rPr lang="en-US" sz="2400" dirty="0">
                <a:latin typeface="Arial" panose="020B0604020202020204"/>
              </a:rPr>
              <a:t>decreased serum triglycerides</a:t>
            </a:r>
          </a:p>
          <a:p>
            <a:pPr marL="355600" indent="-355600">
              <a:lnSpc>
                <a:spcPts val="3455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/>
              </a:rPr>
              <a:t> </a:t>
            </a:r>
            <a:r>
              <a:rPr lang="en-US" sz="2400" dirty="0">
                <a:latin typeface="Arial" panose="020B0604020202020204"/>
              </a:rPr>
              <a:t>Reduced total body fat, reduced intra-abdominal fat</a:t>
            </a:r>
          </a:p>
          <a:p>
            <a:pPr marL="355600" indent="-355600">
              <a:lnSpc>
                <a:spcPts val="3455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/>
              </a:rPr>
              <a:t> </a:t>
            </a:r>
            <a:r>
              <a:rPr lang="en-US" sz="2400" dirty="0">
                <a:latin typeface="Arial" panose="020B0604020202020204"/>
              </a:rPr>
              <a:t>Reduced insulin needs, improved glucose tolerance</a:t>
            </a:r>
          </a:p>
          <a:p>
            <a:pPr marL="355600" indent="-355600">
              <a:lnSpc>
                <a:spcPts val="3455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/>
              </a:rPr>
              <a:t> </a:t>
            </a:r>
            <a:r>
              <a:rPr lang="en-US" sz="2400" dirty="0">
                <a:latin typeface="Arial" panose="020B0604020202020204"/>
              </a:rPr>
              <a:t>Reduced blood platelet adhesiveness and aggregation</a:t>
            </a:r>
          </a:p>
        </p:txBody>
      </p:sp>
      <p:pic>
        <p:nvPicPr>
          <p:cNvPr id="4" name="Picture 3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496" y="1639824"/>
            <a:ext cx="8080248" cy="4117848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368300" indent="-368300" algn="just">
              <a:lnSpc>
                <a:spcPts val="2460"/>
              </a:lnSpc>
              <a:spcAft>
                <a:spcPts val="280"/>
              </a:spcAft>
            </a:pPr>
            <a:r>
              <a:rPr lang="en-US" sz="2200" dirty="0">
                <a:solidFill>
                  <a:srgbClr val="7030A0"/>
                </a:solidFill>
                <a:latin typeface="Arial" panose="020B0604020202020204"/>
              </a:rPr>
              <a:t>Decreased Morbidity and Mortality</a:t>
            </a:r>
          </a:p>
          <a:p>
            <a:pPr marL="368300" marR="1346200" indent="-368300">
              <a:lnSpc>
                <a:spcPts val="2135"/>
              </a:lnSpc>
              <a:spcAft>
                <a:spcPts val="280"/>
              </a:spcAft>
            </a:pPr>
            <a:r>
              <a:rPr lang="en-US" sz="2200" dirty="0">
                <a:latin typeface="Arial" panose="020B0604020202020204"/>
              </a:rPr>
              <a:t>Primary prevention </a:t>
            </a:r>
            <a:r>
              <a:rPr lang="en-US" sz="2000" dirty="0">
                <a:latin typeface="Arial" panose="020B0604020202020204"/>
              </a:rPr>
              <a:t>(i.e., interventions to prevent the </a:t>
            </a:r>
            <a:r>
              <a:rPr lang="en-US" sz="2000" dirty="0" smtClean="0">
                <a:latin typeface="Arial" panose="020B0604020202020204"/>
              </a:rPr>
              <a:t>initial occurrence</a:t>
            </a:r>
            <a:r>
              <a:rPr lang="en-US" sz="2000" dirty="0">
                <a:latin typeface="Arial" panose="020B0604020202020204"/>
              </a:rPr>
              <a:t>)</a:t>
            </a:r>
          </a:p>
          <a:p>
            <a:pPr marL="368300" indent="-368300" algn="just">
              <a:lnSpc>
                <a:spcPts val="2135"/>
              </a:lnSpc>
              <a:spcAft>
                <a:spcPts val="280"/>
              </a:spcAft>
            </a:pPr>
            <a:r>
              <a:rPr lang="en-US" sz="2000" dirty="0" smtClean="0">
                <a:latin typeface="Arial" panose="020B0604020202020204"/>
              </a:rPr>
              <a:t>Higher </a:t>
            </a:r>
            <a:r>
              <a:rPr lang="en-US" sz="2000" dirty="0">
                <a:latin typeface="Arial" panose="020B0604020202020204"/>
              </a:rPr>
              <a:t>activity and/or fitness levels are associated with lower death</a:t>
            </a:r>
            <a:br>
              <a:rPr lang="en-US" sz="2000" dirty="0">
                <a:latin typeface="Arial" panose="020B0604020202020204"/>
              </a:rPr>
            </a:br>
            <a:r>
              <a:rPr lang="en-US" sz="2000" dirty="0">
                <a:latin typeface="Arial" panose="020B0604020202020204"/>
              </a:rPr>
              <a:t>rates from coronary artery disease and</a:t>
            </a:r>
          </a:p>
          <a:p>
            <a:pPr marL="368300" indent="-368300" algn="just">
              <a:lnSpc>
                <a:spcPts val="2110"/>
              </a:lnSpc>
              <a:spcAft>
                <a:spcPts val="2170"/>
              </a:spcAft>
            </a:pPr>
            <a:r>
              <a:rPr lang="en-US" sz="2000" dirty="0" smtClean="0">
                <a:latin typeface="Arial" panose="020B0604020202020204"/>
              </a:rPr>
              <a:t>Lower </a:t>
            </a:r>
            <a:r>
              <a:rPr lang="en-US" sz="2000" dirty="0">
                <a:latin typeface="Arial" panose="020B0604020202020204"/>
              </a:rPr>
              <a:t>incidence rates for combined cardiovascular diseases,</a:t>
            </a:r>
            <a:br>
              <a:rPr lang="en-US" sz="2000" dirty="0">
                <a:latin typeface="Arial" panose="020B0604020202020204"/>
              </a:rPr>
            </a:br>
            <a:r>
              <a:rPr lang="en-US" sz="2000" dirty="0">
                <a:latin typeface="Arial" panose="020B0604020202020204"/>
              </a:rPr>
              <a:t>coronary artery disease, stroke, type 2 diabetes, osteoporotic</a:t>
            </a:r>
            <a:br>
              <a:rPr lang="en-US" sz="2000" dirty="0">
                <a:latin typeface="Arial" panose="020B0604020202020204"/>
              </a:rPr>
            </a:br>
            <a:r>
              <a:rPr lang="en-US" sz="2000" dirty="0">
                <a:latin typeface="Arial" panose="020B0604020202020204"/>
              </a:rPr>
              <a:t>fractures, cancer of the colon and breast </a:t>
            </a:r>
            <a:r>
              <a:rPr lang="en-US" sz="2000" dirty="0" smtClean="0">
                <a:latin typeface="Arial" panose="020B0604020202020204"/>
              </a:rPr>
              <a:t>etc.</a:t>
            </a:r>
            <a:endParaRPr lang="en-US" sz="2000" dirty="0">
              <a:latin typeface="Arial" panose="020B0604020202020204"/>
            </a:endParaRPr>
          </a:p>
          <a:p>
            <a:pPr marL="368300" indent="-368300" algn="just">
              <a:lnSpc>
                <a:spcPts val="2110"/>
              </a:lnSpc>
              <a:spcAft>
                <a:spcPts val="280"/>
              </a:spcAft>
            </a:pPr>
            <a:r>
              <a:rPr lang="en-US" sz="2200" dirty="0">
                <a:latin typeface="Arial" panose="020B0604020202020204"/>
              </a:rPr>
              <a:t>Secondary prevention </a:t>
            </a:r>
            <a:r>
              <a:rPr lang="en-US" sz="2000" dirty="0">
                <a:latin typeface="Arial" panose="020B0604020202020204"/>
              </a:rPr>
              <a:t>(i.e., interventions after a cardiac event [to</a:t>
            </a:r>
            <a:br>
              <a:rPr lang="en-US" sz="2000" dirty="0">
                <a:latin typeface="Arial" panose="020B0604020202020204"/>
              </a:rPr>
            </a:br>
            <a:r>
              <a:rPr lang="en-US" sz="2000" dirty="0">
                <a:latin typeface="Arial" panose="020B0604020202020204"/>
              </a:rPr>
              <a:t>prevent another])</a:t>
            </a:r>
          </a:p>
          <a:p>
            <a:pPr marL="368300" indent="-368300" algn="just">
              <a:lnSpc>
                <a:spcPts val="2110"/>
              </a:lnSpc>
            </a:pPr>
            <a:r>
              <a:rPr lang="en-US" sz="2000" dirty="0" smtClean="0">
                <a:latin typeface="Arial" panose="020B0604020202020204"/>
              </a:rPr>
              <a:t>Reduction </a:t>
            </a:r>
            <a:r>
              <a:rPr lang="en-US" sz="2000" dirty="0">
                <a:latin typeface="Arial" panose="020B0604020202020204"/>
              </a:rPr>
              <a:t>in </a:t>
            </a:r>
            <a:r>
              <a:rPr lang="en-US" sz="2000" dirty="0" err="1">
                <a:latin typeface="Arial" panose="020B0604020202020204"/>
              </a:rPr>
              <a:t>postmyocardial</a:t>
            </a:r>
            <a:r>
              <a:rPr lang="en-US" sz="2000" dirty="0">
                <a:latin typeface="Arial" panose="020B0604020202020204"/>
              </a:rPr>
              <a:t> infarction patients who participate in</a:t>
            </a:r>
            <a:br>
              <a:rPr lang="en-US" sz="2000" dirty="0">
                <a:latin typeface="Arial" panose="020B0604020202020204"/>
              </a:rPr>
            </a:br>
            <a:r>
              <a:rPr lang="en-US" sz="2000" dirty="0">
                <a:latin typeface="Arial" panose="020B0604020202020204"/>
              </a:rPr>
              <a:t>cardiac rehabilitation exercise training, especially as a component of</a:t>
            </a:r>
            <a:br>
              <a:rPr lang="en-US" sz="2000" dirty="0">
                <a:latin typeface="Arial" panose="020B0604020202020204"/>
              </a:rPr>
            </a:br>
            <a:r>
              <a:rPr lang="en-US" sz="2000" dirty="0">
                <a:latin typeface="Arial" panose="020B0604020202020204"/>
              </a:rPr>
              <a:t>multifactorial risk factor reduction</a:t>
            </a:r>
          </a:p>
        </p:txBody>
      </p:sp>
      <p:pic>
        <p:nvPicPr>
          <p:cNvPr id="3" name="Picture 2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2544" y="1639824"/>
            <a:ext cx="6262990" cy="593710"/>
          </a:xfrm>
          <a:prstGeom prst="rect">
            <a:avLst/>
          </a:prstGeom>
        </p:spPr>
        <p:txBody>
          <a:bodyPr wrap="none" lIns="0" tIns="0" rIns="0" bIns="0">
            <a:normAutofit/>
          </a:bodyPr>
          <a:lstStyle/>
          <a:p>
            <a:pPr indent="0">
              <a:lnSpc>
                <a:spcPts val="2460"/>
              </a:lnSpc>
              <a:spcAft>
                <a:spcPts val="2730"/>
              </a:spcAft>
            </a:pPr>
            <a:r>
              <a:rPr lang="en-US" sz="2200" b="1" dirty="0">
                <a:latin typeface="Arial" panose="020B0604020202020204"/>
              </a:rPr>
              <a:t>Other uses</a:t>
            </a:r>
          </a:p>
        </p:txBody>
      </p:sp>
      <p:sp>
        <p:nvSpPr>
          <p:cNvPr id="3" name="Rectangle 2"/>
          <p:cNvSpPr/>
          <p:nvPr/>
        </p:nvSpPr>
        <p:spPr>
          <a:xfrm>
            <a:off x="551688" y="2414016"/>
            <a:ext cx="8055864" cy="3395472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342900" indent="-342900">
              <a:lnSpc>
                <a:spcPts val="2460"/>
              </a:lnSpc>
              <a:spcBef>
                <a:spcPts val="2730"/>
              </a:spcBef>
              <a:spcAft>
                <a:spcPts val="280"/>
              </a:spcAft>
              <a:buFont typeface="Arial" pitchFamily="34" charset="0"/>
              <a:buChar char="•"/>
            </a:pPr>
            <a:r>
              <a:rPr lang="en-US" sz="2200" dirty="0" smtClean="0">
                <a:latin typeface="Arial" panose="020B0604020202020204"/>
              </a:rPr>
              <a:t>Decreased </a:t>
            </a:r>
            <a:r>
              <a:rPr lang="en-US" sz="2200" dirty="0">
                <a:latin typeface="Arial" panose="020B0604020202020204"/>
              </a:rPr>
              <a:t>anxiety and depression</a:t>
            </a:r>
          </a:p>
          <a:p>
            <a:pPr marL="359410" indent="-368300">
              <a:lnSpc>
                <a:spcPts val="2330"/>
              </a:lnSpc>
              <a:spcAft>
                <a:spcPts val="280"/>
              </a:spcAft>
              <a:buFont typeface="Arial" pitchFamily="34" charset="0"/>
              <a:buChar char="•"/>
            </a:pPr>
            <a:r>
              <a:rPr lang="en-US" sz="2200" dirty="0" smtClean="0">
                <a:latin typeface="Arial" panose="020B0604020202020204"/>
              </a:rPr>
              <a:t>Enhanced </a:t>
            </a:r>
            <a:r>
              <a:rPr lang="en-US" sz="2200" dirty="0">
                <a:latin typeface="Arial" panose="020B0604020202020204"/>
              </a:rPr>
              <a:t>physical function and independent living in older</a:t>
            </a:r>
            <a:r>
              <a:rPr dirty="0"/>
              <a:t/>
            </a:r>
            <a:br>
              <a:rPr dirty="0"/>
            </a:br>
            <a:r>
              <a:rPr lang="en-US" sz="2200" dirty="0">
                <a:latin typeface="Arial" panose="020B0604020202020204"/>
              </a:rPr>
              <a:t>persons</a:t>
            </a:r>
          </a:p>
          <a:p>
            <a:pPr marL="342900" indent="-342900">
              <a:lnSpc>
                <a:spcPts val="2460"/>
              </a:lnSpc>
              <a:spcAft>
                <a:spcPts val="280"/>
              </a:spcAft>
              <a:buFont typeface="Arial" pitchFamily="34" charset="0"/>
              <a:buChar char="•"/>
            </a:pPr>
            <a:r>
              <a:rPr lang="en-US" sz="2200" dirty="0" smtClean="0">
                <a:latin typeface="Arial" panose="020B0604020202020204"/>
              </a:rPr>
              <a:t>Enhanced </a:t>
            </a:r>
            <a:r>
              <a:rPr lang="en-US" sz="2200" dirty="0">
                <a:latin typeface="Arial" panose="020B0604020202020204"/>
              </a:rPr>
              <a:t>feelings of well-being</a:t>
            </a:r>
          </a:p>
          <a:p>
            <a:pPr marL="359410" indent="-368300">
              <a:lnSpc>
                <a:spcPts val="2330"/>
              </a:lnSpc>
              <a:spcAft>
                <a:spcPts val="280"/>
              </a:spcAft>
              <a:buFont typeface="Arial" pitchFamily="34" charset="0"/>
              <a:buChar char="•"/>
            </a:pPr>
            <a:r>
              <a:rPr lang="en-US" sz="2200" dirty="0" smtClean="0">
                <a:latin typeface="Arial" panose="020B0604020202020204"/>
              </a:rPr>
              <a:t>Enhanced </a:t>
            </a:r>
            <a:r>
              <a:rPr lang="en-US" sz="2200" dirty="0">
                <a:latin typeface="Arial" panose="020B0604020202020204"/>
              </a:rPr>
              <a:t>performance of work, recreational, and sport</a:t>
            </a:r>
            <a:r>
              <a:rPr dirty="0"/>
              <a:t/>
            </a:r>
            <a:br>
              <a:rPr dirty="0"/>
            </a:br>
            <a:r>
              <a:rPr lang="en-US" sz="2200" dirty="0">
                <a:latin typeface="Arial" panose="020B0604020202020204"/>
              </a:rPr>
              <a:t>activities</a:t>
            </a:r>
          </a:p>
          <a:p>
            <a:pPr marL="342900" indent="-342900">
              <a:lnSpc>
                <a:spcPts val="2880"/>
              </a:lnSpc>
              <a:buFont typeface="Arial" pitchFamily="34" charset="0"/>
              <a:buChar char="•"/>
            </a:pPr>
            <a:r>
              <a:rPr lang="en-US" sz="2200" dirty="0" smtClean="0">
                <a:latin typeface="Arial" panose="020B0604020202020204"/>
              </a:rPr>
              <a:t>Reduced </a:t>
            </a:r>
            <a:r>
              <a:rPr lang="en-US" sz="2200" dirty="0">
                <a:latin typeface="Arial" panose="020B0604020202020204"/>
              </a:rPr>
              <a:t>risk of falls and injuries from falls in older </a:t>
            </a:r>
            <a:r>
              <a:rPr lang="en-US" sz="2200" dirty="0" smtClean="0">
                <a:latin typeface="Arial" panose="020B0604020202020204"/>
              </a:rPr>
              <a:t>persons</a:t>
            </a:r>
            <a:endParaRPr lang="en-US" dirty="0"/>
          </a:p>
          <a:p>
            <a:pPr marL="342900" indent="-342900">
              <a:lnSpc>
                <a:spcPts val="2880"/>
              </a:lnSpc>
              <a:buFont typeface="Arial" pitchFamily="34" charset="0"/>
              <a:buChar char="•"/>
            </a:pPr>
            <a:r>
              <a:rPr lang="en-US" sz="2200" dirty="0" smtClean="0">
                <a:latin typeface="Arial" panose="020B0604020202020204"/>
              </a:rPr>
              <a:t>Prevention </a:t>
            </a:r>
            <a:r>
              <a:rPr lang="en-US" sz="2200" dirty="0">
                <a:latin typeface="Arial" panose="020B0604020202020204"/>
              </a:rPr>
              <a:t>or mitigation of functional limitations in older</a:t>
            </a:r>
          </a:p>
          <a:p>
            <a:pPr marL="359410">
              <a:lnSpc>
                <a:spcPts val="2460"/>
              </a:lnSpc>
              <a:spcAft>
                <a:spcPts val="280"/>
              </a:spcAft>
            </a:pPr>
            <a:r>
              <a:rPr lang="en-US" sz="2200" dirty="0">
                <a:latin typeface="Arial" panose="020B0604020202020204"/>
              </a:rPr>
              <a:t>adults</a:t>
            </a:r>
          </a:p>
          <a:p>
            <a:pPr marL="342900" indent="-342900">
              <a:lnSpc>
                <a:spcPts val="2460"/>
              </a:lnSpc>
              <a:buFont typeface="Arial" pitchFamily="34" charset="0"/>
              <a:buChar char="•"/>
            </a:pPr>
            <a:r>
              <a:rPr lang="en-US" sz="2200" dirty="0" smtClean="0">
                <a:latin typeface="Arial" panose="020B0604020202020204"/>
              </a:rPr>
              <a:t>Effective </a:t>
            </a:r>
            <a:r>
              <a:rPr lang="en-US" sz="2200" dirty="0">
                <a:latin typeface="Arial" panose="020B0604020202020204"/>
              </a:rPr>
              <a:t>therapy for many chronic diseases in older adults</a:t>
            </a:r>
          </a:p>
        </p:txBody>
      </p:sp>
      <p:pic>
        <p:nvPicPr>
          <p:cNvPr id="4" name="Picture 3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9396" y="1806315"/>
            <a:ext cx="75749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PHYSIOLOGICAL EFFECTS OF EXERCISES</a:t>
            </a:r>
            <a:endParaRPr lang="en-IN" sz="6600" dirty="0"/>
          </a:p>
        </p:txBody>
      </p:sp>
      <p:pic>
        <p:nvPicPr>
          <p:cNvPr id="3" name="Picture 2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6968" y="1453896"/>
            <a:ext cx="7726680" cy="3371088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indent="0" algn="just">
              <a:lnSpc>
                <a:spcPts val="2880"/>
              </a:lnSpc>
              <a:spcAft>
                <a:spcPts val="2800"/>
              </a:spcAft>
            </a:pPr>
            <a:r>
              <a:rPr lang="en-US" sz="2200">
                <a:latin typeface="Arial" panose="020B0604020202020204"/>
              </a:rPr>
              <a:t>The rapid increase in energy requirements during exercise</a:t>
            </a:r>
            <a:br>
              <a:rPr lang="en-US" sz="2200">
                <a:latin typeface="Arial" panose="020B0604020202020204"/>
              </a:rPr>
            </a:br>
            <a:r>
              <a:rPr lang="en-US" sz="2200">
                <a:latin typeface="Arial" panose="020B0604020202020204"/>
              </a:rPr>
              <a:t>requires equally </a:t>
            </a:r>
            <a:r>
              <a:rPr lang="en-US" sz="2200">
                <a:solidFill>
                  <a:srgbClr val="FF0000"/>
                </a:solidFill>
                <a:latin typeface="Arial" panose="020B0604020202020204"/>
              </a:rPr>
              <a:t>rapid circulatory adjustments to meet the</a:t>
            </a:r>
            <a:br>
              <a:rPr lang="en-US" sz="2200">
                <a:solidFill>
                  <a:srgbClr val="FF0000"/>
                </a:solidFill>
                <a:latin typeface="Arial" panose="020B0604020202020204"/>
              </a:rPr>
            </a:br>
            <a:r>
              <a:rPr lang="en-US" sz="2200">
                <a:solidFill>
                  <a:srgbClr val="FF0000"/>
                </a:solidFill>
                <a:latin typeface="Arial" panose="020B0604020202020204"/>
              </a:rPr>
              <a:t>increased need for oxygen </a:t>
            </a:r>
            <a:r>
              <a:rPr lang="en-US" sz="2200">
                <a:latin typeface="Arial" panose="020B0604020202020204"/>
              </a:rPr>
              <a:t>and </a:t>
            </a:r>
            <a:r>
              <a:rPr lang="en-US" sz="2200">
                <a:solidFill>
                  <a:srgbClr val="FF0000"/>
                </a:solidFill>
                <a:latin typeface="Arial" panose="020B0604020202020204"/>
              </a:rPr>
              <a:t>nutrients to remove end-</a:t>
            </a:r>
            <a:br>
              <a:rPr lang="en-US" sz="2200">
                <a:solidFill>
                  <a:srgbClr val="FF0000"/>
                </a:solidFill>
                <a:latin typeface="Arial" panose="020B0604020202020204"/>
              </a:rPr>
            </a:br>
            <a:r>
              <a:rPr lang="en-US" sz="2200">
                <a:solidFill>
                  <a:srgbClr val="FF0000"/>
                </a:solidFill>
                <a:latin typeface="Arial" panose="020B0604020202020204"/>
              </a:rPr>
              <a:t>products of metabolism </a:t>
            </a:r>
            <a:r>
              <a:rPr lang="en-US" sz="2200">
                <a:latin typeface="Arial" panose="020B0604020202020204"/>
              </a:rPr>
              <a:t>such as carbon dioxide and lactic acid</a:t>
            </a:r>
            <a:br>
              <a:rPr lang="en-US" sz="2200">
                <a:latin typeface="Arial" panose="020B0604020202020204"/>
              </a:rPr>
            </a:br>
            <a:r>
              <a:rPr lang="en-US" sz="2200">
                <a:latin typeface="Arial" panose="020B0604020202020204"/>
              </a:rPr>
              <a:t>and to dissipate excess heat.</a:t>
            </a:r>
          </a:p>
          <a:p>
            <a:pPr indent="0" algn="just">
              <a:lnSpc>
                <a:spcPts val="2880"/>
              </a:lnSpc>
            </a:pPr>
            <a:r>
              <a:rPr lang="en-US" sz="2200">
                <a:latin typeface="Arial" panose="020B0604020202020204"/>
              </a:rPr>
              <a:t>The shift in body metabolism occurs through a coordinated</a:t>
            </a:r>
            <a:br>
              <a:rPr lang="en-US" sz="2200">
                <a:latin typeface="Arial" panose="020B0604020202020204"/>
              </a:rPr>
            </a:br>
            <a:r>
              <a:rPr lang="en-US" sz="2200">
                <a:latin typeface="Arial" panose="020B0604020202020204"/>
              </a:rPr>
              <a:t>activity of all the systems of the body: </a:t>
            </a:r>
            <a:r>
              <a:rPr lang="en-US" sz="2200">
                <a:solidFill>
                  <a:srgbClr val="FF0000"/>
                </a:solidFill>
                <a:latin typeface="Arial" panose="020B0604020202020204"/>
              </a:rPr>
              <a:t>neuromuscular,</a:t>
            </a:r>
            <a:br>
              <a:rPr lang="en-US" sz="2200">
                <a:solidFill>
                  <a:srgbClr val="FF0000"/>
                </a:solidFill>
                <a:latin typeface="Arial" panose="020B0604020202020204"/>
              </a:rPr>
            </a:br>
            <a:r>
              <a:rPr lang="en-US" sz="2200">
                <a:solidFill>
                  <a:srgbClr val="FF0000"/>
                </a:solidFill>
                <a:latin typeface="Arial" panose="020B0604020202020204"/>
              </a:rPr>
              <a:t>respiratory, cardiovascular, metabolic</a:t>
            </a:r>
            <a:r>
              <a:rPr lang="en-US" sz="2200">
                <a:latin typeface="Arial" panose="020B0604020202020204"/>
              </a:rPr>
              <a:t>, and </a:t>
            </a:r>
            <a:r>
              <a:rPr lang="en-US" sz="2200">
                <a:solidFill>
                  <a:srgbClr val="FF0000"/>
                </a:solidFill>
                <a:latin typeface="Arial" panose="020B0604020202020204"/>
              </a:rPr>
              <a:t>hormonal</a:t>
            </a:r>
            <a:r>
              <a:rPr lang="en-US" sz="2200">
                <a:latin typeface="Arial" panose="020B0604020202020204"/>
              </a:rPr>
              <a:t>.</a:t>
            </a:r>
          </a:p>
        </p:txBody>
      </p:sp>
      <p:pic>
        <p:nvPicPr>
          <p:cNvPr id="3" name="Picture 2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29868" y="797279"/>
            <a:ext cx="607161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4400" dirty="0">
                <a:solidFill>
                  <a:srgbClr val="984807"/>
                </a:solidFill>
                <a:latin typeface="Arial Black" panose="020B0A04020102020204" pitchFamily="34" charset="0"/>
              </a:rPr>
              <a:t>Cardiovascular</a:t>
            </a:r>
            <a:br>
              <a:rPr lang="en-IN" sz="4400" dirty="0">
                <a:solidFill>
                  <a:srgbClr val="984807"/>
                </a:solidFill>
                <a:latin typeface="Arial Black" panose="020B0A04020102020204" pitchFamily="34" charset="0"/>
              </a:rPr>
            </a:br>
            <a:r>
              <a:rPr lang="en-IN" sz="4400" dirty="0">
                <a:solidFill>
                  <a:srgbClr val="984807"/>
                </a:solidFill>
                <a:latin typeface="Arial Black" panose="020B0A04020102020204" pitchFamily="34" charset="0"/>
              </a:rPr>
              <a:t>Response to</a:t>
            </a:r>
            <a:br>
              <a:rPr lang="en-IN" sz="4400" dirty="0">
                <a:solidFill>
                  <a:srgbClr val="984807"/>
                </a:solidFill>
                <a:latin typeface="Arial Black" panose="020B0A04020102020204" pitchFamily="34" charset="0"/>
              </a:rPr>
            </a:br>
            <a:r>
              <a:rPr lang="en-IN" sz="4400" dirty="0">
                <a:solidFill>
                  <a:srgbClr val="984807"/>
                </a:solidFill>
                <a:latin typeface="Arial Black" panose="020B0A04020102020204" pitchFamily="34" charset="0"/>
              </a:rPr>
              <a:t>Exercise</a:t>
            </a:r>
            <a:r>
              <a:rPr lang="en-IN" dirty="0">
                <a:solidFill>
                  <a:srgbClr val="984807"/>
                </a:solidFill>
                <a:latin typeface="Arial Black" panose="020B0A04020102020204" pitchFamily="34" charset="0"/>
              </a:rPr>
              <a:t/>
            </a:r>
            <a:br>
              <a:rPr lang="en-IN" dirty="0">
                <a:solidFill>
                  <a:srgbClr val="984807"/>
                </a:solidFill>
                <a:latin typeface="Arial Black" panose="020B0A04020102020204" pitchFamily="34" charset="0"/>
              </a:rPr>
            </a:br>
            <a:endParaRPr lang="en-IN" dirty="0"/>
          </a:p>
        </p:txBody>
      </p:sp>
      <p:pic>
        <p:nvPicPr>
          <p:cNvPr id="3" name="Picture 2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0832" y="804672"/>
            <a:ext cx="3456432" cy="29260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355600" indent="-355600" algn="just">
              <a:lnSpc>
                <a:spcPts val="2460"/>
              </a:lnSpc>
              <a:spcAft>
                <a:spcPts val="3080"/>
              </a:spcAft>
            </a:pPr>
            <a:r>
              <a:rPr lang="en-US" sz="1050" b="1" dirty="0">
                <a:solidFill>
                  <a:srgbClr val="C00000"/>
                </a:solidFill>
                <a:latin typeface="Arial" panose="020B0604020202020204"/>
              </a:rPr>
              <a:t>Exercise Pressure </a:t>
            </a:r>
            <a:r>
              <a:rPr lang="en-US" sz="1100" b="1" dirty="0">
                <a:solidFill>
                  <a:srgbClr val="C00000"/>
                </a:solidFill>
                <a:latin typeface="Arial" panose="020B0604020202020204"/>
              </a:rPr>
              <a:t>Response</a:t>
            </a:r>
            <a:endParaRPr lang="en-US" sz="1050" b="1" dirty="0">
              <a:solidFill>
                <a:srgbClr val="C00000"/>
              </a:solidFill>
              <a:latin typeface="Arial" panose="020B060402020202020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3880" y="1673352"/>
            <a:ext cx="8055864" cy="4821936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352425" indent="-355600" algn="just">
              <a:lnSpc>
                <a:spcPts val="2880"/>
              </a:lnSpc>
              <a:spcBef>
                <a:spcPts val="3080"/>
              </a:spcBef>
              <a:spcAft>
                <a:spcPts val="2800"/>
              </a:spcAft>
            </a:pPr>
            <a:r>
              <a:rPr lang="en-US" sz="2200">
                <a:latin typeface="Arial" panose="020B0604020202020204"/>
              </a:rPr>
              <a:t>■    Stimulation of </a:t>
            </a: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small myelinated and unmyelinated fibers in</a:t>
            </a:r>
            <a:br>
              <a:rPr lang="en-US" sz="2200">
                <a:solidFill>
                  <a:srgbClr val="C00000"/>
                </a:solidFill>
                <a:latin typeface="Arial" panose="020B0604020202020204"/>
              </a:rPr>
            </a:b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skeletal muscle </a:t>
            </a:r>
            <a:r>
              <a:rPr lang="en-US" sz="2200">
                <a:latin typeface="Arial" panose="020B0604020202020204"/>
              </a:rPr>
              <a:t>involves a </a:t>
            </a: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sympathetic nervous system (SNS)</a:t>
            </a:r>
            <a:br>
              <a:rPr lang="en-US" sz="2200">
                <a:solidFill>
                  <a:srgbClr val="C00000"/>
                </a:solidFill>
                <a:latin typeface="Arial" panose="020B0604020202020204"/>
              </a:rPr>
            </a:b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response</a:t>
            </a:r>
            <a:r>
              <a:rPr lang="en-US" sz="2200">
                <a:latin typeface="Arial" panose="020B0604020202020204"/>
              </a:rPr>
              <a:t>.</a:t>
            </a:r>
          </a:p>
          <a:p>
            <a:pPr marL="352425" indent="-355600" algn="just">
              <a:lnSpc>
                <a:spcPts val="2460"/>
              </a:lnSpc>
              <a:spcAft>
                <a:spcPts val="700"/>
              </a:spcAft>
            </a:pPr>
            <a:r>
              <a:rPr lang="en-US" sz="2200">
                <a:latin typeface="Arial" panose="020B0604020202020204"/>
              </a:rPr>
              <a:t>■    The SNS response includes</a:t>
            </a:r>
          </a:p>
          <a:p>
            <a:pPr marL="758825" indent="-279400">
              <a:lnSpc>
                <a:spcPts val="2880"/>
              </a:lnSpc>
              <a:spcAft>
                <a:spcPts val="350"/>
              </a:spcAft>
            </a:pPr>
            <a:r>
              <a:rPr lang="en-US" sz="2200">
                <a:latin typeface="Arial" panose="020B0604020202020204"/>
              </a:rPr>
              <a:t>■    Generalized </a:t>
            </a: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peripheral vasoconstriction in non-exercising</a:t>
            </a:r>
            <a:br>
              <a:rPr lang="en-US" sz="2200">
                <a:solidFill>
                  <a:srgbClr val="C00000"/>
                </a:solidFill>
                <a:latin typeface="Arial" panose="020B0604020202020204"/>
              </a:rPr>
            </a:b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muscles</a:t>
            </a:r>
            <a:r>
              <a:rPr lang="en-US" sz="2200">
                <a:latin typeface="Arial" panose="020B0604020202020204"/>
              </a:rPr>
              <a:t>,</a:t>
            </a:r>
          </a:p>
          <a:p>
            <a:pPr marL="758825" indent="-279400">
              <a:lnSpc>
                <a:spcPts val="3455"/>
              </a:lnSpc>
            </a:pPr>
            <a:r>
              <a:rPr lang="en-US" sz="2200">
                <a:latin typeface="Arial" panose="020B0604020202020204"/>
              </a:rPr>
              <a:t>■    </a:t>
            </a: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Increased myocardial contractility</a:t>
            </a:r>
            <a:r>
              <a:rPr lang="en-US" sz="2200">
                <a:latin typeface="Arial" panose="020B0604020202020204"/>
              </a:rPr>
              <a:t>,</a:t>
            </a:r>
          </a:p>
          <a:p>
            <a:pPr marL="758825" indent="-279400">
              <a:lnSpc>
                <a:spcPts val="3455"/>
              </a:lnSpc>
            </a:pPr>
            <a:r>
              <a:rPr lang="en-US" sz="2200">
                <a:latin typeface="Arial" panose="020B0604020202020204"/>
              </a:rPr>
              <a:t>■    An </a:t>
            </a: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increased heart rate</a:t>
            </a:r>
            <a:r>
              <a:rPr lang="en-US" sz="2200">
                <a:latin typeface="Arial" panose="020B0604020202020204"/>
              </a:rPr>
              <a:t>,</a:t>
            </a:r>
          </a:p>
          <a:p>
            <a:pPr marL="758825" indent="-279400">
              <a:lnSpc>
                <a:spcPts val="3455"/>
              </a:lnSpc>
            </a:pPr>
            <a:r>
              <a:rPr lang="en-US" sz="2200">
                <a:latin typeface="Arial" panose="020B0604020202020204"/>
              </a:rPr>
              <a:t>■    An </a:t>
            </a: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increased systolic blood pressure</a:t>
            </a:r>
            <a:r>
              <a:rPr lang="en-US" sz="2200">
                <a:latin typeface="Arial" panose="020B0604020202020204"/>
              </a:rPr>
              <a:t>.</a:t>
            </a:r>
          </a:p>
          <a:p>
            <a:pPr marL="758825" indent="-279400">
              <a:lnSpc>
                <a:spcPts val="2930"/>
              </a:lnSpc>
            </a:pPr>
            <a:r>
              <a:rPr lang="en-US" sz="2200">
                <a:latin typeface="Arial" panose="020B0604020202020204"/>
              </a:rPr>
              <a:t>■    This results in a </a:t>
            </a: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marked increase and redistribution of the</a:t>
            </a:r>
            <a:br>
              <a:rPr lang="en-US" sz="2200">
                <a:solidFill>
                  <a:srgbClr val="C00000"/>
                </a:solidFill>
                <a:latin typeface="Arial" panose="020B0604020202020204"/>
              </a:rPr>
            </a:b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cardiac output</a:t>
            </a:r>
            <a:r>
              <a:rPr lang="en-US" sz="2200">
                <a:latin typeface="Arial" panose="020B0604020202020204"/>
              </a:rPr>
              <a:t>.</a:t>
            </a:r>
          </a:p>
        </p:txBody>
      </p:sp>
      <p:pic>
        <p:nvPicPr>
          <p:cNvPr id="4" name="Picture 3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7080" y="4370832"/>
            <a:ext cx="1618488" cy="236829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45591" y="893063"/>
            <a:ext cx="6889529" cy="737235"/>
          </a:xfrm>
          <a:prstGeom prst="rect">
            <a:avLst/>
          </a:prstGeom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2900"/>
              </a:lnSpc>
              <a:spcAft>
                <a:spcPts val="4410"/>
              </a:spcAft>
            </a:pPr>
            <a:r>
              <a:rPr lang="en-US" sz="3700" b="1" dirty="0">
                <a:solidFill>
                  <a:srgbClr val="C00000"/>
                </a:solidFill>
                <a:latin typeface="Arial" panose="020B0604020202020204"/>
              </a:rPr>
              <a:t>Effect on heart</a:t>
            </a:r>
            <a:r>
              <a:rPr lang="en-US" b="1" dirty="0">
                <a:solidFill>
                  <a:srgbClr val="C00000"/>
                </a:solidFill>
                <a:latin typeface="Arial" panose="020B0604020202020204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893064" y="2087880"/>
            <a:ext cx="7339584" cy="2005584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indent="0">
              <a:lnSpc>
                <a:spcPts val="3840"/>
              </a:lnSpc>
              <a:spcAft>
                <a:spcPts val="3780"/>
              </a:spcAft>
            </a:pPr>
            <a:r>
              <a:rPr lang="en-US" sz="10000" dirty="0">
                <a:latin typeface="Arial" panose="020B0604020202020204"/>
              </a:rPr>
              <a:t>The frequency of </a:t>
            </a:r>
            <a:r>
              <a:rPr lang="en-US" sz="10000" dirty="0">
                <a:solidFill>
                  <a:srgbClr val="C00000"/>
                </a:solidFill>
                <a:latin typeface="Arial" panose="020B0604020202020204"/>
              </a:rPr>
              <a:t>SA node depolarization</a:t>
            </a:r>
            <a:r>
              <a:rPr sz="10000" dirty="0"/>
              <a:t/>
            </a:r>
            <a:br>
              <a:rPr sz="10000" dirty="0"/>
            </a:br>
            <a:r>
              <a:rPr lang="en-US" sz="10000" dirty="0">
                <a:solidFill>
                  <a:srgbClr val="C00000"/>
                </a:solidFill>
                <a:latin typeface="Arial" panose="020B0604020202020204"/>
              </a:rPr>
              <a:t>increases</a:t>
            </a:r>
            <a:r>
              <a:rPr lang="en-US" sz="10000" dirty="0">
                <a:latin typeface="Arial" panose="020B0604020202020204"/>
              </a:rPr>
              <a:t>, as does the heart rate.</a:t>
            </a:r>
          </a:p>
          <a:p>
            <a:pPr indent="0">
              <a:lnSpc>
                <a:spcPts val="3840"/>
              </a:lnSpc>
              <a:spcAft>
                <a:spcPts val="3780"/>
              </a:spcAft>
            </a:pPr>
            <a:r>
              <a:rPr lang="en-US" sz="10000" dirty="0">
                <a:latin typeface="Arial" panose="020B0604020202020204"/>
              </a:rPr>
              <a:t>There is a </a:t>
            </a:r>
            <a:r>
              <a:rPr lang="en-US" sz="10000" dirty="0">
                <a:solidFill>
                  <a:srgbClr val="C00000"/>
                </a:solidFill>
                <a:latin typeface="Arial" panose="020B0604020202020204"/>
              </a:rPr>
              <a:t>decrease in vagal stimuli </a:t>
            </a:r>
            <a:r>
              <a:rPr lang="en-US" sz="10000" dirty="0">
                <a:latin typeface="Arial" panose="020B0604020202020204"/>
              </a:rPr>
              <a:t>as well as</a:t>
            </a: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5" name="Rectangle 4"/>
          <p:cNvSpPr/>
          <p:nvPr/>
        </p:nvSpPr>
        <p:spPr>
          <a:xfrm>
            <a:off x="905256" y="4233672"/>
            <a:ext cx="5772912" cy="1517904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indent="0">
              <a:lnSpc>
                <a:spcPts val="3840"/>
              </a:lnSpc>
              <a:spcAft>
                <a:spcPts val="3780"/>
              </a:spcAft>
            </a:pPr>
            <a:r>
              <a:rPr lang="en-US" sz="2500" dirty="0">
                <a:latin typeface="Arial" panose="020B0604020202020204"/>
              </a:rPr>
              <a:t>an increase in SNS stimulation.</a:t>
            </a:r>
          </a:p>
          <a:p>
            <a:pPr indent="0">
              <a:lnSpc>
                <a:spcPts val="3130"/>
              </a:lnSpc>
            </a:pPr>
            <a:r>
              <a:rPr lang="en-US" sz="2500" dirty="0">
                <a:solidFill>
                  <a:srgbClr val="C00000"/>
                </a:solidFill>
                <a:latin typeface="Arial" panose="020B0604020202020204"/>
              </a:rPr>
              <a:t>Increase in myocardial contractility.</a:t>
            </a:r>
          </a:p>
        </p:txBody>
      </p:sp>
      <p:pic>
        <p:nvPicPr>
          <p:cNvPr id="6" name="Picture 5" descr="H:\2022\01 Important files\SVDU 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688" y="1703832"/>
            <a:ext cx="7741920" cy="3907536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indent="0">
              <a:lnSpc>
                <a:spcPts val="2460"/>
              </a:lnSpc>
              <a:spcAft>
                <a:spcPts val="3080"/>
              </a:spcAft>
            </a:pPr>
            <a:r>
              <a:rPr lang="en-US" sz="2200" b="1">
                <a:solidFill>
                  <a:srgbClr val="C00000"/>
                </a:solidFill>
                <a:latin typeface="Arial" panose="020B0604020202020204"/>
              </a:rPr>
              <a:t>Peripheral Effects</a:t>
            </a:r>
          </a:p>
          <a:p>
            <a:pPr indent="0">
              <a:lnSpc>
                <a:spcPts val="2460"/>
              </a:lnSpc>
              <a:spcAft>
                <a:spcPts val="700"/>
              </a:spcAft>
            </a:pP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■ Net Reduction in Total Peripheral Resistance</a:t>
            </a:r>
          </a:p>
          <a:p>
            <a:pPr marL="755650" indent="-279400" algn="just">
              <a:lnSpc>
                <a:spcPts val="2880"/>
              </a:lnSpc>
              <a:spcAft>
                <a:spcPts val="420"/>
              </a:spcAft>
            </a:pP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■    Generalized vasoconstriction </a:t>
            </a:r>
            <a:r>
              <a:rPr lang="en-US" sz="2200">
                <a:latin typeface="Arial" panose="020B0604020202020204"/>
              </a:rPr>
              <a:t>occurs that allows </a:t>
            </a: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blood to</a:t>
            </a:r>
            <a:br>
              <a:rPr lang="en-US" sz="2200">
                <a:solidFill>
                  <a:srgbClr val="C00000"/>
                </a:solidFill>
                <a:latin typeface="Arial" panose="020B0604020202020204"/>
              </a:rPr>
            </a:b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be shunted from the nonworking muscles, </a:t>
            </a:r>
            <a:r>
              <a:rPr lang="en-US" sz="2200">
                <a:latin typeface="Arial" panose="020B0604020202020204"/>
              </a:rPr>
              <a:t>kidneys, liver,</a:t>
            </a:r>
            <a:br>
              <a:rPr lang="en-US" sz="2200">
                <a:latin typeface="Arial" panose="020B0604020202020204"/>
              </a:rPr>
            </a:br>
            <a:r>
              <a:rPr lang="en-US" sz="2200">
                <a:latin typeface="Arial" panose="020B0604020202020204"/>
              </a:rPr>
              <a:t>spleen, and splanchnic area </a:t>
            </a: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to the working muscles</a:t>
            </a:r>
            <a:r>
              <a:rPr lang="en-US" sz="2200">
                <a:latin typeface="Arial" panose="020B0604020202020204"/>
              </a:rPr>
              <a:t>.</a:t>
            </a:r>
          </a:p>
          <a:p>
            <a:pPr marL="755650" indent="-279400">
              <a:lnSpc>
                <a:spcPts val="2880"/>
              </a:lnSpc>
              <a:spcAft>
                <a:spcPts val="420"/>
              </a:spcAft>
            </a:pPr>
            <a:r>
              <a:rPr lang="en-US" sz="2200">
                <a:latin typeface="Arial" panose="020B0604020202020204"/>
              </a:rPr>
              <a:t>■    A locally mediated </a:t>
            </a: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reduction in resistance in the working</a:t>
            </a:r>
            <a:br>
              <a:rPr lang="en-US" sz="2200">
                <a:solidFill>
                  <a:srgbClr val="C00000"/>
                </a:solidFill>
                <a:latin typeface="Arial" panose="020B0604020202020204"/>
              </a:rPr>
            </a:b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muscle arterial vascular bed</a:t>
            </a:r>
          </a:p>
          <a:p>
            <a:pPr marL="755650" indent="-279400">
              <a:lnSpc>
                <a:spcPts val="2905"/>
              </a:lnSpc>
            </a:pP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■    Veins </a:t>
            </a:r>
            <a:r>
              <a:rPr lang="en-US" sz="2200">
                <a:latin typeface="Arial" panose="020B0604020202020204"/>
              </a:rPr>
              <a:t>of the working and nonworking muscles </a:t>
            </a: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remain</a:t>
            </a:r>
            <a:br>
              <a:rPr lang="en-US" sz="2200">
                <a:solidFill>
                  <a:srgbClr val="C00000"/>
                </a:solidFill>
                <a:latin typeface="Arial" panose="020B0604020202020204"/>
              </a:rPr>
            </a:br>
            <a:r>
              <a:rPr lang="en-US" sz="2200">
                <a:solidFill>
                  <a:srgbClr val="C00000"/>
                </a:solidFill>
                <a:latin typeface="Arial" panose="020B0604020202020204"/>
              </a:rPr>
              <a:t>constricted</a:t>
            </a:r>
          </a:p>
        </p:txBody>
      </p:sp>
      <p:pic>
        <p:nvPicPr>
          <p:cNvPr id="3" name="Picture 2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706880"/>
            <a:ext cx="8068056" cy="4029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3430"/>
              </a:lnSpc>
            </a:pPr>
            <a:r>
              <a:rPr lang="en-US" sz="2000" dirty="0">
                <a:solidFill>
                  <a:srgbClr val="C00000"/>
                </a:solidFill>
                <a:latin typeface="Arial" panose="020B0604020202020204"/>
              </a:rPr>
              <a:t>■ Increased Cardiac Output</a:t>
            </a:r>
          </a:p>
          <a:p>
            <a:pPr indent="0">
              <a:lnSpc>
                <a:spcPts val="3430"/>
              </a:lnSpc>
            </a:pPr>
            <a:r>
              <a:rPr lang="en-US" sz="2000" dirty="0">
                <a:latin typeface="Arial" panose="020B0604020202020204"/>
              </a:rPr>
              <a:t>The cardiac output increases because of the:</a:t>
            </a:r>
          </a:p>
          <a:p>
            <a:pPr marL="774700" indent="-279400" algn="just">
              <a:lnSpc>
                <a:spcPts val="3430"/>
              </a:lnSpc>
            </a:pPr>
            <a:r>
              <a:rPr lang="en-US" sz="2000" dirty="0">
                <a:latin typeface="Arial" panose="020B0604020202020204"/>
              </a:rPr>
              <a:t>■    Increase in myocardial contractility,</a:t>
            </a:r>
          </a:p>
          <a:p>
            <a:pPr marL="774700" indent="-279400" algn="just">
              <a:lnSpc>
                <a:spcPts val="3430"/>
              </a:lnSpc>
            </a:pPr>
            <a:r>
              <a:rPr lang="en-US" sz="2000" dirty="0">
                <a:latin typeface="Arial" panose="020B0604020202020204"/>
              </a:rPr>
              <a:t>■    Increase in stroke volume,</a:t>
            </a:r>
          </a:p>
          <a:p>
            <a:pPr marL="774700" indent="-279400" algn="just">
              <a:lnSpc>
                <a:spcPts val="3430"/>
              </a:lnSpc>
            </a:pPr>
            <a:r>
              <a:rPr lang="en-US" sz="2000" dirty="0">
                <a:latin typeface="Arial" panose="020B0604020202020204"/>
              </a:rPr>
              <a:t>■    Increase in heart rate</a:t>
            </a:r>
          </a:p>
          <a:p>
            <a:pPr marL="774700" indent="-279400" algn="just">
              <a:lnSpc>
                <a:spcPts val="3430"/>
              </a:lnSpc>
            </a:pPr>
            <a:r>
              <a:rPr lang="en-US" sz="2000" dirty="0">
                <a:latin typeface="Arial" panose="020B0604020202020204"/>
              </a:rPr>
              <a:t>■    Increase in the blood flow through the working muscle</a:t>
            </a:r>
          </a:p>
          <a:p>
            <a:pPr marL="774700" indent="-279400" algn="just">
              <a:lnSpc>
                <a:spcPts val="2880"/>
              </a:lnSpc>
            </a:pPr>
            <a:r>
              <a:rPr lang="en-US" sz="2000" dirty="0">
                <a:latin typeface="Arial" panose="020B0604020202020204"/>
              </a:rPr>
              <a:t>■    Increase in the constriction of the capacitance vessels on</a:t>
            </a:r>
            <a:br>
              <a:rPr lang="en-US" sz="2000" dirty="0">
                <a:latin typeface="Arial" panose="020B0604020202020204"/>
              </a:rPr>
            </a:br>
            <a:r>
              <a:rPr lang="en-US" sz="2000" dirty="0">
                <a:latin typeface="Arial" panose="020B0604020202020204"/>
              </a:rPr>
              <a:t>the venous side of the circulation in both the working and</a:t>
            </a:r>
            <a:br>
              <a:rPr lang="en-US" sz="2000" dirty="0">
                <a:latin typeface="Arial" panose="020B0604020202020204"/>
              </a:rPr>
            </a:br>
            <a:r>
              <a:rPr lang="en-US" sz="2000" dirty="0">
                <a:latin typeface="Arial" panose="020B0604020202020204"/>
              </a:rPr>
              <a:t>nonworking muscles, raising the peripheral venous</a:t>
            </a:r>
            <a:br>
              <a:rPr lang="en-US" sz="2000" dirty="0">
                <a:latin typeface="Arial" panose="020B0604020202020204"/>
              </a:rPr>
            </a:br>
            <a:r>
              <a:rPr lang="en-US" sz="2000" dirty="0">
                <a:latin typeface="Arial" panose="020B0604020202020204"/>
              </a:rPr>
              <a:t>pressure</a:t>
            </a:r>
          </a:p>
        </p:txBody>
      </p:sp>
      <p:pic>
        <p:nvPicPr>
          <p:cNvPr id="3" name="Picture 2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4736" y="1706880"/>
            <a:ext cx="4572000" cy="2987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2350"/>
              </a:lnSpc>
            </a:pPr>
            <a:r>
              <a:rPr lang="en-US" sz="2000" dirty="0">
                <a:solidFill>
                  <a:srgbClr val="C00000"/>
                </a:solidFill>
                <a:latin typeface="Arial" panose="020B0604020202020204"/>
              </a:rPr>
              <a:t>■ Increase in Systolic Blood Pressure</a:t>
            </a:r>
          </a:p>
        </p:txBody>
      </p:sp>
      <p:sp>
        <p:nvSpPr>
          <p:cNvPr id="3" name="Rectangle 2"/>
          <p:cNvSpPr/>
          <p:nvPr/>
        </p:nvSpPr>
        <p:spPr>
          <a:xfrm>
            <a:off x="1011936" y="2581656"/>
            <a:ext cx="7336536" cy="158561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95910" indent="-279400">
              <a:lnSpc>
                <a:spcPts val="2930"/>
              </a:lnSpc>
            </a:pPr>
            <a:r>
              <a:rPr lang="en-US" sz="2500" dirty="0">
                <a:latin typeface="Arial" panose="020B0604020202020204"/>
              </a:rPr>
              <a:t>■ The increase in systolic blood pressure is the result of </a:t>
            </a:r>
            <a:r>
              <a:rPr lang="en-US" sz="2500" dirty="0" smtClean="0">
                <a:latin typeface="Arial" panose="020B0604020202020204"/>
              </a:rPr>
              <a:t>the</a:t>
            </a:r>
            <a:r>
              <a:rPr lang="en-US" sz="2500" dirty="0"/>
              <a:t> </a:t>
            </a:r>
            <a:r>
              <a:rPr lang="en-US" sz="2500" dirty="0" smtClean="0">
                <a:solidFill>
                  <a:srgbClr val="C00000"/>
                </a:solidFill>
                <a:latin typeface="Arial" panose="020B0604020202020204"/>
              </a:rPr>
              <a:t>augmented </a:t>
            </a:r>
            <a:r>
              <a:rPr lang="en-US" sz="2500" dirty="0">
                <a:solidFill>
                  <a:srgbClr val="C00000"/>
                </a:solidFill>
                <a:latin typeface="Arial" panose="020B0604020202020204"/>
              </a:rPr>
              <a:t>cardiac output</a:t>
            </a:r>
            <a:r>
              <a:rPr lang="en-US" sz="2500" dirty="0">
                <a:latin typeface="Arial" panose="020B0604020202020204"/>
              </a:rPr>
              <a:t>.</a:t>
            </a:r>
          </a:p>
        </p:txBody>
      </p:sp>
      <p:pic>
        <p:nvPicPr>
          <p:cNvPr id="4" name="Picture 3" descr="H:\2022\01 Important files\SVDU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4338" y="152400"/>
            <a:ext cx="9572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333</Words>
  <Application>Microsoft Office PowerPoint</Application>
  <PresentationFormat>Custom</PresentationFormat>
  <Paragraphs>75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AEROBIC EXERCISE</dc:title>
  <dc:creator>Parth Devmurari</dc:creator>
  <cp:lastModifiedBy>user</cp:lastModifiedBy>
  <cp:revision>77</cp:revision>
  <dcterms:created xsi:type="dcterms:W3CDTF">2022-05-16T04:13:00Z</dcterms:created>
  <dcterms:modified xsi:type="dcterms:W3CDTF">2022-12-03T06:33:45Z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1695B2E73C9C43CA93840F1B3410D470</vt:lpwstr>
  </property>
  <property fmtid="{D5CDD505-2E9C-101B-9397-08002B2CF9AE}" pid="3" name="KSOProductBuildVer">
    <vt:lpwstr>1033-11.2.0.11191</vt:lpwstr>
  </property>
</Properties>
</file>