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1" r:id="rId5"/>
    <p:sldId id="262" r:id="rId6"/>
    <p:sldId id="263" r:id="rId7"/>
    <p:sldId id="264" r:id="rId8"/>
    <p:sldId id="260"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267" y="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5112023-3F53-4946-8C8F-3EF8575788FE}" type="datetimeFigureOut">
              <a:rPr lang="en-US" smtClean="0"/>
              <a:pPr/>
              <a:t>03-Dec-22</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EADA415-80DF-4BB1-BCA0-499A7161192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112023-3F53-4946-8C8F-3EF8575788FE}" type="datetimeFigureOut">
              <a:rPr lang="en-US" smtClean="0"/>
              <a:pPr/>
              <a:t>03-Dec-22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EADA415-80DF-4BB1-BCA0-499A7161192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112023-3F53-4946-8C8F-3EF8575788FE}" type="datetimeFigureOut">
              <a:rPr lang="en-US" smtClean="0"/>
              <a:pPr/>
              <a:t>03-Dec-22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EADA415-80DF-4BB1-BCA0-499A7161192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112023-3F53-4946-8C8F-3EF8575788FE}" type="datetimeFigureOut">
              <a:rPr lang="en-US" smtClean="0"/>
              <a:pPr/>
              <a:t>03-Dec-22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EADA415-80DF-4BB1-BCA0-499A71611929}"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5112023-3F53-4946-8C8F-3EF8575788FE}" type="datetimeFigureOut">
              <a:rPr lang="en-US" smtClean="0"/>
              <a:pPr/>
              <a:t>03-Dec-22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EADA415-80DF-4BB1-BCA0-499A71611929}"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5112023-3F53-4946-8C8F-3EF8575788FE}" type="datetimeFigureOut">
              <a:rPr lang="en-US" smtClean="0"/>
              <a:pPr/>
              <a:t>03-Dec-22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EADA415-80DF-4BB1-BCA0-499A71611929}"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5112023-3F53-4946-8C8F-3EF8575788FE}" type="datetimeFigureOut">
              <a:rPr lang="en-US" smtClean="0"/>
              <a:pPr/>
              <a:t>03-Dec-22</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1EADA415-80DF-4BB1-BCA0-499A7161192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5112023-3F53-4946-8C8F-3EF8575788FE}" type="datetimeFigureOut">
              <a:rPr lang="en-US" smtClean="0"/>
              <a:pPr/>
              <a:t>03-Dec-22</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1EADA415-80DF-4BB1-BCA0-499A71611929}"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5112023-3F53-4946-8C8F-3EF8575788FE}" type="datetimeFigureOut">
              <a:rPr lang="en-US" smtClean="0"/>
              <a:pPr/>
              <a:t>03-Dec-22</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1EADA415-80DF-4BB1-BCA0-499A7161192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5112023-3F53-4946-8C8F-3EF8575788FE}" type="datetimeFigureOut">
              <a:rPr lang="en-US" smtClean="0"/>
              <a:pPr/>
              <a:t>03-Dec-22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EADA415-80DF-4BB1-BCA0-499A7161192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5112023-3F53-4946-8C8F-3EF8575788FE}" type="datetimeFigureOut">
              <a:rPr lang="en-US" smtClean="0"/>
              <a:pPr/>
              <a:t>03-Dec-22</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EADA415-80DF-4BB1-BCA0-499A71611929}"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5112023-3F53-4946-8C8F-3EF8575788FE}" type="datetimeFigureOut">
              <a:rPr lang="en-US" smtClean="0"/>
              <a:pPr/>
              <a:t>03-Dec-22</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EADA415-80DF-4BB1-BCA0-499A7161192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Times New Roman" pitchFamily="18" charset="0"/>
                <a:cs typeface="Times New Roman" pitchFamily="18" charset="0"/>
              </a:rPr>
              <a:t>DEVELOPMENT &amp; ITS DISORDER </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214282" y="3571876"/>
            <a:ext cx="8143932" cy="1214446"/>
          </a:xfrm>
        </p:spPr>
        <p:txBody>
          <a:bodyPr>
            <a:normAutofit fontScale="70000" lnSpcReduction="20000"/>
          </a:bodyPr>
          <a:lstStyle/>
          <a:p>
            <a:endParaRPr lang="en-US" dirty="0" smtClean="0"/>
          </a:p>
          <a:p>
            <a:endParaRPr lang="en-US" dirty="0" smtClean="0"/>
          </a:p>
          <a:p>
            <a:endParaRPr lang="en-US" dirty="0" smtClean="0"/>
          </a:p>
          <a:p>
            <a:r>
              <a:rPr lang="en-US" dirty="0" smtClean="0"/>
              <a:t> </a:t>
            </a:r>
            <a:r>
              <a:rPr lang="en-US" dirty="0" err="1" smtClean="0"/>
              <a:t>By:Dr.Sweta</a:t>
            </a:r>
            <a:r>
              <a:rPr lang="en-US" dirty="0" smtClean="0"/>
              <a:t> </a:t>
            </a:r>
            <a:endParaRPr lang="en-US" dirty="0"/>
          </a:p>
        </p:txBody>
      </p:sp>
      <p:pic>
        <p:nvPicPr>
          <p:cNvPr id="4" name="Picture 3"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4"/>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just">
              <a:buFont typeface="Wingdings" panose="05000000000000000000" pitchFamily="2" charset="2"/>
              <a:buChar char="v"/>
            </a:pPr>
            <a:r>
              <a:rPr lang="en-US" sz="2400" dirty="0" smtClean="0">
                <a:latin typeface="Times New Roman" pitchFamily="18" charset="0"/>
                <a:cs typeface="Times New Roman" pitchFamily="18" charset="0"/>
              </a:rPr>
              <a:t>A child with DCD often exhibits difficulty with </a:t>
            </a:r>
            <a:r>
              <a:rPr lang="en-US" sz="2400" dirty="0" err="1" smtClean="0">
                <a:latin typeface="Times New Roman" pitchFamily="18" charset="0"/>
                <a:cs typeface="Times New Roman" pitchFamily="18" charset="0"/>
              </a:rPr>
              <a:t>motoric</a:t>
            </a:r>
            <a:r>
              <a:rPr lang="en-US" sz="2400" dirty="0" smtClean="0">
                <a:latin typeface="Times New Roman" pitchFamily="18" charset="0"/>
                <a:cs typeface="Times New Roman" pitchFamily="18" charset="0"/>
              </a:rPr>
              <a:t> academic tasks such as handwriting and gym class, self-care skills such as dressing and using utensils and leisure activities including playground games and social interaction</a:t>
            </a:r>
          </a:p>
          <a:p>
            <a:pPr lvl="1" algn="just">
              <a:buFont typeface="Wingdings" panose="05000000000000000000" pitchFamily="2" charset="2"/>
              <a:buChar char="v"/>
            </a:pPr>
            <a:endParaRPr lang="en-US" sz="2400" u="sng" dirty="0" smtClean="0">
              <a:latin typeface="Times New Roman" pitchFamily="18" charset="0"/>
              <a:cs typeface="Times New Roman" pitchFamily="18" charset="0"/>
            </a:endParaRPr>
          </a:p>
          <a:p>
            <a:pPr lvl="1" algn="just">
              <a:buFont typeface="Wingdings" panose="05000000000000000000" pitchFamily="2" charset="2"/>
              <a:buChar char="v"/>
            </a:pPr>
            <a:r>
              <a:rPr lang="en-US" sz="2400" b="1" u="sng" dirty="0" smtClean="0">
                <a:latin typeface="Times New Roman" pitchFamily="18" charset="0"/>
                <a:cs typeface="Times New Roman" pitchFamily="18" charset="0"/>
              </a:rPr>
              <a:t>Definition:</a:t>
            </a:r>
          </a:p>
          <a:p>
            <a:pPr marL="274320" lvl="1" indent="0" algn="just">
              <a:buNone/>
            </a:pP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)A marked impairment in the development of motor coordination(criterion A)</a:t>
            </a:r>
          </a:p>
          <a:p>
            <a:pPr marL="274320" lvl="1" indent="0" algn="just">
              <a:buNone/>
            </a:pPr>
            <a:endParaRPr lang="en-US" sz="2400" dirty="0" smtClean="0">
              <a:latin typeface="Times New Roman" pitchFamily="18" charset="0"/>
              <a:cs typeface="Times New Roman" pitchFamily="18" charset="0"/>
            </a:endParaRPr>
          </a:p>
          <a:p>
            <a:pPr marL="274320" lvl="1" indent="0" algn="just">
              <a:buNone/>
            </a:pPr>
            <a:r>
              <a:rPr lang="en-US" sz="2400" dirty="0" smtClean="0">
                <a:latin typeface="Times New Roman" pitchFamily="18" charset="0"/>
                <a:cs typeface="Times New Roman" pitchFamily="18" charset="0"/>
              </a:rPr>
              <a:t>ii)An impairment that significantly interferes with academic achievement or activities of daily living (criterion B)</a:t>
            </a:r>
            <a:endParaRPr lang="en-IN" sz="2400" dirty="0" smtClean="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7043758" cy="1143000"/>
          </a:xfrm>
        </p:spPr>
        <p:txBody>
          <a:bodyPr>
            <a:noAutofit/>
          </a:bodyPr>
          <a:lstStyle/>
          <a:p>
            <a:pPr algn="ctr"/>
            <a:r>
              <a:rPr lang="en-US" sz="3600" dirty="0" smtClean="0">
                <a:effectLst>
                  <a:outerShdw blurRad="38100" dist="38100" dir="2700000" algn="tl">
                    <a:srgbClr val="000000">
                      <a:alpha val="43137"/>
                    </a:srgbClr>
                  </a:outerShdw>
                </a:effectLst>
                <a:latin typeface="Times New Roman" pitchFamily="18" charset="0"/>
                <a:cs typeface="Times New Roman" pitchFamily="18" charset="0"/>
              </a:rPr>
              <a:t>DEVELOPMENTAL COORDINATION DISORDER(DCD)  </a:t>
            </a:r>
            <a:endParaRPr lang="en-IN" sz="3600" dirty="0"/>
          </a:p>
        </p:txBody>
      </p:sp>
      <p:pic>
        <p:nvPicPr>
          <p:cNvPr id="4" name="Picture 3"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4"/>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4792869"/>
          </a:xfrm>
        </p:spPr>
        <p:txBody>
          <a:bodyPr>
            <a:noAutofit/>
          </a:bodyPr>
          <a:lstStyle/>
          <a:p>
            <a:pPr marL="0" indent="0" algn="just">
              <a:buNone/>
            </a:pPr>
            <a:r>
              <a:rPr lang="en-US" sz="2400" dirty="0" smtClean="0">
                <a:latin typeface="Times New Roman" pitchFamily="18" charset="0"/>
                <a:cs typeface="Times New Roman" pitchFamily="18" charset="0"/>
              </a:rPr>
              <a:t>iii)The presence of coordination difficulties that are not the result of a general medical condition(e.g., cerebral palsy, </a:t>
            </a:r>
            <a:r>
              <a:rPr lang="en-US" sz="2400" dirty="0" err="1" smtClean="0">
                <a:latin typeface="Times New Roman" pitchFamily="18" charset="0"/>
                <a:cs typeface="Times New Roman" pitchFamily="18" charset="0"/>
              </a:rPr>
              <a:t>hemiplegia</a:t>
            </a:r>
            <a:r>
              <a:rPr lang="en-US" sz="2400" dirty="0" smtClean="0">
                <a:latin typeface="Times New Roman" pitchFamily="18" charset="0"/>
                <a:cs typeface="Times New Roman" pitchFamily="18" charset="0"/>
              </a:rPr>
              <a:t> or muscular dystrophy): (criterion C)</a:t>
            </a:r>
          </a:p>
          <a:p>
            <a:pPr marL="0" indent="0" algn="just">
              <a:buNone/>
            </a:pP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iv)If mental retardation is present, the motor difficulties are in excess of those usually associated with it(criterion D)</a:t>
            </a:r>
          </a:p>
          <a:p>
            <a:pPr marL="0" indent="0" algn="just">
              <a:buNone/>
            </a:pPr>
            <a:endParaRPr lang="en-US" sz="2400" dirty="0" smtClean="0">
              <a:latin typeface="Times New Roman" pitchFamily="18" charset="0"/>
              <a:cs typeface="Times New Roman" pitchFamily="18" charset="0"/>
            </a:endParaRPr>
          </a:p>
          <a:p>
            <a:pPr algn="just">
              <a:buFont typeface="Wingdings" panose="05000000000000000000" pitchFamily="2" charset="2"/>
              <a:buChar char="v"/>
            </a:pPr>
            <a:r>
              <a:rPr lang="en-US" sz="2400" b="1" u="sng" dirty="0" smtClean="0">
                <a:latin typeface="Times New Roman" pitchFamily="18" charset="0"/>
                <a:cs typeface="Times New Roman" pitchFamily="18" charset="0"/>
              </a:rPr>
              <a:t>Clinical Presentation:</a:t>
            </a:r>
          </a:p>
          <a:p>
            <a:pPr marL="0" indent="0" algn="just">
              <a:buNone/>
            </a:pPr>
            <a:r>
              <a:rPr lang="en-US" sz="2400" dirty="0" smtClean="0">
                <a:latin typeface="Times New Roman" pitchFamily="18" charset="0"/>
                <a:cs typeface="Times New Roman" pitchFamily="18" charset="0"/>
              </a:rPr>
              <a:t>-Characterized by poor coordination Characteristics can be seen in developmental areas such as gross motor, fine motor, visual motor, self-care and social-emotional areas</a:t>
            </a:r>
          </a:p>
          <a:p>
            <a:pPr marL="0" indent="0" algn="just">
              <a:buNone/>
            </a:pPr>
            <a:endParaRPr lang="en-US"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28670"/>
            <a:ext cx="8229600" cy="5078621"/>
          </a:xfrm>
        </p:spPr>
        <p:txBody>
          <a:bodyPr>
            <a:noAutofit/>
          </a:bodyPr>
          <a:lstStyle/>
          <a:p>
            <a:pPr marL="0" indent="0" algn="just">
              <a:buNone/>
            </a:pPr>
            <a:r>
              <a:rPr lang="en-US" sz="2400" dirty="0" smtClean="0">
                <a:latin typeface="Times New Roman" panose="02020603050405020304" pitchFamily="18" charset="0"/>
                <a:cs typeface="Times New Roman" panose="02020603050405020304" pitchFamily="18" charset="0"/>
              </a:rPr>
              <a:t>Children tend to develop at a slower rate and require more effort and practice to accomplish age-level tasks</a:t>
            </a:r>
          </a:p>
          <a:p>
            <a:pPr marL="0" indent="0" algn="just">
              <a:buNone/>
            </a:pPr>
            <a:r>
              <a:rPr lang="en-US" sz="2400" dirty="0" smtClean="0">
                <a:latin typeface="Times New Roman" panose="02020603050405020304" pitchFamily="18" charset="0"/>
                <a:cs typeface="Times New Roman" panose="02020603050405020304" pitchFamily="18" charset="0"/>
              </a:rPr>
              <a:t>-The salient features are coordination difficulties that include decreased anticipation, speed reaction time and quality and grading of movement</a:t>
            </a:r>
            <a:endParaRPr lang="en-US" sz="2400" b="1" dirty="0" smtClean="0">
              <a:latin typeface="Times New Roman" panose="02020603050405020304" pitchFamily="18" charset="0"/>
              <a:cs typeface="Times New Roman" panose="02020603050405020304" pitchFamily="18" charset="0"/>
            </a:endParaRPr>
          </a:p>
          <a:p>
            <a:pPr lvl="1" algn="just"/>
            <a:r>
              <a:rPr lang="en-US" sz="2400" b="1" dirty="0" smtClean="0">
                <a:latin typeface="Times New Roman" panose="02020603050405020304" pitchFamily="18" charset="0"/>
                <a:cs typeface="Times New Roman" panose="02020603050405020304" pitchFamily="18" charset="0"/>
              </a:rPr>
              <a:t>Gross motor characteristics-</a:t>
            </a:r>
            <a:endParaRPr lang="en-US" sz="2400" dirty="0" smtClean="0">
              <a:latin typeface="Times New Roman" panose="02020603050405020304" pitchFamily="18" charset="0"/>
              <a:cs typeface="Times New Roman" panose="02020603050405020304" pitchFamily="18" charset="0"/>
            </a:endParaRPr>
          </a:p>
          <a:p>
            <a:pPr marL="731520" lvl="1" indent="-457200" algn="just">
              <a:buFont typeface="+mj-lt"/>
              <a:buAutoNum type="arabicPeriod"/>
            </a:pPr>
            <a:r>
              <a:rPr lang="en-US" sz="2400" dirty="0" smtClean="0">
                <a:latin typeface="Times New Roman" panose="02020603050405020304" pitchFamily="18" charset="0"/>
                <a:cs typeface="Times New Roman" panose="02020603050405020304" pitchFamily="18" charset="0"/>
              </a:rPr>
              <a:t>Diminished core strength and postural control</a:t>
            </a:r>
          </a:p>
          <a:p>
            <a:pPr marL="731520" lvl="1" indent="-457200" algn="just">
              <a:buFont typeface="+mj-lt"/>
              <a:buAutoNum type="arabicPeriod"/>
            </a:pPr>
            <a:r>
              <a:rPr lang="en-US" sz="2400" dirty="0" smtClean="0">
                <a:latin typeface="Times New Roman" panose="02020603050405020304" pitchFamily="18" charset="0"/>
                <a:cs typeface="Times New Roman" panose="02020603050405020304" pitchFamily="18" charset="0"/>
              </a:rPr>
              <a:t>Delayed balance reactions</a:t>
            </a:r>
          </a:p>
          <a:p>
            <a:pPr marL="731520" lvl="1" indent="-457200" algn="just">
              <a:buFont typeface="+mj-lt"/>
              <a:buAutoNum type="arabicPeriod"/>
            </a:pPr>
            <a:r>
              <a:rPr lang="en-US" sz="2400" dirty="0" smtClean="0">
                <a:latin typeface="Times New Roman" panose="02020603050405020304" pitchFamily="18" charset="0"/>
                <a:cs typeface="Times New Roman" panose="02020603050405020304" pitchFamily="18" charset="0"/>
              </a:rPr>
              <a:t>Often falling </a:t>
            </a:r>
          </a:p>
          <a:p>
            <a:pPr marL="731520" lvl="1" indent="-457200" algn="just">
              <a:buFont typeface="+mj-lt"/>
              <a:buAutoNum type="arabicPeriod"/>
            </a:pPr>
            <a:r>
              <a:rPr lang="en-US" sz="2400" dirty="0" smtClean="0">
                <a:latin typeface="Times New Roman" panose="02020603050405020304" pitchFamily="18" charset="0"/>
                <a:cs typeface="Times New Roman" panose="02020603050405020304" pitchFamily="18" charset="0"/>
              </a:rPr>
              <a:t>Motor movements that are performed at a slower rate despite practice and repetition</a:t>
            </a:r>
          </a:p>
          <a:p>
            <a:pPr marL="731520" lvl="1" indent="-457200" algn="just">
              <a:buFont typeface="+mj-lt"/>
              <a:buAutoNum type="arabicPeriod"/>
            </a:pPr>
            <a:r>
              <a:rPr lang="en-US" sz="2400" dirty="0" smtClean="0">
                <a:latin typeface="Times New Roman" panose="02020603050405020304" pitchFamily="18" charset="0"/>
                <a:cs typeface="Times New Roman" panose="02020603050405020304" pitchFamily="18" charset="0"/>
              </a:rPr>
              <a:t>Difficulty learning bilateral tasks such as riding a bicycle, catching a ball and jumping rope</a:t>
            </a:r>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28605"/>
            <a:ext cx="8229600" cy="5286412"/>
          </a:xfrm>
        </p:spPr>
        <p:txBody>
          <a:bodyPr>
            <a:noAutofit/>
          </a:bodyPr>
          <a:lstStyle/>
          <a:p>
            <a:pPr lvl="1" algn="just"/>
            <a:r>
              <a:rPr lang="en-US" sz="2400" b="1" dirty="0" smtClean="0">
                <a:latin typeface="Times New Roman" pitchFamily="18" charset="0"/>
                <a:cs typeface="Times New Roman" pitchFamily="18" charset="0"/>
              </a:rPr>
              <a:t>Fine motor characteristics-</a:t>
            </a:r>
          </a:p>
          <a:p>
            <a:pPr marL="1088136" lvl="2" indent="-457200" algn="just">
              <a:buFont typeface="+mj-lt"/>
              <a:buAutoNum type="arabicPeriod"/>
            </a:pPr>
            <a:r>
              <a:rPr lang="en-US" sz="2400" dirty="0" smtClean="0">
                <a:latin typeface="Times New Roman" pitchFamily="18" charset="0"/>
                <a:cs typeface="Times New Roman" pitchFamily="18" charset="0"/>
              </a:rPr>
              <a:t>Diminished wrist and hand strength</a:t>
            </a:r>
          </a:p>
          <a:p>
            <a:pPr marL="1088136" lvl="2" indent="-457200" algn="just">
              <a:buFont typeface="+mj-lt"/>
              <a:buAutoNum type="arabicPeriod"/>
            </a:pPr>
            <a:r>
              <a:rPr lang="en-US" sz="2400" dirty="0" smtClean="0">
                <a:latin typeface="Times New Roman" pitchFamily="18" charset="0"/>
                <a:cs typeface="Times New Roman" pitchFamily="18" charset="0"/>
              </a:rPr>
              <a:t>Maladaptive or immature grasp patterns</a:t>
            </a:r>
          </a:p>
          <a:p>
            <a:pPr marL="1088136" lvl="2" indent="-457200" algn="just">
              <a:buFont typeface="+mj-lt"/>
              <a:buAutoNum type="arabicPeriod"/>
            </a:pPr>
            <a:r>
              <a:rPr lang="en-US" sz="2400" dirty="0" smtClean="0">
                <a:latin typeface="Times New Roman" pitchFamily="18" charset="0"/>
                <a:cs typeface="Times New Roman" pitchFamily="18" charset="0"/>
              </a:rPr>
              <a:t>Delayed dressing skills</a:t>
            </a:r>
          </a:p>
          <a:p>
            <a:pPr marL="1088136" lvl="2" indent="-457200" algn="just">
              <a:buFont typeface="+mj-lt"/>
              <a:buAutoNum type="arabicPeriod"/>
            </a:pPr>
            <a:r>
              <a:rPr lang="en-US" sz="2400" dirty="0" smtClean="0">
                <a:latin typeface="Times New Roman" pitchFamily="18" charset="0"/>
                <a:cs typeface="Times New Roman" pitchFamily="18" charset="0"/>
              </a:rPr>
              <a:t>Writing that is laborious and often illegible</a:t>
            </a:r>
          </a:p>
          <a:p>
            <a:pPr marL="1088136" lvl="2" indent="-457200" algn="just">
              <a:buFont typeface="+mj-lt"/>
              <a:buAutoNum type="arabicPeriod"/>
            </a:pPr>
            <a:r>
              <a:rPr lang="en-US" sz="2400" dirty="0" smtClean="0">
                <a:latin typeface="Times New Roman" pitchFamily="18" charset="0"/>
                <a:cs typeface="Times New Roman" pitchFamily="18" charset="0"/>
              </a:rPr>
              <a:t>Difficulty with constructive, manipulative play(e.g., block building</a:t>
            </a:r>
            <a:r>
              <a:rPr lang="en-US" sz="2400" b="1" dirty="0" smtClean="0">
                <a:latin typeface="Times New Roman" pitchFamily="18" charset="0"/>
                <a:cs typeface="Times New Roman" pitchFamily="18" charset="0"/>
              </a:rPr>
              <a:t>)</a:t>
            </a:r>
            <a:endParaRPr lang="en-IN" sz="2400" b="1" dirty="0" smtClean="0">
              <a:latin typeface="Times New Roman" pitchFamily="18" charset="0"/>
              <a:cs typeface="Times New Roman" pitchFamily="18" charset="0"/>
            </a:endParaRPr>
          </a:p>
          <a:p>
            <a:pPr lvl="1" algn="just">
              <a:buFont typeface="Arial" pitchFamily="34" charset="0"/>
              <a:buChar char="•"/>
            </a:pPr>
            <a:r>
              <a:rPr lang="en-US" sz="2400" b="1" dirty="0" smtClean="0">
                <a:latin typeface="Times New Roman" pitchFamily="18" charset="0"/>
                <a:cs typeface="Times New Roman" pitchFamily="18" charset="0"/>
              </a:rPr>
              <a:t>Visual motor characteristics-</a:t>
            </a:r>
          </a:p>
          <a:p>
            <a:pPr marL="1088136" lvl="2" indent="-457200" algn="just">
              <a:buFont typeface="+mj-lt"/>
              <a:buAutoNum type="arabicPeriod"/>
            </a:pPr>
            <a:r>
              <a:rPr lang="en-US" sz="2400" dirty="0" smtClean="0">
                <a:latin typeface="Times New Roman" pitchFamily="18" charset="0"/>
                <a:cs typeface="Times New Roman" pitchFamily="18" charset="0"/>
              </a:rPr>
              <a:t>Difficulty with visually guided motor actions</a:t>
            </a:r>
          </a:p>
          <a:p>
            <a:pPr marL="1088136" lvl="2" indent="-457200" algn="just">
              <a:buFont typeface="+mj-lt"/>
              <a:buAutoNum type="arabicPeriod"/>
            </a:pPr>
            <a:r>
              <a:rPr lang="en-US" sz="2400" dirty="0" smtClean="0">
                <a:latin typeface="Times New Roman" pitchFamily="18" charset="0"/>
                <a:cs typeface="Times New Roman" pitchFamily="18" charset="0"/>
              </a:rPr>
              <a:t>Troubled with timing needed for kicking, hitting and catching a ball</a:t>
            </a:r>
          </a:p>
          <a:p>
            <a:pPr marL="1088136" lvl="2" indent="-457200" algn="just">
              <a:buFont typeface="+mj-lt"/>
              <a:buAutoNum type="arabicPeriod"/>
            </a:pPr>
            <a:r>
              <a:rPr lang="en-US" sz="2400" dirty="0" smtClean="0">
                <a:latin typeface="Times New Roman" pitchFamily="18" charset="0"/>
                <a:cs typeface="Times New Roman" pitchFamily="18" charset="0"/>
              </a:rPr>
              <a:t>Poor judgment of spatial relationships(knowing where the body is in space)</a:t>
            </a:r>
          </a:p>
          <a:p>
            <a:pPr marL="1088136" lvl="2" indent="-457200" algn="just">
              <a:buFont typeface="+mj-lt"/>
              <a:buAutoNum type="arabicPeriod"/>
            </a:pPr>
            <a:r>
              <a:rPr lang="en-US" sz="2400" dirty="0" smtClean="0">
                <a:latin typeface="Times New Roman" pitchFamily="18" charset="0"/>
                <a:cs typeface="Times New Roman" pitchFamily="18" charset="0"/>
              </a:rPr>
              <a:t>Difficulty with spatial planning tasks such as puzzles, building models</a:t>
            </a:r>
          </a:p>
          <a:p>
            <a:pPr marL="0" indent="0" algn="just">
              <a:buNone/>
            </a:pPr>
            <a:endParaRPr lang="en-US" sz="2400" dirty="0" smtClean="0">
              <a:latin typeface="Times New Roman" pitchFamily="18" charset="0"/>
              <a:cs typeface="Times New Roman" pitchFamily="18" charset="0"/>
            </a:endParaRPr>
          </a:p>
          <a:p>
            <a:pPr marL="274320" lvl="1" indent="0" algn="just">
              <a:buNone/>
            </a:pPr>
            <a:endParaRPr lang="en-US"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28670"/>
            <a:ext cx="8229600" cy="5078621"/>
          </a:xfrm>
        </p:spPr>
        <p:txBody>
          <a:bodyPr>
            <a:noAutofit/>
          </a:bodyPr>
          <a:lstStyle/>
          <a:p>
            <a:pPr algn="just"/>
            <a:r>
              <a:rPr lang="en-US" sz="2400" b="1" dirty="0" smtClean="0">
                <a:latin typeface="Times New Roman" pitchFamily="18" charset="0"/>
                <a:cs typeface="Times New Roman" pitchFamily="18" charset="0"/>
              </a:rPr>
              <a:t>Self-care characteristics- </a:t>
            </a:r>
          </a:p>
          <a:p>
            <a:pPr marL="457200" indent="-457200" algn="just">
              <a:buFont typeface="+mj-lt"/>
              <a:buAutoNum type="arabicPeriod"/>
            </a:pPr>
            <a:r>
              <a:rPr lang="en-US" sz="2400" dirty="0" smtClean="0">
                <a:latin typeface="Times New Roman" pitchFamily="18" charset="0"/>
                <a:cs typeface="Times New Roman" pitchFamily="18" charset="0"/>
              </a:rPr>
              <a:t>Slowness to develop independence in activities of daily living</a:t>
            </a:r>
          </a:p>
          <a:p>
            <a:pPr marL="457200" indent="-457200" algn="just">
              <a:buFont typeface="+mj-lt"/>
              <a:buAutoNum type="arabicPeriod"/>
            </a:pPr>
            <a:r>
              <a:rPr lang="en-US" sz="2400" dirty="0" smtClean="0">
                <a:latin typeface="Times New Roman" pitchFamily="18" charset="0"/>
                <a:cs typeface="Times New Roman" pitchFamily="18" charset="0"/>
              </a:rPr>
              <a:t>Overreliance on parents to help with self care skills</a:t>
            </a:r>
          </a:p>
          <a:p>
            <a:pPr marL="457200" indent="-457200" algn="just">
              <a:buFont typeface="+mj-lt"/>
              <a:buAutoNum type="arabicPeriod"/>
            </a:pPr>
            <a:r>
              <a:rPr lang="en-US" sz="2400" dirty="0" smtClean="0">
                <a:latin typeface="Times New Roman" pitchFamily="18" charset="0"/>
                <a:cs typeface="Times New Roman" pitchFamily="18" charset="0"/>
              </a:rPr>
              <a:t>Trouble putting toothpaste on toothbrush</a:t>
            </a:r>
            <a:endParaRPr lang="en-IN" sz="2400" dirty="0" smtClean="0">
              <a:latin typeface="Times New Roman" pitchFamily="18" charset="0"/>
              <a:cs typeface="Times New Roman" pitchFamily="18" charset="0"/>
            </a:endParaRPr>
          </a:p>
          <a:p>
            <a:pPr marL="457200" indent="-457200" algn="just">
              <a:buFont typeface="+mj-lt"/>
              <a:buAutoNum type="arabicPeriod"/>
            </a:pPr>
            <a:r>
              <a:rPr lang="en-US" sz="2400" dirty="0" smtClean="0">
                <a:latin typeface="Times New Roman" pitchFamily="18" charset="0"/>
                <a:cs typeface="Times New Roman" pitchFamily="18" charset="0"/>
              </a:rPr>
              <a:t>Messy eater, spills often, does not recognize food on face</a:t>
            </a:r>
          </a:p>
          <a:p>
            <a:pPr marL="457200" indent="-457200" algn="just">
              <a:buFont typeface="+mj-lt"/>
              <a:buAutoNum type="arabicPeriod"/>
            </a:pPr>
            <a:r>
              <a:rPr lang="en-IN" sz="2400" dirty="0" smtClean="0">
                <a:latin typeface="Times New Roman" pitchFamily="18" charset="0"/>
                <a:cs typeface="Times New Roman" pitchFamily="18" charset="0"/>
              </a:rPr>
              <a:t>Difficulty pouring from a container, opening lunch box, unwrapping sandwich, opening containers</a:t>
            </a:r>
          </a:p>
          <a:p>
            <a:pPr algn="just"/>
            <a:r>
              <a:rPr lang="en-IN" sz="2400" b="1" dirty="0" smtClean="0">
                <a:latin typeface="Times New Roman" pitchFamily="18" charset="0"/>
                <a:cs typeface="Times New Roman" pitchFamily="18" charset="0"/>
              </a:rPr>
              <a:t>Social and Emotional characteristics-</a:t>
            </a:r>
          </a:p>
          <a:p>
            <a:pPr marL="457200" indent="-457200" algn="just">
              <a:buFont typeface="+mj-lt"/>
              <a:buAutoNum type="arabicPeriod"/>
            </a:pPr>
            <a:r>
              <a:rPr lang="en-IN" sz="2400" dirty="0" smtClean="0">
                <a:latin typeface="Times New Roman" pitchFamily="18" charset="0"/>
                <a:cs typeface="Times New Roman" pitchFamily="18" charset="0"/>
              </a:rPr>
              <a:t>Often emotionally immature</a:t>
            </a:r>
          </a:p>
          <a:p>
            <a:pPr marL="457200" indent="-457200" algn="just">
              <a:buFont typeface="+mj-lt"/>
              <a:buAutoNum type="arabicPeriod"/>
            </a:pPr>
            <a:r>
              <a:rPr lang="en-IN" sz="2400" dirty="0" smtClean="0">
                <a:latin typeface="Times New Roman" pitchFamily="18" charset="0"/>
                <a:cs typeface="Times New Roman" pitchFamily="18" charset="0"/>
              </a:rPr>
              <a:t>May be more introvert or anxious</a:t>
            </a:r>
          </a:p>
          <a:p>
            <a:pPr marL="457200" indent="-457200" algn="just">
              <a:buFont typeface="+mj-lt"/>
              <a:buAutoNum type="arabicPeriod"/>
            </a:pPr>
            <a:r>
              <a:rPr lang="en-IN" sz="2400" dirty="0" smtClean="0">
                <a:latin typeface="Times New Roman" pitchFamily="18" charset="0"/>
                <a:cs typeface="Times New Roman" pitchFamily="18" charset="0"/>
              </a:rPr>
              <a:t>Often easily frustrated</a:t>
            </a:r>
          </a:p>
          <a:p>
            <a:pPr marL="457200" indent="-457200" algn="just">
              <a:buFont typeface="+mj-lt"/>
              <a:buAutoNum type="arabicPeriod"/>
            </a:pPr>
            <a:r>
              <a:rPr lang="en-IN" sz="2400" dirty="0" smtClean="0">
                <a:latin typeface="Times New Roman" pitchFamily="18" charset="0"/>
                <a:cs typeface="Times New Roman" pitchFamily="18" charset="0"/>
              </a:rPr>
              <a:t>Has difficulty making and maintaining friendships, plays alone</a:t>
            </a:r>
          </a:p>
          <a:p>
            <a:pPr algn="just"/>
            <a:endParaRPr lang="en-IN" sz="2400" dirty="0" smtClean="0">
              <a:latin typeface="Times New Roman" pitchFamily="18" charset="0"/>
              <a:cs typeface="Times New Roman" pitchFamily="18" charset="0"/>
            </a:endParaRPr>
          </a:p>
          <a:p>
            <a:pPr algn="just"/>
            <a:endParaRPr lang="en-IN" sz="2400" dirty="0"/>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US" sz="2800" b="1" dirty="0" smtClean="0">
                <a:latin typeface="Times New Roman" pitchFamily="18" charset="0"/>
                <a:cs typeface="Times New Roman" pitchFamily="18" charset="0"/>
              </a:rPr>
              <a:t>Motor impairments-</a:t>
            </a:r>
          </a:p>
          <a:p>
            <a:pPr marL="457200" indent="-457200" algn="just">
              <a:buFont typeface="+mj-lt"/>
              <a:buAutoNum type="arabicPeriod"/>
            </a:pPr>
            <a:r>
              <a:rPr lang="en-US" sz="2800" dirty="0" smtClean="0">
                <a:latin typeface="Times New Roman" pitchFamily="18" charset="0"/>
                <a:cs typeface="Times New Roman" pitchFamily="18" charset="0"/>
              </a:rPr>
              <a:t>Residual reactions(e.g., ATNR) might be noted in children and are generally subtle and are most often seen in stressful, </a:t>
            </a:r>
            <a:r>
              <a:rPr lang="en-US" sz="2800" dirty="0" err="1" smtClean="0">
                <a:latin typeface="Times New Roman" pitchFamily="18" charset="0"/>
                <a:cs typeface="Times New Roman" pitchFamily="18" charset="0"/>
              </a:rPr>
              <a:t>nonautomatic</a:t>
            </a:r>
            <a:r>
              <a:rPr lang="en-US" sz="2800" dirty="0" smtClean="0">
                <a:latin typeface="Times New Roman" pitchFamily="18" charset="0"/>
                <a:cs typeface="Times New Roman" pitchFamily="18" charset="0"/>
              </a:rPr>
              <a:t> tasks</a:t>
            </a:r>
          </a:p>
          <a:p>
            <a:pPr marL="457200" indent="-457200" algn="just">
              <a:buFont typeface="+mj-lt"/>
              <a:buAutoNum type="arabicPeriod"/>
            </a:pPr>
            <a:r>
              <a:rPr lang="en-US" sz="2800" dirty="0" smtClean="0">
                <a:latin typeface="Times New Roman" pitchFamily="18" charset="0"/>
                <a:cs typeface="Times New Roman" pitchFamily="18" charset="0"/>
              </a:rPr>
              <a:t>Children may attain reasonably high degrees of motor skill in specific activities</a:t>
            </a:r>
          </a:p>
          <a:p>
            <a:pPr marL="457200" indent="-457200" algn="just">
              <a:buFont typeface="+mj-lt"/>
              <a:buAutoNum type="arabicPeriod"/>
            </a:pPr>
            <a:r>
              <a:rPr lang="en-US" sz="2800" dirty="0" smtClean="0">
                <a:latin typeface="Times New Roman" pitchFamily="18" charset="0"/>
                <a:cs typeface="Times New Roman" pitchFamily="18" charset="0"/>
              </a:rPr>
              <a:t>Children can sit, stand and walk with apparent ease, they may be awkward or slow in rolling, transitioning to standing, running, hopping and climbing</a:t>
            </a:r>
          </a:p>
          <a:p>
            <a:pPr marL="457200" indent="-457200" algn="just">
              <a:buFont typeface="+mj-lt"/>
              <a:buAutoNum type="arabicPeriod"/>
            </a:pPr>
            <a:r>
              <a:rPr lang="en-US" sz="2800" dirty="0" smtClean="0">
                <a:latin typeface="Times New Roman" pitchFamily="18" charset="0"/>
                <a:cs typeface="Times New Roman" pitchFamily="18" charset="0"/>
              </a:rPr>
              <a:t>Child will demonstrate multiple fine motor concerns. Areas of difficulty typically includes grasp and manipulation of small objects and dexterous hand skills such as buttoning</a:t>
            </a:r>
          </a:p>
          <a:p>
            <a:pPr marL="457200" indent="-457200" algn="just">
              <a:buFont typeface="+mj-lt"/>
              <a:buAutoNum type="arabicPeriod"/>
            </a:pPr>
            <a:r>
              <a:rPr lang="en-US" sz="2800" dirty="0" smtClean="0">
                <a:latin typeface="Times New Roman" pitchFamily="18" charset="0"/>
                <a:cs typeface="Times New Roman" pitchFamily="18" charset="0"/>
              </a:rPr>
              <a:t>They often experience sensory processing difficulties</a:t>
            </a:r>
          </a:p>
          <a:p>
            <a:pPr algn="just"/>
            <a:endParaRPr lang="en-IN" sz="2800" dirty="0" smtClean="0">
              <a:latin typeface="Times New Roman" pitchFamily="18" charset="0"/>
              <a:cs typeface="Times New Roman" pitchFamily="18" charset="0"/>
            </a:endParaRPr>
          </a:p>
          <a:p>
            <a:pPr algn="just"/>
            <a:endParaRPr lang="en-IN" dirty="0">
              <a:latin typeface="Times New Roman" pitchFamily="18" charset="0"/>
              <a:cs typeface="Times New Roman" pitchFamily="18" charset="0"/>
            </a:endParaRPr>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buFont typeface="Wingdings" panose="05000000000000000000" pitchFamily="2" charset="2"/>
              <a:buChar char="v"/>
            </a:pPr>
            <a:r>
              <a:rPr lang="en-US" sz="2800" b="1" u="sng" dirty="0" smtClean="0">
                <a:latin typeface="Times New Roman" pitchFamily="18" charset="0"/>
                <a:cs typeface="Times New Roman" pitchFamily="18" charset="0"/>
              </a:rPr>
              <a:t>Definition:</a:t>
            </a:r>
          </a:p>
          <a:p>
            <a:pPr marL="0" indent="0" algn="just">
              <a:buNone/>
            </a:pPr>
            <a:r>
              <a:rPr lang="en-US" sz="2800" dirty="0" smtClean="0">
                <a:latin typeface="Times New Roman" pitchFamily="18" charset="0"/>
                <a:cs typeface="Times New Roman" pitchFamily="18" charset="0"/>
              </a:rPr>
              <a:t>-It is intrinsic to the individual</a:t>
            </a:r>
          </a:p>
          <a:p>
            <a:pPr marL="0" indent="0" algn="just">
              <a:buNone/>
            </a:pPr>
            <a:r>
              <a:rPr lang="en-US" sz="2800" dirty="0" smtClean="0">
                <a:latin typeface="Times New Roman" pitchFamily="18" charset="0"/>
                <a:cs typeface="Times New Roman" pitchFamily="18" charset="0"/>
              </a:rPr>
              <a:t>-Results in significant difficulties in the acquisition and use of listening, speaking, reading, writing, reasoning or mathematical abilities(Difficulties are evident when appropriate levels of effort by the student do not result in expected performance , even when provided with effective instruction)</a:t>
            </a:r>
          </a:p>
          <a:p>
            <a:pPr marL="0" indent="0" algn="just">
              <a:buNone/>
            </a:pPr>
            <a:r>
              <a:rPr lang="en-US" sz="2800" dirty="0" smtClean="0">
                <a:latin typeface="Times New Roman" pitchFamily="18" charset="0"/>
                <a:cs typeface="Times New Roman" pitchFamily="18" charset="0"/>
              </a:rPr>
              <a:t>-Is presumed to be due to CNS dysfunction and may occur across the life span</a:t>
            </a:r>
          </a:p>
          <a:p>
            <a:pPr algn="just">
              <a:buFont typeface="Wingdings" panose="05000000000000000000" pitchFamily="2" charset="2"/>
              <a:buChar char="v"/>
            </a:pPr>
            <a:r>
              <a:rPr lang="en-US" sz="2800" b="1" u="sng" dirty="0" smtClean="0">
                <a:latin typeface="Times New Roman" pitchFamily="18" charset="0"/>
                <a:cs typeface="Times New Roman" pitchFamily="18" charset="0"/>
              </a:rPr>
              <a:t>Causes:</a:t>
            </a:r>
          </a:p>
          <a:p>
            <a:pPr marL="0" indent="0" algn="just">
              <a:buNone/>
            </a:pPr>
            <a:r>
              <a:rPr lang="en-US" sz="2800" dirty="0" smtClean="0">
                <a:latin typeface="Times New Roman" pitchFamily="18" charset="0"/>
                <a:cs typeface="Times New Roman" pitchFamily="18" charset="0"/>
              </a:rPr>
              <a:t>-Problems with pregnancy and birth(drug and alcohol use, low birth weight, anoxia and premature or prolonged labor)</a:t>
            </a:r>
          </a:p>
          <a:p>
            <a:pPr marL="0" indent="0" algn="just">
              <a:buNone/>
            </a:pPr>
            <a:r>
              <a:rPr lang="en-US" sz="2800" dirty="0" smtClean="0">
                <a:latin typeface="Times New Roman" pitchFamily="18" charset="0"/>
                <a:cs typeface="Times New Roman" pitchFamily="18" charset="0"/>
              </a:rPr>
              <a:t>-Incidents occurring after birth(head injuries, nutritional deprivation and exposure to toxins)</a:t>
            </a:r>
          </a:p>
          <a:p>
            <a:pPr marL="0" indent="0" algn="just">
              <a:buNone/>
            </a:pPr>
            <a:endParaRPr lang="en-US" sz="2800" dirty="0" smtClean="0">
              <a:latin typeface="Times New Roman" pitchFamily="18" charset="0"/>
              <a:cs typeface="Times New Roman" pitchFamily="18" charset="0"/>
            </a:endParaRPr>
          </a:p>
          <a:p>
            <a:pPr algn="just"/>
            <a:endParaRPr lang="en-IN" sz="2800" dirty="0" smtClean="0">
              <a:latin typeface="Times New Roman" pitchFamily="18" charset="0"/>
              <a:cs typeface="Times New Roman" pitchFamily="18" charset="0"/>
            </a:endParaRPr>
          </a:p>
          <a:p>
            <a:pPr algn="just"/>
            <a:endParaRPr lang="en-IN" dirty="0">
              <a:latin typeface="Times New Roman" pitchFamily="18" charset="0"/>
              <a:cs typeface="Times New Roman" pitchFamily="18" charset="0"/>
            </a:endParaRPr>
          </a:p>
        </p:txBody>
      </p:sp>
      <p:sp>
        <p:nvSpPr>
          <p:cNvPr id="3" name="Title 2"/>
          <p:cNvSpPr>
            <a:spLocks noGrp="1"/>
          </p:cNvSpPr>
          <p:nvPr>
            <p:ph type="title"/>
          </p:nvPr>
        </p:nvSpPr>
        <p:spPr>
          <a:xfrm>
            <a:off x="1643042" y="274638"/>
            <a:ext cx="7043758" cy="1143000"/>
          </a:xfrm>
        </p:spPr>
        <p:txBody>
          <a:bodyPr>
            <a:normAutofit fontScale="90000"/>
          </a:bodyPr>
          <a:lstStyle/>
          <a:p>
            <a:r>
              <a:rPr lang="en-US" sz="4400" dirty="0" smtClean="0">
                <a:effectLst>
                  <a:outerShdw blurRad="38100" dist="38100" dir="2700000" algn="tl">
                    <a:srgbClr val="000000">
                      <a:alpha val="43137"/>
                    </a:srgbClr>
                  </a:outerShdw>
                </a:effectLst>
                <a:latin typeface="Times New Roman" pitchFamily="18" charset="0"/>
                <a:cs typeface="Times New Roman" pitchFamily="18" charset="0"/>
              </a:rPr>
              <a:t>LEARNING DISABILITIES(LD)</a:t>
            </a:r>
            <a:endParaRPr lang="en-IN" dirty="0"/>
          </a:p>
        </p:txBody>
      </p:sp>
      <p:pic>
        <p:nvPicPr>
          <p:cNvPr id="4" name="Picture 3"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4"/>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2984"/>
            <a:ext cx="8229600" cy="4864307"/>
          </a:xfrm>
        </p:spPr>
        <p:txBody>
          <a:bodyPr>
            <a:noAutofit/>
          </a:bodyPr>
          <a:lstStyle/>
          <a:p>
            <a:pPr algn="just">
              <a:buFont typeface="Wingdings" panose="05000000000000000000" pitchFamily="2" charset="2"/>
              <a:buChar char="v"/>
            </a:pPr>
            <a:r>
              <a:rPr lang="en-IN" sz="2400" u="sng" dirty="0" smtClean="0">
                <a:latin typeface="Times New Roman" pitchFamily="18" charset="0"/>
                <a:cs typeface="Times New Roman" pitchFamily="18" charset="0"/>
              </a:rPr>
              <a:t>Types</a:t>
            </a:r>
            <a:r>
              <a:rPr lang="en-IN" sz="2400" dirty="0" smtClean="0">
                <a:latin typeface="Times New Roman" pitchFamily="18" charset="0"/>
                <a:cs typeface="Times New Roman" pitchFamily="18" charset="0"/>
              </a:rPr>
              <a:t>:</a:t>
            </a:r>
          </a:p>
          <a:p>
            <a:pPr marL="0" indent="0" algn="just">
              <a:buNone/>
            </a:pPr>
            <a:r>
              <a:rPr lang="en-IN" sz="2400" dirty="0" smtClean="0">
                <a:latin typeface="Times New Roman" pitchFamily="18" charset="0"/>
                <a:cs typeface="Times New Roman" pitchFamily="18" charset="0"/>
              </a:rPr>
              <a:t>1.Verbal Learning Impairments</a:t>
            </a:r>
          </a:p>
          <a:p>
            <a:pPr marL="0" indent="0" algn="just">
              <a:buNone/>
            </a:pPr>
            <a:r>
              <a:rPr lang="en-US" sz="2400" dirty="0" smtClean="0">
                <a:latin typeface="Times New Roman" pitchFamily="18" charset="0"/>
                <a:cs typeface="Times New Roman" pitchFamily="18" charset="0"/>
              </a:rPr>
              <a:t>2.Nonverbal Learning Disability(NVLDs)</a:t>
            </a:r>
          </a:p>
          <a:p>
            <a:pPr marL="0" indent="0" algn="just">
              <a:buNone/>
            </a:pPr>
            <a:endParaRPr lang="en-US" sz="2400" dirty="0" smtClean="0">
              <a:latin typeface="Times New Roman" pitchFamily="18" charset="0"/>
              <a:cs typeface="Times New Roman" pitchFamily="18" charset="0"/>
            </a:endParaRPr>
          </a:p>
          <a:p>
            <a:pPr algn="just"/>
            <a:r>
              <a:rPr lang="en-IN" sz="2400" b="1" dirty="0" smtClean="0">
                <a:latin typeface="Times New Roman" pitchFamily="18" charset="0"/>
                <a:cs typeface="Times New Roman" pitchFamily="18" charset="0"/>
              </a:rPr>
              <a:t>1.Verbal Learning Impairments</a:t>
            </a:r>
          </a:p>
          <a:p>
            <a:pPr lvl="1" algn="just"/>
            <a:r>
              <a:rPr lang="en-IN" sz="2400" dirty="0" smtClean="0">
                <a:latin typeface="Times New Roman" pitchFamily="18" charset="0"/>
                <a:cs typeface="Times New Roman" pitchFamily="18" charset="0"/>
              </a:rPr>
              <a:t>Dyslexia(Developmental Reading disorder)</a:t>
            </a:r>
          </a:p>
          <a:p>
            <a:pPr lvl="1" algn="just"/>
            <a:r>
              <a:rPr lang="en-US" sz="2400" dirty="0" smtClean="0">
                <a:latin typeface="Times New Roman" pitchFamily="18" charset="0"/>
                <a:cs typeface="Times New Roman" pitchFamily="18" charset="0"/>
              </a:rPr>
              <a:t>Dyscalculia(Mathematics disorder)</a:t>
            </a:r>
          </a:p>
          <a:p>
            <a:pPr lvl="1" algn="just"/>
            <a:r>
              <a:rPr lang="en-US" sz="2400" dirty="0" err="1" smtClean="0">
                <a:latin typeface="Times New Roman" pitchFamily="18" charset="0"/>
                <a:cs typeface="Times New Roman" pitchFamily="18" charset="0"/>
              </a:rPr>
              <a:t>Dysgraphia</a:t>
            </a:r>
            <a:r>
              <a:rPr lang="en-US" sz="2400" dirty="0" smtClean="0">
                <a:latin typeface="Times New Roman" pitchFamily="18" charset="0"/>
                <a:cs typeface="Times New Roman" pitchFamily="18" charset="0"/>
              </a:rPr>
              <a:t>(Disorder of Written Expression)</a:t>
            </a: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Nonverbal Learning Disability(NVLDs)</a:t>
            </a:r>
          </a:p>
          <a:p>
            <a:pPr algn="just">
              <a:buNone/>
            </a:pPr>
            <a:r>
              <a:rPr lang="en-US" sz="2400" dirty="0" smtClean="0">
                <a:latin typeface="Times New Roman" pitchFamily="18" charset="0"/>
                <a:cs typeface="Times New Roman" pitchFamily="18" charset="0"/>
              </a:rPr>
              <a:t>Dysfunction of the right hemisphere of brain</a:t>
            </a:r>
          </a:p>
          <a:p>
            <a:pPr algn="just">
              <a:buNone/>
            </a:pPr>
            <a:endParaRPr lang="en-US" sz="2400" dirty="0" smtClean="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Font typeface="Wingdings" pitchFamily="2" charset="2"/>
              <a:buChar char="q"/>
            </a:pPr>
            <a:r>
              <a:rPr lang="en-US" sz="2800" dirty="0" smtClean="0">
                <a:latin typeface="Times New Roman" pitchFamily="18" charset="0"/>
                <a:cs typeface="Times New Roman" pitchFamily="18" charset="0"/>
              </a:rPr>
              <a:t> 3 primary areas affected-visual-spatial organization, sensory-motor integration and social-emotional development</a:t>
            </a:r>
            <a:endParaRPr lang="en-IN"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Motor impairments</a:t>
            </a:r>
          </a:p>
          <a:p>
            <a:pPr marL="0" indent="0" algn="just">
              <a:buNone/>
            </a:pPr>
            <a:r>
              <a:rPr lang="en-US" sz="2800" dirty="0" smtClean="0">
                <a:latin typeface="Times New Roman" pitchFamily="18" charset="0"/>
                <a:cs typeface="Times New Roman" pitchFamily="18" charset="0"/>
              </a:rPr>
              <a:t>-Low muscle tone and poor joint stability</a:t>
            </a:r>
          </a:p>
          <a:p>
            <a:endParaRPr lang="en-IN" dirty="0"/>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just">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Characterized by inattention, including increased distractibility and difficulty sustaining attention, poor impulse control and decreased self-inhibitory capacity and motor </a:t>
            </a:r>
            <a:r>
              <a:rPr lang="en-IN" sz="2400" dirty="0" err="1" smtClean="0">
                <a:latin typeface="Times New Roman" panose="02020603050405020304" pitchFamily="18" charset="0"/>
                <a:cs typeface="Times New Roman" panose="02020603050405020304" pitchFamily="18" charset="0"/>
              </a:rPr>
              <a:t>overactivity</a:t>
            </a:r>
            <a:r>
              <a:rPr lang="en-IN" sz="2400" dirty="0" smtClean="0">
                <a:latin typeface="Times New Roman" panose="02020603050405020304" pitchFamily="18" charset="0"/>
                <a:cs typeface="Times New Roman" panose="02020603050405020304" pitchFamily="18" charset="0"/>
              </a:rPr>
              <a:t> and restlessness</a:t>
            </a:r>
          </a:p>
          <a:p>
            <a:pPr algn="just">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Affected children usually experience academic under achievements , problems with family members and peer, low self-esteem.</a:t>
            </a:r>
          </a:p>
          <a:p>
            <a:pPr algn="just"/>
            <a:r>
              <a:rPr lang="it-IT" sz="2400" b="1" u="sng" dirty="0" smtClean="0">
                <a:latin typeface="Times New Roman" panose="02020603050405020304" pitchFamily="18" charset="0"/>
                <a:cs typeface="Times New Roman" panose="02020603050405020304" pitchFamily="18" charset="0"/>
              </a:rPr>
              <a:t>DSM-5 Diagnostic Criteria</a:t>
            </a:r>
          </a:p>
          <a:p>
            <a:pPr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A persistent pattern of inattention and/or hyperactivity/impulsivity that interferes with functioning or development,</a:t>
            </a:r>
          </a:p>
          <a:p>
            <a:pPr algn="just">
              <a:buNone/>
            </a:pPr>
            <a:r>
              <a:rPr lang="en-US" sz="2400" dirty="0" smtClean="0">
                <a:latin typeface="Times New Roman" panose="02020603050405020304" pitchFamily="18" charset="0"/>
                <a:cs typeface="Times New Roman" panose="02020603050405020304" pitchFamily="18" charset="0"/>
              </a:rPr>
              <a:t> </a:t>
            </a:r>
            <a:endParaRPr lang="en-IN" sz="2400" dirty="0"/>
          </a:p>
        </p:txBody>
      </p:sp>
      <p:sp>
        <p:nvSpPr>
          <p:cNvPr id="3" name="Title 2"/>
          <p:cNvSpPr>
            <a:spLocks noGrp="1"/>
          </p:cNvSpPr>
          <p:nvPr>
            <p:ph type="title"/>
          </p:nvPr>
        </p:nvSpPr>
        <p:spPr>
          <a:xfrm>
            <a:off x="1428728" y="274638"/>
            <a:ext cx="7258072" cy="1143000"/>
          </a:xfrm>
        </p:spPr>
        <p:txBody>
          <a:bodyPr>
            <a:noAutofit/>
          </a:bodyPr>
          <a:lstStyle/>
          <a:p>
            <a:pPr algn="ctr"/>
            <a:r>
              <a:rPr lang="en-IN" sz="3200" dirty="0" smtClean="0">
                <a:effectLst>
                  <a:outerShdw blurRad="38100" dist="38100" dir="2700000" algn="tl">
                    <a:srgbClr val="000000">
                      <a:alpha val="43137"/>
                    </a:srgbClr>
                  </a:outerShdw>
                </a:effectLst>
                <a:latin typeface="Times New Roman" pitchFamily="18" charset="0"/>
                <a:cs typeface="Times New Roman" pitchFamily="18" charset="0"/>
              </a:rPr>
              <a:t>ATTENTION-DEFICIT HYPERACTIVITY DISORDER(ADHD)</a:t>
            </a:r>
            <a:endParaRPr lang="en-IN" sz="3200" dirty="0"/>
          </a:p>
        </p:txBody>
      </p:sp>
      <p:pic>
        <p:nvPicPr>
          <p:cNvPr id="4" name="Picture 3"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4"/>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078621"/>
          </a:xfrm>
        </p:spPr>
        <p:txBody>
          <a:bodyPr>
            <a:noAutofit/>
          </a:bodyPr>
          <a:lstStyle/>
          <a:p>
            <a:pPr algn="just">
              <a:buFont typeface="Wingdings" pitchFamily="2" charset="2"/>
              <a:buChar char="Ø"/>
            </a:pPr>
            <a:r>
              <a:rPr lang="en-US" sz="2400" dirty="0" smtClean="0">
                <a:latin typeface="Times New Roman" pitchFamily="18" charset="0"/>
                <a:cs typeface="Times New Roman" pitchFamily="18" charset="0"/>
              </a:rPr>
              <a:t>It is the process of functional physiological maturation of the body. It is the progressive increase in skills and capacity of function.</a:t>
            </a:r>
          </a:p>
          <a:p>
            <a:pPr algn="just">
              <a:buFont typeface="Wingdings" pitchFamily="2" charset="2"/>
              <a:buChar char="Ø"/>
            </a:pPr>
            <a:r>
              <a:rPr lang="en-IN" sz="2400" dirty="0" smtClean="0">
                <a:latin typeface="Times New Roman" pitchFamily="18" charset="0"/>
                <a:cs typeface="Times New Roman" pitchFamily="18" charset="0"/>
              </a:rPr>
              <a:t>The maturation and </a:t>
            </a:r>
            <a:r>
              <a:rPr lang="en-IN" sz="2400" dirty="0" err="1" smtClean="0">
                <a:latin typeface="Times New Roman" pitchFamily="18" charset="0"/>
                <a:cs typeface="Times New Roman" pitchFamily="18" charset="0"/>
              </a:rPr>
              <a:t>myelination</a:t>
            </a:r>
            <a:r>
              <a:rPr lang="en-IN" sz="2400" dirty="0" smtClean="0">
                <a:latin typeface="Times New Roman" pitchFamily="18" charset="0"/>
                <a:cs typeface="Times New Roman" pitchFamily="18" charset="0"/>
              </a:rPr>
              <a:t> of the nervous system is reflected in the sequential attainment of developmental milestones</a:t>
            </a:r>
          </a:p>
          <a:p>
            <a:pPr algn="just">
              <a:buFont typeface="Wingdings" pitchFamily="2" charset="2"/>
              <a:buChar char="Ø"/>
            </a:pPr>
            <a:r>
              <a:rPr lang="en-IN" sz="2400" dirty="0" smtClean="0">
                <a:latin typeface="Times New Roman" pitchFamily="18" charset="0"/>
                <a:cs typeface="Times New Roman" pitchFamily="18" charset="0"/>
              </a:rPr>
              <a:t>It is a global process reflected in new motor abilities and language, social and cognitive skills, intelligence</a:t>
            </a:r>
            <a:r>
              <a:rPr lang="en-US" sz="2400" dirty="0" smtClean="0">
                <a:latin typeface="Times New Roman" pitchFamily="18" charset="0"/>
                <a:cs typeface="Times New Roman" pitchFamily="18" charset="0"/>
              </a:rPr>
              <a:t>.</a:t>
            </a:r>
          </a:p>
        </p:txBody>
      </p:sp>
      <p:sp>
        <p:nvSpPr>
          <p:cNvPr id="2" name="Title 1"/>
          <p:cNvSpPr>
            <a:spLocks noGrp="1"/>
          </p:cNvSpPr>
          <p:nvPr>
            <p:ph type="title"/>
          </p:nvPr>
        </p:nvSpPr>
        <p:spPr>
          <a:xfrm>
            <a:off x="1142976" y="274638"/>
            <a:ext cx="6357982" cy="1143000"/>
          </a:xfrm>
        </p:spPr>
        <p:txBody>
          <a:bodyPr>
            <a:noAutofit/>
          </a:bodyPr>
          <a:lstStyle/>
          <a:p>
            <a:pPr lvl="0"/>
            <a:r>
              <a:rPr lang="en-US" sz="4000" b="1" dirty="0" smtClean="0">
                <a:solidFill>
                  <a:schemeClr val="tx2"/>
                </a:solidFill>
                <a:effectLst>
                  <a:outerShdw blurRad="31750" dist="25400" dir="5400000" algn="tl" rotWithShape="0">
                    <a:srgbClr val="000000">
                      <a:alpha val="25000"/>
                    </a:srgbClr>
                  </a:outerShdw>
                </a:effectLst>
                <a:latin typeface="Times New Roman" pitchFamily="18" charset="0"/>
                <a:ea typeface="+mj-ea"/>
                <a:cs typeface="Times New Roman" pitchFamily="18" charset="0"/>
              </a:rPr>
              <a:t>		Definition of </a:t>
            </a:r>
            <a:r>
              <a:rPr lang="en-US" sz="4000" b="1" dirty="0">
                <a:solidFill>
                  <a:schemeClr val="tx2"/>
                </a:solidFill>
                <a:effectLst>
                  <a:outerShdw blurRad="31750" dist="25400" dir="5400000" algn="tl" rotWithShape="0">
                    <a:srgbClr val="000000">
                      <a:alpha val="25000"/>
                    </a:srgbClr>
                  </a:outerShdw>
                </a:effectLst>
                <a:latin typeface="Times New Roman" pitchFamily="18" charset="0"/>
                <a:cs typeface="Times New Roman" pitchFamily="18" charset="0"/>
              </a:rPr>
              <a:t>Development </a:t>
            </a:r>
            <a:br>
              <a:rPr lang="en-US" sz="4000" b="1" dirty="0">
                <a:solidFill>
                  <a:schemeClr val="tx2"/>
                </a:solidFill>
                <a:effectLst>
                  <a:outerShdw blurRad="31750" dist="25400" dir="5400000" algn="tl" rotWithShape="0">
                    <a:srgbClr val="000000">
                      <a:alpha val="25000"/>
                    </a:srgbClr>
                  </a:outerShdw>
                </a:effectLst>
                <a:latin typeface="Times New Roman" pitchFamily="18" charset="0"/>
                <a:cs typeface="Times New Roman" pitchFamily="18" charset="0"/>
              </a:rPr>
            </a:br>
            <a:r>
              <a:rPr lang="en-US" sz="4000" b="1" dirty="0" smtClean="0">
                <a:solidFill>
                  <a:schemeClr val="tx2"/>
                </a:solidFill>
                <a:effectLst>
                  <a:outerShdw blurRad="31750" dist="25400" dir="5400000" algn="tl" rotWithShape="0">
                    <a:srgbClr val="000000">
                      <a:alpha val="25000"/>
                    </a:srgbClr>
                  </a:outerShdw>
                </a:effectLst>
                <a:latin typeface="Times New Roman" pitchFamily="18" charset="0"/>
                <a:cs typeface="Times New Roman" pitchFamily="18" charset="0"/>
              </a:rPr>
              <a:t>             </a:t>
            </a:r>
            <a:endParaRPr lang="en-IN" sz="4000" dirty="0"/>
          </a:p>
        </p:txBody>
      </p:sp>
      <p:pic>
        <p:nvPicPr>
          <p:cNvPr id="4" name="Picture 3"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4"/>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None/>
            </a:pPr>
            <a:r>
              <a:rPr lang="en-US" sz="2400" dirty="0" smtClean="0">
                <a:latin typeface="Times New Roman" panose="02020603050405020304" pitchFamily="18" charset="0"/>
                <a:cs typeface="Times New Roman" panose="02020603050405020304" pitchFamily="18" charset="0"/>
              </a:rPr>
              <a:t>characterized by</a:t>
            </a:r>
          </a:p>
          <a:p>
            <a:pPr marL="0" indent="0" algn="just">
              <a:buNone/>
            </a:pPr>
            <a:r>
              <a:rPr lang="en-US" sz="2400" dirty="0" smtClean="0">
                <a:latin typeface="Times New Roman" panose="02020603050405020304" pitchFamily="18" charset="0"/>
                <a:cs typeface="Times New Roman" panose="02020603050405020304" pitchFamily="18" charset="0"/>
              </a:rPr>
              <a:t>(1)Inattention</a:t>
            </a:r>
          </a:p>
          <a:p>
            <a:pPr marL="0" indent="0" algn="just">
              <a:buNone/>
            </a:pPr>
            <a:r>
              <a:rPr lang="en-US" sz="2400" dirty="0" smtClean="0">
                <a:latin typeface="Times New Roman" panose="02020603050405020304" pitchFamily="18" charset="0"/>
                <a:cs typeface="Times New Roman" panose="02020603050405020304" pitchFamily="18" charset="0"/>
              </a:rPr>
              <a:t>(2)Hyperactivity/Impulsivity</a:t>
            </a:r>
          </a:p>
          <a:p>
            <a:pPr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Several inattentive or hyperactive/impulsive symptoms were present before 12 years of age</a:t>
            </a:r>
          </a:p>
          <a:p>
            <a:pPr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Several inattentive or hyperactive/impulsive symptoms are present in 2 or more settings (e.g., at school or work or at home) and is documented independently</a:t>
            </a:r>
          </a:p>
          <a:p>
            <a:pPr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 There is clear evidence of clinically significant impairment in social, academic, or occupational functioning</a:t>
            </a:r>
            <a:endParaRPr lang="en-IN" sz="2400" dirty="0" smtClean="0">
              <a:latin typeface="Times New Roman" panose="02020603050405020304" pitchFamily="18" charset="0"/>
              <a:cs typeface="Times New Roman" panose="02020603050405020304" pitchFamily="18" charset="0"/>
            </a:endParaRPr>
          </a:p>
          <a:p>
            <a:pPr algn="just"/>
            <a:endParaRPr lang="en-IN" sz="2400" dirty="0"/>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IN" sz="2400" b="1" u="sng" dirty="0" smtClean="0">
                <a:latin typeface="Times New Roman" panose="02020603050405020304" pitchFamily="18" charset="0"/>
                <a:cs typeface="Times New Roman" panose="02020603050405020304" pitchFamily="18" charset="0"/>
              </a:rPr>
              <a:t>Clinical manifestations</a:t>
            </a:r>
          </a:p>
          <a:p>
            <a:pPr marL="0" indent="0" algn="just">
              <a:buNone/>
            </a:pPr>
            <a:r>
              <a:rPr lang="en-IN" sz="2400" dirty="0" smtClean="0">
                <a:latin typeface="Times New Roman" panose="02020603050405020304" pitchFamily="18" charset="0"/>
                <a:cs typeface="Times New Roman" panose="02020603050405020304" pitchFamily="18" charset="0"/>
              </a:rPr>
              <a:t>Behaviour must present before 12 years</a:t>
            </a:r>
          </a:p>
          <a:p>
            <a:pPr algn="just">
              <a:buNone/>
            </a:pPr>
            <a:r>
              <a:rPr lang="en-US" sz="2400" dirty="0" smtClean="0">
                <a:latin typeface="Times New Roman" panose="02020603050405020304" pitchFamily="18" charset="0"/>
                <a:cs typeface="Times New Roman" panose="02020603050405020304" pitchFamily="18" charset="0"/>
              </a:rPr>
              <a:t>	The inattentive presentation is more common in females and is associated with relatively high rates of internalizing symptoms (anxiety and low mood)</a:t>
            </a:r>
          </a:p>
          <a:p>
            <a:pPr algn="just">
              <a:buNone/>
            </a:pPr>
            <a:r>
              <a:rPr lang="en-US" sz="2400" dirty="0" smtClean="0">
                <a:latin typeface="Times New Roman" panose="02020603050405020304" pitchFamily="18" charset="0"/>
                <a:cs typeface="Times New Roman" panose="02020603050405020304" pitchFamily="18" charset="0"/>
              </a:rPr>
              <a:t>	The other two presentations, hyperactive-impulsive and combined , are more often diagnosed in males </a:t>
            </a:r>
          </a:p>
          <a:p>
            <a:pPr algn="just">
              <a:buNone/>
            </a:pPr>
            <a:r>
              <a:rPr lang="en-US" sz="2400" dirty="0" smtClean="0">
                <a:latin typeface="Times New Roman" panose="02020603050405020304" pitchFamily="18" charset="0"/>
                <a:cs typeface="Times New Roman" panose="02020603050405020304" pitchFamily="18" charset="0"/>
              </a:rPr>
              <a:t>   The symptoms may vary from motor restlessness and aggressive and disruptive behavior, which are common in preschool children, to disorganized, distractible, and inattentive symptoms, which are more typical in older adolescents and adults</a:t>
            </a:r>
            <a:endParaRPr lang="en-IN" sz="2400" dirty="0" smtClean="0">
              <a:latin typeface="Times New Roman" panose="02020603050405020304" pitchFamily="18" charset="0"/>
              <a:cs typeface="Times New Roman" panose="02020603050405020304" pitchFamily="18" charset="0"/>
            </a:endParaRPr>
          </a:p>
          <a:p>
            <a:pPr algn="just">
              <a:buNone/>
            </a:pPr>
            <a:endParaRPr lang="en-US" sz="24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endParaRPr lang="en-US" sz="2400" dirty="0" smtClean="0">
              <a:latin typeface="Times New Roman" panose="02020603050405020304" pitchFamily="18" charset="0"/>
              <a:cs typeface="Times New Roman" panose="02020603050405020304" pitchFamily="18" charset="0"/>
            </a:endParaRPr>
          </a:p>
          <a:p>
            <a:pPr algn="just"/>
            <a:endParaRPr lang="en-IN" sz="2400" dirty="0"/>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The key features are impairment in social communication and social interaction accompanied by restricted and repetitive behaviors</a:t>
            </a:r>
          </a:p>
          <a:p>
            <a:pPr algn="just"/>
            <a:endParaRPr lang="en-US" sz="2400" u="sng" dirty="0" smtClean="0">
              <a:latin typeface="Times New Roman" panose="02020603050405020304" pitchFamily="18" charset="0"/>
              <a:cs typeface="Times New Roman" panose="02020603050405020304" pitchFamily="18" charset="0"/>
            </a:endParaRPr>
          </a:p>
          <a:p>
            <a:pPr algn="just"/>
            <a:r>
              <a:rPr lang="en-US" sz="2400" b="1" u="sng" dirty="0" smtClean="0">
                <a:latin typeface="Times New Roman" panose="02020603050405020304" pitchFamily="18" charset="0"/>
                <a:cs typeface="Times New Roman" panose="02020603050405020304" pitchFamily="18" charset="0"/>
              </a:rPr>
              <a:t>Diagnostic Criteria and Symptoms</a:t>
            </a:r>
          </a:p>
          <a:p>
            <a:pPr algn="just">
              <a:buNone/>
            </a:pPr>
            <a:r>
              <a:rPr lang="en-US" sz="2400" dirty="0" smtClean="0">
                <a:latin typeface="Times New Roman" panose="02020603050405020304" pitchFamily="18" charset="0"/>
                <a:cs typeface="Times New Roman" panose="02020603050405020304" pitchFamily="18" charset="0"/>
              </a:rPr>
              <a:t>   To meet criteria for ASD, the symptoms need to have been present since the early developmental period, significantly impact functioning and not be better explained by the diagnoses of intellectual disability (ID) or global developmental delay</a:t>
            </a:r>
          </a:p>
          <a:p>
            <a:pPr algn="just"/>
            <a:endParaRPr lang="en-IN" sz="2400" dirty="0"/>
          </a:p>
        </p:txBody>
      </p:sp>
      <p:sp>
        <p:nvSpPr>
          <p:cNvPr id="3" name="Title 2"/>
          <p:cNvSpPr>
            <a:spLocks noGrp="1"/>
          </p:cNvSpPr>
          <p:nvPr>
            <p:ph type="title"/>
          </p:nvPr>
        </p:nvSpPr>
        <p:spPr>
          <a:xfrm>
            <a:off x="2285984" y="274638"/>
            <a:ext cx="6400816" cy="1143000"/>
          </a:xfrm>
        </p:spPr>
        <p:txBody>
          <a:bodyPr>
            <a:normAutofit/>
          </a:bodyPr>
          <a:lstStyle/>
          <a:p>
            <a:pPr algn="ctr"/>
            <a:r>
              <a:rPr lang="en-IN" sz="3200" dirty="0" smtClean="0">
                <a:effectLst>
                  <a:outerShdw blurRad="38100" dist="38100" dir="2700000" algn="tl">
                    <a:srgbClr val="000000">
                      <a:alpha val="43137"/>
                    </a:srgbClr>
                  </a:outerShdw>
                </a:effectLst>
                <a:latin typeface="Times New Roman" pitchFamily="18" charset="0"/>
                <a:cs typeface="Times New Roman" pitchFamily="18" charset="0"/>
              </a:rPr>
              <a:t>AUTISM SPECTRUM DISORDER(ASD)</a:t>
            </a:r>
            <a:endParaRPr lang="en-IN" sz="3200" dirty="0"/>
          </a:p>
        </p:txBody>
      </p:sp>
      <p:pic>
        <p:nvPicPr>
          <p:cNvPr id="4" name="Picture 3"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4"/>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2984"/>
            <a:ext cx="8229600" cy="4864307"/>
          </a:xfrm>
        </p:spPr>
        <p:txBody>
          <a:bodyPr>
            <a:noAutofit/>
          </a:bodyPr>
          <a:lstStyle/>
          <a:p>
            <a:pPr marL="0" indent="0" algn="just">
              <a:buNone/>
            </a:pPr>
            <a:r>
              <a:rPr lang="en-IN" sz="2400" b="1" dirty="0" smtClean="0">
                <a:latin typeface="Times New Roman" pitchFamily="18" charset="0"/>
                <a:cs typeface="Times New Roman" pitchFamily="18" charset="0"/>
              </a:rPr>
              <a:t>1)</a:t>
            </a:r>
            <a:r>
              <a:rPr lang="en-IN" sz="2400" b="1" u="sng" dirty="0" smtClean="0">
                <a:latin typeface="Times New Roman" pitchFamily="18" charset="0"/>
                <a:cs typeface="Times New Roman" pitchFamily="18" charset="0"/>
              </a:rPr>
              <a:t>Anorexia Nervosa</a:t>
            </a:r>
          </a:p>
          <a:p>
            <a:pPr marL="0" indent="0" algn="just">
              <a:buNone/>
            </a:pPr>
            <a:r>
              <a:rPr lang="en-IN" sz="2400" dirty="0" smtClean="0">
                <a:latin typeface="Times New Roman" pitchFamily="18" charset="0"/>
                <a:cs typeface="Times New Roman" pitchFamily="18" charset="0"/>
              </a:rPr>
              <a:t>-This eating disorder is characterized by:</a:t>
            </a:r>
          </a:p>
          <a:p>
            <a:pPr marL="0" indent="0" algn="just">
              <a:buNone/>
            </a:pPr>
            <a:r>
              <a:rPr lang="en-IN" sz="2400" dirty="0" smtClean="0">
                <a:latin typeface="Times New Roman" pitchFamily="18" charset="0"/>
                <a:cs typeface="Times New Roman" pitchFamily="18" charset="0"/>
              </a:rPr>
              <a:t>(a)Body weight less than 85% of expected for age and height</a:t>
            </a:r>
          </a:p>
          <a:p>
            <a:pPr marL="0" indent="0" algn="just">
              <a:buNone/>
            </a:pPr>
            <a:r>
              <a:rPr lang="en-IN" sz="2400" dirty="0" smtClean="0">
                <a:latin typeface="Times New Roman" pitchFamily="18" charset="0"/>
                <a:cs typeface="Times New Roman" pitchFamily="18" charset="0"/>
              </a:rPr>
              <a:t>(b)Intense fear of becoming fat, even though underweight</a:t>
            </a:r>
          </a:p>
          <a:p>
            <a:pPr marL="0" indent="0" algn="just">
              <a:buNone/>
            </a:pPr>
            <a:r>
              <a:rPr lang="en-IN" sz="2400" dirty="0" smtClean="0">
                <a:latin typeface="Times New Roman" pitchFamily="18" charset="0"/>
                <a:cs typeface="Times New Roman" pitchFamily="18" charset="0"/>
              </a:rPr>
              <a:t>(c)Disturbed body image and denial that the current body weight is low</a:t>
            </a:r>
          </a:p>
          <a:p>
            <a:pPr marL="0" indent="0" algn="just">
              <a:buNone/>
            </a:pPr>
            <a:r>
              <a:rPr lang="en-IN" sz="2400" dirty="0" smtClean="0">
                <a:latin typeface="Times New Roman" pitchFamily="18" charset="0"/>
                <a:cs typeface="Times New Roman" pitchFamily="18" charset="0"/>
              </a:rPr>
              <a:t>(d)In </a:t>
            </a:r>
            <a:r>
              <a:rPr lang="en-IN" sz="2400" dirty="0" err="1" smtClean="0">
                <a:latin typeface="Times New Roman" pitchFamily="18" charset="0"/>
                <a:cs typeface="Times New Roman" pitchFamily="18" charset="0"/>
              </a:rPr>
              <a:t>postmenarcheal</a:t>
            </a:r>
            <a:r>
              <a:rPr lang="en-IN" sz="2400" dirty="0" smtClean="0">
                <a:latin typeface="Times New Roman" pitchFamily="18" charset="0"/>
                <a:cs typeface="Times New Roman" pitchFamily="18" charset="0"/>
              </a:rPr>
              <a:t> girls, amenorrhea</a:t>
            </a:r>
          </a:p>
          <a:p>
            <a:pPr marL="0" indent="0" algn="just">
              <a:buNone/>
            </a:pPr>
            <a:r>
              <a:rPr lang="en-IN" sz="2400" b="1" dirty="0" smtClean="0">
                <a:latin typeface="Times New Roman" pitchFamily="18" charset="0"/>
                <a:cs typeface="Times New Roman" pitchFamily="18" charset="0"/>
              </a:rPr>
              <a:t>2)</a:t>
            </a:r>
            <a:r>
              <a:rPr lang="en-IN" sz="2400" b="1" u="sng" dirty="0" smtClean="0">
                <a:latin typeface="Times New Roman" pitchFamily="18" charset="0"/>
                <a:cs typeface="Times New Roman" pitchFamily="18" charset="0"/>
              </a:rPr>
              <a:t>Bulimia Nervosa</a:t>
            </a:r>
          </a:p>
          <a:p>
            <a:pPr marL="0" indent="0" algn="just">
              <a:buNone/>
            </a:pPr>
            <a:r>
              <a:rPr lang="en-IN" sz="2400" dirty="0" smtClean="0">
                <a:latin typeface="Times New Roman" pitchFamily="18" charset="0"/>
                <a:cs typeface="Times New Roman" pitchFamily="18" charset="0"/>
              </a:rPr>
              <a:t>-Characterized by-</a:t>
            </a:r>
          </a:p>
          <a:p>
            <a:pPr marL="0" indent="0" algn="just">
              <a:buNone/>
            </a:pPr>
            <a:r>
              <a:rPr lang="en-IN" sz="2400" dirty="0" smtClean="0">
                <a:latin typeface="Times New Roman" pitchFamily="18" charset="0"/>
                <a:cs typeface="Times New Roman" pitchFamily="18" charset="0"/>
              </a:rPr>
              <a:t>(a)Recurrent episodes of binge eating in a discrete period of time and amount of food that is definitely more than what normal</a:t>
            </a:r>
          </a:p>
          <a:p>
            <a:pPr algn="just"/>
            <a:endParaRPr lang="en-IN" sz="2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IN" sz="4000" dirty="0" smtClean="0">
                <a:effectLst>
                  <a:outerShdw blurRad="38100" dist="38100" dir="2700000" algn="tl">
                    <a:srgbClr val="000000">
                      <a:alpha val="43137"/>
                    </a:srgbClr>
                  </a:outerShdw>
                </a:effectLst>
                <a:latin typeface="Times New Roman" pitchFamily="18" charset="0"/>
                <a:cs typeface="Times New Roman" pitchFamily="18" charset="0"/>
              </a:rPr>
              <a:t>BEHAVIORAL DISORDERS</a:t>
            </a:r>
            <a:endParaRPr lang="en-IN" sz="4000" dirty="0"/>
          </a:p>
        </p:txBody>
      </p:sp>
      <p:pic>
        <p:nvPicPr>
          <p:cNvPr id="4" name="Picture 3"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4"/>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just">
              <a:buNone/>
            </a:pPr>
            <a:r>
              <a:rPr lang="en-IN" sz="2400" dirty="0" smtClean="0">
                <a:latin typeface="Times New Roman" pitchFamily="18" charset="0"/>
                <a:cs typeface="Times New Roman" pitchFamily="18" charset="0"/>
              </a:rPr>
              <a:t>individuals eat during a similar time period, without control over eating in that episode</a:t>
            </a:r>
          </a:p>
          <a:p>
            <a:pPr marL="0" indent="0" algn="just">
              <a:buNone/>
            </a:pPr>
            <a:r>
              <a:rPr lang="en-IN" sz="2400" dirty="0" smtClean="0">
                <a:latin typeface="Times New Roman" pitchFamily="18" charset="0"/>
                <a:cs typeface="Times New Roman" pitchFamily="18" charset="0"/>
              </a:rPr>
              <a:t>(b)Recurrent inappropriate compensatory behaviour to prevent weight gain, such as self-induced vomiting, misuse of laxatives , diuretics or excessive exercises</a:t>
            </a:r>
          </a:p>
          <a:p>
            <a:pPr marL="0" indent="0" algn="just">
              <a:buNone/>
            </a:pPr>
            <a:r>
              <a:rPr lang="en-IN" sz="2400" b="1" dirty="0" smtClean="0">
                <a:latin typeface="Times New Roman" pitchFamily="18" charset="0"/>
                <a:cs typeface="Times New Roman" pitchFamily="18" charset="0"/>
              </a:rPr>
              <a:t>3)</a:t>
            </a:r>
            <a:r>
              <a:rPr lang="en-IN" sz="2400" b="1" u="sng" dirty="0" smtClean="0">
                <a:latin typeface="Times New Roman" pitchFamily="18" charset="0"/>
                <a:cs typeface="Times New Roman" pitchFamily="18" charset="0"/>
              </a:rPr>
              <a:t>Difficulties with toilet training</a:t>
            </a:r>
          </a:p>
          <a:p>
            <a:pPr marL="0" indent="0" algn="just">
              <a:buNone/>
            </a:pPr>
            <a:r>
              <a:rPr lang="en-IN" sz="2400" dirty="0" smtClean="0">
                <a:latin typeface="Times New Roman" pitchFamily="18" charset="0"/>
                <a:cs typeface="Times New Roman" pitchFamily="18" charset="0"/>
              </a:rPr>
              <a:t>-Refusal to defecate on the toilet with development of constipation is a common problem in children</a:t>
            </a:r>
          </a:p>
          <a:p>
            <a:pPr marL="0" indent="0" algn="just">
              <a:buNone/>
            </a:pPr>
            <a:r>
              <a:rPr lang="en-IN" sz="2400" b="1" dirty="0" smtClean="0">
                <a:latin typeface="Times New Roman" pitchFamily="18" charset="0"/>
                <a:cs typeface="Times New Roman" pitchFamily="18" charset="0"/>
              </a:rPr>
              <a:t>4)</a:t>
            </a:r>
            <a:r>
              <a:rPr lang="en-IN" sz="2400" b="1" u="sng" dirty="0" smtClean="0">
                <a:latin typeface="Times New Roman" pitchFamily="18" charset="0"/>
                <a:cs typeface="Times New Roman" pitchFamily="18" charset="0"/>
              </a:rPr>
              <a:t>Breath holding spells</a:t>
            </a:r>
          </a:p>
          <a:p>
            <a:pPr marL="0" indent="0" algn="just">
              <a:buNone/>
            </a:pPr>
            <a:r>
              <a:rPr lang="en-IN" sz="2400" dirty="0" smtClean="0">
                <a:latin typeface="Times New Roman" pitchFamily="18" charset="0"/>
                <a:cs typeface="Times New Roman" pitchFamily="18" charset="0"/>
              </a:rPr>
              <a:t>-Reflexive events typically initiated by a provocative event that causes anger, frustration or pain causing the child to cry</a:t>
            </a:r>
          </a:p>
          <a:p>
            <a:pPr marL="0" indent="0" algn="just">
              <a:buNone/>
            </a:pPr>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marL="0" indent="0" algn="just">
              <a:buNone/>
            </a:pPr>
            <a:endParaRPr lang="en-IN" sz="2400" dirty="0" smtClean="0">
              <a:latin typeface="Times New Roman" pitchFamily="18" charset="0"/>
              <a:cs typeface="Times New Roman" pitchFamily="18" charset="0"/>
            </a:endParaRPr>
          </a:p>
          <a:p>
            <a:pPr algn="just"/>
            <a:endParaRPr lang="en-IN" sz="2400" dirty="0"/>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just">
              <a:buNone/>
            </a:pPr>
            <a:r>
              <a:rPr lang="en-IN" sz="2400" dirty="0" smtClean="0">
                <a:latin typeface="Times New Roman" pitchFamily="18" charset="0"/>
                <a:cs typeface="Times New Roman" pitchFamily="18" charset="0"/>
              </a:rPr>
              <a:t>-Crying stops at full expiration and the child becomes apnoeic and cyanotic or pale</a:t>
            </a:r>
          </a:p>
          <a:p>
            <a:pPr marL="0" indent="0" algn="just">
              <a:buNone/>
            </a:pPr>
            <a:endParaRPr lang="en-US" sz="2400" dirty="0" smtClean="0">
              <a:latin typeface="Times New Roman" pitchFamily="18" charset="0"/>
              <a:cs typeface="Times New Roman" pitchFamily="18" charset="0"/>
            </a:endParaRPr>
          </a:p>
          <a:p>
            <a:pPr marL="0" indent="0">
              <a:buNone/>
            </a:pPr>
            <a:r>
              <a:rPr lang="en-IN" sz="2400" b="1" dirty="0" smtClean="0">
                <a:latin typeface="Times New Roman" pitchFamily="18" charset="0"/>
                <a:cs typeface="Times New Roman" pitchFamily="18" charset="0"/>
              </a:rPr>
              <a:t>HABIT DISORDERS AND TICS</a:t>
            </a:r>
          </a:p>
          <a:p>
            <a:pPr marL="0" indent="0">
              <a:buNone/>
            </a:pPr>
            <a:r>
              <a:rPr lang="en-IN" sz="2400" dirty="0" smtClean="0">
                <a:latin typeface="Times New Roman" pitchFamily="18" charset="0"/>
                <a:cs typeface="Times New Roman" pitchFamily="18" charset="0"/>
              </a:rPr>
              <a:t>1)Nail biting</a:t>
            </a:r>
          </a:p>
          <a:p>
            <a:pPr marL="0" indent="0">
              <a:buNone/>
            </a:pPr>
            <a:r>
              <a:rPr lang="en-IN" sz="2400" dirty="0" smtClean="0">
                <a:latin typeface="Times New Roman" pitchFamily="18" charset="0"/>
                <a:cs typeface="Times New Roman" pitchFamily="18" charset="0"/>
              </a:rPr>
              <a:t>2)Thumb sucking</a:t>
            </a:r>
          </a:p>
          <a:p>
            <a:pPr marL="0" indent="0">
              <a:buNone/>
            </a:pPr>
            <a:r>
              <a:rPr lang="en-IN" sz="2400" dirty="0" smtClean="0">
                <a:latin typeface="Times New Roman" pitchFamily="18" charset="0"/>
                <a:cs typeface="Times New Roman" pitchFamily="18" charset="0"/>
              </a:rPr>
              <a:t>3)Tics</a:t>
            </a:r>
          </a:p>
          <a:p>
            <a:pPr marL="0" indent="0">
              <a:buNone/>
            </a:pPr>
            <a:r>
              <a:rPr lang="en-IN" sz="2400" dirty="0" smtClean="0">
                <a:latin typeface="Times New Roman" pitchFamily="18" charset="0"/>
                <a:cs typeface="Times New Roman" pitchFamily="18" charset="0"/>
              </a:rPr>
              <a:t>4)Disruptive Behaviour Disorder</a:t>
            </a:r>
          </a:p>
          <a:p>
            <a:pPr marL="0" indent="0" algn="just">
              <a:buNone/>
            </a:pPr>
            <a:endParaRPr lang="en-IN" sz="2400" dirty="0" smtClean="0">
              <a:latin typeface="Times New Roman" pitchFamily="18" charset="0"/>
              <a:cs typeface="Times New Roman" pitchFamily="18" charset="0"/>
            </a:endParaRPr>
          </a:p>
          <a:p>
            <a:pPr algn="just"/>
            <a:endParaRPr lang="en-IN" sz="2400" dirty="0"/>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4525963"/>
          </a:xfrm>
        </p:spPr>
        <p:txBody>
          <a:bodyPr>
            <a:noAutofit/>
          </a:bodyPr>
          <a:lstStyle/>
          <a:p>
            <a:pPr algn="just">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It is a continuous process, starting in </a:t>
            </a:r>
            <a:r>
              <a:rPr lang="en-IN" sz="2400" dirty="0" err="1" smtClean="0">
                <a:latin typeface="Times New Roman" panose="02020603050405020304" pitchFamily="18" charset="0"/>
                <a:cs typeface="Times New Roman" panose="02020603050405020304" pitchFamily="18" charset="0"/>
              </a:rPr>
              <a:t>utero</a:t>
            </a:r>
            <a:r>
              <a:rPr lang="en-IN" sz="2400" dirty="0" smtClean="0">
                <a:latin typeface="Times New Roman" panose="02020603050405020304" pitchFamily="18" charset="0"/>
                <a:cs typeface="Times New Roman" panose="02020603050405020304" pitchFamily="18" charset="0"/>
              </a:rPr>
              <a:t> and progressing in an orderly manner until maturity. The child has to go through many developmental stages before a milestone is achieved</a:t>
            </a:r>
          </a:p>
          <a:p>
            <a:pPr algn="just">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It depends on the functional maturation of the nervous system</a:t>
            </a:r>
          </a:p>
          <a:p>
            <a:pPr algn="just">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The sequence of attainment of milestones is the same in all children</a:t>
            </a:r>
          </a:p>
          <a:p>
            <a:pPr algn="just">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The process of development progresses in a </a:t>
            </a:r>
            <a:r>
              <a:rPr lang="en-IN" sz="2400" dirty="0" err="1" smtClean="0">
                <a:latin typeface="Times New Roman" panose="02020603050405020304" pitchFamily="18" charset="0"/>
                <a:cs typeface="Times New Roman" panose="02020603050405020304" pitchFamily="18" charset="0"/>
              </a:rPr>
              <a:t>cephalocaudal</a:t>
            </a:r>
            <a:r>
              <a:rPr lang="en-IN" sz="2400" dirty="0" smtClean="0">
                <a:latin typeface="Times New Roman" panose="02020603050405020304" pitchFamily="18" charset="0"/>
                <a:cs typeface="Times New Roman" panose="02020603050405020304" pitchFamily="18" charset="0"/>
              </a:rPr>
              <a:t> direction</a:t>
            </a:r>
          </a:p>
          <a:p>
            <a:pPr algn="just">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Certain primitive reflexes have to be lost before relevant milestones are achieved</a:t>
            </a:r>
          </a:p>
          <a:p>
            <a:pPr algn="just">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The initial disorganized mass activity is gradually replaced by specific and wilful actions</a:t>
            </a:r>
          </a:p>
          <a:p>
            <a:pPr algn="just"/>
            <a:endParaRPr lang="en-IN" sz="2400" dirty="0"/>
          </a:p>
        </p:txBody>
      </p:sp>
      <p:sp>
        <p:nvSpPr>
          <p:cNvPr id="3" name="Title 2"/>
          <p:cNvSpPr>
            <a:spLocks noGrp="1"/>
          </p:cNvSpPr>
          <p:nvPr>
            <p:ph type="title"/>
          </p:nvPr>
        </p:nvSpPr>
        <p:spPr>
          <a:xfrm>
            <a:off x="1357290" y="274638"/>
            <a:ext cx="6215106" cy="1143000"/>
          </a:xfrm>
        </p:spPr>
        <p:txBody>
          <a:bodyPr>
            <a:noAutofit/>
          </a:bodyPr>
          <a:lstStyle/>
          <a:p>
            <a:r>
              <a:rPr lang="en-IN" sz="3600" i="1" u="sng" dirty="0" smtClean="0">
                <a:latin typeface="Times New Roman" panose="02020603050405020304" pitchFamily="18" charset="0"/>
                <a:cs typeface="Times New Roman" panose="02020603050405020304" pitchFamily="18" charset="0"/>
              </a:rPr>
              <a:t>       PRINCIPLES OF DEVELOPMENT:</a:t>
            </a:r>
            <a:endParaRPr lang="en-IN" sz="3600" dirty="0"/>
          </a:p>
        </p:txBody>
      </p:sp>
      <p:pic>
        <p:nvPicPr>
          <p:cNvPr id="4" name="Picture 3"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4"/>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Depends on a variety of mutually interactive factors such as hereditary potential, biological integrity, physical and psychosocial environment and emotional stimulation</a:t>
            </a:r>
          </a:p>
          <a:p>
            <a:pPr algn="just">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The brain matures through a dynamic interplay of genetic, biological and psychosocial factors</a:t>
            </a:r>
          </a:p>
          <a:p>
            <a:pPr algn="just">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Infancy and early childhood are the most crucial phases during which development takes place</a:t>
            </a:r>
            <a:endParaRPr lang="en-IN"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fontScale="90000"/>
          </a:bodyPr>
          <a:lstStyle/>
          <a:p>
            <a:pPr algn="ctr"/>
            <a:r>
              <a:rPr lang="en-IN" sz="3600" i="1" u="sng" dirty="0" smtClean="0">
                <a:latin typeface="Times New Roman" panose="02020603050405020304" pitchFamily="18" charset="0"/>
                <a:cs typeface="Times New Roman" panose="02020603050405020304" pitchFamily="18" charset="0"/>
              </a:rPr>
              <a:t>   </a:t>
            </a:r>
            <a:r>
              <a:rPr lang="en-IN" sz="2200" i="1" u="sng" dirty="0" smtClean="0">
                <a:latin typeface="Times New Roman" panose="02020603050405020304" pitchFamily="18" charset="0"/>
                <a:cs typeface="Times New Roman" panose="02020603050405020304" pitchFamily="18" charset="0"/>
              </a:rPr>
              <a:t>FACTORS AFFECTING DEVELOPMENT</a:t>
            </a:r>
            <a:r>
              <a:rPr lang="en-IN" sz="3100" i="1" u="sng" dirty="0" smtClean="0">
                <a:latin typeface="Times New Roman" panose="02020603050405020304" pitchFamily="18" charset="0"/>
                <a:cs typeface="Times New Roman" panose="02020603050405020304" pitchFamily="18" charset="0"/>
              </a:rPr>
              <a:t>:</a:t>
            </a:r>
            <a:br>
              <a:rPr lang="en-IN" sz="3100" i="1" u="sng" dirty="0" smtClean="0">
                <a:latin typeface="Times New Roman" panose="02020603050405020304" pitchFamily="18" charset="0"/>
                <a:cs typeface="Times New Roman" panose="02020603050405020304" pitchFamily="18" charset="0"/>
              </a:rPr>
            </a:br>
            <a:endParaRPr lang="en-IN" dirty="0"/>
          </a:p>
        </p:txBody>
      </p:sp>
      <p:pic>
        <p:nvPicPr>
          <p:cNvPr id="4" name="Picture 3"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4"/>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IN" sz="2400" dirty="0" smtClean="0">
                <a:latin typeface="Times New Roman" pitchFamily="18" charset="0"/>
                <a:cs typeface="Times New Roman" pitchFamily="18" charset="0"/>
              </a:rPr>
              <a:t>1.</a:t>
            </a:r>
            <a:r>
              <a:rPr lang="en-IN" sz="2400" b="1" dirty="0" smtClean="0">
                <a:latin typeface="Times New Roman" pitchFamily="18" charset="0"/>
                <a:cs typeface="Times New Roman" pitchFamily="18" charset="0"/>
              </a:rPr>
              <a:t>Prenatal factors-</a:t>
            </a:r>
          </a:p>
          <a:p>
            <a:pPr marL="0" indent="0">
              <a:buNone/>
            </a:pPr>
            <a:r>
              <a:rPr lang="en-IN" sz="2400" dirty="0" smtClean="0">
                <a:latin typeface="Times New Roman" pitchFamily="18" charset="0"/>
                <a:cs typeface="Times New Roman" pitchFamily="18" charset="0"/>
              </a:rPr>
              <a:t>a)Genetic factors</a:t>
            </a:r>
          </a:p>
          <a:p>
            <a:pPr marL="0" indent="0">
              <a:buNone/>
            </a:pPr>
            <a:r>
              <a:rPr lang="en-IN" sz="2400" dirty="0" smtClean="0">
                <a:latin typeface="Times New Roman" pitchFamily="18" charset="0"/>
                <a:cs typeface="Times New Roman" pitchFamily="18" charset="0"/>
              </a:rPr>
              <a:t>b)Maternal factors</a:t>
            </a:r>
          </a:p>
          <a:p>
            <a:pPr marL="0" indent="0">
              <a:buNone/>
            </a:pPr>
            <a:r>
              <a:rPr lang="en-IN" sz="2400" dirty="0" smtClean="0">
                <a:latin typeface="Times New Roman" pitchFamily="18" charset="0"/>
                <a:cs typeface="Times New Roman" pitchFamily="18" charset="0"/>
              </a:rPr>
              <a:t>(</a:t>
            </a:r>
            <a:r>
              <a:rPr lang="en-IN" sz="2400" dirty="0" err="1" smtClean="0">
                <a:latin typeface="Times New Roman" pitchFamily="18" charset="0"/>
                <a:cs typeface="Times New Roman" pitchFamily="18" charset="0"/>
              </a:rPr>
              <a:t>i</a:t>
            </a:r>
            <a:r>
              <a:rPr lang="en-IN" sz="2400" dirty="0" smtClean="0">
                <a:latin typeface="Times New Roman" pitchFamily="18" charset="0"/>
                <a:cs typeface="Times New Roman" pitchFamily="18" charset="0"/>
              </a:rPr>
              <a:t>)Maternal nutrition</a:t>
            </a:r>
          </a:p>
          <a:p>
            <a:pPr marL="0" indent="0">
              <a:buNone/>
            </a:pPr>
            <a:r>
              <a:rPr lang="en-IN" sz="2400" dirty="0" smtClean="0">
                <a:latin typeface="Times New Roman" pitchFamily="18" charset="0"/>
                <a:cs typeface="Times New Roman" pitchFamily="18" charset="0"/>
              </a:rPr>
              <a:t>(ii)Exposure to drugs and toxins</a:t>
            </a:r>
          </a:p>
          <a:p>
            <a:pPr marL="0" indent="0">
              <a:buNone/>
            </a:pPr>
            <a:r>
              <a:rPr lang="en-IN" sz="2400" dirty="0" smtClean="0">
                <a:latin typeface="Times New Roman" pitchFamily="18" charset="0"/>
                <a:cs typeface="Times New Roman" pitchFamily="18" charset="0"/>
              </a:rPr>
              <a:t>(iii)Maternal diseases and infections</a:t>
            </a:r>
          </a:p>
          <a:p>
            <a:endParaRPr lang="en-US" sz="2400" dirty="0" smtClean="0">
              <a:latin typeface="Times New Roman" pitchFamily="18" charset="0"/>
              <a:cs typeface="Times New Roman" pitchFamily="18" charset="0"/>
            </a:endParaRPr>
          </a:p>
          <a:p>
            <a:pPr marL="0" indent="0">
              <a:buNone/>
            </a:pPr>
            <a:r>
              <a:rPr lang="en-IN" sz="2400" dirty="0" smtClean="0">
                <a:latin typeface="Times New Roman" pitchFamily="18" charset="0"/>
                <a:cs typeface="Times New Roman" pitchFamily="18" charset="0"/>
              </a:rPr>
              <a:t>2. </a:t>
            </a:r>
            <a:r>
              <a:rPr lang="en-IN" sz="2400" b="1" dirty="0" smtClean="0">
                <a:latin typeface="Times New Roman" pitchFamily="18" charset="0"/>
                <a:cs typeface="Times New Roman" pitchFamily="18" charset="0"/>
              </a:rPr>
              <a:t>Neonatal risk factors-</a:t>
            </a:r>
          </a:p>
          <a:p>
            <a:pPr marL="0" indent="0">
              <a:buNone/>
            </a:pPr>
            <a:r>
              <a:rPr lang="en-IN" sz="2400" dirty="0" smtClean="0">
                <a:latin typeface="Times New Roman" pitchFamily="18" charset="0"/>
                <a:cs typeface="Times New Roman" pitchFamily="18" charset="0"/>
              </a:rPr>
              <a:t>a)Intrauterine growth restriction(IUGR)</a:t>
            </a:r>
          </a:p>
          <a:p>
            <a:pPr marL="0" indent="0">
              <a:buNone/>
            </a:pPr>
            <a:r>
              <a:rPr lang="en-IN" sz="2400" dirty="0" smtClean="0">
                <a:latin typeface="Times New Roman" pitchFamily="18" charset="0"/>
                <a:cs typeface="Times New Roman" pitchFamily="18" charset="0"/>
              </a:rPr>
              <a:t>b)Prematurity</a:t>
            </a:r>
          </a:p>
          <a:p>
            <a:pPr marL="0" indent="0">
              <a:buNone/>
            </a:pPr>
            <a:r>
              <a:rPr lang="en-IN" sz="2400" dirty="0" smtClean="0">
                <a:latin typeface="Times New Roman" pitchFamily="18" charset="0"/>
                <a:cs typeface="Times New Roman" pitchFamily="18" charset="0"/>
              </a:rPr>
              <a:t>c)</a:t>
            </a:r>
            <a:r>
              <a:rPr lang="en-IN" sz="2400" dirty="0" err="1" smtClean="0">
                <a:latin typeface="Times New Roman" pitchFamily="18" charset="0"/>
                <a:cs typeface="Times New Roman" pitchFamily="18" charset="0"/>
              </a:rPr>
              <a:t>Perinatal</a:t>
            </a:r>
            <a:r>
              <a:rPr lang="en-IN" sz="2400" dirty="0" smtClean="0">
                <a:latin typeface="Times New Roman" pitchFamily="18" charset="0"/>
                <a:cs typeface="Times New Roman" pitchFamily="18" charset="0"/>
              </a:rPr>
              <a:t> asphyxia</a:t>
            </a:r>
            <a:endParaRPr lang="en-IN" sz="2400" dirty="0">
              <a:latin typeface="Times New Roman" pitchFamily="18" charset="0"/>
              <a:cs typeface="Times New Roman" pitchFamily="18" charset="0"/>
            </a:endParaRPr>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Postneonatal</a:t>
            </a:r>
            <a:r>
              <a:rPr lang="en-IN" sz="2400" dirty="0" smtClean="0">
                <a:latin typeface="Times New Roman" pitchFamily="18" charset="0"/>
                <a:cs typeface="Times New Roman" pitchFamily="18" charset="0"/>
              </a:rPr>
              <a:t> factors</a:t>
            </a:r>
          </a:p>
          <a:p>
            <a:pPr marL="0" indent="0">
              <a:buNone/>
            </a:pPr>
            <a:r>
              <a:rPr lang="en-IN" sz="2400" dirty="0" smtClean="0">
                <a:latin typeface="Times New Roman" pitchFamily="18" charset="0"/>
                <a:cs typeface="Times New Roman" pitchFamily="18" charset="0"/>
              </a:rPr>
              <a:t>a)Infant and child nutrition</a:t>
            </a:r>
          </a:p>
          <a:p>
            <a:pPr marL="0" indent="0">
              <a:buNone/>
            </a:pPr>
            <a:r>
              <a:rPr lang="en-IN" sz="2400" dirty="0" smtClean="0">
                <a:latin typeface="Times New Roman" pitchFamily="18" charset="0"/>
                <a:cs typeface="Times New Roman" pitchFamily="18" charset="0"/>
              </a:rPr>
              <a:t>b)Iron deficiency</a:t>
            </a:r>
          </a:p>
          <a:p>
            <a:pPr marL="0" indent="0">
              <a:buNone/>
            </a:pPr>
            <a:r>
              <a:rPr lang="en-IN" sz="2400" dirty="0" smtClean="0">
                <a:latin typeface="Times New Roman" pitchFamily="18" charset="0"/>
                <a:cs typeface="Times New Roman" pitchFamily="18" charset="0"/>
              </a:rPr>
              <a:t>c)Iodine deficiency</a:t>
            </a:r>
          </a:p>
          <a:p>
            <a:pPr marL="0" indent="0">
              <a:buNone/>
            </a:pPr>
            <a:r>
              <a:rPr lang="en-IN" sz="2400" dirty="0" smtClean="0">
                <a:latin typeface="Times New Roman" pitchFamily="18" charset="0"/>
                <a:cs typeface="Times New Roman" pitchFamily="18" charset="0"/>
              </a:rPr>
              <a:t>d)Infectious diseases</a:t>
            </a:r>
          </a:p>
          <a:p>
            <a:pPr marL="0" indent="0">
              <a:buNone/>
            </a:pPr>
            <a:r>
              <a:rPr lang="en-IN" sz="2400" dirty="0" smtClean="0">
                <a:latin typeface="Times New Roman" pitchFamily="18" charset="0"/>
                <a:cs typeface="Times New Roman" pitchFamily="18" charset="0"/>
              </a:rPr>
              <a:t>e)Environmental toxins</a:t>
            </a:r>
          </a:p>
          <a:p>
            <a:pPr marL="0" indent="0">
              <a:buNone/>
            </a:pPr>
            <a:r>
              <a:rPr lang="en-IN" sz="2400" dirty="0" smtClean="0">
                <a:latin typeface="Times New Roman" pitchFamily="18" charset="0"/>
                <a:cs typeface="Times New Roman" pitchFamily="18" charset="0"/>
              </a:rPr>
              <a:t>f)Acquired insults to brain</a:t>
            </a:r>
          </a:p>
          <a:p>
            <a:pPr marL="0" indent="0">
              <a:buNone/>
            </a:pPr>
            <a:r>
              <a:rPr lang="en-IN" sz="2400" dirty="0" smtClean="0">
                <a:latin typeface="Times New Roman" pitchFamily="18" charset="0"/>
                <a:cs typeface="Times New Roman" pitchFamily="18" charset="0"/>
              </a:rPr>
              <a:t>e)Associated </a:t>
            </a:r>
            <a:r>
              <a:rPr lang="en-IN" sz="2400" dirty="0" err="1" smtClean="0">
                <a:latin typeface="Times New Roman" pitchFamily="18" charset="0"/>
                <a:cs typeface="Times New Roman" pitchFamily="18" charset="0"/>
              </a:rPr>
              <a:t>impairements</a:t>
            </a:r>
            <a:endParaRPr lang="en-IN" sz="2400" dirty="0" smtClean="0">
              <a:latin typeface="Times New Roman" pitchFamily="18" charset="0"/>
              <a:cs typeface="Times New Roman" pitchFamily="18" charset="0"/>
            </a:endParaRPr>
          </a:p>
          <a:p>
            <a:pPr marL="0" indent="0">
              <a:buNone/>
            </a:pPr>
            <a:r>
              <a:rPr lang="en-IN" sz="2400" dirty="0" smtClean="0">
                <a:latin typeface="Times New Roman" pitchFamily="18" charset="0"/>
                <a:cs typeface="Times New Roman" pitchFamily="18" charset="0"/>
              </a:rPr>
              <a:t>3.</a:t>
            </a:r>
            <a:r>
              <a:rPr lang="en-IN" sz="2400" b="1" dirty="0" smtClean="0">
                <a:latin typeface="Times New Roman" pitchFamily="18" charset="0"/>
                <a:cs typeface="Times New Roman" pitchFamily="18" charset="0"/>
              </a:rPr>
              <a:t>Psychosocial Factors</a:t>
            </a:r>
          </a:p>
          <a:p>
            <a:pPr marL="0" indent="0">
              <a:buNone/>
            </a:pPr>
            <a:r>
              <a:rPr lang="en-IN" sz="2400" dirty="0" smtClean="0">
                <a:latin typeface="Times New Roman" pitchFamily="18" charset="0"/>
                <a:cs typeface="Times New Roman" pitchFamily="18" charset="0"/>
              </a:rPr>
              <a:t>a)Parenting</a:t>
            </a:r>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IN" sz="2400" dirty="0" smtClean="0">
                <a:latin typeface="Times New Roman" pitchFamily="18" charset="0"/>
                <a:cs typeface="Times New Roman" pitchFamily="18" charset="0"/>
              </a:rPr>
              <a:t>b)Poverty</a:t>
            </a:r>
          </a:p>
          <a:p>
            <a:pPr marL="0" indent="0">
              <a:buNone/>
            </a:pPr>
            <a:r>
              <a:rPr lang="en-IN" sz="2400" dirty="0" smtClean="0">
                <a:latin typeface="Times New Roman" pitchFamily="18" charset="0"/>
                <a:cs typeface="Times New Roman" pitchFamily="18" charset="0"/>
              </a:rPr>
              <a:t>c)Lack of stimulation</a:t>
            </a:r>
          </a:p>
          <a:p>
            <a:pPr marL="0" indent="0">
              <a:buNone/>
            </a:pPr>
            <a:r>
              <a:rPr lang="en-IN" sz="2400" dirty="0" smtClean="0">
                <a:latin typeface="Times New Roman" pitchFamily="18" charset="0"/>
                <a:cs typeface="Times New Roman" pitchFamily="18" charset="0"/>
              </a:rPr>
              <a:t>d) Violence and abuse</a:t>
            </a:r>
          </a:p>
          <a:p>
            <a:pPr marL="0" indent="0">
              <a:buNone/>
            </a:pPr>
            <a:r>
              <a:rPr lang="en-IN" sz="2400" dirty="0" smtClean="0">
                <a:latin typeface="Times New Roman" pitchFamily="18" charset="0"/>
                <a:cs typeface="Times New Roman" pitchFamily="18" charset="0"/>
              </a:rPr>
              <a:t>e)Maternal depression</a:t>
            </a:r>
          </a:p>
          <a:p>
            <a:pPr marL="0" indent="0">
              <a:buNone/>
            </a:pPr>
            <a:endParaRPr lang="en-IN" sz="2400" dirty="0" smtClean="0">
              <a:latin typeface="Times New Roman" pitchFamily="18" charset="0"/>
              <a:cs typeface="Times New Roman" pitchFamily="18" charset="0"/>
            </a:endParaRPr>
          </a:p>
          <a:p>
            <a:pPr marL="0" indent="0">
              <a:buNone/>
            </a:pPr>
            <a:r>
              <a:rPr lang="en-IN" sz="2400" dirty="0" smtClean="0">
                <a:latin typeface="Times New Roman" pitchFamily="18" charset="0"/>
                <a:cs typeface="Times New Roman" pitchFamily="18" charset="0"/>
              </a:rPr>
              <a:t>4.</a:t>
            </a:r>
            <a:r>
              <a:rPr lang="en-IN" sz="2400" b="1" dirty="0" smtClean="0">
                <a:latin typeface="Times New Roman" panose="02020603050405020304" pitchFamily="18" charset="0"/>
                <a:cs typeface="Times New Roman" panose="02020603050405020304" pitchFamily="18" charset="0"/>
              </a:rPr>
              <a:t>Protective Factors</a:t>
            </a:r>
          </a:p>
          <a:p>
            <a:pPr marL="0" indent="0">
              <a:buNone/>
            </a:pPr>
            <a:r>
              <a:rPr lang="en-IN" sz="2400" dirty="0" smtClean="0">
                <a:latin typeface="Times New Roman" panose="02020603050405020304" pitchFamily="18" charset="0"/>
                <a:cs typeface="Times New Roman" panose="02020603050405020304" pitchFamily="18" charset="0"/>
              </a:rPr>
              <a:t>a)Breast feeding</a:t>
            </a:r>
          </a:p>
          <a:p>
            <a:pPr marL="0" indent="0">
              <a:buNone/>
            </a:pPr>
            <a:r>
              <a:rPr lang="en-IN" sz="2400" dirty="0" smtClean="0">
                <a:latin typeface="Times New Roman" panose="02020603050405020304" pitchFamily="18" charset="0"/>
                <a:cs typeface="Times New Roman" panose="02020603050405020304" pitchFamily="18" charset="0"/>
              </a:rPr>
              <a:t>b)Maternal education</a:t>
            </a:r>
          </a:p>
          <a:p>
            <a:endParaRPr lang="en-IN" sz="2400" dirty="0"/>
          </a:p>
        </p:txBody>
      </p:sp>
      <p:pic>
        <p:nvPicPr>
          <p:cNvPr id="3"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4"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Gross motor</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Fine motor</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Personal and social </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Language</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Vision and hearing</a:t>
            </a:r>
          </a:p>
          <a:p>
            <a:endParaRPr lang="en-US" sz="2200" dirty="0" smtClean="0"/>
          </a:p>
          <a:p>
            <a:pPr>
              <a:buFont typeface="Wingdings" pitchFamily="2" charset="2"/>
              <a:buChar char="§"/>
            </a:pPr>
            <a:r>
              <a:rPr lang="en-US" sz="2400" dirty="0" smtClean="0">
                <a:latin typeface="Times New Roman" panose="02020603050405020304" pitchFamily="18" charset="0"/>
                <a:cs typeface="Times New Roman" panose="02020603050405020304" pitchFamily="18" charset="0"/>
              </a:rPr>
              <a:t>DEVELOPMENTAL ASSESSMENT</a:t>
            </a:r>
          </a:p>
          <a:p>
            <a:pPr>
              <a:buFont typeface="Wingdings" pitchFamily="2" charset="2"/>
              <a:buChar char="§"/>
            </a:pPr>
            <a:r>
              <a:rPr lang="en-US" sz="2400" dirty="0" smtClean="0">
                <a:latin typeface="Times New Roman" panose="02020603050405020304" pitchFamily="18" charset="0"/>
                <a:cs typeface="Times New Roman" panose="02020603050405020304" pitchFamily="18" charset="0"/>
              </a:rPr>
              <a:t>DEVELOPMENTAL SCREENING TESTS</a:t>
            </a:r>
          </a:p>
          <a:p>
            <a:endParaRPr lang="en-IN" sz="2400" dirty="0"/>
          </a:p>
        </p:txBody>
      </p:sp>
      <p:sp>
        <p:nvSpPr>
          <p:cNvPr id="3" name="Title 2"/>
          <p:cNvSpPr>
            <a:spLocks noGrp="1"/>
          </p:cNvSpPr>
          <p:nvPr>
            <p:ph type="title"/>
          </p:nvPr>
        </p:nvSpPr>
        <p:spPr>
          <a:xfrm>
            <a:off x="1857356" y="274638"/>
            <a:ext cx="6000792" cy="1143000"/>
          </a:xfrm>
        </p:spPr>
        <p:txBody>
          <a:bodyPr>
            <a:noAutofit/>
          </a:bodyPr>
          <a:lstStyle/>
          <a:p>
            <a:r>
              <a:rPr lang="en-US" sz="3600" i="1" u="sng" dirty="0" smtClean="0">
                <a:latin typeface="Times New Roman" panose="02020603050405020304" pitchFamily="18" charset="0"/>
                <a:cs typeface="Times New Roman" panose="02020603050405020304" pitchFamily="18" charset="0"/>
              </a:rPr>
              <a:t> 	DOMAINS OF DEVELOPMENT:</a:t>
            </a:r>
            <a:endParaRPr lang="en-IN" sz="3600" dirty="0"/>
          </a:p>
        </p:txBody>
      </p:sp>
      <p:pic>
        <p:nvPicPr>
          <p:cNvPr id="4" name="Picture 3"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4"/>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Font typeface="Wingdings" panose="05000000000000000000" pitchFamily="2" charset="2"/>
              <a:buChar char="v"/>
            </a:pPr>
            <a:r>
              <a:rPr lang="en-IN" sz="2400" dirty="0" smtClean="0">
                <a:latin typeface="Times New Roman" pitchFamily="18" charset="0"/>
                <a:cs typeface="Times New Roman" pitchFamily="18" charset="0"/>
              </a:rPr>
              <a:t>It is a significant lag in a child’s physical, cognitive, behavioural, emotional or social development in comparison with the normal value for his/her age</a:t>
            </a:r>
          </a:p>
          <a:p>
            <a:pPr algn="just">
              <a:buFont typeface="Wingdings" panose="05000000000000000000" pitchFamily="2" charset="2"/>
              <a:buChar char="v"/>
            </a:pPr>
            <a:r>
              <a:rPr lang="en-IN" sz="2400" dirty="0" smtClean="0">
                <a:latin typeface="Times New Roman" pitchFamily="18" charset="0"/>
                <a:cs typeface="Times New Roman" pitchFamily="18" charset="0"/>
              </a:rPr>
              <a:t>Delay can be-</a:t>
            </a:r>
          </a:p>
          <a:p>
            <a:pPr algn="just"/>
            <a:r>
              <a:rPr lang="en-IN" sz="2400" dirty="0" smtClean="0">
                <a:latin typeface="Times New Roman" pitchFamily="18" charset="0"/>
                <a:cs typeface="Times New Roman" pitchFamily="18" charset="0"/>
              </a:rPr>
              <a:t>(1)</a:t>
            </a:r>
            <a:r>
              <a:rPr lang="en-IN" sz="2400" b="1" dirty="0" smtClean="0">
                <a:latin typeface="Times New Roman" pitchFamily="18" charset="0"/>
                <a:cs typeface="Times New Roman" pitchFamily="18" charset="0"/>
              </a:rPr>
              <a:t>Global Developmental Delay</a:t>
            </a:r>
          </a:p>
          <a:p>
            <a:pPr lvl="1" algn="just"/>
            <a:r>
              <a:rPr lang="en-IN"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-GDD is a diagnosis given to children (&gt;2 SD) in acquiring early childhood developmental milestones in 2 or more domains of development.</a:t>
            </a:r>
            <a:endParaRPr lang="en-IN" sz="2400" dirty="0" smtClean="0">
              <a:latin typeface="Times New Roman" pitchFamily="18" charset="0"/>
              <a:cs typeface="Times New Roman" pitchFamily="18" charset="0"/>
            </a:endParaRPr>
          </a:p>
          <a:p>
            <a:pPr marL="0" indent="0" algn="just"/>
            <a:r>
              <a:rPr lang="en-IN" sz="2400" dirty="0" smtClean="0">
                <a:latin typeface="Times New Roman" pitchFamily="18" charset="0"/>
                <a:cs typeface="Times New Roman" pitchFamily="18" charset="0"/>
              </a:rPr>
              <a:t>   (2)</a:t>
            </a:r>
            <a:r>
              <a:rPr lang="en-IN" sz="2400" b="1" dirty="0" smtClean="0">
                <a:latin typeface="Times New Roman" pitchFamily="18" charset="0"/>
                <a:cs typeface="Times New Roman" pitchFamily="18" charset="0"/>
              </a:rPr>
              <a:t> Delay in a particular domain</a:t>
            </a:r>
          </a:p>
          <a:p>
            <a:pPr marL="256032" lvl="1" indent="0" algn="just"/>
            <a:r>
              <a:rPr lang="en-IN" sz="2400" dirty="0" smtClean="0">
                <a:latin typeface="Times New Roman" pitchFamily="18" charset="0"/>
                <a:cs typeface="Times New Roman" pitchFamily="18" charset="0"/>
              </a:rPr>
              <a:t>     - Refers to delay in any one of the domains</a:t>
            </a:r>
          </a:p>
          <a:p>
            <a:pPr algn="just"/>
            <a:endParaRPr lang="en-IN" sz="2400" dirty="0">
              <a:latin typeface="Times New Roman" pitchFamily="18" charset="0"/>
              <a:cs typeface="Times New Roman" pitchFamily="18" charset="0"/>
            </a:endParaRPr>
          </a:p>
        </p:txBody>
      </p:sp>
      <p:sp>
        <p:nvSpPr>
          <p:cNvPr id="3" name="Title 2"/>
          <p:cNvSpPr>
            <a:spLocks noGrp="1"/>
          </p:cNvSpPr>
          <p:nvPr>
            <p:ph type="title"/>
          </p:nvPr>
        </p:nvSpPr>
        <p:spPr>
          <a:xfrm>
            <a:off x="1928794" y="274638"/>
            <a:ext cx="5572164" cy="1143000"/>
          </a:xfrm>
        </p:spPr>
        <p:txBody>
          <a:bodyPr>
            <a:normAutofit fontScale="90000"/>
          </a:bodyPr>
          <a:lstStyle/>
          <a:p>
            <a:r>
              <a:rPr lang="en-IN" sz="4000" dirty="0" smtClean="0">
                <a:effectLst>
                  <a:outerShdw blurRad="38100" dist="38100" dir="2700000" algn="tl">
                    <a:srgbClr val="000000">
                      <a:alpha val="43137"/>
                    </a:srgbClr>
                  </a:outerShdw>
                </a:effectLst>
                <a:latin typeface="Times New Roman" pitchFamily="18" charset="0"/>
                <a:cs typeface="Times New Roman" pitchFamily="18" charset="0"/>
              </a:rPr>
              <a:t>DEVELOPMENTAL DELAY</a:t>
            </a:r>
            <a:endParaRPr lang="en-IN" sz="4000" dirty="0"/>
          </a:p>
        </p:txBody>
      </p:sp>
      <p:pic>
        <p:nvPicPr>
          <p:cNvPr id="4" name="Picture 3"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4"/>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243</TotalTime>
  <Words>1404</Words>
  <Application>Microsoft Office PowerPoint</Application>
  <PresentationFormat>On-screen Show (4:3)</PresentationFormat>
  <Paragraphs>188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DEVELOPMENT &amp; ITS DISORDER </vt:lpstr>
      <vt:lpstr>  Definition of Development               </vt:lpstr>
      <vt:lpstr>       PRINCIPLES OF DEVELOPMENT:</vt:lpstr>
      <vt:lpstr>   FACTORS AFFECTING DEVELOPMENT: </vt:lpstr>
      <vt:lpstr>Slide 5</vt:lpstr>
      <vt:lpstr>Slide 6</vt:lpstr>
      <vt:lpstr>Slide 7</vt:lpstr>
      <vt:lpstr>  DOMAINS OF DEVELOPMENT:</vt:lpstr>
      <vt:lpstr>DEVELOPMENTAL DELAY</vt:lpstr>
      <vt:lpstr>DEVELOPMENTAL COORDINATION DISORDER(DCD)  </vt:lpstr>
      <vt:lpstr>Slide 11</vt:lpstr>
      <vt:lpstr>Slide 12</vt:lpstr>
      <vt:lpstr>Slide 13</vt:lpstr>
      <vt:lpstr>Slide 14</vt:lpstr>
      <vt:lpstr>Slide 15</vt:lpstr>
      <vt:lpstr>LEARNING DISABILITIES(LD)</vt:lpstr>
      <vt:lpstr>Slide 17</vt:lpstr>
      <vt:lpstr>Slide 18</vt:lpstr>
      <vt:lpstr>ATTENTION-DEFICIT HYPERACTIVITY DISORDER(ADHD)</vt:lpstr>
      <vt:lpstr>Slide 20</vt:lpstr>
      <vt:lpstr>Slide 21</vt:lpstr>
      <vt:lpstr>AUTISM SPECTRUM DISORDER(ASD)</vt:lpstr>
      <vt:lpstr>BEHAVIORAL DISORDERS</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dc:title>
  <dc:creator>hp</dc:creator>
  <cp:lastModifiedBy>user</cp:lastModifiedBy>
  <cp:revision>26</cp:revision>
  <dcterms:created xsi:type="dcterms:W3CDTF">2022-06-24T06:21:25Z</dcterms:created>
  <dcterms:modified xsi:type="dcterms:W3CDTF">2022-12-03T06:36:05Z</dcterms:modified>
</cp:coreProperties>
</file>