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64F3B7F-8BE4-4800-8FC7-E3E886DA4313}" type="datetimeFigureOut">
              <a:rPr lang="en-IN" smtClean="0"/>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E89062-0C99-422A-A493-3AFA4E87F02D}" type="slidenum">
              <a:rPr lang="en-IN" smtClean="0"/>
              <a:t>‹#›</a:t>
            </a:fld>
            <a:endParaRPr lang="en-IN"/>
          </a:p>
        </p:txBody>
      </p:sp>
    </p:spTree>
    <p:extLst>
      <p:ext uri="{BB962C8B-B14F-4D97-AF65-F5344CB8AC3E}">
        <p14:creationId xmlns:p14="http://schemas.microsoft.com/office/powerpoint/2010/main" val="242810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4F3B7F-8BE4-4800-8FC7-E3E886DA4313}" type="datetimeFigureOut">
              <a:rPr lang="en-IN" smtClean="0"/>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E89062-0C99-422A-A493-3AFA4E87F02D}" type="slidenum">
              <a:rPr lang="en-IN" smtClean="0"/>
              <a:t>‹#›</a:t>
            </a:fld>
            <a:endParaRPr lang="en-IN"/>
          </a:p>
        </p:txBody>
      </p:sp>
    </p:spTree>
    <p:extLst>
      <p:ext uri="{BB962C8B-B14F-4D97-AF65-F5344CB8AC3E}">
        <p14:creationId xmlns:p14="http://schemas.microsoft.com/office/powerpoint/2010/main" val="271821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4F3B7F-8BE4-4800-8FC7-E3E886DA4313}" type="datetimeFigureOut">
              <a:rPr lang="en-IN" smtClean="0"/>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E89062-0C99-422A-A493-3AFA4E87F02D}" type="slidenum">
              <a:rPr lang="en-IN" smtClean="0"/>
              <a:t>‹#›</a:t>
            </a:fld>
            <a:endParaRPr lang="en-IN"/>
          </a:p>
        </p:txBody>
      </p:sp>
    </p:spTree>
    <p:extLst>
      <p:ext uri="{BB962C8B-B14F-4D97-AF65-F5344CB8AC3E}">
        <p14:creationId xmlns:p14="http://schemas.microsoft.com/office/powerpoint/2010/main" val="3610613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4F3B7F-8BE4-4800-8FC7-E3E886DA4313}" type="datetimeFigureOut">
              <a:rPr lang="en-IN" smtClean="0"/>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E89062-0C99-422A-A493-3AFA4E87F02D}" type="slidenum">
              <a:rPr lang="en-IN" smtClean="0"/>
              <a:t>‹#›</a:t>
            </a:fld>
            <a:endParaRPr lang="en-IN"/>
          </a:p>
        </p:txBody>
      </p:sp>
    </p:spTree>
    <p:extLst>
      <p:ext uri="{BB962C8B-B14F-4D97-AF65-F5344CB8AC3E}">
        <p14:creationId xmlns:p14="http://schemas.microsoft.com/office/powerpoint/2010/main" val="439664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4F3B7F-8BE4-4800-8FC7-E3E886DA4313}" type="datetimeFigureOut">
              <a:rPr lang="en-IN" smtClean="0"/>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E89062-0C99-422A-A493-3AFA4E87F02D}" type="slidenum">
              <a:rPr lang="en-IN" smtClean="0"/>
              <a:t>‹#›</a:t>
            </a:fld>
            <a:endParaRPr lang="en-IN"/>
          </a:p>
        </p:txBody>
      </p:sp>
    </p:spTree>
    <p:extLst>
      <p:ext uri="{BB962C8B-B14F-4D97-AF65-F5344CB8AC3E}">
        <p14:creationId xmlns:p14="http://schemas.microsoft.com/office/powerpoint/2010/main" val="230349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64F3B7F-8BE4-4800-8FC7-E3E886DA4313}" type="datetimeFigureOut">
              <a:rPr lang="en-IN" smtClean="0"/>
              <a:t>26-04-2023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E89062-0C99-422A-A493-3AFA4E87F02D}" type="slidenum">
              <a:rPr lang="en-IN" smtClean="0"/>
              <a:t>‹#›</a:t>
            </a:fld>
            <a:endParaRPr lang="en-IN"/>
          </a:p>
        </p:txBody>
      </p:sp>
    </p:spTree>
    <p:extLst>
      <p:ext uri="{BB962C8B-B14F-4D97-AF65-F5344CB8AC3E}">
        <p14:creationId xmlns:p14="http://schemas.microsoft.com/office/powerpoint/2010/main" val="259886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64F3B7F-8BE4-4800-8FC7-E3E886DA4313}" type="datetimeFigureOut">
              <a:rPr lang="en-IN" smtClean="0"/>
              <a:t>26-04-2023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CE89062-0C99-422A-A493-3AFA4E87F02D}" type="slidenum">
              <a:rPr lang="en-IN" smtClean="0"/>
              <a:t>‹#›</a:t>
            </a:fld>
            <a:endParaRPr lang="en-IN"/>
          </a:p>
        </p:txBody>
      </p:sp>
    </p:spTree>
    <p:extLst>
      <p:ext uri="{BB962C8B-B14F-4D97-AF65-F5344CB8AC3E}">
        <p14:creationId xmlns:p14="http://schemas.microsoft.com/office/powerpoint/2010/main" val="444124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64F3B7F-8BE4-4800-8FC7-E3E886DA4313}" type="datetimeFigureOut">
              <a:rPr lang="en-IN" smtClean="0"/>
              <a:t>26-04-2023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CE89062-0C99-422A-A493-3AFA4E87F02D}" type="slidenum">
              <a:rPr lang="en-IN" smtClean="0"/>
              <a:t>‹#›</a:t>
            </a:fld>
            <a:endParaRPr lang="en-IN"/>
          </a:p>
        </p:txBody>
      </p:sp>
    </p:spTree>
    <p:extLst>
      <p:ext uri="{BB962C8B-B14F-4D97-AF65-F5344CB8AC3E}">
        <p14:creationId xmlns:p14="http://schemas.microsoft.com/office/powerpoint/2010/main" val="538760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4F3B7F-8BE4-4800-8FC7-E3E886DA4313}" type="datetimeFigureOut">
              <a:rPr lang="en-IN" smtClean="0"/>
              <a:t>26-04-2023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CE89062-0C99-422A-A493-3AFA4E87F02D}" type="slidenum">
              <a:rPr lang="en-IN" smtClean="0"/>
              <a:t>‹#›</a:t>
            </a:fld>
            <a:endParaRPr lang="en-IN"/>
          </a:p>
        </p:txBody>
      </p:sp>
    </p:spTree>
    <p:extLst>
      <p:ext uri="{BB962C8B-B14F-4D97-AF65-F5344CB8AC3E}">
        <p14:creationId xmlns:p14="http://schemas.microsoft.com/office/powerpoint/2010/main" val="1124960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64F3B7F-8BE4-4800-8FC7-E3E886DA4313}" type="datetimeFigureOut">
              <a:rPr lang="en-IN" smtClean="0"/>
              <a:t>26-04-2023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E89062-0C99-422A-A493-3AFA4E87F02D}" type="slidenum">
              <a:rPr lang="en-IN" smtClean="0"/>
              <a:t>‹#›</a:t>
            </a:fld>
            <a:endParaRPr lang="en-IN"/>
          </a:p>
        </p:txBody>
      </p:sp>
    </p:spTree>
    <p:extLst>
      <p:ext uri="{BB962C8B-B14F-4D97-AF65-F5344CB8AC3E}">
        <p14:creationId xmlns:p14="http://schemas.microsoft.com/office/powerpoint/2010/main" val="3750945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64F3B7F-8BE4-4800-8FC7-E3E886DA4313}" type="datetimeFigureOut">
              <a:rPr lang="en-IN" smtClean="0"/>
              <a:t>26-04-2023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E89062-0C99-422A-A493-3AFA4E87F02D}" type="slidenum">
              <a:rPr lang="en-IN" smtClean="0"/>
              <a:t>‹#›</a:t>
            </a:fld>
            <a:endParaRPr lang="en-IN"/>
          </a:p>
        </p:txBody>
      </p:sp>
    </p:spTree>
    <p:extLst>
      <p:ext uri="{BB962C8B-B14F-4D97-AF65-F5344CB8AC3E}">
        <p14:creationId xmlns:p14="http://schemas.microsoft.com/office/powerpoint/2010/main" val="1315511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4F3B7F-8BE4-4800-8FC7-E3E886DA4313}" type="datetimeFigureOut">
              <a:rPr lang="en-IN" smtClean="0"/>
              <a:t>26-04-2023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E89062-0C99-422A-A493-3AFA4E87F02D}" type="slidenum">
              <a:rPr lang="en-IN" smtClean="0"/>
              <a:t>‹#›</a:t>
            </a:fld>
            <a:endParaRPr lang="en-IN"/>
          </a:p>
        </p:txBody>
      </p:sp>
    </p:spTree>
    <p:extLst>
      <p:ext uri="{BB962C8B-B14F-4D97-AF65-F5344CB8AC3E}">
        <p14:creationId xmlns:p14="http://schemas.microsoft.com/office/powerpoint/2010/main" val="4019298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smtClean="0"/>
              <a:t>Development of Management Thought-I</a:t>
            </a:r>
            <a:r>
              <a:rPr lang="en-IN" dirty="0"/>
              <a:t/>
            </a:r>
            <a:br>
              <a:rPr lang="en-IN" dirty="0"/>
            </a:br>
            <a:endParaRPr lang="en-IN" dirty="0"/>
          </a:p>
        </p:txBody>
      </p:sp>
      <p:sp>
        <p:nvSpPr>
          <p:cNvPr id="3" name="Subtitle 2"/>
          <p:cNvSpPr>
            <a:spLocks noGrp="1"/>
          </p:cNvSpPr>
          <p:nvPr>
            <p:ph type="subTitle" idx="1"/>
          </p:nvPr>
        </p:nvSpPr>
        <p:spPr/>
        <p:txBody>
          <a:bodyPr/>
          <a:lstStyle/>
          <a:p>
            <a:r>
              <a:rPr lang="en-IN" b="1" dirty="0" smtClean="0">
                <a:latin typeface="Arial Narrow" panose="020B0606020202030204" pitchFamily="34" charset="0"/>
              </a:rPr>
              <a:t>Chapter 3</a:t>
            </a:r>
            <a:endParaRPr lang="en-IN" b="1" dirty="0">
              <a:latin typeface="Arial Narrow" panose="020B0606020202030204" pitchFamily="34" charset="0"/>
            </a:endParaRPr>
          </a:p>
        </p:txBody>
      </p:sp>
    </p:spTree>
    <p:extLst>
      <p:ext uri="{BB962C8B-B14F-4D97-AF65-F5344CB8AC3E}">
        <p14:creationId xmlns:p14="http://schemas.microsoft.com/office/powerpoint/2010/main" val="1534769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2"/>
          <p:cNvSpPr>
            <a:spLocks noChangeArrowheads="1"/>
          </p:cNvSpPr>
          <p:nvPr/>
        </p:nvSpPr>
        <p:spPr bwMode="auto">
          <a:xfrm>
            <a:off x="2895601" y="914400"/>
            <a:ext cx="12184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9900"/>
                </a:solidFill>
              </a:rPr>
              <a:t>Limitations</a:t>
            </a:r>
          </a:p>
        </p:txBody>
      </p:sp>
      <p:sp>
        <p:nvSpPr>
          <p:cNvPr id="531459" name="Text Box 3"/>
          <p:cNvSpPr txBox="1">
            <a:spLocks noChangeArrowheads="1"/>
          </p:cNvSpPr>
          <p:nvPr/>
        </p:nvSpPr>
        <p:spPr bwMode="auto">
          <a:xfrm>
            <a:off x="2895600" y="1371601"/>
            <a:ext cx="7239000" cy="325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14350" indent="-514350">
              <a:defRPr sz="2400">
                <a:solidFill>
                  <a:schemeClr val="tx1"/>
                </a:solidFill>
                <a:latin typeface="Times New Roman" panose="02020603050405020304" pitchFamily="18" charset="0"/>
              </a:defRPr>
            </a:lvl1pPr>
            <a:lvl2pPr marL="6286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800">
                <a:solidFill>
                  <a:srgbClr val="000000"/>
                </a:solidFill>
                <a:latin typeface="Arial" panose="020B0604020202020204" pitchFamily="34" charset="0"/>
              </a:rPr>
              <a:t>Scientific management wa</a:t>
            </a:r>
            <a:r>
              <a:rPr lang="en-US" altLang="en-US" sz="1800">
                <a:latin typeface="Arial" panose="020B0604020202020204" pitchFamily="34" charset="0"/>
              </a:rPr>
              <a:t>s criticised on several grounds:</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Exploitative device</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Depersonalised work</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Unpsychological</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Undemocratic</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Anti–social</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Unoriginal</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Unrealistic</a:t>
            </a:r>
          </a:p>
        </p:txBody>
      </p:sp>
    </p:spTree>
    <p:extLst>
      <p:ext uri="{BB962C8B-B14F-4D97-AF65-F5344CB8AC3E}">
        <p14:creationId xmlns:p14="http://schemas.microsoft.com/office/powerpoint/2010/main" val="30035968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Rectangle 2"/>
          <p:cNvSpPr>
            <a:spLocks noChangeArrowheads="1"/>
          </p:cNvSpPr>
          <p:nvPr/>
        </p:nvSpPr>
        <p:spPr bwMode="auto">
          <a:xfrm>
            <a:off x="2819401" y="914400"/>
            <a:ext cx="278236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9900"/>
                </a:solidFill>
              </a:rPr>
              <a:t>Criticism of Classical Theory</a:t>
            </a:r>
          </a:p>
        </p:txBody>
      </p:sp>
      <p:sp>
        <p:nvSpPr>
          <p:cNvPr id="532483" name="Text Box 3"/>
          <p:cNvSpPr txBox="1">
            <a:spLocks noChangeArrowheads="1"/>
          </p:cNvSpPr>
          <p:nvPr/>
        </p:nvSpPr>
        <p:spPr bwMode="auto">
          <a:xfrm>
            <a:off x="2819400" y="1371601"/>
            <a:ext cx="6553200" cy="449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0850" indent="-450850">
              <a:tabLst>
                <a:tab pos="450850" algn="l"/>
              </a:tabLst>
              <a:defRPr sz="2400">
                <a:solidFill>
                  <a:schemeClr val="tx1"/>
                </a:solidFill>
                <a:latin typeface="Times New Roman" panose="02020603050405020304" pitchFamily="18" charset="0"/>
              </a:defRPr>
            </a:lvl1pPr>
            <a:lvl2pPr marL="565150">
              <a:tabLst>
                <a:tab pos="450850" algn="l"/>
              </a:tabLst>
              <a:defRPr sz="2400">
                <a:solidFill>
                  <a:schemeClr val="tx1"/>
                </a:solidFill>
                <a:latin typeface="Times New Roman" panose="02020603050405020304" pitchFamily="18" charset="0"/>
              </a:defRPr>
            </a:lvl2pPr>
            <a:lvl3pPr>
              <a:tabLst>
                <a:tab pos="450850" algn="l"/>
              </a:tabLst>
              <a:defRPr sz="2400">
                <a:solidFill>
                  <a:schemeClr val="tx1"/>
                </a:solidFill>
                <a:latin typeface="Times New Roman" panose="02020603050405020304" pitchFamily="18" charset="0"/>
              </a:defRPr>
            </a:lvl3pPr>
            <a:lvl4pPr>
              <a:tabLst>
                <a:tab pos="450850" algn="l"/>
              </a:tabLst>
              <a:defRPr sz="2400">
                <a:solidFill>
                  <a:schemeClr val="tx1"/>
                </a:solidFill>
                <a:latin typeface="Times New Roman" panose="02020603050405020304" pitchFamily="18" charset="0"/>
              </a:defRPr>
            </a:lvl4pPr>
            <a:lvl5pPr>
              <a:tabLst>
                <a:tab pos="450850" algn="l"/>
              </a:tabLst>
              <a:defRPr sz="2400">
                <a:solidFill>
                  <a:schemeClr val="tx1"/>
                </a:solidFill>
                <a:latin typeface="Times New Roman" panose="02020603050405020304" pitchFamily="18" charset="0"/>
              </a:defRPr>
            </a:lvl5pPr>
            <a:lvl6pPr fontAlgn="base">
              <a:spcBef>
                <a:spcPct val="0"/>
              </a:spcBef>
              <a:spcAft>
                <a:spcPct val="0"/>
              </a:spcAft>
              <a:tabLst>
                <a:tab pos="450850" algn="l"/>
              </a:tabLst>
              <a:defRPr sz="2400">
                <a:solidFill>
                  <a:schemeClr val="tx1"/>
                </a:solidFill>
                <a:latin typeface="Times New Roman" panose="02020603050405020304" pitchFamily="18" charset="0"/>
              </a:defRPr>
            </a:lvl6pPr>
            <a:lvl7pPr fontAlgn="base">
              <a:spcBef>
                <a:spcPct val="0"/>
              </a:spcBef>
              <a:spcAft>
                <a:spcPct val="0"/>
              </a:spcAft>
              <a:tabLst>
                <a:tab pos="450850" algn="l"/>
              </a:tabLst>
              <a:defRPr sz="2400">
                <a:solidFill>
                  <a:schemeClr val="tx1"/>
                </a:solidFill>
                <a:latin typeface="Times New Roman" panose="02020603050405020304" pitchFamily="18" charset="0"/>
              </a:defRPr>
            </a:lvl7pPr>
            <a:lvl8pPr fontAlgn="base">
              <a:spcBef>
                <a:spcPct val="0"/>
              </a:spcBef>
              <a:spcAft>
                <a:spcPct val="0"/>
              </a:spcAft>
              <a:tabLst>
                <a:tab pos="450850" algn="l"/>
              </a:tabLst>
              <a:defRPr sz="2400">
                <a:solidFill>
                  <a:schemeClr val="tx1"/>
                </a:solidFill>
                <a:latin typeface="Times New Roman" panose="02020603050405020304" pitchFamily="18" charset="0"/>
              </a:defRPr>
            </a:lvl8pPr>
            <a:lvl9pPr fontAlgn="base">
              <a:spcBef>
                <a:spcPct val="0"/>
              </a:spcBef>
              <a:spcAft>
                <a:spcPct val="0"/>
              </a:spcAft>
              <a:tabLst>
                <a:tab pos="450850" algn="l"/>
              </a:tabLst>
              <a:defRPr sz="2400">
                <a:solidFill>
                  <a:schemeClr val="tx1"/>
                </a:solidFill>
                <a:latin typeface="Times New Roman" panose="02020603050405020304" pitchFamily="18" charset="0"/>
              </a:defRPr>
            </a:lvl9pPr>
          </a:lstStyle>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Static view of organisations</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Closed system view</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Dehumanisation of organisation</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Anti-democratic bias</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Classical assumptions and values</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Classical principles</a:t>
            </a:r>
          </a:p>
          <a:p>
            <a:pPr lvl="1">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	Division of labour</a:t>
            </a:r>
          </a:p>
          <a:p>
            <a:pPr lvl="1">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	Departmentation</a:t>
            </a:r>
          </a:p>
          <a:p>
            <a:pPr lvl="1">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	The scalar principle</a:t>
            </a:r>
          </a:p>
          <a:p>
            <a:pPr lvl="1">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	The line and staff principle</a:t>
            </a:r>
          </a:p>
          <a:p>
            <a:pPr lvl="1">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	The span of control principle</a:t>
            </a:r>
          </a:p>
        </p:txBody>
      </p:sp>
    </p:spTree>
    <p:extLst>
      <p:ext uri="{BB962C8B-B14F-4D97-AF65-F5344CB8AC3E}">
        <p14:creationId xmlns:p14="http://schemas.microsoft.com/office/powerpoint/2010/main" val="14372631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Text Box 2"/>
          <p:cNvSpPr txBox="1">
            <a:spLocks noChangeArrowheads="1"/>
          </p:cNvSpPr>
          <p:nvPr/>
        </p:nvSpPr>
        <p:spPr bwMode="auto">
          <a:xfrm>
            <a:off x="2895600" y="914400"/>
            <a:ext cx="6172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FF9900"/>
                </a:solidFill>
              </a:rPr>
              <a:t>Neo–Classical Theory</a:t>
            </a:r>
          </a:p>
        </p:txBody>
      </p:sp>
      <p:sp>
        <p:nvSpPr>
          <p:cNvPr id="533507" name="Text Box 3"/>
          <p:cNvSpPr txBox="1">
            <a:spLocks noChangeArrowheads="1"/>
          </p:cNvSpPr>
          <p:nvPr/>
        </p:nvSpPr>
        <p:spPr bwMode="auto">
          <a:xfrm>
            <a:off x="2895600" y="1371601"/>
            <a:ext cx="7467600" cy="2640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5000"/>
              </a:lnSpc>
              <a:spcBef>
                <a:spcPct val="50000"/>
              </a:spcBef>
            </a:pPr>
            <a:r>
              <a:rPr lang="en-US" altLang="en-US">
                <a:solidFill>
                  <a:srgbClr val="000000"/>
                </a:solidFill>
              </a:rPr>
              <a:t>The </a:t>
            </a:r>
            <a:r>
              <a:rPr lang="en-US" altLang="en-US"/>
              <a:t>human relations theory (also called neo-classical theory) tried to compensate for the deficiencies in classical theory (scientific management and administrative management) modifying it with insights from behavioural sciences like psychology, sociology and anthropology. This theory gained popularity after the famous studies of human behaviour in work situations conducted at the Western Electric Company from 1924 to 1933. These studies eventually became known as the ‘Hawthorne Studies’ because many of them were conducted at Western Electric’s Hawthorne plant near Chicago.</a:t>
            </a:r>
          </a:p>
        </p:txBody>
      </p:sp>
    </p:spTree>
    <p:extLst>
      <p:ext uri="{BB962C8B-B14F-4D97-AF65-F5344CB8AC3E}">
        <p14:creationId xmlns:p14="http://schemas.microsoft.com/office/powerpoint/2010/main" val="5182805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ChangeArrowheads="1"/>
          </p:cNvSpPr>
          <p:nvPr/>
        </p:nvSpPr>
        <p:spPr bwMode="auto">
          <a:xfrm>
            <a:off x="2819401" y="914400"/>
            <a:ext cx="246246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9900"/>
                </a:solidFill>
              </a:rPr>
              <a:t>Hawthorne Experiments</a:t>
            </a:r>
          </a:p>
        </p:txBody>
      </p:sp>
      <p:graphicFrame>
        <p:nvGraphicFramePr>
          <p:cNvPr id="534566" name="Group 38"/>
          <p:cNvGraphicFramePr>
            <a:graphicFrameLocks noGrp="1"/>
          </p:cNvGraphicFramePr>
          <p:nvPr/>
        </p:nvGraphicFramePr>
        <p:xfrm>
          <a:off x="2895600" y="1371600"/>
          <a:ext cx="7467600" cy="4864608"/>
        </p:xfrm>
        <a:graphic>
          <a:graphicData uri="http://schemas.openxmlformats.org/drawingml/2006/table">
            <a:tbl>
              <a:tblPr/>
              <a:tblGrid>
                <a:gridCol w="3352800">
                  <a:extLst>
                    <a:ext uri="{9D8B030D-6E8A-4147-A177-3AD203B41FA5}">
                      <a16:colId xmlns:a16="http://schemas.microsoft.com/office/drawing/2014/main" val="1329676497"/>
                    </a:ext>
                  </a:extLst>
                </a:gridCol>
                <a:gridCol w="4114800">
                  <a:extLst>
                    <a:ext uri="{9D8B030D-6E8A-4147-A177-3AD203B41FA5}">
                      <a16:colId xmlns:a16="http://schemas.microsoft.com/office/drawing/2014/main" val="2011018803"/>
                    </a:ext>
                  </a:extLst>
                </a:gridCol>
              </a:tblGrid>
              <a:tr h="228600">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Arial" panose="020B0604020202020204" pitchFamily="34" charset="0"/>
                        </a:rPr>
                        <a:t> Pros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9900"/>
                    </a:solid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Arial" panose="020B0604020202020204" pitchFamily="34" charset="0"/>
                        </a:rPr>
                        <a:t>Cons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9900"/>
                    </a:solidFill>
                  </a:tcPr>
                </a:tc>
                <a:extLst>
                  <a:ext uri="{0D108BD9-81ED-4DB2-BD59-A6C34878D82A}">
                    <a16:rowId xmlns:a16="http://schemas.microsoft.com/office/drawing/2014/main" val="2288559880"/>
                  </a:ext>
                </a:extLst>
              </a:tr>
              <a:tr h="4465638">
                <a:tc>
                  <a:txBody>
                    <a:bodyPr/>
                    <a:lstStyle>
                      <a:lvl1pPr marL="450850" indent="-450850" defTabSz="450850">
                        <a:spcBef>
                          <a:spcPct val="20000"/>
                        </a:spcBef>
                        <a:tabLst>
                          <a:tab pos="450850" algn="l"/>
                        </a:tabLst>
                        <a:defRPr sz="2800" b="1">
                          <a:solidFill>
                            <a:srgbClr val="FFFFCC"/>
                          </a:solidFill>
                          <a:latin typeface="Arial" panose="020B0604020202020204" pitchFamily="34" charset="0"/>
                        </a:defRPr>
                      </a:lvl1pPr>
                      <a:lvl2pPr marL="565150" defTabSz="450850">
                        <a:spcBef>
                          <a:spcPct val="20000"/>
                        </a:spcBef>
                        <a:tabLst>
                          <a:tab pos="450850" algn="l"/>
                        </a:tabLst>
                        <a:defRPr sz="2400" b="1">
                          <a:solidFill>
                            <a:srgbClr val="FFFFCC"/>
                          </a:solidFill>
                          <a:latin typeface="Arial" panose="020B0604020202020204" pitchFamily="34" charset="0"/>
                        </a:defRPr>
                      </a:lvl2pPr>
                      <a:lvl3pPr defTabSz="450850">
                        <a:spcBef>
                          <a:spcPct val="20000"/>
                        </a:spcBef>
                        <a:tabLst>
                          <a:tab pos="450850" algn="l"/>
                        </a:tabLst>
                        <a:defRPr sz="2000" b="1">
                          <a:solidFill>
                            <a:srgbClr val="FFFFCC"/>
                          </a:solidFill>
                          <a:latin typeface="Arial" panose="020B0604020202020204" pitchFamily="34" charset="0"/>
                        </a:defRPr>
                      </a:lvl3pPr>
                      <a:lvl4pPr defTabSz="450850">
                        <a:spcBef>
                          <a:spcPct val="20000"/>
                        </a:spcBef>
                        <a:tabLst>
                          <a:tab pos="450850" algn="l"/>
                        </a:tabLst>
                        <a:defRPr b="1">
                          <a:solidFill>
                            <a:srgbClr val="FFFFCC"/>
                          </a:solidFill>
                          <a:latin typeface="Arial" panose="020B0604020202020204" pitchFamily="34" charset="0"/>
                        </a:defRPr>
                      </a:lvl4pPr>
                      <a:lvl5pPr defTabSz="450850">
                        <a:spcBef>
                          <a:spcPct val="20000"/>
                        </a:spcBef>
                        <a:tabLst>
                          <a:tab pos="450850" algn="l"/>
                        </a:tabLst>
                        <a:defRPr b="1">
                          <a:solidFill>
                            <a:srgbClr val="FFFFCC"/>
                          </a:solidFill>
                          <a:latin typeface="Arial" panose="020B0604020202020204" pitchFamily="34" charset="0"/>
                        </a:defRPr>
                      </a:lvl5pPr>
                      <a:lvl6pPr defTabSz="450850" fontAlgn="base">
                        <a:spcBef>
                          <a:spcPct val="20000"/>
                        </a:spcBef>
                        <a:spcAft>
                          <a:spcPct val="0"/>
                        </a:spcAft>
                        <a:tabLst>
                          <a:tab pos="450850" algn="l"/>
                        </a:tabLst>
                        <a:defRPr b="1">
                          <a:solidFill>
                            <a:srgbClr val="FFFFCC"/>
                          </a:solidFill>
                          <a:latin typeface="Arial" panose="020B0604020202020204" pitchFamily="34" charset="0"/>
                        </a:defRPr>
                      </a:lvl6pPr>
                      <a:lvl7pPr defTabSz="450850" fontAlgn="base">
                        <a:spcBef>
                          <a:spcPct val="20000"/>
                        </a:spcBef>
                        <a:spcAft>
                          <a:spcPct val="0"/>
                        </a:spcAft>
                        <a:tabLst>
                          <a:tab pos="450850" algn="l"/>
                        </a:tabLst>
                        <a:defRPr b="1">
                          <a:solidFill>
                            <a:srgbClr val="FFFFCC"/>
                          </a:solidFill>
                          <a:latin typeface="Arial" panose="020B0604020202020204" pitchFamily="34" charset="0"/>
                        </a:defRPr>
                      </a:lvl7pPr>
                      <a:lvl8pPr defTabSz="450850" fontAlgn="base">
                        <a:spcBef>
                          <a:spcPct val="20000"/>
                        </a:spcBef>
                        <a:spcAft>
                          <a:spcPct val="0"/>
                        </a:spcAft>
                        <a:tabLst>
                          <a:tab pos="450850" algn="l"/>
                        </a:tabLst>
                        <a:defRPr b="1">
                          <a:solidFill>
                            <a:srgbClr val="FFFFCC"/>
                          </a:solidFill>
                          <a:latin typeface="Arial" panose="020B0604020202020204" pitchFamily="34" charset="0"/>
                        </a:defRPr>
                      </a:lvl8pPr>
                      <a:lvl9pPr defTabSz="450850" fontAlgn="base">
                        <a:spcBef>
                          <a:spcPct val="20000"/>
                        </a:spcBef>
                        <a:spcAft>
                          <a:spcPct val="0"/>
                        </a:spcAft>
                        <a:tabLst>
                          <a:tab pos="450850" algn="l"/>
                        </a:tabLst>
                        <a:defRPr b="1">
                          <a:solidFill>
                            <a:srgbClr val="FFFFCC"/>
                          </a:solidFill>
                          <a:latin typeface="Arial" panose="020B0604020202020204" pitchFamily="34" charset="0"/>
                        </a:defRPr>
                      </a:lvl9pPr>
                    </a:lstStyle>
                    <a:p>
                      <a:pPr marL="450850" marR="0" lvl="0" indent="-450850" algn="l" defTabSz="450850" rtl="0" eaLnBrk="1" fontAlgn="base" latinLnBrk="0" hangingPunct="1">
                        <a:lnSpc>
                          <a:spcPct val="100000"/>
                        </a:lnSpc>
                        <a:spcBef>
                          <a:spcPct val="20000"/>
                        </a:spcBef>
                        <a:spcAft>
                          <a:spcPct val="0"/>
                        </a:spcAft>
                        <a:buClr>
                          <a:srgbClr val="99CC00"/>
                        </a:buClr>
                        <a:buSzTx/>
                        <a:buFont typeface="Wingdings" panose="05000000000000000000" pitchFamily="2" charset="2"/>
                        <a:buChar char="v"/>
                        <a:tabLst>
                          <a:tab pos="450850" algn="l"/>
                        </a:tabLst>
                      </a:pPr>
                      <a:r>
                        <a:rPr kumimoji="0" lang="en-US" altLang="en-US" sz="1400" b="1" i="0" u="none" strike="noStrike" cap="none" normalizeH="0" baseline="0" smtClean="0">
                          <a:ln>
                            <a:noFill/>
                          </a:ln>
                          <a:solidFill>
                            <a:schemeClr val="tx1"/>
                          </a:solidFill>
                          <a:effectLst/>
                          <a:latin typeface="Arial" panose="020B0604020202020204" pitchFamily="34" charset="0"/>
                        </a:rPr>
                        <a:t>Man is not motivated by money alone; to motivate people, a healthy social climate is necessary.</a:t>
                      </a:r>
                    </a:p>
                    <a:p>
                      <a:pPr marL="450850" marR="0" lvl="0" indent="-450850" algn="l" defTabSz="450850" rtl="0" eaLnBrk="1" fontAlgn="base" latinLnBrk="0" hangingPunct="1">
                        <a:lnSpc>
                          <a:spcPct val="100000"/>
                        </a:lnSpc>
                        <a:spcBef>
                          <a:spcPct val="20000"/>
                        </a:spcBef>
                        <a:spcAft>
                          <a:spcPct val="0"/>
                        </a:spcAft>
                        <a:buClr>
                          <a:srgbClr val="99CC00"/>
                        </a:buClr>
                        <a:buSzTx/>
                        <a:buFont typeface="Wingdings" panose="05000000000000000000" pitchFamily="2" charset="2"/>
                        <a:buChar char="v"/>
                        <a:tabLst>
                          <a:tab pos="450850" algn="l"/>
                        </a:tabLst>
                      </a:pPr>
                      <a:r>
                        <a:rPr kumimoji="0" lang="en-US" altLang="en-US" sz="1400" b="1" i="0" u="none" strike="noStrike" cap="none" normalizeH="0" baseline="0" smtClean="0">
                          <a:ln>
                            <a:noFill/>
                          </a:ln>
                          <a:solidFill>
                            <a:schemeClr val="tx1"/>
                          </a:solidFill>
                          <a:effectLst/>
                          <a:latin typeface="Arial" panose="020B0604020202020204" pitchFamily="34" charset="0"/>
                        </a:rPr>
                        <a:t>If treated well, human beings can expand their energies and show good results.</a:t>
                      </a:r>
                    </a:p>
                    <a:p>
                      <a:pPr marL="450850" marR="0" lvl="0" indent="-450850" algn="l" defTabSz="450850" rtl="0" eaLnBrk="1" fontAlgn="base" latinLnBrk="0" hangingPunct="1">
                        <a:lnSpc>
                          <a:spcPct val="100000"/>
                        </a:lnSpc>
                        <a:spcBef>
                          <a:spcPct val="20000"/>
                        </a:spcBef>
                        <a:spcAft>
                          <a:spcPct val="0"/>
                        </a:spcAft>
                        <a:buClr>
                          <a:srgbClr val="99CC00"/>
                        </a:buClr>
                        <a:buSzTx/>
                        <a:buFont typeface="Wingdings" panose="05000000000000000000" pitchFamily="2" charset="2"/>
                        <a:buChar char="v"/>
                        <a:tabLst>
                          <a:tab pos="450850" algn="l"/>
                        </a:tabLst>
                      </a:pPr>
                      <a:r>
                        <a:rPr kumimoji="0" lang="en-US" altLang="en-US" sz="1400" b="1" i="0" u="none" strike="noStrike" cap="none" normalizeH="0" baseline="0" smtClean="0">
                          <a:ln>
                            <a:noFill/>
                          </a:ln>
                          <a:solidFill>
                            <a:schemeClr val="tx1"/>
                          </a:solidFill>
                          <a:effectLst/>
                          <a:latin typeface="Arial" panose="020B0604020202020204" pitchFamily="34" charset="0"/>
                        </a:rPr>
                        <a:t>Groups have more influence on workers than organisation rules.</a:t>
                      </a:r>
                    </a:p>
                    <a:p>
                      <a:pPr marL="450850" marR="0" lvl="0" indent="-450850" algn="l" defTabSz="450850" rtl="0" eaLnBrk="1" fontAlgn="base" latinLnBrk="0" hangingPunct="1">
                        <a:lnSpc>
                          <a:spcPct val="100000"/>
                        </a:lnSpc>
                        <a:spcBef>
                          <a:spcPct val="20000"/>
                        </a:spcBef>
                        <a:spcAft>
                          <a:spcPct val="0"/>
                        </a:spcAft>
                        <a:buClr>
                          <a:srgbClr val="99CC00"/>
                        </a:buClr>
                        <a:buSzTx/>
                        <a:buFont typeface="Wingdings" panose="05000000000000000000" pitchFamily="2" charset="2"/>
                        <a:buChar char="v"/>
                        <a:tabLst>
                          <a:tab pos="450850" algn="l"/>
                        </a:tabLst>
                      </a:pPr>
                      <a:r>
                        <a:rPr kumimoji="0" lang="en-US" altLang="en-US" sz="1400" b="1" i="0" u="none" strike="noStrike" cap="none" normalizeH="0" baseline="0" smtClean="0">
                          <a:ln>
                            <a:noFill/>
                          </a:ln>
                          <a:solidFill>
                            <a:schemeClr val="tx1"/>
                          </a:solidFill>
                          <a:effectLst/>
                          <a:latin typeface="Arial" panose="020B0604020202020204" pitchFamily="34" charset="0"/>
                        </a:rPr>
                        <a:t>Friendly supervision ensures good results, better morale and healthy interpersonal relations.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marL="450850" indent="-450850">
                        <a:spcBef>
                          <a:spcPct val="20000"/>
                        </a:spcBef>
                        <a:tabLst>
                          <a:tab pos="450850" algn="l"/>
                        </a:tabLst>
                        <a:defRPr sz="2800" b="1">
                          <a:solidFill>
                            <a:srgbClr val="FFFFCC"/>
                          </a:solidFill>
                          <a:latin typeface="Arial" panose="020B0604020202020204" pitchFamily="34" charset="0"/>
                        </a:defRPr>
                      </a:lvl1pPr>
                      <a:lvl2pPr marL="565150">
                        <a:spcBef>
                          <a:spcPct val="20000"/>
                        </a:spcBef>
                        <a:tabLst>
                          <a:tab pos="450850" algn="l"/>
                        </a:tabLst>
                        <a:defRPr sz="2400" b="1">
                          <a:solidFill>
                            <a:srgbClr val="FFFFCC"/>
                          </a:solidFill>
                          <a:latin typeface="Arial" panose="020B0604020202020204" pitchFamily="34" charset="0"/>
                        </a:defRPr>
                      </a:lvl2pPr>
                      <a:lvl3pPr>
                        <a:spcBef>
                          <a:spcPct val="20000"/>
                        </a:spcBef>
                        <a:tabLst>
                          <a:tab pos="450850" algn="l"/>
                        </a:tabLst>
                        <a:defRPr sz="2000" b="1">
                          <a:solidFill>
                            <a:srgbClr val="FFFFCC"/>
                          </a:solidFill>
                          <a:latin typeface="Arial" panose="020B0604020202020204" pitchFamily="34" charset="0"/>
                        </a:defRPr>
                      </a:lvl3pPr>
                      <a:lvl4pPr>
                        <a:spcBef>
                          <a:spcPct val="20000"/>
                        </a:spcBef>
                        <a:tabLst>
                          <a:tab pos="450850" algn="l"/>
                        </a:tabLst>
                        <a:defRPr b="1">
                          <a:solidFill>
                            <a:srgbClr val="FFFFCC"/>
                          </a:solidFill>
                          <a:latin typeface="Arial" panose="020B0604020202020204" pitchFamily="34" charset="0"/>
                        </a:defRPr>
                      </a:lvl4pPr>
                      <a:lvl5pPr>
                        <a:spcBef>
                          <a:spcPct val="20000"/>
                        </a:spcBef>
                        <a:tabLst>
                          <a:tab pos="450850" algn="l"/>
                        </a:tabLst>
                        <a:defRPr b="1">
                          <a:solidFill>
                            <a:srgbClr val="FFFFCC"/>
                          </a:solidFill>
                          <a:latin typeface="Arial" panose="020B0604020202020204" pitchFamily="34" charset="0"/>
                        </a:defRPr>
                      </a:lvl5pPr>
                      <a:lvl6pPr fontAlgn="base">
                        <a:spcBef>
                          <a:spcPct val="20000"/>
                        </a:spcBef>
                        <a:spcAft>
                          <a:spcPct val="0"/>
                        </a:spcAft>
                        <a:tabLst>
                          <a:tab pos="450850" algn="l"/>
                        </a:tabLst>
                        <a:defRPr b="1">
                          <a:solidFill>
                            <a:srgbClr val="FFFFCC"/>
                          </a:solidFill>
                          <a:latin typeface="Arial" panose="020B0604020202020204" pitchFamily="34" charset="0"/>
                        </a:defRPr>
                      </a:lvl6pPr>
                      <a:lvl7pPr fontAlgn="base">
                        <a:spcBef>
                          <a:spcPct val="20000"/>
                        </a:spcBef>
                        <a:spcAft>
                          <a:spcPct val="0"/>
                        </a:spcAft>
                        <a:tabLst>
                          <a:tab pos="450850" algn="l"/>
                        </a:tabLst>
                        <a:defRPr b="1">
                          <a:solidFill>
                            <a:srgbClr val="FFFFCC"/>
                          </a:solidFill>
                          <a:latin typeface="Arial" panose="020B0604020202020204" pitchFamily="34" charset="0"/>
                        </a:defRPr>
                      </a:lvl7pPr>
                      <a:lvl8pPr fontAlgn="base">
                        <a:spcBef>
                          <a:spcPct val="20000"/>
                        </a:spcBef>
                        <a:spcAft>
                          <a:spcPct val="0"/>
                        </a:spcAft>
                        <a:tabLst>
                          <a:tab pos="450850" algn="l"/>
                        </a:tabLst>
                        <a:defRPr b="1">
                          <a:solidFill>
                            <a:srgbClr val="FFFFCC"/>
                          </a:solidFill>
                          <a:latin typeface="Arial" panose="020B0604020202020204" pitchFamily="34" charset="0"/>
                        </a:defRPr>
                      </a:lvl8pPr>
                      <a:lvl9pPr fontAlgn="base">
                        <a:spcBef>
                          <a:spcPct val="20000"/>
                        </a:spcBef>
                        <a:spcAft>
                          <a:spcPct val="0"/>
                        </a:spcAft>
                        <a:tabLst>
                          <a:tab pos="450850" algn="l"/>
                        </a:tabLst>
                        <a:defRPr b="1">
                          <a:solidFill>
                            <a:srgbClr val="FFFFCC"/>
                          </a:solidFill>
                          <a:latin typeface="Arial" panose="020B0604020202020204" pitchFamily="34" charset="0"/>
                        </a:defRPr>
                      </a:lvl9pPr>
                    </a:lstStyle>
                    <a:p>
                      <a:pPr marL="450850" marR="0" lvl="0" indent="-450850" algn="l" defTabSz="914400" rtl="0" eaLnBrk="1" fontAlgn="base" latinLnBrk="0" hangingPunct="1">
                        <a:lnSpc>
                          <a:spcPct val="100000"/>
                        </a:lnSpc>
                        <a:spcBef>
                          <a:spcPct val="20000"/>
                        </a:spcBef>
                        <a:spcAft>
                          <a:spcPct val="0"/>
                        </a:spcAft>
                        <a:buClr>
                          <a:srgbClr val="99CC00"/>
                        </a:buClr>
                        <a:buSzTx/>
                        <a:buFont typeface="Wingdings" panose="05000000000000000000" pitchFamily="2" charset="2"/>
                        <a:buChar char="v"/>
                        <a:tabLst>
                          <a:tab pos="450850" algn="l"/>
                        </a:tabLst>
                      </a:pPr>
                      <a:r>
                        <a:rPr kumimoji="0" lang="en-US" altLang="en-US" sz="1400" b="1" i="0" u="none" strike="noStrike" cap="none" normalizeH="0" baseline="0" smtClean="0">
                          <a:ln>
                            <a:noFill/>
                          </a:ln>
                          <a:solidFill>
                            <a:schemeClr val="tx1"/>
                          </a:solidFill>
                          <a:effectLst/>
                          <a:latin typeface="Arial" panose="020B0604020202020204" pitchFamily="34" charset="0"/>
                        </a:rPr>
                        <a:t>Mayo overstressed experimentation and drew conclusions on the strength of observations about a small sample of employees.</a:t>
                      </a:r>
                    </a:p>
                    <a:p>
                      <a:pPr marL="450850" marR="0" lvl="0" indent="-450850" algn="l" defTabSz="914400" rtl="0" eaLnBrk="1" fontAlgn="base" latinLnBrk="0" hangingPunct="1">
                        <a:lnSpc>
                          <a:spcPct val="100000"/>
                        </a:lnSpc>
                        <a:spcBef>
                          <a:spcPct val="20000"/>
                        </a:spcBef>
                        <a:spcAft>
                          <a:spcPct val="0"/>
                        </a:spcAft>
                        <a:buClr>
                          <a:srgbClr val="99CC00"/>
                        </a:buClr>
                        <a:buSzTx/>
                        <a:buFont typeface="Wingdings" panose="05000000000000000000" pitchFamily="2" charset="2"/>
                        <a:buChar char="v"/>
                        <a:tabLst>
                          <a:tab pos="450850" algn="l"/>
                        </a:tabLst>
                      </a:pPr>
                      <a:r>
                        <a:rPr kumimoji="0" lang="en-US" altLang="en-US" sz="1400" b="1" i="0" u="none" strike="noStrike" cap="none" normalizeH="0" baseline="0" smtClean="0">
                          <a:ln>
                            <a:noFill/>
                          </a:ln>
                          <a:solidFill>
                            <a:schemeClr val="tx1"/>
                          </a:solidFill>
                          <a:effectLst/>
                          <a:latin typeface="Arial" panose="020B0604020202020204" pitchFamily="34" charset="0"/>
                        </a:rPr>
                        <a:t>The experiments lacked a scientific basis. The choice of work, the employees, the work environment etc., was not scientific.</a:t>
                      </a:r>
                    </a:p>
                    <a:p>
                      <a:pPr marL="450850" marR="0" lvl="0" indent="-450850" algn="l" defTabSz="914400" rtl="0" eaLnBrk="1" fontAlgn="base" latinLnBrk="0" hangingPunct="1">
                        <a:lnSpc>
                          <a:spcPct val="100000"/>
                        </a:lnSpc>
                        <a:spcBef>
                          <a:spcPct val="20000"/>
                        </a:spcBef>
                        <a:spcAft>
                          <a:spcPct val="0"/>
                        </a:spcAft>
                        <a:buClr>
                          <a:srgbClr val="99CC00"/>
                        </a:buClr>
                        <a:buSzTx/>
                        <a:buFont typeface="Wingdings" panose="05000000000000000000" pitchFamily="2" charset="2"/>
                        <a:buChar char="v"/>
                        <a:tabLst>
                          <a:tab pos="450850" algn="l"/>
                        </a:tabLst>
                      </a:pPr>
                      <a:r>
                        <a:rPr kumimoji="0" lang="en-US" altLang="en-US" sz="1400" b="1" i="0" u="none" strike="noStrike" cap="none" normalizeH="0" baseline="0" smtClean="0">
                          <a:ln>
                            <a:noFill/>
                          </a:ln>
                          <a:solidFill>
                            <a:schemeClr val="tx1"/>
                          </a:solidFill>
                          <a:effectLst/>
                          <a:latin typeface="Arial" panose="020B0604020202020204" pitchFamily="34" charset="0"/>
                        </a:rPr>
                        <a:t>The conclusions of Howthorne experiments were open to doubt as the sample was not sufficiently representative.</a:t>
                      </a:r>
                    </a:p>
                    <a:p>
                      <a:pPr marL="450850" marR="0" lvl="0" indent="-450850" algn="l" defTabSz="914400" rtl="0" eaLnBrk="1" fontAlgn="base" latinLnBrk="0" hangingPunct="1">
                        <a:lnSpc>
                          <a:spcPct val="100000"/>
                        </a:lnSpc>
                        <a:spcBef>
                          <a:spcPct val="20000"/>
                        </a:spcBef>
                        <a:spcAft>
                          <a:spcPct val="0"/>
                        </a:spcAft>
                        <a:buClr>
                          <a:srgbClr val="99CC00"/>
                        </a:buClr>
                        <a:buSzTx/>
                        <a:buFont typeface="Wingdings" panose="05000000000000000000" pitchFamily="2" charset="2"/>
                        <a:buChar char="v"/>
                        <a:tabLst>
                          <a:tab pos="450850" algn="l"/>
                        </a:tabLst>
                      </a:pPr>
                      <a:r>
                        <a:rPr kumimoji="0" lang="en-US" altLang="en-US" sz="1400" b="1" i="0" u="none" strike="noStrike" cap="none" normalizeH="0" baseline="0" smtClean="0">
                          <a:ln>
                            <a:noFill/>
                          </a:ln>
                          <a:solidFill>
                            <a:schemeClr val="tx1"/>
                          </a:solidFill>
                          <a:effectLst/>
                          <a:latin typeface="Arial" panose="020B0604020202020204" pitchFamily="34" charset="0"/>
                        </a:rPr>
                        <a:t>Mayo exhibited pro-management bias by thinking that management knows what is best for workers (who are mostly driven by emotions, sentiments etc).</a:t>
                      </a:r>
                    </a:p>
                    <a:p>
                      <a:pPr marL="450850" marR="0" lvl="0" indent="-450850" algn="l" defTabSz="914400" rtl="0" eaLnBrk="1" fontAlgn="base" latinLnBrk="0" hangingPunct="1">
                        <a:lnSpc>
                          <a:spcPct val="100000"/>
                        </a:lnSpc>
                        <a:spcBef>
                          <a:spcPct val="20000"/>
                        </a:spcBef>
                        <a:spcAft>
                          <a:spcPct val="0"/>
                        </a:spcAft>
                        <a:buClr>
                          <a:srgbClr val="99CC00"/>
                        </a:buClr>
                        <a:buSzTx/>
                        <a:buFont typeface="Wingdings" panose="05000000000000000000" pitchFamily="2" charset="2"/>
                        <a:buChar char="v"/>
                        <a:tabLst>
                          <a:tab pos="450850" algn="l"/>
                        </a:tabLst>
                      </a:pPr>
                      <a:r>
                        <a:rPr kumimoji="0" lang="en-US" altLang="en-US" sz="1400" b="1" i="0" u="none" strike="noStrike" cap="none" normalizeH="0" baseline="0" smtClean="0">
                          <a:ln>
                            <a:noFill/>
                          </a:ln>
                          <a:solidFill>
                            <a:schemeClr val="tx1"/>
                          </a:solidFill>
                          <a:effectLst/>
                          <a:latin typeface="Arial" panose="020B0604020202020204" pitchFamily="34" charset="0"/>
                        </a:rPr>
                        <a:t>Mayo wanted to humanise the workplace by keeping workers in good humour always. However, there is no guarantee that happy workers will be productive.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008098366"/>
                  </a:ext>
                </a:extLst>
              </a:tr>
            </a:tbl>
          </a:graphicData>
        </a:graphic>
      </p:graphicFrame>
    </p:spTree>
    <p:extLst>
      <p:ext uri="{BB962C8B-B14F-4D97-AF65-F5344CB8AC3E}">
        <p14:creationId xmlns:p14="http://schemas.microsoft.com/office/powerpoint/2010/main" val="35100986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ChangeArrowheads="1"/>
          </p:cNvSpPr>
          <p:nvPr/>
        </p:nvSpPr>
        <p:spPr bwMode="auto">
          <a:xfrm>
            <a:off x="2895601" y="914400"/>
            <a:ext cx="356604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9900"/>
                </a:solidFill>
              </a:rPr>
              <a:t>Refinements in Neo-classical Theory</a:t>
            </a:r>
          </a:p>
        </p:txBody>
      </p:sp>
      <p:graphicFrame>
        <p:nvGraphicFramePr>
          <p:cNvPr id="535631" name="Group 79"/>
          <p:cNvGraphicFramePr>
            <a:graphicFrameLocks noGrp="1"/>
          </p:cNvGraphicFramePr>
          <p:nvPr/>
        </p:nvGraphicFramePr>
        <p:xfrm>
          <a:off x="2971800" y="1447800"/>
          <a:ext cx="7467600" cy="4698048"/>
        </p:xfrm>
        <a:graphic>
          <a:graphicData uri="http://schemas.openxmlformats.org/drawingml/2006/table">
            <a:tbl>
              <a:tblPr/>
              <a:tblGrid>
                <a:gridCol w="1044575">
                  <a:extLst>
                    <a:ext uri="{9D8B030D-6E8A-4147-A177-3AD203B41FA5}">
                      <a16:colId xmlns:a16="http://schemas.microsoft.com/office/drawing/2014/main" val="2683609421"/>
                    </a:ext>
                  </a:extLst>
                </a:gridCol>
                <a:gridCol w="2970213">
                  <a:extLst>
                    <a:ext uri="{9D8B030D-6E8A-4147-A177-3AD203B41FA5}">
                      <a16:colId xmlns:a16="http://schemas.microsoft.com/office/drawing/2014/main" val="3329388856"/>
                    </a:ext>
                  </a:extLst>
                </a:gridCol>
                <a:gridCol w="3452812">
                  <a:extLst>
                    <a:ext uri="{9D8B030D-6E8A-4147-A177-3AD203B41FA5}">
                      <a16:colId xmlns:a16="http://schemas.microsoft.com/office/drawing/2014/main" val="221807085"/>
                    </a:ext>
                  </a:extLst>
                </a:gridCol>
              </a:tblGrid>
              <a:tr h="304800">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rgbClr val="000000"/>
                          </a:solidFill>
                          <a:effectLst/>
                          <a:latin typeface="Arial" panose="020B0604020202020204" pitchFamily="34" charset="0"/>
                        </a:rPr>
                        <a:t>Basis</a:t>
                      </a:r>
                      <a:endParaRPr kumimoji="0" lang="en-US" altLang="en-US" sz="1600" b="1" i="0" u="none" strike="noStrike" cap="none" normalizeH="0" baseline="0" smtClean="0">
                        <a:ln>
                          <a:noFill/>
                        </a:ln>
                        <a:solidFill>
                          <a:srgbClr val="FFFFCC"/>
                        </a:solidFill>
                        <a:effectLst/>
                        <a:latin typeface="Arial" panose="020B0604020202020204"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9900"/>
                    </a:solid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rgbClr val="000000"/>
                          </a:solidFill>
                          <a:effectLst/>
                          <a:latin typeface="Arial" panose="020B0604020202020204" pitchFamily="34" charset="0"/>
                        </a:rPr>
                        <a:t>Classical Theory</a:t>
                      </a:r>
                      <a:endParaRPr kumimoji="0" lang="en-US" altLang="en-US" sz="1600" b="1" i="0" u="none" strike="noStrike" cap="none" normalizeH="0" baseline="0" smtClean="0">
                        <a:ln>
                          <a:noFill/>
                        </a:ln>
                        <a:solidFill>
                          <a:srgbClr val="FFFFCC"/>
                        </a:solidFill>
                        <a:effectLst/>
                        <a:latin typeface="Arial" panose="020B0604020202020204"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9900"/>
                    </a:solid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rgbClr val="000000"/>
                          </a:solidFill>
                          <a:effectLst/>
                          <a:latin typeface="Arial" panose="020B0604020202020204" pitchFamily="34" charset="0"/>
                        </a:rPr>
                        <a:t>Neo-classical Theory</a:t>
                      </a:r>
                      <a:endParaRPr kumimoji="0" lang="en-US" altLang="en-US" sz="1600" b="1" i="0" u="none" strike="noStrike" cap="none" normalizeH="0" baseline="0" smtClean="0">
                        <a:ln>
                          <a:noFill/>
                        </a:ln>
                        <a:solidFill>
                          <a:srgbClr val="FFFFCC"/>
                        </a:solidFill>
                        <a:effectLst/>
                        <a:latin typeface="Arial" panose="020B0604020202020204"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9900"/>
                    </a:solidFill>
                  </a:tcPr>
                </a:tc>
                <a:extLst>
                  <a:ext uri="{0D108BD9-81ED-4DB2-BD59-A6C34878D82A}">
                    <a16:rowId xmlns:a16="http://schemas.microsoft.com/office/drawing/2014/main" val="1409623325"/>
                  </a:ext>
                </a:extLst>
              </a:tr>
              <a:tr h="579438">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Structure</a:t>
                      </a:r>
                      <a:endParaRPr kumimoji="0" lang="en-US" altLang="en-US" sz="1400" b="1" i="0" u="none" strike="noStrike" cap="none" normalizeH="0" baseline="0" smtClean="0">
                        <a:ln>
                          <a:noFill/>
                        </a:ln>
                        <a:solidFill>
                          <a:srgbClr val="FFFFCC"/>
                        </a:solidFill>
                        <a:effectLst/>
                        <a:latin typeface="Arial" panose="020B0604020202020204"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Impersonal, mechanical.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Organisation is a social system.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92576023"/>
                  </a:ext>
                </a:extLst>
              </a:tr>
              <a:tr h="581025">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Behaviour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Organisational behaviour is a product of rules and regulations.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Behaviour is a product of feelings, sentiments and attitudes.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768337787"/>
                  </a:ext>
                </a:extLst>
              </a:tr>
              <a:tr h="581025">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Focus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Primary focus is on work and the economic needs of workers.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Primary focus is on small groups, on emotional and human qualities of employees.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626741265"/>
                  </a:ext>
                </a:extLst>
              </a:tr>
              <a:tr h="581025">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Emphasis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People try to maximise rewards. Emphasis is on order and rationality.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Emphasises personal, security and social needs of workers while achieving organisational goals.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77121829"/>
                  </a:ext>
                </a:extLst>
              </a:tr>
              <a:tr h="579438">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Practices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Authoritarian practices, elaborate rules and regulations employed to obtain results.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Democratic practises, participation to employees in decision-making in order to improve morale and happiness of employees. It recognises the importance of human dignity  and values.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066936978"/>
                  </a:ext>
                </a:extLst>
              </a:tr>
              <a:tr h="581025">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Results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Work alienation, dissatisfaction.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Happy employees trying to produce more.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85589062"/>
                  </a:ext>
                </a:extLst>
              </a:tr>
            </a:tbl>
          </a:graphicData>
        </a:graphic>
      </p:graphicFrame>
    </p:spTree>
    <p:extLst>
      <p:ext uri="{BB962C8B-B14F-4D97-AF65-F5344CB8AC3E}">
        <p14:creationId xmlns:p14="http://schemas.microsoft.com/office/powerpoint/2010/main" val="38814214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Rectangle 2"/>
          <p:cNvSpPr>
            <a:spLocks noChangeArrowheads="1"/>
          </p:cNvSpPr>
          <p:nvPr/>
        </p:nvSpPr>
        <p:spPr bwMode="auto">
          <a:xfrm>
            <a:off x="2819400" y="854075"/>
            <a:ext cx="7696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solidFill>
                  <a:srgbClr val="FF9900"/>
                </a:solidFill>
              </a:rPr>
              <a:t>Comparison between Human Relations and Scientific Management</a:t>
            </a:r>
          </a:p>
        </p:txBody>
      </p:sp>
      <p:graphicFrame>
        <p:nvGraphicFramePr>
          <p:cNvPr id="536636" name="Group 60"/>
          <p:cNvGraphicFramePr>
            <a:graphicFrameLocks noGrp="1"/>
          </p:cNvGraphicFramePr>
          <p:nvPr/>
        </p:nvGraphicFramePr>
        <p:xfrm>
          <a:off x="2895600" y="1744663"/>
          <a:ext cx="7543800" cy="4511040"/>
        </p:xfrm>
        <a:graphic>
          <a:graphicData uri="http://schemas.openxmlformats.org/drawingml/2006/table">
            <a:tbl>
              <a:tblPr/>
              <a:tblGrid>
                <a:gridCol w="2057400">
                  <a:extLst>
                    <a:ext uri="{9D8B030D-6E8A-4147-A177-3AD203B41FA5}">
                      <a16:colId xmlns:a16="http://schemas.microsoft.com/office/drawing/2014/main" val="2612001060"/>
                    </a:ext>
                  </a:extLst>
                </a:gridCol>
                <a:gridCol w="2819400">
                  <a:extLst>
                    <a:ext uri="{9D8B030D-6E8A-4147-A177-3AD203B41FA5}">
                      <a16:colId xmlns:a16="http://schemas.microsoft.com/office/drawing/2014/main" val="1066918191"/>
                    </a:ext>
                  </a:extLst>
                </a:gridCol>
                <a:gridCol w="2667000">
                  <a:extLst>
                    <a:ext uri="{9D8B030D-6E8A-4147-A177-3AD203B41FA5}">
                      <a16:colId xmlns:a16="http://schemas.microsoft.com/office/drawing/2014/main" val="2054624735"/>
                    </a:ext>
                  </a:extLst>
                </a:gridCol>
              </a:tblGrid>
              <a:tr h="228600">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rgbClr val="000000"/>
                          </a:solidFill>
                          <a:effectLst/>
                          <a:latin typeface="Arial" panose="020B0604020202020204" pitchFamily="34" charset="0"/>
                        </a:rPr>
                        <a:t>Point of Distinction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9900"/>
                    </a:solid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rgbClr val="000000"/>
                          </a:solidFill>
                          <a:effectLst/>
                          <a:latin typeface="Arial" panose="020B0604020202020204" pitchFamily="34" charset="0"/>
                        </a:rPr>
                        <a:t>Human Relations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9900"/>
                    </a:solid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rgbClr val="000000"/>
                          </a:solidFill>
                          <a:effectLst/>
                          <a:latin typeface="Arial" panose="020B0604020202020204" pitchFamily="34" charset="0"/>
                        </a:rPr>
                        <a:t>Scientific Management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9900"/>
                    </a:solidFill>
                  </a:tcPr>
                </a:tc>
                <a:extLst>
                  <a:ext uri="{0D108BD9-81ED-4DB2-BD59-A6C34878D82A}">
                    <a16:rowId xmlns:a16="http://schemas.microsoft.com/office/drawing/2014/main" val="2363972041"/>
                  </a:ext>
                </a:extLst>
              </a:tr>
              <a:tr h="282575">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Focus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People, groups.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Machines, rules.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0128534"/>
                  </a:ext>
                </a:extLst>
              </a:tr>
              <a:tr h="284163">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Philosophy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Make workers happy.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One best way of doing things.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796259238"/>
                  </a:ext>
                </a:extLst>
              </a:tr>
              <a:tr h="581025">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Motivation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Man wants company; loves interaction and is guided by group goals.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Man is an economic animal.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49543586"/>
                  </a:ext>
                </a:extLst>
              </a:tr>
              <a:tr h="471488">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Basis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Inputs drawn from behavioural sciences.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Inputs drawn from physical sciences.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782014078"/>
                  </a:ext>
                </a:extLst>
              </a:tr>
              <a:tr h="579438">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Principles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Groups dominate workplace; individuals invariably follow groups norms irrespective of what management states.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To bring order and achieve results, everyone must adhere to a set of universal principals in every organisation.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978340041"/>
                  </a:ext>
                </a:extLst>
              </a:tr>
              <a:tr h="581025">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Work life and environment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Mayo wanted to keep workers in good humour; emphasised friendly supervision and monitoring of group norms so as to provide a positive work climate.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defRPr sz="2800" b="1">
                          <a:solidFill>
                            <a:srgbClr val="FFFFCC"/>
                          </a:solidFill>
                          <a:latin typeface="Arial" panose="020B0604020202020204" pitchFamily="34" charset="0"/>
                        </a:defRPr>
                      </a:lvl1pPr>
                      <a:lvl2pPr>
                        <a:spcBef>
                          <a:spcPct val="20000"/>
                        </a:spcBef>
                        <a:defRPr sz="2400" b="1">
                          <a:solidFill>
                            <a:srgbClr val="FFFFCC"/>
                          </a:solidFill>
                          <a:latin typeface="Arial" panose="020B0604020202020204" pitchFamily="34" charset="0"/>
                        </a:defRPr>
                      </a:lvl2pPr>
                      <a:lvl3pPr>
                        <a:spcBef>
                          <a:spcPct val="20000"/>
                        </a:spcBef>
                        <a:defRPr sz="2000" b="1">
                          <a:solidFill>
                            <a:srgbClr val="FFFFCC"/>
                          </a:solidFill>
                          <a:latin typeface="Arial" panose="020B0604020202020204" pitchFamily="34" charset="0"/>
                        </a:defRPr>
                      </a:lvl3pPr>
                      <a:lvl4pPr>
                        <a:spcBef>
                          <a:spcPct val="20000"/>
                        </a:spcBef>
                        <a:defRPr b="1">
                          <a:solidFill>
                            <a:srgbClr val="FFFFCC"/>
                          </a:solidFill>
                          <a:latin typeface="Arial" panose="020B0604020202020204" pitchFamily="34" charset="0"/>
                        </a:defRPr>
                      </a:lvl4pPr>
                      <a:lvl5pPr>
                        <a:spcBef>
                          <a:spcPct val="20000"/>
                        </a:spcBef>
                        <a:defRPr b="1">
                          <a:solidFill>
                            <a:srgbClr val="FFFFCC"/>
                          </a:solidFill>
                          <a:latin typeface="Arial" panose="020B0604020202020204" pitchFamily="34" charset="0"/>
                        </a:defRPr>
                      </a:lvl5pPr>
                      <a:lvl6pPr fontAlgn="base">
                        <a:spcBef>
                          <a:spcPct val="20000"/>
                        </a:spcBef>
                        <a:spcAft>
                          <a:spcPct val="0"/>
                        </a:spcAft>
                        <a:defRPr b="1">
                          <a:solidFill>
                            <a:srgbClr val="FFFFCC"/>
                          </a:solidFill>
                          <a:latin typeface="Arial" panose="020B0604020202020204" pitchFamily="34" charset="0"/>
                        </a:defRPr>
                      </a:lvl6pPr>
                      <a:lvl7pPr fontAlgn="base">
                        <a:spcBef>
                          <a:spcPct val="20000"/>
                        </a:spcBef>
                        <a:spcAft>
                          <a:spcPct val="0"/>
                        </a:spcAft>
                        <a:defRPr b="1">
                          <a:solidFill>
                            <a:srgbClr val="FFFFCC"/>
                          </a:solidFill>
                          <a:latin typeface="Arial" panose="020B0604020202020204" pitchFamily="34" charset="0"/>
                        </a:defRPr>
                      </a:lvl7pPr>
                      <a:lvl8pPr fontAlgn="base">
                        <a:spcBef>
                          <a:spcPct val="20000"/>
                        </a:spcBef>
                        <a:spcAft>
                          <a:spcPct val="0"/>
                        </a:spcAft>
                        <a:defRPr b="1">
                          <a:solidFill>
                            <a:srgbClr val="FFFFCC"/>
                          </a:solidFill>
                          <a:latin typeface="Arial" panose="020B0604020202020204" pitchFamily="34" charset="0"/>
                        </a:defRPr>
                      </a:lvl8pPr>
                      <a:lvl9pPr fontAlgn="base">
                        <a:spcBef>
                          <a:spcPct val="20000"/>
                        </a:spcBef>
                        <a:spcAft>
                          <a:spcPct val="0"/>
                        </a:spcAft>
                        <a:defRPr b="1">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panose="020B0604020202020204" pitchFamily="34" charset="0"/>
                        </a:rPr>
                        <a:t>The emphasis on standardisation, specialisation, rules, regulations make work life quite dull and monotonous.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947175805"/>
                  </a:ext>
                </a:extLst>
              </a:tr>
            </a:tbl>
          </a:graphicData>
        </a:graphic>
      </p:graphicFrame>
    </p:spTree>
    <p:extLst>
      <p:ext uri="{BB962C8B-B14F-4D97-AF65-F5344CB8AC3E}">
        <p14:creationId xmlns:p14="http://schemas.microsoft.com/office/powerpoint/2010/main" val="38709352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153" name="Rectangle 97"/>
          <p:cNvSpPr>
            <a:spLocks noChangeArrowheads="1"/>
          </p:cNvSpPr>
          <p:nvPr/>
        </p:nvSpPr>
        <p:spPr bwMode="auto">
          <a:xfrm>
            <a:off x="2819400" y="914400"/>
            <a:ext cx="13522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9900"/>
                </a:solidFill>
              </a:rPr>
              <a:t>Introduction</a:t>
            </a:r>
          </a:p>
        </p:txBody>
      </p:sp>
      <p:sp>
        <p:nvSpPr>
          <p:cNvPr id="173154" name="Text Box 98"/>
          <p:cNvSpPr txBox="1">
            <a:spLocks noChangeArrowheads="1"/>
          </p:cNvSpPr>
          <p:nvPr/>
        </p:nvSpPr>
        <p:spPr bwMode="auto">
          <a:xfrm>
            <a:off x="2819400" y="1295401"/>
            <a:ext cx="7543800" cy="141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50000"/>
              </a:spcBef>
            </a:pPr>
            <a:r>
              <a:rPr lang="en-US" altLang="en-US">
                <a:solidFill>
                  <a:srgbClr val="000000"/>
                </a:solidFill>
              </a:rPr>
              <a:t>Different writers have provided different categorisation schemes for studying management. In order to facilitate easy understanding, we can identify three broad approaches namely, the classical theory, neo-classical theory and modern theory.</a:t>
            </a:r>
          </a:p>
        </p:txBody>
      </p:sp>
    </p:spTree>
    <p:extLst>
      <p:ext uri="{BB962C8B-B14F-4D97-AF65-F5344CB8AC3E}">
        <p14:creationId xmlns:p14="http://schemas.microsoft.com/office/powerpoint/2010/main" val="24316265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656" name="Text Box 232"/>
          <p:cNvSpPr txBox="1">
            <a:spLocks noChangeArrowheads="1"/>
          </p:cNvSpPr>
          <p:nvPr/>
        </p:nvSpPr>
        <p:spPr bwMode="auto">
          <a:xfrm>
            <a:off x="2819400" y="1335088"/>
            <a:ext cx="6324600" cy="201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0850" indent="-450850">
              <a:defRPr sz="2400">
                <a:solidFill>
                  <a:schemeClr val="tx1"/>
                </a:solidFill>
                <a:latin typeface="Times New Roman" panose="02020603050405020304" pitchFamily="18" charset="0"/>
              </a:defRPr>
            </a:lvl1pPr>
            <a:lvl2pPr marL="5651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800">
                <a:solidFill>
                  <a:srgbClr val="000000"/>
                </a:solidFill>
                <a:latin typeface="Arial" panose="020B0604020202020204" pitchFamily="34" charset="0"/>
              </a:rPr>
              <a:t>Some of the elements of classical theory are:</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Inter-related functions</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Guiding principles</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Bureaucratic structure</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Reward–punishment nexus</a:t>
            </a:r>
          </a:p>
        </p:txBody>
      </p:sp>
      <p:sp>
        <p:nvSpPr>
          <p:cNvPr id="231657" name="Text Box 233"/>
          <p:cNvSpPr txBox="1">
            <a:spLocks noChangeArrowheads="1"/>
          </p:cNvSpPr>
          <p:nvPr/>
        </p:nvSpPr>
        <p:spPr bwMode="auto">
          <a:xfrm>
            <a:off x="2819400" y="914400"/>
            <a:ext cx="3429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FF9900"/>
                </a:solidFill>
              </a:rPr>
              <a:t>Classical Theory </a:t>
            </a:r>
          </a:p>
        </p:txBody>
      </p:sp>
    </p:spTree>
    <p:extLst>
      <p:ext uri="{BB962C8B-B14F-4D97-AF65-F5344CB8AC3E}">
        <p14:creationId xmlns:p14="http://schemas.microsoft.com/office/powerpoint/2010/main" val="32035324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824" name="Text Box 32"/>
          <p:cNvSpPr txBox="1">
            <a:spLocks noChangeArrowheads="1"/>
          </p:cNvSpPr>
          <p:nvPr/>
        </p:nvSpPr>
        <p:spPr bwMode="auto">
          <a:xfrm>
            <a:off x="7620000" y="1447801"/>
            <a:ext cx="2971800" cy="334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576263">
              <a:defRPr sz="2400">
                <a:solidFill>
                  <a:schemeClr val="tx1"/>
                </a:solidFill>
                <a:latin typeface="Times New Roman" panose="02020603050405020304" pitchFamily="18" charset="0"/>
              </a:defRPr>
            </a:lvl1pPr>
            <a:lvl2pPr marL="114300" defTabSz="576263">
              <a:defRPr sz="2400">
                <a:solidFill>
                  <a:schemeClr val="tx1"/>
                </a:solidFill>
                <a:latin typeface="Times New Roman" panose="02020603050405020304" pitchFamily="18" charset="0"/>
              </a:defRPr>
            </a:lvl2pPr>
            <a:lvl3pPr marL="228600" defTabSz="576263">
              <a:defRPr sz="2400">
                <a:solidFill>
                  <a:schemeClr val="tx1"/>
                </a:solidFill>
                <a:latin typeface="Times New Roman" panose="02020603050405020304" pitchFamily="18" charset="0"/>
              </a:defRPr>
            </a:lvl3pPr>
            <a:lvl4pPr defTabSz="576263">
              <a:defRPr sz="2400">
                <a:solidFill>
                  <a:schemeClr val="tx1"/>
                </a:solidFill>
                <a:latin typeface="Times New Roman" panose="02020603050405020304" pitchFamily="18" charset="0"/>
              </a:defRPr>
            </a:lvl4pPr>
            <a:lvl5pPr defTabSz="576263">
              <a:defRPr sz="2400">
                <a:solidFill>
                  <a:schemeClr val="tx1"/>
                </a:solidFill>
                <a:latin typeface="Times New Roman" panose="02020603050405020304" pitchFamily="18" charset="0"/>
              </a:defRPr>
            </a:lvl5pPr>
            <a:lvl6pPr defTabSz="576263" fontAlgn="base">
              <a:spcBef>
                <a:spcPct val="0"/>
              </a:spcBef>
              <a:spcAft>
                <a:spcPct val="0"/>
              </a:spcAft>
              <a:defRPr sz="2400">
                <a:solidFill>
                  <a:schemeClr val="tx1"/>
                </a:solidFill>
                <a:latin typeface="Times New Roman" panose="02020603050405020304" pitchFamily="18" charset="0"/>
              </a:defRPr>
            </a:lvl6pPr>
            <a:lvl7pPr defTabSz="576263" fontAlgn="base">
              <a:spcBef>
                <a:spcPct val="0"/>
              </a:spcBef>
              <a:spcAft>
                <a:spcPct val="0"/>
              </a:spcAft>
              <a:defRPr sz="2400">
                <a:solidFill>
                  <a:schemeClr val="tx1"/>
                </a:solidFill>
                <a:latin typeface="Times New Roman" panose="02020603050405020304" pitchFamily="18" charset="0"/>
              </a:defRPr>
            </a:lvl7pPr>
            <a:lvl8pPr defTabSz="576263" fontAlgn="base">
              <a:spcBef>
                <a:spcPct val="0"/>
              </a:spcBef>
              <a:spcAft>
                <a:spcPct val="0"/>
              </a:spcAft>
              <a:defRPr sz="2400">
                <a:solidFill>
                  <a:schemeClr val="tx1"/>
                </a:solidFill>
                <a:latin typeface="Times New Roman" panose="02020603050405020304" pitchFamily="18" charset="0"/>
              </a:defRPr>
            </a:lvl8pPr>
            <a:lvl9pPr defTabSz="576263" fontAlgn="base">
              <a:spcBef>
                <a:spcPct val="0"/>
              </a:spcBef>
              <a:spcAft>
                <a:spcPct val="0"/>
              </a:spcAft>
              <a:defRPr sz="2400">
                <a:solidFill>
                  <a:schemeClr val="tx1"/>
                </a:solidFill>
                <a:latin typeface="Times New Roman" panose="02020603050405020304" pitchFamily="18" charset="0"/>
              </a:defRPr>
            </a:lvl9pPr>
          </a:lstStyle>
          <a:p>
            <a:pPr lvl="2" algn="ctr">
              <a:spcBef>
                <a:spcPts val="600"/>
              </a:spcBef>
            </a:pPr>
            <a:r>
              <a:rPr lang="en-US" altLang="en-US" sz="1600">
                <a:solidFill>
                  <a:srgbClr val="000000"/>
                </a:solidFill>
                <a:latin typeface="Arial" panose="020B0604020202020204" pitchFamily="34" charset="0"/>
              </a:rPr>
              <a:t>Elements</a:t>
            </a:r>
            <a:endParaRPr lang="en-US" altLang="en-US" sz="1600">
              <a:latin typeface="Arial" panose="020B0604020202020204" pitchFamily="34" charset="0"/>
            </a:endParaRPr>
          </a:p>
          <a:p>
            <a:pPr lvl="2">
              <a:spcBef>
                <a:spcPts val="238"/>
              </a:spcBef>
              <a:buClr>
                <a:srgbClr val="99CC00"/>
              </a:buClr>
              <a:buFont typeface="Wingdings" panose="05000000000000000000" pitchFamily="2" charset="2"/>
              <a:buChar char="v"/>
            </a:pPr>
            <a:r>
              <a:rPr lang="en-US" altLang="en-US" sz="1400">
                <a:latin typeface="Arial" panose="020B0604020202020204" pitchFamily="34" charset="0"/>
              </a:rPr>
              <a:t>	The Hierarchy</a:t>
            </a:r>
          </a:p>
          <a:p>
            <a:pPr lvl="2">
              <a:spcBef>
                <a:spcPts val="238"/>
              </a:spcBef>
              <a:buClr>
                <a:srgbClr val="99CC00"/>
              </a:buClr>
              <a:buFont typeface="Wingdings" panose="05000000000000000000" pitchFamily="2" charset="2"/>
              <a:buChar char="v"/>
            </a:pPr>
            <a:r>
              <a:rPr lang="en-US" altLang="en-US" sz="1400">
                <a:latin typeface="Arial" panose="020B0604020202020204" pitchFamily="34" charset="0"/>
              </a:rPr>
              <a:t>	Specialisation and</a:t>
            </a:r>
            <a:br>
              <a:rPr lang="en-US" altLang="en-US" sz="1400">
                <a:latin typeface="Arial" panose="020B0604020202020204" pitchFamily="34" charset="0"/>
              </a:rPr>
            </a:br>
            <a:r>
              <a:rPr lang="en-US" altLang="en-US" sz="1400">
                <a:latin typeface="Arial" panose="020B0604020202020204" pitchFamily="34" charset="0"/>
              </a:rPr>
              <a:t>	Division of Labour</a:t>
            </a:r>
          </a:p>
          <a:p>
            <a:pPr lvl="2">
              <a:spcBef>
                <a:spcPts val="238"/>
              </a:spcBef>
              <a:buClr>
                <a:srgbClr val="99CC00"/>
              </a:buClr>
              <a:buFont typeface="Wingdings" panose="05000000000000000000" pitchFamily="2" charset="2"/>
              <a:buChar char="v"/>
            </a:pPr>
            <a:r>
              <a:rPr lang="en-US" altLang="en-US" sz="1400">
                <a:latin typeface="Arial" panose="020B0604020202020204" pitchFamily="34" charset="0"/>
              </a:rPr>
              <a:t>	The Scalar Principle 	Unity of Command</a:t>
            </a:r>
          </a:p>
          <a:p>
            <a:pPr lvl="2">
              <a:spcBef>
                <a:spcPts val="238"/>
              </a:spcBef>
              <a:buClr>
                <a:srgbClr val="99CC00"/>
              </a:buClr>
              <a:buFont typeface="Wingdings" panose="05000000000000000000" pitchFamily="2" charset="2"/>
              <a:buChar char="v"/>
            </a:pPr>
            <a:r>
              <a:rPr lang="en-US" altLang="en-US" sz="1400">
                <a:latin typeface="Arial" panose="020B0604020202020204" pitchFamily="34" charset="0"/>
              </a:rPr>
              <a:t>	Departmentalisation</a:t>
            </a:r>
          </a:p>
          <a:p>
            <a:pPr lvl="2">
              <a:spcBef>
                <a:spcPts val="238"/>
              </a:spcBef>
              <a:buClr>
                <a:srgbClr val="99CC00"/>
              </a:buClr>
              <a:buFont typeface="Wingdings" panose="05000000000000000000" pitchFamily="2" charset="2"/>
              <a:buChar char="v"/>
            </a:pPr>
            <a:r>
              <a:rPr lang="en-US" altLang="en-US" sz="1400">
                <a:latin typeface="Arial" panose="020B0604020202020204" pitchFamily="34" charset="0"/>
              </a:rPr>
              <a:t>	Span of Control</a:t>
            </a:r>
          </a:p>
          <a:p>
            <a:pPr lvl="2">
              <a:spcBef>
                <a:spcPts val="238"/>
              </a:spcBef>
              <a:buClr>
                <a:srgbClr val="99CC00"/>
              </a:buClr>
              <a:buFont typeface="Wingdings" panose="05000000000000000000" pitchFamily="2" charset="2"/>
              <a:buChar char="v"/>
            </a:pPr>
            <a:r>
              <a:rPr lang="en-US" altLang="en-US" sz="1400">
                <a:latin typeface="Arial" panose="020B0604020202020204" pitchFamily="34" charset="0"/>
              </a:rPr>
              <a:t>	Parity of Authority 		and Responsibility</a:t>
            </a:r>
          </a:p>
          <a:p>
            <a:pPr lvl="2">
              <a:spcBef>
                <a:spcPts val="238"/>
              </a:spcBef>
              <a:buClr>
                <a:srgbClr val="99CC00"/>
              </a:buClr>
              <a:buFont typeface="Wingdings" panose="05000000000000000000" pitchFamily="2" charset="2"/>
              <a:buChar char="v"/>
            </a:pPr>
            <a:r>
              <a:rPr lang="en-US" altLang="en-US" sz="1400">
                <a:latin typeface="Arial" panose="020B0604020202020204" pitchFamily="34" charset="0"/>
              </a:rPr>
              <a:t>	Centralisation vs</a:t>
            </a:r>
            <a:br>
              <a:rPr lang="en-US" altLang="en-US" sz="1400">
                <a:latin typeface="Arial" panose="020B0604020202020204" pitchFamily="34" charset="0"/>
              </a:rPr>
            </a:br>
            <a:r>
              <a:rPr lang="en-US" altLang="en-US" sz="1400">
                <a:latin typeface="Arial" panose="020B0604020202020204" pitchFamily="34" charset="0"/>
              </a:rPr>
              <a:t>	Decentralisation</a:t>
            </a:r>
          </a:p>
          <a:p>
            <a:pPr lvl="2">
              <a:spcBef>
                <a:spcPts val="238"/>
              </a:spcBef>
              <a:buClr>
                <a:srgbClr val="99CC00"/>
              </a:buClr>
              <a:buFont typeface="Wingdings" panose="05000000000000000000" pitchFamily="2" charset="2"/>
              <a:buChar char="v"/>
            </a:pPr>
            <a:r>
              <a:rPr lang="en-US" altLang="en-US" sz="1400">
                <a:latin typeface="Arial" panose="020B0604020202020204" pitchFamily="34" charset="0"/>
              </a:rPr>
              <a:t>	Line and Staff</a:t>
            </a:r>
            <a:br>
              <a:rPr lang="en-US" altLang="en-US" sz="1400">
                <a:latin typeface="Arial" panose="020B0604020202020204" pitchFamily="34" charset="0"/>
              </a:rPr>
            </a:br>
            <a:r>
              <a:rPr lang="en-US" altLang="en-US" sz="1400">
                <a:latin typeface="Arial" panose="020B0604020202020204" pitchFamily="34" charset="0"/>
              </a:rPr>
              <a:t>	Relationship</a:t>
            </a:r>
          </a:p>
        </p:txBody>
      </p:sp>
      <p:grpSp>
        <p:nvGrpSpPr>
          <p:cNvPr id="417833" name="Group 41"/>
          <p:cNvGrpSpPr>
            <a:grpSpLocks/>
          </p:cNvGrpSpPr>
          <p:nvPr/>
        </p:nvGrpSpPr>
        <p:grpSpPr bwMode="auto">
          <a:xfrm>
            <a:off x="3733800" y="1828800"/>
            <a:ext cx="3962400" cy="3048000"/>
            <a:chOff x="1152" y="1152"/>
            <a:chExt cx="2496" cy="1920"/>
          </a:xfrm>
        </p:grpSpPr>
        <p:sp>
          <p:nvSpPr>
            <p:cNvPr id="417825" name="AutoShape 33"/>
            <p:cNvSpPr>
              <a:spLocks noChangeArrowheads="1"/>
            </p:cNvSpPr>
            <p:nvPr/>
          </p:nvSpPr>
          <p:spPr bwMode="auto">
            <a:xfrm>
              <a:off x="1152" y="1152"/>
              <a:ext cx="2496" cy="1920"/>
            </a:xfrm>
            <a:prstGeom prst="triangle">
              <a:avLst>
                <a:gd name="adj" fmla="val 50000"/>
              </a:avLst>
            </a:prstGeom>
            <a:solidFill>
              <a:srgbClr val="9FB6FF"/>
            </a:solidFill>
            <a:ln w="19050" cap="sq">
              <a:solidFill>
                <a:srgbClr val="FF99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417826" name="Line 34"/>
            <p:cNvSpPr>
              <a:spLocks noChangeShapeType="1"/>
            </p:cNvSpPr>
            <p:nvPr/>
          </p:nvSpPr>
          <p:spPr bwMode="auto">
            <a:xfrm>
              <a:off x="1296" y="2832"/>
              <a:ext cx="2208" cy="0"/>
            </a:xfrm>
            <a:prstGeom prst="line">
              <a:avLst/>
            </a:prstGeom>
            <a:noFill/>
            <a:ln w="12700" cap="sq">
              <a:solidFill>
                <a:srgbClr val="E9EE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N"/>
            </a:p>
          </p:txBody>
        </p:sp>
        <p:sp>
          <p:nvSpPr>
            <p:cNvPr id="417827" name="Line 35"/>
            <p:cNvSpPr>
              <a:spLocks noChangeShapeType="1"/>
            </p:cNvSpPr>
            <p:nvPr/>
          </p:nvSpPr>
          <p:spPr bwMode="auto">
            <a:xfrm>
              <a:off x="1488" y="2544"/>
              <a:ext cx="1824" cy="0"/>
            </a:xfrm>
            <a:prstGeom prst="line">
              <a:avLst/>
            </a:prstGeom>
            <a:noFill/>
            <a:ln w="12700" cap="sq">
              <a:solidFill>
                <a:srgbClr val="E9EE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N"/>
            </a:p>
          </p:txBody>
        </p:sp>
        <p:sp>
          <p:nvSpPr>
            <p:cNvPr id="417828" name="Line 36"/>
            <p:cNvSpPr>
              <a:spLocks noChangeShapeType="1"/>
            </p:cNvSpPr>
            <p:nvPr/>
          </p:nvSpPr>
          <p:spPr bwMode="auto">
            <a:xfrm>
              <a:off x="1680" y="2256"/>
              <a:ext cx="1440" cy="0"/>
            </a:xfrm>
            <a:prstGeom prst="line">
              <a:avLst/>
            </a:prstGeom>
            <a:noFill/>
            <a:ln w="12700" cap="sq">
              <a:solidFill>
                <a:srgbClr val="E9EE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N"/>
            </a:p>
          </p:txBody>
        </p:sp>
        <p:sp>
          <p:nvSpPr>
            <p:cNvPr id="417829" name="Line 37"/>
            <p:cNvSpPr>
              <a:spLocks noChangeShapeType="1"/>
            </p:cNvSpPr>
            <p:nvPr/>
          </p:nvSpPr>
          <p:spPr bwMode="auto">
            <a:xfrm>
              <a:off x="1872" y="1968"/>
              <a:ext cx="1056" cy="0"/>
            </a:xfrm>
            <a:prstGeom prst="line">
              <a:avLst/>
            </a:prstGeom>
            <a:noFill/>
            <a:ln w="12700" cap="sq">
              <a:solidFill>
                <a:srgbClr val="E9EE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N"/>
            </a:p>
          </p:txBody>
        </p:sp>
        <p:sp>
          <p:nvSpPr>
            <p:cNvPr id="417830" name="Line 38"/>
            <p:cNvSpPr>
              <a:spLocks noChangeShapeType="1"/>
            </p:cNvSpPr>
            <p:nvPr/>
          </p:nvSpPr>
          <p:spPr bwMode="auto">
            <a:xfrm>
              <a:off x="2064" y="1680"/>
              <a:ext cx="672" cy="0"/>
            </a:xfrm>
            <a:prstGeom prst="line">
              <a:avLst/>
            </a:prstGeom>
            <a:noFill/>
            <a:ln w="12700" cap="sq">
              <a:solidFill>
                <a:srgbClr val="E9EE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N"/>
            </a:p>
          </p:txBody>
        </p:sp>
      </p:grpSp>
      <p:sp>
        <p:nvSpPr>
          <p:cNvPr id="417831" name="Rectangle 39"/>
          <p:cNvSpPr>
            <a:spLocks noChangeArrowheads="1"/>
          </p:cNvSpPr>
          <p:nvPr/>
        </p:nvSpPr>
        <p:spPr bwMode="auto">
          <a:xfrm>
            <a:off x="3276601" y="1627189"/>
            <a:ext cx="146719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solidFill>
                  <a:srgbClr val="000000"/>
                </a:solidFill>
              </a:rPr>
              <a:t>Top Management</a:t>
            </a:r>
          </a:p>
        </p:txBody>
      </p:sp>
      <p:sp>
        <p:nvSpPr>
          <p:cNvPr id="417832" name="Rectangle 40"/>
          <p:cNvSpPr>
            <a:spLocks noChangeArrowheads="1"/>
          </p:cNvSpPr>
          <p:nvPr/>
        </p:nvSpPr>
        <p:spPr bwMode="auto">
          <a:xfrm>
            <a:off x="2819401" y="3200400"/>
            <a:ext cx="17891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solidFill>
                  <a:srgbClr val="000000"/>
                </a:solidFill>
              </a:rPr>
              <a:t>Middle Management</a:t>
            </a:r>
          </a:p>
        </p:txBody>
      </p:sp>
      <p:sp>
        <p:nvSpPr>
          <p:cNvPr id="417834" name="Rectangle 42"/>
          <p:cNvSpPr>
            <a:spLocks noChangeArrowheads="1"/>
          </p:cNvSpPr>
          <p:nvPr/>
        </p:nvSpPr>
        <p:spPr bwMode="auto">
          <a:xfrm>
            <a:off x="2895600" y="4800600"/>
            <a:ext cx="116576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solidFill>
                  <a:srgbClr val="000000"/>
                </a:solidFill>
              </a:rPr>
              <a:t>Supervisory </a:t>
            </a:r>
            <a:br>
              <a:rPr lang="en-US" altLang="en-US" sz="1400">
                <a:solidFill>
                  <a:srgbClr val="000000"/>
                </a:solidFill>
              </a:rPr>
            </a:br>
            <a:r>
              <a:rPr lang="en-US" altLang="en-US" sz="1400">
                <a:solidFill>
                  <a:srgbClr val="000000"/>
                </a:solidFill>
              </a:rPr>
              <a:t>Management</a:t>
            </a:r>
          </a:p>
        </p:txBody>
      </p:sp>
      <p:sp>
        <p:nvSpPr>
          <p:cNvPr id="417835" name="Rectangle 43"/>
          <p:cNvSpPr>
            <a:spLocks noChangeArrowheads="1"/>
          </p:cNvSpPr>
          <p:nvPr/>
        </p:nvSpPr>
        <p:spPr bwMode="auto">
          <a:xfrm>
            <a:off x="3520179" y="5791200"/>
            <a:ext cx="445314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a:solidFill>
                  <a:srgbClr val="000000"/>
                </a:solidFill>
              </a:rPr>
              <a:t>Pyramid Structure and Elements of Classical Theory</a:t>
            </a:r>
          </a:p>
        </p:txBody>
      </p:sp>
    </p:spTree>
    <p:extLst>
      <p:ext uri="{BB962C8B-B14F-4D97-AF65-F5344CB8AC3E}">
        <p14:creationId xmlns:p14="http://schemas.microsoft.com/office/powerpoint/2010/main" val="21167542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67" name="Rectangle 11"/>
          <p:cNvSpPr>
            <a:spLocks noChangeArrowheads="1"/>
          </p:cNvSpPr>
          <p:nvPr/>
        </p:nvSpPr>
        <p:spPr bwMode="auto">
          <a:xfrm>
            <a:off x="2819400" y="914400"/>
            <a:ext cx="2828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9900"/>
                </a:solidFill>
              </a:rPr>
              <a:t>Branches of Classical Theory</a:t>
            </a:r>
          </a:p>
        </p:txBody>
      </p:sp>
      <p:sp>
        <p:nvSpPr>
          <p:cNvPr id="505868" name="Text Box 12"/>
          <p:cNvSpPr txBox="1">
            <a:spLocks noChangeArrowheads="1"/>
          </p:cNvSpPr>
          <p:nvPr/>
        </p:nvSpPr>
        <p:spPr bwMode="auto">
          <a:xfrm>
            <a:off x="2895600" y="3352800"/>
            <a:ext cx="2971800" cy="336550"/>
          </a:xfrm>
          <a:prstGeom prst="rect">
            <a:avLst/>
          </a:prstGeom>
          <a:solidFill>
            <a:srgbClr val="9FB6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t>Classical School</a:t>
            </a:r>
          </a:p>
        </p:txBody>
      </p:sp>
      <p:sp>
        <p:nvSpPr>
          <p:cNvPr id="505869" name="Line 13"/>
          <p:cNvSpPr>
            <a:spLocks noChangeShapeType="1"/>
          </p:cNvSpPr>
          <p:nvPr/>
        </p:nvSpPr>
        <p:spPr bwMode="auto">
          <a:xfrm flipV="1">
            <a:off x="5943600" y="2590800"/>
            <a:ext cx="1295400" cy="838200"/>
          </a:xfrm>
          <a:prstGeom prst="line">
            <a:avLst/>
          </a:prstGeom>
          <a:noFill/>
          <a:ln w="28575" cap="sq">
            <a:solidFill>
              <a:srgbClr val="0027A4"/>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N"/>
          </a:p>
        </p:txBody>
      </p:sp>
      <p:sp>
        <p:nvSpPr>
          <p:cNvPr id="505870" name="Line 14"/>
          <p:cNvSpPr>
            <a:spLocks noChangeShapeType="1"/>
          </p:cNvSpPr>
          <p:nvPr/>
        </p:nvSpPr>
        <p:spPr bwMode="auto">
          <a:xfrm>
            <a:off x="5943600" y="3505200"/>
            <a:ext cx="1295400" cy="0"/>
          </a:xfrm>
          <a:prstGeom prst="line">
            <a:avLst/>
          </a:prstGeom>
          <a:noFill/>
          <a:ln w="19050" cap="sq">
            <a:solidFill>
              <a:srgbClr val="0027A4"/>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N"/>
          </a:p>
        </p:txBody>
      </p:sp>
      <p:sp>
        <p:nvSpPr>
          <p:cNvPr id="505871" name="Line 15"/>
          <p:cNvSpPr>
            <a:spLocks noChangeShapeType="1"/>
          </p:cNvSpPr>
          <p:nvPr/>
        </p:nvSpPr>
        <p:spPr bwMode="auto">
          <a:xfrm>
            <a:off x="5943600" y="3581400"/>
            <a:ext cx="1143000" cy="762000"/>
          </a:xfrm>
          <a:prstGeom prst="line">
            <a:avLst/>
          </a:prstGeom>
          <a:noFill/>
          <a:ln w="19050" cap="sq">
            <a:solidFill>
              <a:srgbClr val="0027A4"/>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N"/>
          </a:p>
        </p:txBody>
      </p:sp>
      <p:sp>
        <p:nvSpPr>
          <p:cNvPr id="505872" name="Text Box 16"/>
          <p:cNvSpPr txBox="1">
            <a:spLocks noChangeArrowheads="1"/>
          </p:cNvSpPr>
          <p:nvPr/>
        </p:nvSpPr>
        <p:spPr bwMode="auto">
          <a:xfrm>
            <a:off x="7162800" y="2133601"/>
            <a:ext cx="2362200" cy="239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275000"/>
              </a:lnSpc>
              <a:spcBef>
                <a:spcPts val="1100"/>
              </a:spcBef>
            </a:pPr>
            <a:r>
              <a:rPr lang="en-US" altLang="en-US" sz="1600">
                <a:solidFill>
                  <a:srgbClr val="000000"/>
                </a:solidFill>
              </a:rPr>
              <a:t>Bureaucracy</a:t>
            </a:r>
            <a:endParaRPr lang="en-US" altLang="en-US" sz="1600"/>
          </a:p>
          <a:p>
            <a:pPr>
              <a:lnSpc>
                <a:spcPct val="275000"/>
              </a:lnSpc>
              <a:spcBef>
                <a:spcPts val="1100"/>
              </a:spcBef>
            </a:pPr>
            <a:r>
              <a:rPr lang="en-US" altLang="en-US" sz="1600">
                <a:solidFill>
                  <a:srgbClr val="000000"/>
                </a:solidFill>
              </a:rPr>
              <a:t>Scientific Management</a:t>
            </a:r>
            <a:endParaRPr lang="en-US" altLang="en-US" sz="1600"/>
          </a:p>
          <a:p>
            <a:pPr>
              <a:lnSpc>
                <a:spcPct val="275000"/>
              </a:lnSpc>
              <a:spcBef>
                <a:spcPts val="1100"/>
              </a:spcBef>
            </a:pPr>
            <a:r>
              <a:rPr lang="en-US" altLang="en-US" sz="1600">
                <a:solidFill>
                  <a:srgbClr val="000000"/>
                </a:solidFill>
              </a:rPr>
              <a:t>Administrative Theory</a:t>
            </a:r>
          </a:p>
        </p:txBody>
      </p:sp>
    </p:spTree>
    <p:extLst>
      <p:ext uri="{BB962C8B-B14F-4D97-AF65-F5344CB8AC3E}">
        <p14:creationId xmlns:p14="http://schemas.microsoft.com/office/powerpoint/2010/main" val="35369292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ChangeArrowheads="1"/>
          </p:cNvSpPr>
          <p:nvPr/>
        </p:nvSpPr>
        <p:spPr bwMode="auto">
          <a:xfrm>
            <a:off x="2819401" y="914400"/>
            <a:ext cx="13422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9900"/>
                </a:solidFill>
              </a:rPr>
              <a:t>Bureaucracy</a:t>
            </a:r>
          </a:p>
        </p:txBody>
      </p:sp>
      <p:sp>
        <p:nvSpPr>
          <p:cNvPr id="527363" name="Rectangle 3"/>
          <p:cNvSpPr>
            <a:spLocks noChangeArrowheads="1"/>
          </p:cNvSpPr>
          <p:nvPr/>
        </p:nvSpPr>
        <p:spPr bwMode="auto">
          <a:xfrm>
            <a:off x="2819400" y="1524000"/>
            <a:ext cx="276729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99CC00"/>
                </a:solidFill>
              </a:rPr>
              <a:t>Elements of Bureaucracy</a:t>
            </a:r>
          </a:p>
        </p:txBody>
      </p:sp>
      <p:sp>
        <p:nvSpPr>
          <p:cNvPr id="527364" name="Text Box 4"/>
          <p:cNvSpPr txBox="1">
            <a:spLocks noChangeArrowheads="1"/>
          </p:cNvSpPr>
          <p:nvPr/>
        </p:nvSpPr>
        <p:spPr bwMode="auto">
          <a:xfrm>
            <a:off x="2819400" y="1981201"/>
            <a:ext cx="6934200" cy="284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14350" indent="-514350">
              <a:defRPr sz="2400">
                <a:solidFill>
                  <a:schemeClr val="tx1"/>
                </a:solidFill>
                <a:latin typeface="Times New Roman" panose="02020603050405020304" pitchFamily="18" charset="0"/>
              </a:defRPr>
            </a:lvl1pPr>
            <a:lvl2pPr marL="6286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800">
                <a:solidFill>
                  <a:srgbClr val="000000"/>
                </a:solidFill>
                <a:latin typeface="Arial" panose="020B0604020202020204" pitchFamily="34" charset="0"/>
              </a:rPr>
              <a:t>Features of bureaucratic structure are:</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Hierarchy</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Division of work</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Rules, regulations and procedures</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Records</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Impersonal relationships</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Administrative class</a:t>
            </a:r>
          </a:p>
        </p:txBody>
      </p:sp>
    </p:spTree>
    <p:extLst>
      <p:ext uri="{BB962C8B-B14F-4D97-AF65-F5344CB8AC3E}">
        <p14:creationId xmlns:p14="http://schemas.microsoft.com/office/powerpoint/2010/main" val="12028808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7" name="Text Box 3"/>
          <p:cNvSpPr txBox="1">
            <a:spLocks noChangeArrowheads="1"/>
          </p:cNvSpPr>
          <p:nvPr/>
        </p:nvSpPr>
        <p:spPr bwMode="auto">
          <a:xfrm>
            <a:off x="2819400" y="898525"/>
            <a:ext cx="762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99CC00"/>
                </a:solidFill>
              </a:rPr>
              <a:t>Important advantages of a bureaucratic structure may be listed thus:</a:t>
            </a:r>
          </a:p>
        </p:txBody>
      </p:sp>
      <p:sp>
        <p:nvSpPr>
          <p:cNvPr id="528388" name="Text Box 4"/>
          <p:cNvSpPr txBox="1">
            <a:spLocks noChangeArrowheads="1"/>
          </p:cNvSpPr>
          <p:nvPr/>
        </p:nvSpPr>
        <p:spPr bwMode="auto">
          <a:xfrm>
            <a:off x="2819400" y="1600201"/>
            <a:ext cx="7391400" cy="143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14350" indent="-514350">
              <a:defRPr sz="2400">
                <a:solidFill>
                  <a:schemeClr val="tx1"/>
                </a:solidFill>
                <a:latin typeface="Times New Roman" panose="02020603050405020304" pitchFamily="18" charset="0"/>
              </a:defRPr>
            </a:lvl1pPr>
            <a:lvl2pPr marL="6286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3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Specialisation</a:t>
            </a:r>
          </a:p>
          <a:p>
            <a:pPr>
              <a:spcBef>
                <a:spcPct val="3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Rationality</a:t>
            </a:r>
          </a:p>
          <a:p>
            <a:pPr>
              <a:spcBef>
                <a:spcPct val="3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Predictability</a:t>
            </a:r>
          </a:p>
          <a:p>
            <a:pPr>
              <a:spcBef>
                <a:spcPct val="3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Democracy</a:t>
            </a:r>
          </a:p>
        </p:txBody>
      </p:sp>
      <p:sp>
        <p:nvSpPr>
          <p:cNvPr id="528389" name="Text Box 5"/>
          <p:cNvSpPr txBox="1">
            <a:spLocks noChangeArrowheads="1"/>
          </p:cNvSpPr>
          <p:nvPr/>
        </p:nvSpPr>
        <p:spPr bwMode="auto">
          <a:xfrm>
            <a:off x="2819400" y="3352800"/>
            <a:ext cx="762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99CC00"/>
                </a:solidFill>
              </a:rPr>
              <a:t>On the negative side, bureaucracy is criticised on the following grounds:</a:t>
            </a:r>
          </a:p>
        </p:txBody>
      </p:sp>
      <p:sp>
        <p:nvSpPr>
          <p:cNvPr id="528390" name="Text Box 6"/>
          <p:cNvSpPr txBox="1">
            <a:spLocks noChangeArrowheads="1"/>
          </p:cNvSpPr>
          <p:nvPr/>
        </p:nvSpPr>
        <p:spPr bwMode="auto">
          <a:xfrm>
            <a:off x="2819400" y="4038600"/>
            <a:ext cx="5562600"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14350" indent="-514350">
              <a:defRPr sz="2400">
                <a:solidFill>
                  <a:schemeClr val="tx1"/>
                </a:solidFill>
                <a:latin typeface="Times New Roman" panose="02020603050405020304" pitchFamily="18" charset="0"/>
              </a:defRPr>
            </a:lvl1pPr>
            <a:lvl2pPr marL="6286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3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Rigidity</a:t>
            </a:r>
          </a:p>
          <a:p>
            <a:pPr>
              <a:spcBef>
                <a:spcPct val="3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Impersonality</a:t>
            </a:r>
          </a:p>
          <a:p>
            <a:pPr>
              <a:spcBef>
                <a:spcPct val="3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Displacement of objectives</a:t>
            </a:r>
          </a:p>
          <a:p>
            <a:pPr>
              <a:spcBef>
                <a:spcPct val="3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Compartmentalisation of activities</a:t>
            </a:r>
          </a:p>
          <a:p>
            <a:pPr>
              <a:spcBef>
                <a:spcPct val="3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Empire-building</a:t>
            </a:r>
          </a:p>
          <a:p>
            <a:pPr>
              <a:spcBef>
                <a:spcPct val="3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Red tape</a:t>
            </a:r>
          </a:p>
        </p:txBody>
      </p:sp>
    </p:spTree>
    <p:extLst>
      <p:ext uri="{BB962C8B-B14F-4D97-AF65-F5344CB8AC3E}">
        <p14:creationId xmlns:p14="http://schemas.microsoft.com/office/powerpoint/2010/main" val="15528700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ChangeArrowheads="1"/>
          </p:cNvSpPr>
          <p:nvPr/>
        </p:nvSpPr>
        <p:spPr bwMode="auto">
          <a:xfrm>
            <a:off x="2819400" y="914400"/>
            <a:ext cx="23393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9900"/>
                </a:solidFill>
              </a:rPr>
              <a:t>Scientific Management</a:t>
            </a:r>
          </a:p>
        </p:txBody>
      </p:sp>
      <p:sp>
        <p:nvSpPr>
          <p:cNvPr id="529411" name="Rectangle 3"/>
          <p:cNvSpPr>
            <a:spLocks noChangeArrowheads="1"/>
          </p:cNvSpPr>
          <p:nvPr/>
        </p:nvSpPr>
        <p:spPr bwMode="auto">
          <a:xfrm>
            <a:off x="2819400" y="1371600"/>
            <a:ext cx="354411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99CC00"/>
                </a:solidFill>
              </a:rPr>
              <a:t>Basics of Scientific Management</a:t>
            </a:r>
          </a:p>
        </p:txBody>
      </p:sp>
      <p:sp>
        <p:nvSpPr>
          <p:cNvPr id="529412" name="Text Box 4"/>
          <p:cNvSpPr txBox="1">
            <a:spLocks noChangeArrowheads="1"/>
          </p:cNvSpPr>
          <p:nvPr/>
        </p:nvSpPr>
        <p:spPr bwMode="auto">
          <a:xfrm>
            <a:off x="2819400" y="1905000"/>
            <a:ext cx="7620000" cy="322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0850" algn="l"/>
              </a:tabLst>
              <a:defRPr sz="2400">
                <a:solidFill>
                  <a:schemeClr val="tx1"/>
                </a:solidFill>
                <a:latin typeface="Times New Roman" panose="02020603050405020304" pitchFamily="18" charset="0"/>
              </a:defRPr>
            </a:lvl1pPr>
            <a:lvl2pPr>
              <a:tabLst>
                <a:tab pos="450850" algn="l"/>
              </a:tabLst>
              <a:defRPr sz="2400">
                <a:solidFill>
                  <a:schemeClr val="tx1"/>
                </a:solidFill>
                <a:latin typeface="Times New Roman" panose="02020603050405020304" pitchFamily="18" charset="0"/>
              </a:defRPr>
            </a:lvl2pPr>
            <a:lvl3pPr>
              <a:tabLst>
                <a:tab pos="450850" algn="l"/>
              </a:tabLst>
              <a:defRPr sz="2400">
                <a:solidFill>
                  <a:schemeClr val="tx1"/>
                </a:solidFill>
                <a:latin typeface="Times New Roman" panose="02020603050405020304" pitchFamily="18" charset="0"/>
              </a:defRPr>
            </a:lvl3pPr>
            <a:lvl4pPr>
              <a:tabLst>
                <a:tab pos="450850" algn="l"/>
              </a:tabLst>
              <a:defRPr sz="2400">
                <a:solidFill>
                  <a:schemeClr val="tx1"/>
                </a:solidFill>
                <a:latin typeface="Times New Roman" panose="02020603050405020304" pitchFamily="18" charset="0"/>
              </a:defRPr>
            </a:lvl4pPr>
            <a:lvl5pPr>
              <a:tabLst>
                <a:tab pos="450850" algn="l"/>
              </a:tabLst>
              <a:defRPr sz="2400">
                <a:solidFill>
                  <a:schemeClr val="tx1"/>
                </a:solidFill>
                <a:latin typeface="Times New Roman" panose="02020603050405020304" pitchFamily="18" charset="0"/>
              </a:defRPr>
            </a:lvl5pPr>
            <a:lvl6pPr fontAlgn="base">
              <a:spcBef>
                <a:spcPct val="0"/>
              </a:spcBef>
              <a:spcAft>
                <a:spcPct val="0"/>
              </a:spcAft>
              <a:tabLst>
                <a:tab pos="450850" algn="l"/>
              </a:tabLst>
              <a:defRPr sz="2400">
                <a:solidFill>
                  <a:schemeClr val="tx1"/>
                </a:solidFill>
                <a:latin typeface="Times New Roman" panose="02020603050405020304" pitchFamily="18" charset="0"/>
              </a:defRPr>
            </a:lvl6pPr>
            <a:lvl7pPr fontAlgn="base">
              <a:spcBef>
                <a:spcPct val="0"/>
              </a:spcBef>
              <a:spcAft>
                <a:spcPct val="0"/>
              </a:spcAft>
              <a:tabLst>
                <a:tab pos="450850" algn="l"/>
              </a:tabLst>
              <a:defRPr sz="2400">
                <a:solidFill>
                  <a:schemeClr val="tx1"/>
                </a:solidFill>
                <a:latin typeface="Times New Roman" panose="02020603050405020304" pitchFamily="18" charset="0"/>
              </a:defRPr>
            </a:lvl7pPr>
            <a:lvl8pPr fontAlgn="base">
              <a:spcBef>
                <a:spcPct val="0"/>
              </a:spcBef>
              <a:spcAft>
                <a:spcPct val="0"/>
              </a:spcAft>
              <a:tabLst>
                <a:tab pos="450850" algn="l"/>
              </a:tabLst>
              <a:defRPr sz="2400">
                <a:solidFill>
                  <a:schemeClr val="tx1"/>
                </a:solidFill>
                <a:latin typeface="Times New Roman" panose="02020603050405020304" pitchFamily="18" charset="0"/>
              </a:defRPr>
            </a:lvl8pPr>
            <a:lvl9pPr fontAlgn="base">
              <a:spcBef>
                <a:spcPct val="0"/>
              </a:spcBef>
              <a:spcAft>
                <a:spcPct val="0"/>
              </a:spcAft>
              <a:tabLst>
                <a:tab pos="450850" algn="l"/>
              </a:tabLst>
              <a:defRPr sz="2400">
                <a:solidFill>
                  <a:schemeClr val="tx1"/>
                </a:solidFill>
                <a:latin typeface="Times New Roman" panose="02020603050405020304" pitchFamily="18" charset="0"/>
              </a:defRPr>
            </a:lvl9pPr>
          </a:lstStyle>
          <a:p>
            <a:pPr algn="just">
              <a:spcBef>
                <a:spcPct val="35000"/>
              </a:spcBef>
            </a:pPr>
            <a:r>
              <a:rPr lang="en-US" altLang="en-US" sz="1800">
                <a:latin typeface="Arial" panose="020B0604020202020204" pitchFamily="34" charset="0"/>
              </a:rPr>
              <a:t>The concept of scientific management implies the application of science to management. It is based on 4 basic principles:</a:t>
            </a:r>
          </a:p>
          <a:p>
            <a:pPr algn="just">
              <a:spcBef>
                <a:spcPct val="35000"/>
              </a:spcBef>
              <a:buClr>
                <a:srgbClr val="99CC00"/>
              </a:buClr>
              <a:buFont typeface="Wingdings" panose="05000000000000000000" pitchFamily="2" charset="2"/>
              <a:buChar char="v"/>
            </a:pPr>
            <a:r>
              <a:rPr lang="en-US" altLang="en-US" sz="1800">
                <a:latin typeface="Arial" panose="020B0604020202020204" pitchFamily="34" charset="0"/>
              </a:rPr>
              <a:t>	Each task must be scientifically designed so that it can replace the 	old, rule-of-thumb methods.</a:t>
            </a:r>
          </a:p>
          <a:p>
            <a:pPr algn="just">
              <a:spcBef>
                <a:spcPct val="35000"/>
              </a:spcBef>
              <a:buClr>
                <a:srgbClr val="99CC00"/>
              </a:buClr>
              <a:buFont typeface="Wingdings" panose="05000000000000000000" pitchFamily="2" charset="2"/>
              <a:buChar char="v"/>
            </a:pPr>
            <a:r>
              <a:rPr lang="en-US" altLang="en-US" sz="1800">
                <a:latin typeface="Arial" panose="020B0604020202020204" pitchFamily="34" charset="0"/>
              </a:rPr>
              <a:t>	Workers must be scientifically selected and trained so that they 	can be more productive on their jobs.</a:t>
            </a:r>
          </a:p>
          <a:p>
            <a:pPr algn="just">
              <a:spcBef>
                <a:spcPct val="35000"/>
              </a:spcBef>
              <a:buClr>
                <a:srgbClr val="99CC00"/>
              </a:buClr>
              <a:buFont typeface="Wingdings" panose="05000000000000000000" pitchFamily="2" charset="2"/>
              <a:buChar char="v"/>
            </a:pPr>
            <a:r>
              <a:rPr lang="en-US" altLang="en-US" sz="1800">
                <a:latin typeface="Arial" panose="020B0604020202020204" pitchFamily="34" charset="0"/>
              </a:rPr>
              <a:t>	Bring the scientifically designed jobs and workers together so that 	there will be a match between them.</a:t>
            </a:r>
          </a:p>
          <a:p>
            <a:pPr algn="just">
              <a:spcBef>
                <a:spcPct val="35000"/>
              </a:spcBef>
              <a:buClr>
                <a:srgbClr val="99CC00"/>
              </a:buClr>
              <a:buFont typeface="Wingdings" panose="05000000000000000000" pitchFamily="2" charset="2"/>
              <a:buChar char="v"/>
            </a:pPr>
            <a:r>
              <a:rPr lang="en-US" altLang="en-US" sz="1800">
                <a:latin typeface="Arial" panose="020B0604020202020204" pitchFamily="34" charset="0"/>
              </a:rPr>
              <a:t>	There must be division of labour and cooperation between 	management and workers.</a:t>
            </a:r>
          </a:p>
        </p:txBody>
      </p:sp>
    </p:spTree>
    <p:extLst>
      <p:ext uri="{BB962C8B-B14F-4D97-AF65-F5344CB8AC3E}">
        <p14:creationId xmlns:p14="http://schemas.microsoft.com/office/powerpoint/2010/main" val="30341439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ChangeArrowheads="1"/>
          </p:cNvSpPr>
          <p:nvPr/>
        </p:nvSpPr>
        <p:spPr bwMode="auto">
          <a:xfrm>
            <a:off x="2819400" y="914400"/>
            <a:ext cx="38924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9900"/>
                </a:solidFill>
              </a:rPr>
              <a:t>Key Concepts of Scientific Management</a:t>
            </a:r>
          </a:p>
        </p:txBody>
      </p:sp>
      <p:sp>
        <p:nvSpPr>
          <p:cNvPr id="530435" name="Text Box 3"/>
          <p:cNvSpPr txBox="1">
            <a:spLocks noChangeArrowheads="1"/>
          </p:cNvSpPr>
          <p:nvPr/>
        </p:nvSpPr>
        <p:spPr bwMode="auto">
          <a:xfrm>
            <a:off x="2819400" y="1447801"/>
            <a:ext cx="7467600" cy="201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0850" indent="-450850">
              <a:defRPr sz="2400">
                <a:solidFill>
                  <a:schemeClr val="tx1"/>
                </a:solidFill>
                <a:latin typeface="Times New Roman" panose="02020603050405020304" pitchFamily="18" charset="0"/>
              </a:defRPr>
            </a:lvl1pPr>
            <a:lvl2pPr marL="5651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Scientific task planning</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Time and motion studies</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Standardisation</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Differential piece rate system</a:t>
            </a:r>
          </a:p>
          <a:p>
            <a:pPr>
              <a:spcBef>
                <a:spcPct val="50000"/>
              </a:spcBef>
              <a:buClr>
                <a:srgbClr val="99CC00"/>
              </a:buClr>
              <a:buFont typeface="Wingdings" panose="05000000000000000000" pitchFamily="2" charset="2"/>
              <a:buChar char="v"/>
            </a:pPr>
            <a:r>
              <a:rPr lang="en-US" altLang="en-US" sz="1800">
                <a:solidFill>
                  <a:srgbClr val="000000"/>
                </a:solidFill>
                <a:latin typeface="Arial" panose="020B0604020202020204" pitchFamily="34" charset="0"/>
              </a:rPr>
              <a:t>Functional foremanship</a:t>
            </a:r>
          </a:p>
        </p:txBody>
      </p:sp>
    </p:spTree>
    <p:extLst>
      <p:ext uri="{BB962C8B-B14F-4D97-AF65-F5344CB8AC3E}">
        <p14:creationId xmlns:p14="http://schemas.microsoft.com/office/powerpoint/2010/main" val="25437551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804</Words>
  <Application>Microsoft Office PowerPoint</Application>
  <PresentationFormat>Widescreen</PresentationFormat>
  <Paragraphs>141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Narrow</vt:lpstr>
      <vt:lpstr>Calibri</vt:lpstr>
      <vt:lpstr>Calibri Light</vt:lpstr>
      <vt:lpstr>Wingdings</vt:lpstr>
      <vt:lpstr>Office Theme</vt:lpstr>
      <vt:lpstr>Development of Management Thought-I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Management Thought-I </dc:title>
  <dc:creator>lenovo</dc:creator>
  <cp:lastModifiedBy>lenovo</cp:lastModifiedBy>
  <cp:revision>1</cp:revision>
  <dcterms:created xsi:type="dcterms:W3CDTF">2023-04-26T05:42:36Z</dcterms:created>
  <dcterms:modified xsi:type="dcterms:W3CDTF">2023-04-26T05:44:19Z</dcterms:modified>
</cp:coreProperties>
</file>