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7" r:id="rId19"/>
    <p:sldId id="278" r:id="rId20"/>
    <p:sldId id="279" r:id="rId21"/>
    <p:sldId id="280" r:id="rId22"/>
    <p:sldId id="281" r:id="rId23"/>
    <p:sldId id="282" r:id="rId24"/>
    <p:sldId id="283"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F5802F-398E-48C6-8177-64E8E59C0D45}" type="doc">
      <dgm:prSet loTypeId="urn:microsoft.com/office/officeart/2005/8/layout/hProcess9" loCatId="process" qsTypeId="urn:microsoft.com/office/officeart/2005/8/quickstyle/simple1" qsCatId="simple" csTypeId="urn:microsoft.com/office/officeart/2005/8/colors/colorful1#1" csCatId="colorful" phldr="1"/>
      <dgm:spPr/>
      <dgm:t>
        <a:bodyPr/>
        <a:lstStyle/>
        <a:p>
          <a:endParaRPr lang="en-US"/>
        </a:p>
      </dgm:t>
    </dgm:pt>
    <dgm:pt modelId="{90E4817D-7CAD-4131-8A19-5C0EDC9E658C}">
      <dgm:prSet custT="1"/>
      <dgm:spPr/>
      <dgm:t>
        <a:bodyPr/>
        <a:lstStyle/>
        <a:p>
          <a:pPr rtl="0"/>
          <a:r>
            <a:rPr lang="en-US" sz="2000" b="1" dirty="0" smtClean="0">
              <a:effectLst>
                <a:outerShdw blurRad="38100" dist="38100" dir="2700000" algn="tl">
                  <a:srgbClr val="000000">
                    <a:alpha val="43137"/>
                  </a:srgbClr>
                </a:outerShdw>
              </a:effectLst>
            </a:rPr>
            <a:t>Strategy formulation</a:t>
          </a:r>
          <a:endParaRPr lang="en-US" sz="2000" b="1" dirty="0">
            <a:effectLst>
              <a:outerShdw blurRad="38100" dist="38100" dir="2700000" algn="tl">
                <a:srgbClr val="000000">
                  <a:alpha val="43137"/>
                </a:srgbClr>
              </a:outerShdw>
            </a:effectLst>
          </a:endParaRPr>
        </a:p>
      </dgm:t>
    </dgm:pt>
    <dgm:pt modelId="{7457EC48-7776-462D-AF40-457DD6384EBB}" type="parTrans" cxnId="{2F5789E1-CF65-449E-90AC-106DAA91E0CC}">
      <dgm:prSet/>
      <dgm:spPr/>
      <dgm:t>
        <a:bodyPr/>
        <a:lstStyle/>
        <a:p>
          <a:endParaRPr lang="en-US"/>
        </a:p>
      </dgm:t>
    </dgm:pt>
    <dgm:pt modelId="{CC46881C-F995-4960-B454-BE56C2D777BA}" type="sibTrans" cxnId="{2F5789E1-CF65-449E-90AC-106DAA91E0CC}">
      <dgm:prSet/>
      <dgm:spPr/>
      <dgm:t>
        <a:bodyPr/>
        <a:lstStyle/>
        <a:p>
          <a:endParaRPr lang="en-US"/>
        </a:p>
      </dgm:t>
    </dgm:pt>
    <dgm:pt modelId="{938DF56E-CDB6-442E-8B75-D32C440F8497}">
      <dgm:prSet custT="1"/>
      <dgm:spPr>
        <a:solidFill>
          <a:srgbClr val="00CC00"/>
        </a:solidFill>
      </dgm:spPr>
      <dgm:t>
        <a:bodyPr/>
        <a:lstStyle/>
        <a:p>
          <a:pPr rtl="0"/>
          <a:r>
            <a:rPr lang="en-US" sz="2000" b="1" dirty="0" smtClean="0">
              <a:effectLst>
                <a:outerShdw blurRad="38100" dist="38100" dir="2700000" algn="tl">
                  <a:srgbClr val="000000">
                    <a:alpha val="43137"/>
                  </a:srgbClr>
                </a:outerShdw>
              </a:effectLst>
            </a:rPr>
            <a:t>Strategy implementation</a:t>
          </a:r>
          <a:endParaRPr lang="en-US" sz="2000" b="1" dirty="0">
            <a:effectLst>
              <a:outerShdw blurRad="38100" dist="38100" dir="2700000" algn="tl">
                <a:srgbClr val="000000">
                  <a:alpha val="43137"/>
                </a:srgbClr>
              </a:outerShdw>
            </a:effectLst>
          </a:endParaRPr>
        </a:p>
      </dgm:t>
    </dgm:pt>
    <dgm:pt modelId="{850E9EF2-4602-4A4B-9B99-F3337F0E99D7}" type="parTrans" cxnId="{0B01C996-0503-41C6-9D84-F1D86BAB9D28}">
      <dgm:prSet/>
      <dgm:spPr/>
      <dgm:t>
        <a:bodyPr/>
        <a:lstStyle/>
        <a:p>
          <a:endParaRPr lang="en-US"/>
        </a:p>
      </dgm:t>
    </dgm:pt>
    <dgm:pt modelId="{6E79A43D-7AC2-452A-BDDF-1CCE5D673C92}" type="sibTrans" cxnId="{0B01C996-0503-41C6-9D84-F1D86BAB9D28}">
      <dgm:prSet/>
      <dgm:spPr/>
      <dgm:t>
        <a:bodyPr/>
        <a:lstStyle/>
        <a:p>
          <a:endParaRPr lang="en-US"/>
        </a:p>
      </dgm:t>
    </dgm:pt>
    <dgm:pt modelId="{D5A03073-A960-4FF1-906A-ED931919CC1E}">
      <dgm:prSet custT="1"/>
      <dgm:spPr/>
      <dgm:t>
        <a:bodyPr/>
        <a:lstStyle/>
        <a:p>
          <a:pPr rtl="0"/>
          <a:r>
            <a:rPr lang="en-US" sz="2000" b="1" dirty="0" smtClean="0">
              <a:effectLst>
                <a:outerShdw blurRad="38100" dist="38100" dir="2700000" algn="tl">
                  <a:srgbClr val="000000">
                    <a:alpha val="43137"/>
                  </a:srgbClr>
                </a:outerShdw>
              </a:effectLst>
            </a:rPr>
            <a:t>Strategy evaluation </a:t>
          </a:r>
          <a:endParaRPr lang="en-US" sz="2000" b="1" dirty="0">
            <a:effectLst>
              <a:outerShdw blurRad="38100" dist="38100" dir="2700000" algn="tl">
                <a:srgbClr val="000000">
                  <a:alpha val="43137"/>
                </a:srgbClr>
              </a:outerShdw>
            </a:effectLst>
          </a:endParaRPr>
        </a:p>
      </dgm:t>
    </dgm:pt>
    <dgm:pt modelId="{756DE4C5-0B7C-43D6-AF7E-27FF9BC0B87C}" type="parTrans" cxnId="{9C26E3B9-281B-4382-AC24-6943580BF294}">
      <dgm:prSet/>
      <dgm:spPr/>
      <dgm:t>
        <a:bodyPr/>
        <a:lstStyle/>
        <a:p>
          <a:endParaRPr lang="en-US"/>
        </a:p>
      </dgm:t>
    </dgm:pt>
    <dgm:pt modelId="{1FAD7F06-1624-4329-99EF-17888FE2E285}" type="sibTrans" cxnId="{9C26E3B9-281B-4382-AC24-6943580BF294}">
      <dgm:prSet/>
      <dgm:spPr/>
      <dgm:t>
        <a:bodyPr/>
        <a:lstStyle/>
        <a:p>
          <a:endParaRPr lang="en-US"/>
        </a:p>
      </dgm:t>
    </dgm:pt>
    <dgm:pt modelId="{0BE6829C-CBA4-4CE4-B26C-E12941C86A86}" type="pres">
      <dgm:prSet presAssocID="{F8F5802F-398E-48C6-8177-64E8E59C0D45}" presName="CompostProcess" presStyleCnt="0">
        <dgm:presLayoutVars>
          <dgm:dir/>
          <dgm:resizeHandles val="exact"/>
        </dgm:presLayoutVars>
      </dgm:prSet>
      <dgm:spPr/>
      <dgm:t>
        <a:bodyPr/>
        <a:lstStyle/>
        <a:p>
          <a:endParaRPr lang="en-US"/>
        </a:p>
      </dgm:t>
    </dgm:pt>
    <dgm:pt modelId="{43C04F5D-B67D-4EFC-83AF-1D027C6CA366}" type="pres">
      <dgm:prSet presAssocID="{F8F5802F-398E-48C6-8177-64E8E59C0D45}" presName="arrow" presStyleLbl="bgShp" presStyleIdx="0" presStyleCnt="1"/>
      <dgm:spPr>
        <a:solidFill>
          <a:srgbClr val="0099FF"/>
        </a:solidFill>
      </dgm:spPr>
      <dgm:t>
        <a:bodyPr/>
        <a:lstStyle/>
        <a:p>
          <a:endParaRPr lang="en-US"/>
        </a:p>
      </dgm:t>
    </dgm:pt>
    <dgm:pt modelId="{33676C42-FD9D-43A4-9FD4-A45F013EF224}" type="pres">
      <dgm:prSet presAssocID="{F8F5802F-398E-48C6-8177-64E8E59C0D45}" presName="linearProcess" presStyleCnt="0"/>
      <dgm:spPr/>
    </dgm:pt>
    <dgm:pt modelId="{6017ACAC-9C03-4AE0-935D-09EC38C578CF}" type="pres">
      <dgm:prSet presAssocID="{90E4817D-7CAD-4131-8A19-5C0EDC9E658C}" presName="textNode" presStyleLbl="node1" presStyleIdx="0" presStyleCnt="3" custScaleX="86117">
        <dgm:presLayoutVars>
          <dgm:bulletEnabled val="1"/>
        </dgm:presLayoutVars>
      </dgm:prSet>
      <dgm:spPr/>
      <dgm:t>
        <a:bodyPr/>
        <a:lstStyle/>
        <a:p>
          <a:endParaRPr lang="en-US"/>
        </a:p>
      </dgm:t>
    </dgm:pt>
    <dgm:pt modelId="{88B2D9C9-73E3-47EC-9B4D-EE9105709794}" type="pres">
      <dgm:prSet presAssocID="{CC46881C-F995-4960-B454-BE56C2D777BA}" presName="sibTrans" presStyleCnt="0"/>
      <dgm:spPr/>
    </dgm:pt>
    <dgm:pt modelId="{8393616B-AEC7-46D0-B842-ECF85CA82E85}" type="pres">
      <dgm:prSet presAssocID="{938DF56E-CDB6-442E-8B75-D32C440F8497}" presName="textNode" presStyleLbl="node1" presStyleIdx="1" presStyleCnt="3" custScaleX="116695">
        <dgm:presLayoutVars>
          <dgm:bulletEnabled val="1"/>
        </dgm:presLayoutVars>
      </dgm:prSet>
      <dgm:spPr/>
      <dgm:t>
        <a:bodyPr/>
        <a:lstStyle/>
        <a:p>
          <a:endParaRPr lang="en-US"/>
        </a:p>
      </dgm:t>
    </dgm:pt>
    <dgm:pt modelId="{7812EFE0-5F7E-4FF4-B77F-8CD956ED4C42}" type="pres">
      <dgm:prSet presAssocID="{6E79A43D-7AC2-452A-BDDF-1CCE5D673C92}" presName="sibTrans" presStyleCnt="0"/>
      <dgm:spPr/>
    </dgm:pt>
    <dgm:pt modelId="{572C9744-5DCA-4F5D-837C-A16FDD6B2E00}" type="pres">
      <dgm:prSet presAssocID="{D5A03073-A960-4FF1-906A-ED931919CC1E}" presName="textNode" presStyleLbl="node1" presStyleIdx="2" presStyleCnt="3" custScaleX="97043">
        <dgm:presLayoutVars>
          <dgm:bulletEnabled val="1"/>
        </dgm:presLayoutVars>
      </dgm:prSet>
      <dgm:spPr/>
      <dgm:t>
        <a:bodyPr/>
        <a:lstStyle/>
        <a:p>
          <a:endParaRPr lang="en-US"/>
        </a:p>
      </dgm:t>
    </dgm:pt>
  </dgm:ptLst>
  <dgm:cxnLst>
    <dgm:cxn modelId="{920E2E06-1F4D-CB40-B182-C4B85A03B329}" type="presOf" srcId="{90E4817D-7CAD-4131-8A19-5C0EDC9E658C}" destId="{6017ACAC-9C03-4AE0-935D-09EC38C578CF}" srcOrd="0" destOrd="0" presId="urn:microsoft.com/office/officeart/2005/8/layout/hProcess9"/>
    <dgm:cxn modelId="{D2D0830F-9C1E-6248-AA2C-5D990CF52B29}" type="presOf" srcId="{938DF56E-CDB6-442E-8B75-D32C440F8497}" destId="{8393616B-AEC7-46D0-B842-ECF85CA82E85}" srcOrd="0" destOrd="0" presId="urn:microsoft.com/office/officeart/2005/8/layout/hProcess9"/>
    <dgm:cxn modelId="{9BEB0EB4-6A71-A249-9583-F444CE67E596}" type="presOf" srcId="{D5A03073-A960-4FF1-906A-ED931919CC1E}" destId="{572C9744-5DCA-4F5D-837C-A16FDD6B2E00}" srcOrd="0" destOrd="0" presId="urn:microsoft.com/office/officeart/2005/8/layout/hProcess9"/>
    <dgm:cxn modelId="{2F5789E1-CF65-449E-90AC-106DAA91E0CC}" srcId="{F8F5802F-398E-48C6-8177-64E8E59C0D45}" destId="{90E4817D-7CAD-4131-8A19-5C0EDC9E658C}" srcOrd="0" destOrd="0" parTransId="{7457EC48-7776-462D-AF40-457DD6384EBB}" sibTransId="{CC46881C-F995-4960-B454-BE56C2D777BA}"/>
    <dgm:cxn modelId="{9C26E3B9-281B-4382-AC24-6943580BF294}" srcId="{F8F5802F-398E-48C6-8177-64E8E59C0D45}" destId="{D5A03073-A960-4FF1-906A-ED931919CC1E}" srcOrd="2" destOrd="0" parTransId="{756DE4C5-0B7C-43D6-AF7E-27FF9BC0B87C}" sibTransId="{1FAD7F06-1624-4329-99EF-17888FE2E285}"/>
    <dgm:cxn modelId="{D2C952C7-2C09-884D-A107-0FEE1D1EEE50}" type="presOf" srcId="{F8F5802F-398E-48C6-8177-64E8E59C0D45}" destId="{0BE6829C-CBA4-4CE4-B26C-E12941C86A86}" srcOrd="0" destOrd="0" presId="urn:microsoft.com/office/officeart/2005/8/layout/hProcess9"/>
    <dgm:cxn modelId="{0B01C996-0503-41C6-9D84-F1D86BAB9D28}" srcId="{F8F5802F-398E-48C6-8177-64E8E59C0D45}" destId="{938DF56E-CDB6-442E-8B75-D32C440F8497}" srcOrd="1" destOrd="0" parTransId="{850E9EF2-4602-4A4B-9B99-F3337F0E99D7}" sibTransId="{6E79A43D-7AC2-452A-BDDF-1CCE5D673C92}"/>
    <dgm:cxn modelId="{953EBB26-0486-B44D-BAF2-56A7EC97905A}" type="presParOf" srcId="{0BE6829C-CBA4-4CE4-B26C-E12941C86A86}" destId="{43C04F5D-B67D-4EFC-83AF-1D027C6CA366}" srcOrd="0" destOrd="0" presId="urn:microsoft.com/office/officeart/2005/8/layout/hProcess9"/>
    <dgm:cxn modelId="{CC8B5071-D6FE-7643-AFBC-6C4C5D4016C0}" type="presParOf" srcId="{0BE6829C-CBA4-4CE4-B26C-E12941C86A86}" destId="{33676C42-FD9D-43A4-9FD4-A45F013EF224}" srcOrd="1" destOrd="0" presId="urn:microsoft.com/office/officeart/2005/8/layout/hProcess9"/>
    <dgm:cxn modelId="{D5B878F3-B8B2-354C-BFD8-14B9107FD853}" type="presParOf" srcId="{33676C42-FD9D-43A4-9FD4-A45F013EF224}" destId="{6017ACAC-9C03-4AE0-935D-09EC38C578CF}" srcOrd="0" destOrd="0" presId="urn:microsoft.com/office/officeart/2005/8/layout/hProcess9"/>
    <dgm:cxn modelId="{471EB79E-8836-7C47-A616-EEBDAAF4DCFB}" type="presParOf" srcId="{33676C42-FD9D-43A4-9FD4-A45F013EF224}" destId="{88B2D9C9-73E3-47EC-9B4D-EE9105709794}" srcOrd="1" destOrd="0" presId="urn:microsoft.com/office/officeart/2005/8/layout/hProcess9"/>
    <dgm:cxn modelId="{6917015D-53EA-174A-82D4-FAD3DD4D9071}" type="presParOf" srcId="{33676C42-FD9D-43A4-9FD4-A45F013EF224}" destId="{8393616B-AEC7-46D0-B842-ECF85CA82E85}" srcOrd="2" destOrd="0" presId="urn:microsoft.com/office/officeart/2005/8/layout/hProcess9"/>
    <dgm:cxn modelId="{52F557AB-46A2-A341-9A4F-55B640A1DD73}" type="presParOf" srcId="{33676C42-FD9D-43A4-9FD4-A45F013EF224}" destId="{7812EFE0-5F7E-4FF4-B77F-8CD956ED4C42}" srcOrd="3" destOrd="0" presId="urn:microsoft.com/office/officeart/2005/8/layout/hProcess9"/>
    <dgm:cxn modelId="{9165C9C6-DA4F-BE42-8EE4-B94419DF4333}" type="presParOf" srcId="{33676C42-FD9D-43A4-9FD4-A45F013EF224}" destId="{572C9744-5DCA-4F5D-837C-A16FDD6B2E0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C3A1F6-236C-4334-9F7F-6EC2317E898F}" type="doc">
      <dgm:prSet loTypeId="urn:microsoft.com/office/officeart/2005/8/layout/vList2" loCatId="list" qsTypeId="urn:microsoft.com/office/officeart/2005/8/quickstyle/3d2" qsCatId="3D" csTypeId="urn:microsoft.com/office/officeart/2005/8/colors/colorful2" csCatId="colorful" phldr="1"/>
      <dgm:spPr/>
      <dgm:t>
        <a:bodyPr/>
        <a:lstStyle/>
        <a:p>
          <a:endParaRPr lang="en-US"/>
        </a:p>
      </dgm:t>
    </dgm:pt>
    <dgm:pt modelId="{445DA9E6-CB26-4655-91A6-D27273A6A72D}">
      <dgm:prSet custT="1"/>
      <dgm:spPr>
        <a:solidFill>
          <a:srgbClr val="0099FF"/>
        </a:solidFill>
      </dgm:spPr>
      <dgm:t>
        <a:bodyPr/>
        <a:lstStyle/>
        <a:p>
          <a:pPr rtl="0"/>
          <a:r>
            <a:rPr lang="en-US" sz="4000" b="1" dirty="0" smtClean="0">
              <a:effectLst>
                <a:outerShdw blurRad="38100" dist="38100" dir="2700000" algn="tl">
                  <a:srgbClr val="000000">
                    <a:alpha val="43137"/>
                  </a:srgbClr>
                </a:outerShdw>
              </a:effectLst>
            </a:rPr>
            <a:t>Where are we now?</a:t>
          </a:r>
          <a:endParaRPr lang="en-US" sz="4000" b="1" dirty="0">
            <a:effectLst>
              <a:outerShdw blurRad="38100" dist="38100" dir="2700000" algn="tl">
                <a:srgbClr val="000000">
                  <a:alpha val="43137"/>
                </a:srgbClr>
              </a:outerShdw>
            </a:effectLst>
          </a:endParaRPr>
        </a:p>
      </dgm:t>
    </dgm:pt>
    <dgm:pt modelId="{AE9D4556-0D4B-406B-BA00-3BF7BF6E86CC}" type="parTrans" cxnId="{5295E634-227E-49AE-A9A7-D1A3D8599EF2}">
      <dgm:prSet/>
      <dgm:spPr/>
      <dgm:t>
        <a:bodyPr/>
        <a:lstStyle/>
        <a:p>
          <a:endParaRPr lang="en-US"/>
        </a:p>
      </dgm:t>
    </dgm:pt>
    <dgm:pt modelId="{0EB12453-BA82-42ED-848A-7DB9357976D3}" type="sibTrans" cxnId="{5295E634-227E-49AE-A9A7-D1A3D8599EF2}">
      <dgm:prSet/>
      <dgm:spPr/>
      <dgm:t>
        <a:bodyPr/>
        <a:lstStyle/>
        <a:p>
          <a:endParaRPr lang="en-US"/>
        </a:p>
      </dgm:t>
    </dgm:pt>
    <dgm:pt modelId="{9C27F937-9B6A-4C13-B1AB-4D4A00FC0183}">
      <dgm:prSet custT="1"/>
      <dgm:spPr>
        <a:solidFill>
          <a:srgbClr val="00CC00"/>
        </a:solidFill>
      </dgm:spPr>
      <dgm:t>
        <a:bodyPr/>
        <a:lstStyle/>
        <a:p>
          <a:pPr rtl="0"/>
          <a:r>
            <a:rPr lang="en-US" sz="4000" b="1" dirty="0" smtClean="0">
              <a:effectLst>
                <a:outerShdw blurRad="38100" dist="38100" dir="2700000" algn="tl">
                  <a:srgbClr val="000000">
                    <a:alpha val="43137"/>
                  </a:srgbClr>
                </a:outerShdw>
              </a:effectLst>
            </a:rPr>
            <a:t>Where do we want to go?</a:t>
          </a:r>
          <a:endParaRPr lang="en-US" sz="4000" b="1" dirty="0">
            <a:effectLst>
              <a:outerShdw blurRad="38100" dist="38100" dir="2700000" algn="tl">
                <a:srgbClr val="000000">
                  <a:alpha val="43137"/>
                </a:srgbClr>
              </a:outerShdw>
            </a:effectLst>
          </a:endParaRPr>
        </a:p>
      </dgm:t>
    </dgm:pt>
    <dgm:pt modelId="{48A36B58-A0F3-4A5A-8C14-FBA38B4B9AED}" type="parTrans" cxnId="{FE39FC31-81D3-4A33-8524-2E066C94A743}">
      <dgm:prSet/>
      <dgm:spPr/>
      <dgm:t>
        <a:bodyPr/>
        <a:lstStyle/>
        <a:p>
          <a:endParaRPr lang="en-US"/>
        </a:p>
      </dgm:t>
    </dgm:pt>
    <dgm:pt modelId="{48B74D8F-8C09-49D5-9CDC-E9E856A7DC4E}" type="sibTrans" cxnId="{FE39FC31-81D3-4A33-8524-2E066C94A743}">
      <dgm:prSet/>
      <dgm:spPr/>
      <dgm:t>
        <a:bodyPr/>
        <a:lstStyle/>
        <a:p>
          <a:endParaRPr lang="en-US"/>
        </a:p>
      </dgm:t>
    </dgm:pt>
    <dgm:pt modelId="{1AB5FE0D-BC56-4946-813C-04940C06B7B3}">
      <dgm:prSet custT="1"/>
      <dgm:spPr>
        <a:solidFill>
          <a:srgbClr val="7030A0"/>
        </a:solidFill>
      </dgm:spPr>
      <dgm:t>
        <a:bodyPr/>
        <a:lstStyle/>
        <a:p>
          <a:pPr rtl="0"/>
          <a:r>
            <a:rPr lang="en-US" sz="4000" b="1" dirty="0" smtClean="0">
              <a:effectLst>
                <a:outerShdw blurRad="38100" dist="38100" dir="2700000" algn="tl">
                  <a:srgbClr val="000000">
                    <a:alpha val="43137"/>
                  </a:srgbClr>
                </a:outerShdw>
              </a:effectLst>
            </a:rPr>
            <a:t>How are we going to get there?</a:t>
          </a:r>
          <a:endParaRPr lang="en-US" sz="4000" b="1" dirty="0">
            <a:effectLst>
              <a:outerShdw blurRad="38100" dist="38100" dir="2700000" algn="tl">
                <a:srgbClr val="000000">
                  <a:alpha val="43137"/>
                </a:srgbClr>
              </a:outerShdw>
            </a:effectLst>
          </a:endParaRPr>
        </a:p>
      </dgm:t>
    </dgm:pt>
    <dgm:pt modelId="{823D4844-0259-4DC6-8F9E-97526000C9D5}" type="parTrans" cxnId="{1A51CF1B-F11E-4D4A-B877-9A6A6ECD91ED}">
      <dgm:prSet/>
      <dgm:spPr/>
      <dgm:t>
        <a:bodyPr/>
        <a:lstStyle/>
        <a:p>
          <a:endParaRPr lang="en-US"/>
        </a:p>
      </dgm:t>
    </dgm:pt>
    <dgm:pt modelId="{E0F53A95-7C20-4CD7-9024-DE533966DBAB}" type="sibTrans" cxnId="{1A51CF1B-F11E-4D4A-B877-9A6A6ECD91ED}">
      <dgm:prSet/>
      <dgm:spPr/>
      <dgm:t>
        <a:bodyPr/>
        <a:lstStyle/>
        <a:p>
          <a:endParaRPr lang="en-US"/>
        </a:p>
      </dgm:t>
    </dgm:pt>
    <dgm:pt modelId="{CA919E63-A10B-402E-A820-D17378C8B6AE}" type="pres">
      <dgm:prSet presAssocID="{9CC3A1F6-236C-4334-9F7F-6EC2317E898F}" presName="linear" presStyleCnt="0">
        <dgm:presLayoutVars>
          <dgm:animLvl val="lvl"/>
          <dgm:resizeHandles val="exact"/>
        </dgm:presLayoutVars>
      </dgm:prSet>
      <dgm:spPr/>
      <dgm:t>
        <a:bodyPr/>
        <a:lstStyle/>
        <a:p>
          <a:endParaRPr lang="en-US"/>
        </a:p>
      </dgm:t>
    </dgm:pt>
    <dgm:pt modelId="{F2EF1BB4-43AE-45FA-84D5-DF9D52AC56F0}" type="pres">
      <dgm:prSet presAssocID="{445DA9E6-CB26-4655-91A6-D27273A6A72D}" presName="parentText" presStyleLbl="node1" presStyleIdx="0" presStyleCnt="3">
        <dgm:presLayoutVars>
          <dgm:chMax val="0"/>
          <dgm:bulletEnabled val="1"/>
        </dgm:presLayoutVars>
      </dgm:prSet>
      <dgm:spPr/>
      <dgm:t>
        <a:bodyPr/>
        <a:lstStyle/>
        <a:p>
          <a:endParaRPr lang="en-US"/>
        </a:p>
      </dgm:t>
    </dgm:pt>
    <dgm:pt modelId="{7F0E73C4-D848-4A21-9513-9B8054E2D3A7}" type="pres">
      <dgm:prSet presAssocID="{0EB12453-BA82-42ED-848A-7DB9357976D3}" presName="spacer" presStyleCnt="0"/>
      <dgm:spPr/>
    </dgm:pt>
    <dgm:pt modelId="{F008B158-7209-4BC2-8532-FE7902B46218}" type="pres">
      <dgm:prSet presAssocID="{9C27F937-9B6A-4C13-B1AB-4D4A00FC0183}" presName="parentText" presStyleLbl="node1" presStyleIdx="1" presStyleCnt="3">
        <dgm:presLayoutVars>
          <dgm:chMax val="0"/>
          <dgm:bulletEnabled val="1"/>
        </dgm:presLayoutVars>
      </dgm:prSet>
      <dgm:spPr/>
      <dgm:t>
        <a:bodyPr/>
        <a:lstStyle/>
        <a:p>
          <a:endParaRPr lang="en-US"/>
        </a:p>
      </dgm:t>
    </dgm:pt>
    <dgm:pt modelId="{9A71D0E9-9A58-47C6-AD2E-9557C99FF87C}" type="pres">
      <dgm:prSet presAssocID="{48B74D8F-8C09-49D5-9CDC-E9E856A7DC4E}" presName="spacer" presStyleCnt="0"/>
      <dgm:spPr/>
    </dgm:pt>
    <dgm:pt modelId="{9F0D56B0-CFBF-43DA-A39F-277035474683}" type="pres">
      <dgm:prSet presAssocID="{1AB5FE0D-BC56-4946-813C-04940C06B7B3}" presName="parentText" presStyleLbl="node1" presStyleIdx="2" presStyleCnt="3">
        <dgm:presLayoutVars>
          <dgm:chMax val="0"/>
          <dgm:bulletEnabled val="1"/>
        </dgm:presLayoutVars>
      </dgm:prSet>
      <dgm:spPr/>
      <dgm:t>
        <a:bodyPr/>
        <a:lstStyle/>
        <a:p>
          <a:endParaRPr lang="en-US"/>
        </a:p>
      </dgm:t>
    </dgm:pt>
  </dgm:ptLst>
  <dgm:cxnLst>
    <dgm:cxn modelId="{1A51CF1B-F11E-4D4A-B877-9A6A6ECD91ED}" srcId="{9CC3A1F6-236C-4334-9F7F-6EC2317E898F}" destId="{1AB5FE0D-BC56-4946-813C-04940C06B7B3}" srcOrd="2" destOrd="0" parTransId="{823D4844-0259-4DC6-8F9E-97526000C9D5}" sibTransId="{E0F53A95-7C20-4CD7-9024-DE533966DBAB}"/>
    <dgm:cxn modelId="{5295E634-227E-49AE-A9A7-D1A3D8599EF2}" srcId="{9CC3A1F6-236C-4334-9F7F-6EC2317E898F}" destId="{445DA9E6-CB26-4655-91A6-D27273A6A72D}" srcOrd="0" destOrd="0" parTransId="{AE9D4556-0D4B-406B-BA00-3BF7BF6E86CC}" sibTransId="{0EB12453-BA82-42ED-848A-7DB9357976D3}"/>
    <dgm:cxn modelId="{15E900E3-F288-E245-B602-DB4A71DC5C9C}" type="presOf" srcId="{445DA9E6-CB26-4655-91A6-D27273A6A72D}" destId="{F2EF1BB4-43AE-45FA-84D5-DF9D52AC56F0}" srcOrd="0" destOrd="0" presId="urn:microsoft.com/office/officeart/2005/8/layout/vList2"/>
    <dgm:cxn modelId="{1897D7C3-5AF6-5C42-BC2B-89C8BB9BA301}" type="presOf" srcId="{9CC3A1F6-236C-4334-9F7F-6EC2317E898F}" destId="{CA919E63-A10B-402E-A820-D17378C8B6AE}" srcOrd="0" destOrd="0" presId="urn:microsoft.com/office/officeart/2005/8/layout/vList2"/>
    <dgm:cxn modelId="{4711147B-5B8D-9B43-A670-33350D724540}" type="presOf" srcId="{1AB5FE0D-BC56-4946-813C-04940C06B7B3}" destId="{9F0D56B0-CFBF-43DA-A39F-277035474683}" srcOrd="0" destOrd="0" presId="urn:microsoft.com/office/officeart/2005/8/layout/vList2"/>
    <dgm:cxn modelId="{FE39FC31-81D3-4A33-8524-2E066C94A743}" srcId="{9CC3A1F6-236C-4334-9F7F-6EC2317E898F}" destId="{9C27F937-9B6A-4C13-B1AB-4D4A00FC0183}" srcOrd="1" destOrd="0" parTransId="{48A36B58-A0F3-4A5A-8C14-FBA38B4B9AED}" sibTransId="{48B74D8F-8C09-49D5-9CDC-E9E856A7DC4E}"/>
    <dgm:cxn modelId="{4A377C4E-F6DB-FA4F-806A-6E6D1F5B2DD3}" type="presOf" srcId="{9C27F937-9B6A-4C13-B1AB-4D4A00FC0183}" destId="{F008B158-7209-4BC2-8532-FE7902B46218}" srcOrd="0" destOrd="0" presId="urn:microsoft.com/office/officeart/2005/8/layout/vList2"/>
    <dgm:cxn modelId="{CC278AEB-D443-E942-97DE-A74D072B45D2}" type="presParOf" srcId="{CA919E63-A10B-402E-A820-D17378C8B6AE}" destId="{F2EF1BB4-43AE-45FA-84D5-DF9D52AC56F0}" srcOrd="0" destOrd="0" presId="urn:microsoft.com/office/officeart/2005/8/layout/vList2"/>
    <dgm:cxn modelId="{D6A880BA-BF9F-C44A-9A82-594C47D81B4E}" type="presParOf" srcId="{CA919E63-A10B-402E-A820-D17378C8B6AE}" destId="{7F0E73C4-D848-4A21-9513-9B8054E2D3A7}" srcOrd="1" destOrd="0" presId="urn:microsoft.com/office/officeart/2005/8/layout/vList2"/>
    <dgm:cxn modelId="{4F11C9F1-6F86-5840-A9CE-51EB94DF7836}" type="presParOf" srcId="{CA919E63-A10B-402E-A820-D17378C8B6AE}" destId="{F008B158-7209-4BC2-8532-FE7902B46218}" srcOrd="2" destOrd="0" presId="urn:microsoft.com/office/officeart/2005/8/layout/vList2"/>
    <dgm:cxn modelId="{224C8EED-D232-F34C-818A-CF7534131EE7}" type="presParOf" srcId="{CA919E63-A10B-402E-A820-D17378C8B6AE}" destId="{9A71D0E9-9A58-47C6-AD2E-9557C99FF87C}" srcOrd="3" destOrd="0" presId="urn:microsoft.com/office/officeart/2005/8/layout/vList2"/>
    <dgm:cxn modelId="{0F43AE53-2734-F54F-A378-82C0DC630068}" type="presParOf" srcId="{CA919E63-A10B-402E-A820-D17378C8B6AE}" destId="{9F0D56B0-CFBF-43DA-A39F-27703547468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04F5D-B67D-4EFC-83AF-1D027C6CA366}">
      <dsp:nvSpPr>
        <dsp:cNvPr id="0" name=""/>
        <dsp:cNvSpPr/>
      </dsp:nvSpPr>
      <dsp:spPr>
        <a:xfrm>
          <a:off x="544692" y="0"/>
          <a:ext cx="6173181" cy="3742441"/>
        </a:xfrm>
        <a:prstGeom prst="rightArrow">
          <a:avLst/>
        </a:prstGeom>
        <a:solidFill>
          <a:srgbClr val="0099FF"/>
        </a:solidFill>
        <a:ln>
          <a:noFill/>
        </a:ln>
        <a:effectLst/>
      </dsp:spPr>
      <dsp:style>
        <a:lnRef idx="0">
          <a:scrgbClr r="0" g="0" b="0"/>
        </a:lnRef>
        <a:fillRef idx="1">
          <a:scrgbClr r="0" g="0" b="0"/>
        </a:fillRef>
        <a:effectRef idx="0">
          <a:scrgbClr r="0" g="0" b="0"/>
        </a:effectRef>
        <a:fontRef idx="minor"/>
      </dsp:style>
    </dsp:sp>
    <dsp:sp modelId="{6017ACAC-9C03-4AE0-935D-09EC38C578CF}">
      <dsp:nvSpPr>
        <dsp:cNvPr id="0" name=""/>
        <dsp:cNvSpPr/>
      </dsp:nvSpPr>
      <dsp:spPr>
        <a:xfrm>
          <a:off x="1357" y="1122732"/>
          <a:ext cx="1889251" cy="149697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Strategy formulation</a:t>
          </a:r>
          <a:endParaRPr lang="en-US" sz="2000" b="1" kern="1200" dirty="0">
            <a:effectLst>
              <a:outerShdw blurRad="38100" dist="38100" dir="2700000" algn="tl">
                <a:srgbClr val="000000">
                  <a:alpha val="43137"/>
                </a:srgbClr>
              </a:outerShdw>
            </a:effectLst>
          </a:endParaRPr>
        </a:p>
      </dsp:txBody>
      <dsp:txXfrm>
        <a:off x="74433" y="1195808"/>
        <a:ext cx="1743099" cy="1350824"/>
      </dsp:txXfrm>
    </dsp:sp>
    <dsp:sp modelId="{8393616B-AEC7-46D0-B842-ECF85CA82E85}">
      <dsp:nvSpPr>
        <dsp:cNvPr id="0" name=""/>
        <dsp:cNvSpPr/>
      </dsp:nvSpPr>
      <dsp:spPr>
        <a:xfrm>
          <a:off x="2231396" y="1122732"/>
          <a:ext cx="2560077" cy="1496976"/>
        </a:xfrm>
        <a:prstGeom prst="roundRect">
          <a:avLst/>
        </a:prstGeom>
        <a:solidFill>
          <a:srgbClr val="00CC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Strategy implementation</a:t>
          </a:r>
          <a:endParaRPr lang="en-US" sz="2000" b="1" kern="1200" dirty="0">
            <a:effectLst>
              <a:outerShdw blurRad="38100" dist="38100" dir="2700000" algn="tl">
                <a:srgbClr val="000000">
                  <a:alpha val="43137"/>
                </a:srgbClr>
              </a:outerShdw>
            </a:effectLst>
          </a:endParaRPr>
        </a:p>
      </dsp:txBody>
      <dsp:txXfrm>
        <a:off x="2304472" y="1195808"/>
        <a:ext cx="2413925" cy="1350824"/>
      </dsp:txXfrm>
    </dsp:sp>
    <dsp:sp modelId="{572C9744-5DCA-4F5D-837C-A16FDD6B2E00}">
      <dsp:nvSpPr>
        <dsp:cNvPr id="0" name=""/>
        <dsp:cNvSpPr/>
      </dsp:nvSpPr>
      <dsp:spPr>
        <a:xfrm>
          <a:off x="5132261" y="1122732"/>
          <a:ext cx="2128947" cy="149697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Strategy evaluation </a:t>
          </a:r>
          <a:endParaRPr lang="en-US" sz="2000" b="1" kern="1200" dirty="0">
            <a:effectLst>
              <a:outerShdw blurRad="38100" dist="38100" dir="2700000" algn="tl">
                <a:srgbClr val="000000">
                  <a:alpha val="43137"/>
                </a:srgbClr>
              </a:outerShdw>
            </a:effectLst>
          </a:endParaRPr>
        </a:p>
      </dsp:txBody>
      <dsp:txXfrm>
        <a:off x="5205337" y="1195808"/>
        <a:ext cx="1982795" cy="1350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F1BB4-43AE-45FA-84D5-DF9D52AC56F0}">
      <dsp:nvSpPr>
        <dsp:cNvPr id="0" name=""/>
        <dsp:cNvSpPr/>
      </dsp:nvSpPr>
      <dsp:spPr>
        <a:xfrm>
          <a:off x="0" y="894"/>
          <a:ext cx="7445604" cy="1498776"/>
        </a:xfrm>
        <a:prstGeom prst="roundRect">
          <a:avLst/>
        </a:prstGeom>
        <a:solidFill>
          <a:srgbClr val="0099FF"/>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effectLst>
                <a:outerShdw blurRad="38100" dist="38100" dir="2700000" algn="tl">
                  <a:srgbClr val="000000">
                    <a:alpha val="43137"/>
                  </a:srgbClr>
                </a:outerShdw>
              </a:effectLst>
            </a:rPr>
            <a:t>Where are we now?</a:t>
          </a:r>
          <a:endParaRPr lang="en-US" sz="4000" b="1" kern="1200" dirty="0">
            <a:effectLst>
              <a:outerShdw blurRad="38100" dist="38100" dir="2700000" algn="tl">
                <a:srgbClr val="000000">
                  <a:alpha val="43137"/>
                </a:srgbClr>
              </a:outerShdw>
            </a:effectLst>
          </a:endParaRPr>
        </a:p>
      </dsp:txBody>
      <dsp:txXfrm>
        <a:off x="73164" y="74058"/>
        <a:ext cx="7299276" cy="1352448"/>
      </dsp:txXfrm>
    </dsp:sp>
    <dsp:sp modelId="{F008B158-7209-4BC2-8532-FE7902B46218}">
      <dsp:nvSpPr>
        <dsp:cNvPr id="0" name=""/>
        <dsp:cNvSpPr/>
      </dsp:nvSpPr>
      <dsp:spPr>
        <a:xfrm>
          <a:off x="0" y="1513593"/>
          <a:ext cx="7445604" cy="1498776"/>
        </a:xfrm>
        <a:prstGeom prst="roundRect">
          <a:avLst/>
        </a:prstGeom>
        <a:solidFill>
          <a:srgbClr val="00CC0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effectLst>
                <a:outerShdw blurRad="38100" dist="38100" dir="2700000" algn="tl">
                  <a:srgbClr val="000000">
                    <a:alpha val="43137"/>
                  </a:srgbClr>
                </a:outerShdw>
              </a:effectLst>
            </a:rPr>
            <a:t>Where do we want to go?</a:t>
          </a:r>
          <a:endParaRPr lang="en-US" sz="4000" b="1" kern="1200" dirty="0">
            <a:effectLst>
              <a:outerShdw blurRad="38100" dist="38100" dir="2700000" algn="tl">
                <a:srgbClr val="000000">
                  <a:alpha val="43137"/>
                </a:srgbClr>
              </a:outerShdw>
            </a:effectLst>
          </a:endParaRPr>
        </a:p>
      </dsp:txBody>
      <dsp:txXfrm>
        <a:off x="73164" y="1586757"/>
        <a:ext cx="7299276" cy="1352448"/>
      </dsp:txXfrm>
    </dsp:sp>
    <dsp:sp modelId="{9F0D56B0-CFBF-43DA-A39F-277035474683}">
      <dsp:nvSpPr>
        <dsp:cNvPr id="0" name=""/>
        <dsp:cNvSpPr/>
      </dsp:nvSpPr>
      <dsp:spPr>
        <a:xfrm>
          <a:off x="0" y="3026291"/>
          <a:ext cx="7445604" cy="1498776"/>
        </a:xfrm>
        <a:prstGeom prst="roundRect">
          <a:avLst/>
        </a:prstGeom>
        <a:solidFill>
          <a:srgbClr val="7030A0"/>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effectLst>
                <a:outerShdw blurRad="38100" dist="38100" dir="2700000" algn="tl">
                  <a:srgbClr val="000000">
                    <a:alpha val="43137"/>
                  </a:srgbClr>
                </a:outerShdw>
              </a:effectLst>
            </a:rPr>
            <a:t>How are we going to get there?</a:t>
          </a:r>
          <a:endParaRPr lang="en-US" sz="4000" b="1" kern="1200" dirty="0">
            <a:effectLst>
              <a:outerShdw blurRad="38100" dist="38100" dir="2700000" algn="tl">
                <a:srgbClr val="000000">
                  <a:alpha val="43137"/>
                </a:srgbClr>
              </a:outerShdw>
            </a:effectLst>
          </a:endParaRPr>
        </a:p>
      </dsp:txBody>
      <dsp:txXfrm>
        <a:off x="73164" y="3099455"/>
        <a:ext cx="7299276" cy="13524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53DA0-3E2A-45F2-9716-EEC8D3B76EC6}" type="datetimeFigureOut">
              <a:rPr lang="en-IN" smtClean="0"/>
              <a:t>26-04-2023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7AD6CB-532C-463F-8BE2-6166B5FB432A}" type="slidenum">
              <a:rPr lang="en-IN" smtClean="0"/>
              <a:t>‹#›</a:t>
            </a:fld>
            <a:endParaRPr lang="en-IN"/>
          </a:p>
        </p:txBody>
      </p:sp>
    </p:spTree>
    <p:extLst>
      <p:ext uri="{BB962C8B-B14F-4D97-AF65-F5344CB8AC3E}">
        <p14:creationId xmlns:p14="http://schemas.microsoft.com/office/powerpoint/2010/main" val="4237853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31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smtClean="0">
                <a:latin typeface="Arial" pitchFamily="34" charset="0"/>
                <a:cs typeface="Arial" pitchFamily="34" charset="0"/>
              </a:rPr>
              <a:t>Strategic management is defined as </a:t>
            </a:r>
            <a:r>
              <a:rPr lang="en-US" altLang="en-US" dirty="0" smtClean="0">
                <a:latin typeface="Arial" pitchFamily="34" charset="0"/>
                <a:cs typeface="Arial" pitchFamily="34" charset="0"/>
              </a:rPr>
              <a:t>the art and science of formulating, implementing, and evaluating cross-functional decisions that enable an organization to achieve its objectives.  It</a:t>
            </a:r>
            <a:r>
              <a:rPr lang="en-US" altLang="en-US" baseline="0" dirty="0" smtClean="0">
                <a:latin typeface="Arial" pitchFamily="34" charset="0"/>
                <a:cs typeface="Arial" pitchFamily="34" charset="0"/>
              </a:rPr>
              <a:t> </a:t>
            </a:r>
            <a:r>
              <a:rPr lang="en-US" sz="1200" b="0" i="0" u="none" strike="noStrike" kern="1200" baseline="0" dirty="0" smtClean="0">
                <a:solidFill>
                  <a:schemeClr val="tx1"/>
                </a:solidFill>
                <a:latin typeface="+mn-lt"/>
                <a:ea typeface="MS PGothic" pitchFamily="34" charset="-128"/>
                <a:cs typeface="ＭＳ Ｐゴシック" pitchFamily="42" charset="-128"/>
              </a:rPr>
              <a:t>focuses on integrating management, marketing, finance and accounting, production and operations, research and development (R&amp;D), and information systems to achieve organizational success.</a:t>
            </a:r>
            <a:endParaRPr lang="en-US" altLang="en-US" dirty="0" smtClean="0">
              <a:latin typeface="Arial" pitchFamily="34" charset="0"/>
              <a:cs typeface="Arial" pitchFamily="34" charset="0"/>
            </a:endParaRPr>
          </a:p>
          <a:p>
            <a:endParaRPr lang="en-US" altLang="en-US" dirty="0" smtClean="0"/>
          </a:p>
        </p:txBody>
      </p:sp>
      <p:sp>
        <p:nvSpPr>
          <p:cNvPr id="1331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788AE11-42AC-48F3-84A7-24B917D3D3F8}" type="slidenum">
              <a:rPr lang="en-US" altLang="en-US" sz="1200"/>
              <a:pPr eaLnBrk="1" hangingPunct="1"/>
              <a:t>2</a:t>
            </a:fld>
            <a:endParaRPr lang="en-US" altLang="en-US" sz="1200" dirty="0"/>
          </a:p>
        </p:txBody>
      </p:sp>
    </p:spTree>
    <p:extLst>
      <p:ext uri="{BB962C8B-B14F-4D97-AF65-F5344CB8AC3E}">
        <p14:creationId xmlns:p14="http://schemas.microsoft.com/office/powerpoint/2010/main" val="1285606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Strategists are the individuals most responsible for the success or failure of an organization. They have various job titles, such as </a:t>
            </a:r>
            <a:r>
              <a:rPr lang="en-US" sz="1200" b="0" i="1" u="none" strike="noStrike" kern="1200" baseline="0" dirty="0" smtClean="0">
                <a:solidFill>
                  <a:schemeClr val="tx1"/>
                </a:solidFill>
                <a:latin typeface="+mn-lt"/>
                <a:ea typeface="MS PGothic" pitchFamily="34" charset="-128"/>
                <a:cs typeface="ＭＳ Ｐゴシック" pitchFamily="42" charset="-128"/>
              </a:rPr>
              <a:t>chief executive officer, president, owner, chair of the board, executive director, chancellor, dean, </a:t>
            </a:r>
            <a:r>
              <a:rPr lang="en-US" sz="1200" b="0" i="0" u="none" strike="noStrike" kern="1200" baseline="0" dirty="0" smtClean="0">
                <a:solidFill>
                  <a:schemeClr val="tx1"/>
                </a:solidFill>
                <a:latin typeface="+mn-lt"/>
                <a:ea typeface="MS PGothic" pitchFamily="34" charset="-128"/>
                <a:cs typeface="ＭＳ Ｐゴシック" pitchFamily="42" charset="-128"/>
              </a:rPr>
              <a:t>and </a:t>
            </a:r>
            <a:r>
              <a:rPr lang="en-US" sz="1200" b="0" i="1" u="none" strike="noStrike" kern="1200" baseline="0" dirty="0" smtClean="0">
                <a:solidFill>
                  <a:schemeClr val="tx1"/>
                </a:solidFill>
                <a:latin typeface="+mn-lt"/>
                <a:ea typeface="MS PGothic" pitchFamily="34" charset="-128"/>
                <a:cs typeface="ＭＳ Ｐゴシック" pitchFamily="42" charset="-128"/>
              </a:rPr>
              <a:t>entrepreneur.</a:t>
            </a:r>
          </a:p>
          <a:p>
            <a:r>
              <a:rPr lang="en-US" sz="1200" b="0" i="0" u="none" strike="noStrike" kern="1200" baseline="0" dirty="0" smtClean="0">
                <a:solidFill>
                  <a:schemeClr val="tx1"/>
                </a:solidFill>
                <a:latin typeface="+mn-lt"/>
                <a:ea typeface="MS PGothic" pitchFamily="34" charset="-128"/>
                <a:cs typeface="ＭＳ Ｐゴシック" pitchFamily="42" charset="-128"/>
              </a:rPr>
              <a:t>Many organizations today develop a vision statement that answers the question “What do we want to become?” Developing a vision statement is often considered the first step in strategic planning, preceding even development of a mission statement. Mission statements are “enduring statements of purpose that distinguish one business from other similar firms. A mission statement identifies the scope of a firm’s operations in product and market terms.”</a:t>
            </a:r>
            <a:endParaRPr lang="en-US" altLang="en-US" dirty="0" smtClean="0">
              <a:latin typeface="Arial" pitchFamily="34" charset="0"/>
              <a:cs typeface="Arial" pitchFamily="34"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208DBCCF-EB3F-43B5-B31B-3E5FCAAF8A9B}" type="slidenum">
              <a:rPr lang="en-US" altLang="en-US" sz="1200"/>
              <a:pPr eaLnBrk="1" hangingPunct="1"/>
              <a:t>11</a:t>
            </a:fld>
            <a:endParaRPr lang="en-US" altLang="en-US" sz="1200" dirty="0"/>
          </a:p>
        </p:txBody>
      </p:sp>
    </p:spTree>
    <p:extLst>
      <p:ext uri="{BB962C8B-B14F-4D97-AF65-F5344CB8AC3E}">
        <p14:creationId xmlns:p14="http://schemas.microsoft.com/office/powerpoint/2010/main" val="1888038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External opportunities and threats are largely beyond the control of a single organization—thus the word </a:t>
            </a:r>
            <a:r>
              <a:rPr lang="en-US" sz="1200" b="0" i="1" u="none" strike="noStrike" kern="1200" baseline="0" dirty="0" smtClean="0">
                <a:solidFill>
                  <a:schemeClr val="tx1"/>
                </a:solidFill>
                <a:latin typeface="+mn-lt"/>
                <a:ea typeface="MS PGothic" pitchFamily="34" charset="-128"/>
                <a:cs typeface="ＭＳ Ｐゴシック" pitchFamily="42" charset="-128"/>
              </a:rPr>
              <a:t>external</a:t>
            </a:r>
            <a:r>
              <a:rPr lang="en-US" sz="1200" b="0" i="0" u="none" strike="noStrike" kern="1200" baseline="0" dirty="0" smtClean="0">
                <a:solidFill>
                  <a:schemeClr val="tx1"/>
                </a:solidFill>
                <a:latin typeface="+mn-lt"/>
                <a:ea typeface="MS PGothic" pitchFamily="34" charset="-128"/>
                <a:cs typeface="ＭＳ Ｐゴシック" pitchFamily="42" charset="-128"/>
              </a:rPr>
              <a:t>. </a:t>
            </a:r>
          </a:p>
          <a:p>
            <a:r>
              <a:rPr lang="en-US" altLang="en-US" b="0" dirty="0" smtClean="0">
                <a:latin typeface="Arial" pitchFamily="34" charset="0"/>
                <a:cs typeface="Arial" pitchFamily="34" charset="0"/>
              </a:rPr>
              <a:t>Internal strengths and weaknesses are an </a:t>
            </a:r>
            <a:r>
              <a:rPr lang="en-US" altLang="en-US" dirty="0" smtClean="0">
                <a:latin typeface="Arial" pitchFamily="34" charset="0"/>
                <a:cs typeface="Arial" pitchFamily="34" charset="0"/>
              </a:rPr>
              <a:t>organization</a:t>
            </a:r>
            <a:r>
              <a:rPr lang="ja-JP" altLang="en-US" dirty="0" smtClean="0">
                <a:latin typeface="Arial" pitchFamily="34" charset="0"/>
                <a:cs typeface="Arial" pitchFamily="34" charset="0"/>
              </a:rPr>
              <a:t>’</a:t>
            </a:r>
            <a:r>
              <a:rPr lang="en-US" altLang="ja-JP" dirty="0" smtClean="0">
                <a:latin typeface="Arial" pitchFamily="34" charset="0"/>
                <a:cs typeface="Arial" pitchFamily="34" charset="0"/>
              </a:rPr>
              <a:t>s controllable activities that are performed especially well or poorly</a:t>
            </a:r>
            <a:r>
              <a:rPr lang="en-US" altLang="ja-JP" baseline="0" dirty="0" smtClean="0">
                <a:latin typeface="Arial" pitchFamily="34" charset="0"/>
                <a:cs typeface="Arial" pitchFamily="34" charset="0"/>
              </a:rPr>
              <a:t> </a:t>
            </a:r>
            <a:r>
              <a:rPr lang="en-US" altLang="en-US" dirty="0" smtClean="0">
                <a:latin typeface="Arial" pitchFamily="34" charset="0"/>
                <a:cs typeface="Arial" pitchFamily="34" charset="0"/>
              </a:rPr>
              <a:t>and are determined relative to competitors.</a:t>
            </a: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208DBCCF-EB3F-43B5-B31B-3E5FCAAF8A9B}" type="slidenum">
              <a:rPr lang="en-US" altLang="en-US" sz="1200"/>
              <a:pPr eaLnBrk="1" hangingPunct="1"/>
              <a:t>12</a:t>
            </a:fld>
            <a:endParaRPr lang="en-US" altLang="en-US" sz="1200" dirty="0"/>
          </a:p>
        </p:txBody>
      </p:sp>
    </p:spTree>
    <p:extLst>
      <p:ext uri="{BB962C8B-B14F-4D97-AF65-F5344CB8AC3E}">
        <p14:creationId xmlns:p14="http://schemas.microsoft.com/office/powerpoint/2010/main" val="3912591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Table</a:t>
            </a:r>
            <a:r>
              <a:rPr lang="en-US" altLang="en-US" baseline="0" dirty="0" smtClean="0"/>
              <a:t> 1-2 in the textbook lists several categories of external opportunities and threats.</a:t>
            </a:r>
            <a:endParaRPr lang="en-US" altLang="en-US" dirty="0" smtClean="0"/>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EB713A16-2181-45C0-82B8-7F2E93019688}" type="slidenum">
              <a:rPr lang="en-US" altLang="en-US" sz="1200"/>
              <a:pPr eaLnBrk="1" hangingPunct="1"/>
              <a:t>13</a:t>
            </a:fld>
            <a:endParaRPr lang="en-US" altLang="en-US" sz="1200" dirty="0"/>
          </a:p>
        </p:txBody>
      </p:sp>
    </p:spTree>
    <p:extLst>
      <p:ext uri="{BB962C8B-B14F-4D97-AF65-F5344CB8AC3E}">
        <p14:creationId xmlns:p14="http://schemas.microsoft.com/office/powerpoint/2010/main" val="1300879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Objectives are essential for organizational success because they provide direction; aid in evaluation; create synergy; reveal priorities; focus coordination; and provide a basis for effective planning, organizing, motivating, and controlling activities. </a:t>
            </a:r>
            <a:endParaRPr lang="en-US" altLang="en-US" dirty="0" smtClean="0"/>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8913A1C-A285-4179-BBC7-AC8C83CAEE49}" type="slidenum">
              <a:rPr lang="en-US" altLang="en-US" sz="1200"/>
              <a:pPr eaLnBrk="1" hangingPunct="1"/>
              <a:t>14</a:t>
            </a:fld>
            <a:endParaRPr lang="en-US" altLang="en-US" sz="1200" dirty="0"/>
          </a:p>
        </p:txBody>
      </p:sp>
    </p:spTree>
    <p:extLst>
      <p:ext uri="{BB962C8B-B14F-4D97-AF65-F5344CB8AC3E}">
        <p14:creationId xmlns:p14="http://schemas.microsoft.com/office/powerpoint/2010/main" val="2792114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0" dirty="0" smtClean="0">
                <a:latin typeface="Arial" pitchFamily="34" charset="0"/>
                <a:cs typeface="Arial" pitchFamily="34" charset="0"/>
              </a:rPr>
              <a:t>Strategies </a:t>
            </a:r>
            <a:r>
              <a:rPr lang="en-US" altLang="en-US" dirty="0" smtClean="0">
                <a:latin typeface="Arial" pitchFamily="34" charset="0"/>
                <a:cs typeface="Arial" pitchFamily="34" charset="0"/>
              </a:rPr>
              <a:t>are the means by which long-term objectives will be achieved.  They may include geographic expansion, diversification, acquisition, product development, market </a:t>
            </a:r>
            <a:r>
              <a:rPr lang="fr-FR" altLang="en-US" dirty="0" smtClean="0">
                <a:latin typeface="Arial" pitchFamily="34" charset="0"/>
                <a:cs typeface="Arial" pitchFamily="34" charset="0"/>
              </a:rPr>
              <a:t>penetration, retrenchment, divestiture, liquidation, and joint ventures.</a:t>
            </a:r>
          </a:p>
          <a:p>
            <a:r>
              <a:rPr lang="en-US" sz="1200" b="0" i="0" u="none" strike="noStrike" kern="1200" baseline="0" dirty="0" smtClean="0">
                <a:solidFill>
                  <a:schemeClr val="tx1"/>
                </a:solidFill>
                <a:latin typeface="+mn-lt"/>
                <a:ea typeface="MS PGothic" pitchFamily="34" charset="-128"/>
                <a:cs typeface="ＭＳ Ｐゴシック" pitchFamily="42" charset="-128"/>
              </a:rPr>
              <a:t>Strategies are potential actions that require top-management decisions and large amounts of the firm’s resources.</a:t>
            </a:r>
            <a:endParaRPr lang="en-US" altLang="en-US" dirty="0" smtClean="0">
              <a:latin typeface="Arial" pitchFamily="34" charset="0"/>
              <a:cs typeface="Arial" pitchFamily="34" charset="0"/>
            </a:endParaRPr>
          </a:p>
          <a:p>
            <a:endParaRPr lang="en-US" altLang="en-US" dirty="0" smtClean="0"/>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5B90CE3-2DB5-4DAB-83C1-3B4166DE2747}" type="slidenum">
              <a:rPr lang="en-US" altLang="en-US" sz="1200"/>
              <a:pPr eaLnBrk="1" hangingPunct="1"/>
              <a:t>15</a:t>
            </a:fld>
            <a:endParaRPr lang="en-US" altLang="en-US" sz="1200" dirty="0"/>
          </a:p>
        </p:txBody>
      </p:sp>
    </p:spTree>
    <p:extLst>
      <p:ext uri="{BB962C8B-B14F-4D97-AF65-F5344CB8AC3E}">
        <p14:creationId xmlns:p14="http://schemas.microsoft.com/office/powerpoint/2010/main" val="1901375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dirty="0" smtClean="0">
                <a:latin typeface="Arial" pitchFamily="34" charset="0"/>
                <a:cs typeface="Arial" pitchFamily="34" charset="0"/>
              </a:rPr>
              <a:t>Annual objectives are </a:t>
            </a:r>
            <a:r>
              <a:rPr lang="en-US" altLang="en-US" dirty="0" smtClean="0">
                <a:latin typeface="Arial" pitchFamily="34" charset="0"/>
                <a:cs typeface="Arial" pitchFamily="34" charset="0"/>
              </a:rPr>
              <a:t>short-term milestones that organizations must achieve to reach long-term objectives.  They should be measurable, quantitative, challenging, realistic, consistent, and prioritized. They should be established at the corporate, divisional, and functional levels in a large organization. </a:t>
            </a:r>
            <a:r>
              <a:rPr lang="en-US" sz="1200" b="0" i="0" u="none" strike="noStrike" kern="1200" baseline="0" dirty="0" smtClean="0">
                <a:solidFill>
                  <a:schemeClr val="tx1"/>
                </a:solidFill>
                <a:latin typeface="+mn-lt"/>
                <a:ea typeface="MS PGothic" pitchFamily="34" charset="-128"/>
                <a:cs typeface="ＭＳ Ｐゴシック" pitchFamily="42" charset="-128"/>
              </a:rPr>
              <a:t>A set of annual objectives is needed for each long-term objective. These objectives are especially important in strategy implementation, whereas long-term objectives are particularly important in strategy formulation.</a:t>
            </a:r>
          </a:p>
          <a:p>
            <a:r>
              <a:rPr lang="en-US" sz="1200" b="0" i="0" u="none" strike="noStrike" kern="1200" baseline="0" dirty="0" smtClean="0">
                <a:solidFill>
                  <a:schemeClr val="tx1"/>
                </a:solidFill>
                <a:latin typeface="+mn-lt"/>
                <a:ea typeface="MS PGothic" pitchFamily="34" charset="-128"/>
                <a:cs typeface="ＭＳ Ｐゴシック" pitchFamily="42" charset="-128"/>
              </a:rPr>
              <a:t>Policies include guidelines, rules, and procedures established to support efforts to achieve stated objectives.</a:t>
            </a:r>
            <a:endParaRPr lang="en-US" altLang="en-US" dirty="0" smtClean="0">
              <a:latin typeface="Arial" pitchFamily="34" charset="0"/>
              <a:cs typeface="Arial" pitchFamily="34" charset="0"/>
            </a:endParaRPr>
          </a:p>
          <a:p>
            <a:endParaRPr lang="en-US" altLang="en-US" dirty="0" smtClean="0"/>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E298956A-DD7B-4457-B0E3-F79D26C68719}" type="slidenum">
              <a:rPr lang="en-US" altLang="en-US" sz="1200"/>
              <a:pPr eaLnBrk="1" hangingPunct="1"/>
              <a:t>16</a:t>
            </a:fld>
            <a:endParaRPr lang="en-US" altLang="en-US" sz="1200" dirty="0"/>
          </a:p>
        </p:txBody>
      </p:sp>
    </p:spTree>
    <p:extLst>
      <p:ext uri="{BB962C8B-B14F-4D97-AF65-F5344CB8AC3E}">
        <p14:creationId xmlns:p14="http://schemas.microsoft.com/office/powerpoint/2010/main" val="3740132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three important questions to answer in developing a strategic plan:</a:t>
            </a:r>
          </a:p>
          <a:p>
            <a:r>
              <a:rPr lang="en-US" altLang="en-US" dirty="0" smtClean="0"/>
              <a:t>Where are we now?</a:t>
            </a:r>
          </a:p>
          <a:p>
            <a:r>
              <a:rPr lang="en-US" altLang="en-US" dirty="0" smtClean="0"/>
              <a:t>Where do we want to go?</a:t>
            </a:r>
          </a:p>
          <a:p>
            <a:r>
              <a:rPr lang="en-US" altLang="en-US" dirty="0" smtClean="0"/>
              <a:t>How are we going to get there?</a:t>
            </a: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F72E2D32-694F-46FC-B4B7-A031F564759E}" type="slidenum">
              <a:rPr lang="en-US" altLang="en-US" sz="1200"/>
              <a:pPr eaLnBrk="1" hangingPunct="1"/>
              <a:t>17</a:t>
            </a:fld>
            <a:endParaRPr lang="en-US" altLang="en-US" sz="1200" dirty="0"/>
          </a:p>
        </p:txBody>
      </p:sp>
    </p:spTree>
    <p:extLst>
      <p:ext uri="{BB962C8B-B14F-4D97-AF65-F5344CB8AC3E}">
        <p14:creationId xmlns:p14="http://schemas.microsoft.com/office/powerpoint/2010/main" val="2155319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Historically, the principal benefit of strategic management has been to help organizations formulate better strategies through the use of a more systematic, logical, and rational approach for decision making.</a:t>
            </a:r>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3B44BF1-2EE3-4FD3-A521-D75075A4897D}" type="slidenum">
              <a:rPr lang="en-US" altLang="en-US" sz="1200"/>
              <a:pPr eaLnBrk="1" hangingPunct="1"/>
              <a:t>18</a:t>
            </a:fld>
            <a:endParaRPr lang="en-US" altLang="en-US" sz="1200" dirty="0"/>
          </a:p>
        </p:txBody>
      </p:sp>
    </p:spTree>
    <p:extLst>
      <p:ext uri="{BB962C8B-B14F-4D97-AF65-F5344CB8AC3E}">
        <p14:creationId xmlns:p14="http://schemas.microsoft.com/office/powerpoint/2010/main" val="3854917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Figure 1-2 illustrates the intrinsic benefit of a firm engaging in strategic planning.</a:t>
            </a:r>
            <a:r>
              <a:rPr lang="en-US" altLang="en-US" i="0" dirty="0" smtClean="0"/>
              <a:t> </a:t>
            </a:r>
            <a:r>
              <a:rPr lang="en-US" sz="1200" b="0" i="0" u="none" strike="noStrike" kern="1200" baseline="0" dirty="0" smtClean="0">
                <a:solidFill>
                  <a:schemeClr val="tx1"/>
                </a:solidFill>
                <a:latin typeface="+mn-lt"/>
                <a:ea typeface="MS PGothic" pitchFamily="34" charset="-128"/>
                <a:cs typeface="ＭＳ Ｐゴシック" pitchFamily="42" charset="-128"/>
              </a:rPr>
              <a:t>Communication is a key to successful strategic management. Communication may be the most important word in management. </a:t>
            </a:r>
            <a:endParaRPr lang="en-US" altLang="en-US" i="0" dirty="0" smtClean="0"/>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2F4704A0-E4D3-4A57-9A4A-2C4FDEC416A2}" type="slidenum">
              <a:rPr lang="en-US" altLang="en-US" sz="1200"/>
              <a:pPr eaLnBrk="1" hangingPunct="1"/>
              <a:t>19</a:t>
            </a:fld>
            <a:endParaRPr lang="en-US" altLang="en-US" sz="1200" dirty="0"/>
          </a:p>
        </p:txBody>
      </p:sp>
    </p:spTree>
    <p:extLst>
      <p:ext uri="{BB962C8B-B14F-4D97-AF65-F5344CB8AC3E}">
        <p14:creationId xmlns:p14="http://schemas.microsoft.com/office/powerpoint/2010/main" val="3739209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Businesses using strategic-management concepts show significant improvement in sales, profitability, and productivity compared to firms without systematic planning activities.</a:t>
            </a:r>
          </a:p>
          <a:p>
            <a:pPr eaLnBrk="1" hangingPunct="1"/>
            <a:endParaRPr lang="en-US" altLang="en-US" dirty="0" smtClean="0"/>
          </a:p>
          <a:p>
            <a:r>
              <a:rPr lang="en-US" altLang="en-US" dirty="0" smtClean="0"/>
              <a:t>High-performing firms tend to do systematic planning to prepare for future fluctuations in their external and internal environments. </a:t>
            </a:r>
            <a:r>
              <a:rPr lang="en-US" sz="1200" b="0" i="0" u="none" strike="noStrike" kern="1200" baseline="0" dirty="0" smtClean="0">
                <a:solidFill>
                  <a:schemeClr val="tx1"/>
                </a:solidFill>
                <a:latin typeface="+mn-lt"/>
                <a:ea typeface="MS PGothic" pitchFamily="34" charset="-128"/>
                <a:cs typeface="ＭＳ Ｐゴシック" pitchFamily="42" charset="-128"/>
              </a:rPr>
              <a:t>High-performing firms seem to make more informed decisions with good anticipation of both short- and long-term consequences.</a:t>
            </a:r>
            <a:endParaRPr lang="en-US" alt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3BEA0CB4-003D-461D-8960-EE0795233379}" type="slidenum">
              <a:rPr lang="en-US" altLang="en-US" sz="1200"/>
              <a:pPr eaLnBrk="1" hangingPunct="1"/>
              <a:t>20</a:t>
            </a:fld>
            <a:endParaRPr lang="en-US" altLang="en-US" sz="1200" dirty="0"/>
          </a:p>
        </p:txBody>
      </p:sp>
    </p:spTree>
    <p:extLst>
      <p:ext uri="{BB962C8B-B14F-4D97-AF65-F5344CB8AC3E}">
        <p14:creationId xmlns:p14="http://schemas.microsoft.com/office/powerpoint/2010/main" val="4168604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dirty="0" smtClean="0">
                <a:latin typeface="Arial" pitchFamily="34" charset="0"/>
                <a:cs typeface="Arial" pitchFamily="34" charset="0"/>
              </a:rPr>
              <a:t>Strategic management </a:t>
            </a:r>
            <a:r>
              <a:rPr lang="en-US" altLang="en-US" dirty="0" smtClean="0">
                <a:latin typeface="Arial" pitchFamily="34" charset="0"/>
                <a:cs typeface="Arial" pitchFamily="34" charset="0"/>
              </a:rPr>
              <a:t>in this text is used synonymously with the term </a:t>
            </a:r>
            <a:r>
              <a:rPr lang="en-US" altLang="en-US" i="1" dirty="0" smtClean="0">
                <a:latin typeface="Arial" pitchFamily="34" charset="0"/>
                <a:cs typeface="Arial" pitchFamily="34" charset="0"/>
              </a:rPr>
              <a:t>strategic planning</a:t>
            </a:r>
            <a:r>
              <a:rPr lang="en-US" altLang="en-US" dirty="0" smtClean="0">
                <a:latin typeface="Arial" pitchFamily="34" charset="0"/>
                <a:cs typeface="Arial" pitchFamily="34" charset="0"/>
              </a:rPr>
              <a:t>. Sometimes the term </a:t>
            </a:r>
            <a:r>
              <a:rPr lang="en-US" altLang="en-US" i="1" dirty="0" smtClean="0">
                <a:latin typeface="Arial" pitchFamily="34" charset="0"/>
                <a:cs typeface="Arial" pitchFamily="34" charset="0"/>
              </a:rPr>
              <a:t>strategic management </a:t>
            </a:r>
            <a:r>
              <a:rPr lang="en-US" altLang="en-US" dirty="0" smtClean="0">
                <a:latin typeface="Arial" pitchFamily="34" charset="0"/>
                <a:cs typeface="Arial" pitchFamily="34" charset="0"/>
              </a:rPr>
              <a:t>is used to refer to strategy formulation, implementation, and evaluation, with </a:t>
            </a:r>
            <a:r>
              <a:rPr lang="en-US" altLang="en-US" i="1" dirty="0" smtClean="0">
                <a:latin typeface="Arial" pitchFamily="34" charset="0"/>
                <a:cs typeface="Arial" pitchFamily="34" charset="0"/>
              </a:rPr>
              <a:t>strategic planning </a:t>
            </a:r>
            <a:r>
              <a:rPr lang="en-US" altLang="en-US" dirty="0" smtClean="0">
                <a:latin typeface="Arial" pitchFamily="34" charset="0"/>
                <a:cs typeface="Arial" pitchFamily="34" charset="0"/>
              </a:rPr>
              <a:t>referring only to strategy formulation.  </a:t>
            </a:r>
          </a:p>
          <a:p>
            <a:r>
              <a:rPr lang="en-US" sz="1200" b="0" i="0" u="none" strike="noStrike" kern="1200" baseline="0" dirty="0" smtClean="0">
                <a:solidFill>
                  <a:schemeClr val="tx1"/>
                </a:solidFill>
                <a:latin typeface="+mn-lt"/>
                <a:ea typeface="MS PGothic" pitchFamily="34" charset="-128"/>
                <a:cs typeface="ＭＳ Ｐゴシック" pitchFamily="42" charset="-128"/>
              </a:rPr>
              <a:t>The purpose of strategic management is to exploit and create new and different opportunities for tomorrow.</a:t>
            </a:r>
            <a:endParaRPr lang="en-US" altLang="en-US" dirty="0" smtClean="0">
              <a:latin typeface="Arial" pitchFamily="34" charset="0"/>
              <a:cs typeface="Arial" pitchFamily="34" charset="0"/>
            </a:endParaRPr>
          </a:p>
          <a:p>
            <a:endParaRPr lang="en-US" altLang="en-US" dirty="0" smtClean="0"/>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AC86931-566A-417F-B116-2CDC9624CCA3}" type="slidenum">
              <a:rPr lang="en-US" altLang="en-US" sz="1200"/>
              <a:pPr eaLnBrk="1" hangingPunct="1"/>
              <a:t>3</a:t>
            </a:fld>
            <a:endParaRPr lang="en-US" altLang="en-US" sz="1200" dirty="0"/>
          </a:p>
        </p:txBody>
      </p:sp>
    </p:spTree>
    <p:extLst>
      <p:ext uri="{BB962C8B-B14F-4D97-AF65-F5344CB8AC3E}">
        <p14:creationId xmlns:p14="http://schemas.microsoft.com/office/powerpoint/2010/main" val="438089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Besides helping firms avoid financial demise, strategic management offers other tangible benefits, such as enhanced awareness of external threats, improved understanding of competitors’ strategies, increased employee productivity, reduced resistance to change, and a clearer understanding of performance–reward relationships. Strategic management enhances the problem-prevention capabilities of organizations because it promotes interaction among managers.</a:t>
            </a:r>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C3118C0D-F56A-43A4-B81D-5D56FA4DBF2D}" type="slidenum">
              <a:rPr lang="en-US" altLang="en-US" sz="1200"/>
              <a:pPr eaLnBrk="1" hangingPunct="1"/>
              <a:t>21</a:t>
            </a:fld>
            <a:endParaRPr lang="en-US" altLang="en-US" sz="1200" dirty="0"/>
          </a:p>
        </p:txBody>
      </p:sp>
    </p:spTree>
    <p:extLst>
      <p:ext uri="{BB962C8B-B14F-4D97-AF65-F5344CB8AC3E}">
        <p14:creationId xmlns:p14="http://schemas.microsoft.com/office/powerpoint/2010/main" val="1554586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Ten reasons (excuses) often given for poor or no strategic planning in a firm are as follows:</a:t>
            </a:r>
          </a:p>
          <a:p>
            <a:r>
              <a:rPr lang="en-US" sz="1200" b="1" i="0" u="none" strike="noStrike" kern="1200" baseline="0" dirty="0" smtClean="0">
                <a:solidFill>
                  <a:schemeClr val="tx1"/>
                </a:solidFill>
                <a:latin typeface="+mn-lt"/>
                <a:ea typeface="MS PGothic" pitchFamily="34" charset="-128"/>
                <a:cs typeface="ＭＳ Ｐゴシック" pitchFamily="42" charset="-128"/>
              </a:rPr>
              <a:t>1. </a:t>
            </a:r>
            <a:r>
              <a:rPr lang="en-US" sz="1200" b="0" i="0" u="none" strike="noStrike" kern="1200" baseline="0" dirty="0" smtClean="0">
                <a:solidFill>
                  <a:schemeClr val="tx1"/>
                </a:solidFill>
                <a:latin typeface="+mn-lt"/>
                <a:ea typeface="MS PGothic" pitchFamily="34" charset="-128"/>
                <a:cs typeface="ＭＳ Ｐゴシック" pitchFamily="42" charset="-128"/>
              </a:rPr>
              <a:t>No formal training in strategic management</a:t>
            </a:r>
          </a:p>
          <a:p>
            <a:r>
              <a:rPr lang="en-US" sz="1200" b="1" i="0" u="none" strike="noStrike" kern="1200" baseline="0" dirty="0" smtClean="0">
                <a:solidFill>
                  <a:schemeClr val="tx1"/>
                </a:solidFill>
                <a:latin typeface="+mn-lt"/>
                <a:ea typeface="MS PGothic" pitchFamily="34" charset="-128"/>
                <a:cs typeface="ＭＳ Ｐゴシック" pitchFamily="42" charset="-128"/>
              </a:rPr>
              <a:t>2. </a:t>
            </a:r>
            <a:r>
              <a:rPr lang="en-US" sz="1200" b="0" i="0" u="none" strike="noStrike" kern="1200" baseline="0" dirty="0" smtClean="0">
                <a:solidFill>
                  <a:schemeClr val="tx1"/>
                </a:solidFill>
                <a:latin typeface="+mn-lt"/>
                <a:ea typeface="MS PGothic" pitchFamily="34" charset="-128"/>
                <a:cs typeface="ＭＳ Ｐゴシック" pitchFamily="42" charset="-128"/>
              </a:rPr>
              <a:t>No understanding of or appreciation for the benefits of planning</a:t>
            </a:r>
          </a:p>
          <a:p>
            <a:r>
              <a:rPr lang="en-US" sz="1200" b="1" i="0" u="none" strike="noStrike" kern="1200" baseline="0" dirty="0" smtClean="0">
                <a:solidFill>
                  <a:schemeClr val="tx1"/>
                </a:solidFill>
                <a:latin typeface="+mn-lt"/>
                <a:ea typeface="MS PGothic" pitchFamily="34" charset="-128"/>
                <a:cs typeface="ＭＳ Ｐゴシック" pitchFamily="42" charset="-128"/>
              </a:rPr>
              <a:t>3. </a:t>
            </a:r>
            <a:r>
              <a:rPr lang="en-US" sz="1200" b="0" i="0" u="none" strike="noStrike" kern="1200" baseline="0" dirty="0" smtClean="0">
                <a:solidFill>
                  <a:schemeClr val="tx1"/>
                </a:solidFill>
                <a:latin typeface="+mn-lt"/>
                <a:ea typeface="MS PGothic" pitchFamily="34" charset="-128"/>
                <a:cs typeface="ＭＳ Ｐゴシック" pitchFamily="42" charset="-128"/>
              </a:rPr>
              <a:t>No monetary rewards for doing planning</a:t>
            </a:r>
          </a:p>
          <a:p>
            <a:r>
              <a:rPr lang="en-US" sz="1200" b="1" i="0" u="none" strike="noStrike" kern="1200" baseline="0" dirty="0" smtClean="0">
                <a:solidFill>
                  <a:schemeClr val="tx1"/>
                </a:solidFill>
                <a:latin typeface="+mn-lt"/>
                <a:ea typeface="MS PGothic" pitchFamily="34" charset="-128"/>
                <a:cs typeface="ＭＳ Ｐゴシック" pitchFamily="42" charset="-128"/>
              </a:rPr>
              <a:t>4. </a:t>
            </a:r>
            <a:r>
              <a:rPr lang="en-US" sz="1200" b="0" i="0" u="none" strike="noStrike" kern="1200" baseline="0" dirty="0" smtClean="0">
                <a:solidFill>
                  <a:schemeClr val="tx1"/>
                </a:solidFill>
                <a:latin typeface="+mn-lt"/>
                <a:ea typeface="MS PGothic" pitchFamily="34" charset="-128"/>
                <a:cs typeface="ＭＳ Ｐゴシック" pitchFamily="42" charset="-128"/>
              </a:rPr>
              <a:t>No punishment for not planning</a:t>
            </a:r>
          </a:p>
          <a:p>
            <a:r>
              <a:rPr lang="en-US" sz="1200" b="1" i="0" u="none" strike="noStrike" kern="1200" baseline="0" dirty="0" smtClean="0">
                <a:solidFill>
                  <a:schemeClr val="tx1"/>
                </a:solidFill>
                <a:latin typeface="+mn-lt"/>
                <a:ea typeface="MS PGothic" pitchFamily="34" charset="-128"/>
                <a:cs typeface="ＭＳ Ｐゴシック" pitchFamily="42" charset="-128"/>
              </a:rPr>
              <a:t>5. </a:t>
            </a:r>
            <a:r>
              <a:rPr lang="en-US" sz="1200" b="0" i="0" u="none" strike="noStrike" kern="1200" baseline="0" dirty="0" smtClean="0">
                <a:solidFill>
                  <a:schemeClr val="tx1"/>
                </a:solidFill>
                <a:latin typeface="+mn-lt"/>
                <a:ea typeface="MS PGothic" pitchFamily="34" charset="-128"/>
                <a:cs typeface="ＭＳ Ｐゴシック" pitchFamily="42" charset="-128"/>
              </a:rPr>
              <a:t>Too busy “firefighting” (resolving internal crises) to plan ahead</a:t>
            </a:r>
          </a:p>
          <a:p>
            <a:r>
              <a:rPr lang="en-US" sz="1200" b="1" i="0" u="none" strike="noStrike" kern="1200" baseline="0" dirty="0" smtClean="0">
                <a:solidFill>
                  <a:schemeClr val="tx1"/>
                </a:solidFill>
                <a:latin typeface="+mn-lt"/>
                <a:ea typeface="MS PGothic" pitchFamily="34" charset="-128"/>
                <a:cs typeface="ＭＳ Ｐゴシック" pitchFamily="42" charset="-128"/>
              </a:rPr>
              <a:t>6. </a:t>
            </a:r>
            <a:r>
              <a:rPr lang="en-US" sz="1200" b="0" i="0" u="none" strike="noStrike" kern="1200" baseline="0" dirty="0" smtClean="0">
                <a:solidFill>
                  <a:schemeClr val="tx1"/>
                </a:solidFill>
                <a:latin typeface="+mn-lt"/>
                <a:ea typeface="MS PGothic" pitchFamily="34" charset="-128"/>
                <a:cs typeface="ＭＳ Ｐゴシック" pitchFamily="42" charset="-128"/>
              </a:rPr>
              <a:t>View planning as a waste of time, since no product/service is made</a:t>
            </a:r>
            <a:endParaRPr lang="en-US" alt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BBE1EABB-271A-4E83-AFC2-CD9DD41D0406}" type="slidenum">
              <a:rPr lang="en-US" altLang="en-US" sz="1200"/>
              <a:pPr eaLnBrk="1" hangingPunct="1"/>
              <a:t>22</a:t>
            </a:fld>
            <a:endParaRPr lang="en-US" altLang="en-US" sz="1200" dirty="0"/>
          </a:p>
        </p:txBody>
      </p:sp>
    </p:spTree>
    <p:extLst>
      <p:ext uri="{BB962C8B-B14F-4D97-AF65-F5344CB8AC3E}">
        <p14:creationId xmlns:p14="http://schemas.microsoft.com/office/powerpoint/2010/main" val="27845119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Additional</a:t>
            </a:r>
            <a:r>
              <a:rPr lang="en-US" altLang="en-US" baseline="0" dirty="0" smtClean="0"/>
              <a:t> reasons include:</a:t>
            </a:r>
          </a:p>
          <a:p>
            <a:r>
              <a:rPr lang="en-US" sz="1200" b="1" i="0" u="none" strike="noStrike" kern="1200" baseline="0" dirty="0" smtClean="0">
                <a:solidFill>
                  <a:schemeClr val="tx1"/>
                </a:solidFill>
                <a:latin typeface="+mn-lt"/>
                <a:ea typeface="MS PGothic" pitchFamily="34" charset="-128"/>
                <a:cs typeface="ＭＳ Ｐゴシック" pitchFamily="42" charset="-128"/>
              </a:rPr>
              <a:t>7. </a:t>
            </a:r>
            <a:r>
              <a:rPr lang="en-US" sz="1200" b="0" i="0" u="none" strike="noStrike" kern="1200" baseline="0" dirty="0" smtClean="0">
                <a:solidFill>
                  <a:schemeClr val="tx1"/>
                </a:solidFill>
                <a:latin typeface="+mn-lt"/>
                <a:ea typeface="MS PGothic" pitchFamily="34" charset="-128"/>
                <a:cs typeface="ＭＳ Ｐゴシック" pitchFamily="42" charset="-128"/>
              </a:rPr>
              <a:t>Laziness; effective planning takes time and effort; time is money</a:t>
            </a:r>
          </a:p>
          <a:p>
            <a:r>
              <a:rPr lang="en-US" sz="1200" b="1" i="0" u="none" strike="noStrike" kern="1200" baseline="0" dirty="0" smtClean="0">
                <a:solidFill>
                  <a:schemeClr val="tx1"/>
                </a:solidFill>
                <a:latin typeface="+mn-lt"/>
                <a:ea typeface="MS PGothic" pitchFamily="34" charset="-128"/>
                <a:cs typeface="ＭＳ Ｐゴシック" pitchFamily="42" charset="-128"/>
              </a:rPr>
              <a:t>8. </a:t>
            </a:r>
            <a:r>
              <a:rPr lang="en-US" sz="1200" b="0" i="0" u="none" strike="noStrike" kern="1200" baseline="0" dirty="0" smtClean="0">
                <a:solidFill>
                  <a:schemeClr val="tx1"/>
                </a:solidFill>
                <a:latin typeface="+mn-lt"/>
                <a:ea typeface="MS PGothic" pitchFamily="34" charset="-128"/>
                <a:cs typeface="ＭＳ Ｐゴシック" pitchFamily="42" charset="-128"/>
              </a:rPr>
              <a:t>Content with current success; failure to realize that success today is no guarantee for success tomorrow; even Apple Inc. is an example</a:t>
            </a:r>
          </a:p>
          <a:p>
            <a:r>
              <a:rPr lang="en-US" sz="1200" b="1" i="0" u="none" strike="noStrike" kern="1200" baseline="0" dirty="0" smtClean="0">
                <a:solidFill>
                  <a:schemeClr val="tx1"/>
                </a:solidFill>
                <a:latin typeface="+mn-lt"/>
                <a:ea typeface="MS PGothic" pitchFamily="34" charset="-128"/>
                <a:cs typeface="ＭＳ Ｐゴシック" pitchFamily="42" charset="-128"/>
              </a:rPr>
              <a:t>9. </a:t>
            </a:r>
            <a:r>
              <a:rPr lang="en-US" sz="1200" b="0" i="0" u="none" strike="noStrike" kern="1200" baseline="0" dirty="0" smtClean="0">
                <a:solidFill>
                  <a:schemeClr val="tx1"/>
                </a:solidFill>
                <a:latin typeface="+mn-lt"/>
                <a:ea typeface="MS PGothic" pitchFamily="34" charset="-128"/>
                <a:cs typeface="ＭＳ Ｐゴシック" pitchFamily="42" charset="-128"/>
              </a:rPr>
              <a:t>Overconfident</a:t>
            </a:r>
          </a:p>
          <a:p>
            <a:r>
              <a:rPr lang="en-US" sz="1200" b="1" i="0" u="none" strike="noStrike" kern="1200" baseline="0" dirty="0" smtClean="0">
                <a:solidFill>
                  <a:schemeClr val="tx1"/>
                </a:solidFill>
                <a:latin typeface="+mn-lt"/>
                <a:ea typeface="MS PGothic" pitchFamily="34" charset="-128"/>
                <a:cs typeface="ＭＳ Ｐゴシック" pitchFamily="42" charset="-128"/>
              </a:rPr>
              <a:t>10. </a:t>
            </a:r>
            <a:r>
              <a:rPr lang="en-US" sz="1200" b="0" i="0" u="none" strike="noStrike" kern="1200" baseline="0" dirty="0" smtClean="0">
                <a:solidFill>
                  <a:schemeClr val="tx1"/>
                </a:solidFill>
                <a:latin typeface="+mn-lt"/>
                <a:ea typeface="MS PGothic" pitchFamily="34" charset="-128"/>
                <a:cs typeface="ＭＳ Ｐゴシック" pitchFamily="42" charset="-128"/>
              </a:rPr>
              <a:t>Prior bad experience with strategic planning done sometime/somewhere</a:t>
            </a:r>
            <a:endParaRPr lang="en-US" altLang="en-US" dirty="0" smtClean="0"/>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F0B7ED13-D4BA-4896-940C-5494C32D3A48}" type="slidenum">
              <a:rPr lang="en-US" altLang="en-US" sz="1200"/>
              <a:pPr eaLnBrk="1" hangingPunct="1"/>
              <a:t>23</a:t>
            </a:fld>
            <a:endParaRPr lang="en-US" altLang="en-US" sz="1200" dirty="0"/>
          </a:p>
        </p:txBody>
      </p:sp>
    </p:spTree>
    <p:extLst>
      <p:ext uri="{BB962C8B-B14F-4D97-AF65-F5344CB8AC3E}">
        <p14:creationId xmlns:p14="http://schemas.microsoft.com/office/powerpoint/2010/main" val="6665107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Being aware of potential pitfalls and being prepared to address them is essential to success.</a:t>
            </a:r>
          </a:p>
          <a:p>
            <a:r>
              <a:rPr lang="en-US" sz="1200" b="0" i="0" u="none" strike="noStrike" kern="1200" baseline="0" dirty="0" smtClean="0">
                <a:solidFill>
                  <a:schemeClr val="tx1"/>
                </a:solidFill>
                <a:latin typeface="+mn-lt"/>
                <a:ea typeface="MS PGothic" pitchFamily="34" charset="-128"/>
                <a:cs typeface="ＭＳ Ｐゴシック" pitchFamily="42" charset="-128"/>
              </a:rPr>
              <a:t>Here are some pitfalls to watch for and avoid in strategic planning:</a:t>
            </a:r>
          </a:p>
          <a:p>
            <a:r>
              <a:rPr lang="en-US" sz="1200" b="0" i="0" u="none" strike="noStrike" kern="1200" baseline="0" dirty="0" smtClean="0">
                <a:solidFill>
                  <a:schemeClr val="tx1"/>
                </a:solidFill>
                <a:latin typeface="+mn-lt"/>
                <a:ea typeface="MS PGothic" pitchFamily="34" charset="-128"/>
                <a:cs typeface="ＭＳ Ｐゴシック" pitchFamily="42" charset="-128"/>
              </a:rPr>
              <a:t>• Using strategic planning to gain control over decisions and resources</a:t>
            </a:r>
          </a:p>
          <a:p>
            <a:r>
              <a:rPr lang="en-US" sz="1200" b="0" i="0" u="none" strike="noStrike" kern="1200" baseline="0" dirty="0" smtClean="0">
                <a:solidFill>
                  <a:schemeClr val="tx1"/>
                </a:solidFill>
                <a:latin typeface="+mn-lt"/>
                <a:ea typeface="MS PGothic" pitchFamily="34" charset="-128"/>
                <a:cs typeface="ＭＳ Ｐゴシック" pitchFamily="42" charset="-128"/>
              </a:rPr>
              <a:t>• Doing strategic planning only to satisfy accreditation or regulatory requirements</a:t>
            </a:r>
          </a:p>
          <a:p>
            <a:r>
              <a:rPr lang="en-US" sz="1200" b="0" i="0" u="none" strike="noStrike" kern="1200" baseline="0" dirty="0" smtClean="0">
                <a:solidFill>
                  <a:schemeClr val="tx1"/>
                </a:solidFill>
                <a:latin typeface="+mn-lt"/>
                <a:ea typeface="MS PGothic" pitchFamily="34" charset="-128"/>
                <a:cs typeface="ＭＳ Ｐゴシック" pitchFamily="42" charset="-128"/>
              </a:rPr>
              <a:t>• Too hastily moving from mission development to strategy formulation</a:t>
            </a:r>
          </a:p>
          <a:p>
            <a:r>
              <a:rPr lang="en-US" sz="1200" b="0" i="0" u="none" strike="noStrike" kern="1200" baseline="0" dirty="0" smtClean="0">
                <a:solidFill>
                  <a:schemeClr val="tx1"/>
                </a:solidFill>
                <a:latin typeface="+mn-lt"/>
                <a:ea typeface="MS PGothic" pitchFamily="34" charset="-128"/>
                <a:cs typeface="ＭＳ Ｐゴシック" pitchFamily="42" charset="-128"/>
              </a:rPr>
              <a:t>• Failing to communicate the plan to employees, who continue working in the dark</a:t>
            </a:r>
          </a:p>
          <a:p>
            <a:r>
              <a:rPr lang="en-US" sz="1200" b="0" i="0" u="none" strike="noStrike" kern="1200" baseline="0" dirty="0" smtClean="0">
                <a:solidFill>
                  <a:schemeClr val="tx1"/>
                </a:solidFill>
                <a:latin typeface="+mn-lt"/>
                <a:ea typeface="MS PGothic" pitchFamily="34" charset="-128"/>
                <a:cs typeface="ＭＳ Ｐゴシック" pitchFamily="42" charset="-128"/>
              </a:rPr>
              <a:t>• Top managers making many intuitive decisions that conflict with the formal plan</a:t>
            </a:r>
          </a:p>
          <a:p>
            <a:r>
              <a:rPr lang="en-US" sz="1200" b="0" i="0" u="none" strike="noStrike" kern="1200" baseline="0" dirty="0" smtClean="0">
                <a:solidFill>
                  <a:schemeClr val="tx1"/>
                </a:solidFill>
                <a:latin typeface="+mn-lt"/>
                <a:ea typeface="MS PGothic" pitchFamily="34" charset="-128"/>
                <a:cs typeface="ＭＳ Ｐゴシック" pitchFamily="42" charset="-128"/>
              </a:rPr>
              <a:t>• Top managers not actively supporting the strategic-planning process</a:t>
            </a:r>
          </a:p>
          <a:p>
            <a:r>
              <a:rPr lang="en-US" sz="1200" b="0" i="0" u="none" strike="noStrike" kern="1200" baseline="0" dirty="0" smtClean="0">
                <a:solidFill>
                  <a:schemeClr val="tx1"/>
                </a:solidFill>
                <a:latin typeface="+mn-lt"/>
                <a:ea typeface="MS PGothic" pitchFamily="34" charset="-128"/>
                <a:cs typeface="ＭＳ Ｐゴシック" pitchFamily="42" charset="-128"/>
              </a:rPr>
              <a:t>• Failing to use plans as a standard for measuring performance</a:t>
            </a:r>
            <a:endParaRPr lang="en-US" altLang="en-US" dirty="0" smtClean="0"/>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299AB4C2-844E-434F-820F-F427F85F4376}" type="slidenum">
              <a:rPr lang="en-US" altLang="en-US" sz="1200"/>
              <a:pPr eaLnBrk="1" hangingPunct="1"/>
              <a:t>24</a:t>
            </a:fld>
            <a:endParaRPr lang="en-US" altLang="en-US" sz="1200" dirty="0"/>
          </a:p>
        </p:txBody>
      </p:sp>
    </p:spTree>
    <p:extLst>
      <p:ext uri="{BB962C8B-B14F-4D97-AF65-F5344CB8AC3E}">
        <p14:creationId xmlns:p14="http://schemas.microsoft.com/office/powerpoint/2010/main" val="622690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r>
              <a:rPr lang="en-US" sz="1200" b="0" i="0" u="none" strike="noStrike" kern="1200" baseline="0" dirty="0" smtClean="0">
                <a:solidFill>
                  <a:schemeClr val="tx1"/>
                </a:solidFill>
                <a:latin typeface="+mn-lt"/>
                <a:ea typeface="MS PGothic" pitchFamily="34" charset="-128"/>
                <a:cs typeface="ＭＳ Ｐゴシック" pitchFamily="42" charset="-128"/>
              </a:rPr>
              <a:t>Additional pitfalls include:</a:t>
            </a:r>
          </a:p>
          <a:p>
            <a:pPr marL="0" indent="0">
              <a:buFont typeface="Arial" panose="020B0604020202020204" pitchFamily="34" charset="0"/>
              <a:buNone/>
            </a:pPr>
            <a:r>
              <a:rPr lang="en-US" sz="1200" b="0" i="0" u="none" strike="noStrike" kern="1200" baseline="0" dirty="0" smtClean="0">
                <a:solidFill>
                  <a:schemeClr val="tx1"/>
                </a:solidFill>
                <a:latin typeface="+mn-lt"/>
                <a:ea typeface="MS PGothic" pitchFamily="34" charset="-128"/>
                <a:cs typeface="ＭＳ Ｐゴシック" pitchFamily="42" charset="-128"/>
              </a:rPr>
              <a:t>• Delegating planning to a “planner” rather than involving all managers</a:t>
            </a:r>
          </a:p>
          <a:p>
            <a:r>
              <a:rPr lang="en-US" sz="1200" b="0" i="0" u="none" strike="noStrike" kern="1200" baseline="0" dirty="0" smtClean="0">
                <a:solidFill>
                  <a:schemeClr val="tx1"/>
                </a:solidFill>
                <a:latin typeface="+mn-lt"/>
                <a:ea typeface="MS PGothic" pitchFamily="34" charset="-128"/>
                <a:cs typeface="ＭＳ Ｐゴシック" pitchFamily="42" charset="-128"/>
              </a:rPr>
              <a:t>• Failing to involve key employees in all phases of planning</a:t>
            </a:r>
          </a:p>
          <a:p>
            <a:r>
              <a:rPr lang="en-US" sz="1200" b="0" i="0" u="none" strike="noStrike" kern="1200" baseline="0" dirty="0" smtClean="0">
                <a:solidFill>
                  <a:schemeClr val="tx1"/>
                </a:solidFill>
                <a:latin typeface="+mn-lt"/>
                <a:ea typeface="MS PGothic" pitchFamily="34" charset="-128"/>
                <a:cs typeface="ＭＳ Ｐゴシック" pitchFamily="42" charset="-128"/>
              </a:rPr>
              <a:t>• Failing to create a collaborative climate supportive of change</a:t>
            </a:r>
          </a:p>
          <a:p>
            <a:r>
              <a:rPr lang="en-US" sz="1200" b="0" i="0" u="none" strike="noStrike" kern="1200" baseline="0" dirty="0" smtClean="0">
                <a:solidFill>
                  <a:schemeClr val="tx1"/>
                </a:solidFill>
                <a:latin typeface="+mn-lt"/>
                <a:ea typeface="MS PGothic" pitchFamily="34" charset="-128"/>
                <a:cs typeface="ＭＳ Ｐゴシック" pitchFamily="42" charset="-128"/>
              </a:rPr>
              <a:t>• Viewing planning as unnecessary or unimportant</a:t>
            </a:r>
          </a:p>
          <a:p>
            <a:r>
              <a:rPr lang="en-US" sz="1200" b="0" i="0" u="none" strike="noStrike" kern="1200" baseline="0" dirty="0" smtClean="0">
                <a:solidFill>
                  <a:schemeClr val="tx1"/>
                </a:solidFill>
                <a:latin typeface="+mn-lt"/>
                <a:ea typeface="MS PGothic" pitchFamily="34" charset="-128"/>
                <a:cs typeface="ＭＳ Ｐゴシック" pitchFamily="42" charset="-128"/>
              </a:rPr>
              <a:t>• Becoming so engrossed in current problems that insufficient or no planning is done</a:t>
            </a:r>
          </a:p>
          <a:p>
            <a:r>
              <a:rPr lang="en-US" sz="1200" b="0" i="0" u="none" strike="noStrike" kern="1200" baseline="0" dirty="0" smtClean="0">
                <a:solidFill>
                  <a:schemeClr val="tx1"/>
                </a:solidFill>
                <a:latin typeface="+mn-lt"/>
                <a:ea typeface="MS PGothic" pitchFamily="34" charset="-128"/>
                <a:cs typeface="ＭＳ Ｐゴシック" pitchFamily="42" charset="-128"/>
              </a:rPr>
              <a:t>• Being so formal in planning that flexibility and creativity are stifled</a:t>
            </a:r>
            <a:endParaRPr lang="en-US" altLang="en-US" dirty="0" smtClean="0"/>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6C802F14-9D72-4DC5-8BF5-56C13E49BD64}" type="slidenum">
              <a:rPr lang="en-US" altLang="en-US" sz="1200"/>
              <a:pPr eaLnBrk="1" hangingPunct="1"/>
              <a:t>25</a:t>
            </a:fld>
            <a:endParaRPr lang="en-US" altLang="en-US" sz="1200" dirty="0"/>
          </a:p>
        </p:txBody>
      </p:sp>
    </p:spTree>
    <p:extLst>
      <p:ext uri="{BB962C8B-B14F-4D97-AF65-F5344CB8AC3E}">
        <p14:creationId xmlns:p14="http://schemas.microsoft.com/office/powerpoint/2010/main" val="2060732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 strategic plan is, in essence, a company’s game plan. Just as a football team needs a good game plan to have a chance for success, a company must have a good strategic plan to compete successfully. A strategic plan results from tough managerial choices among numerous good alternatives, and it signals commitment to specific markets, policies, procedures, and operations in lieu of other, </a:t>
            </a:r>
            <a:r>
              <a:rPr lang="ja-JP" altLang="en-US" dirty="0" smtClean="0"/>
              <a:t>“</a:t>
            </a:r>
            <a:r>
              <a:rPr lang="en-US" altLang="ja-JP" dirty="0" smtClean="0"/>
              <a:t>less desirable</a:t>
            </a:r>
            <a:r>
              <a:rPr lang="ja-JP" altLang="en-US" dirty="0" smtClean="0"/>
              <a:t>”</a:t>
            </a:r>
            <a:r>
              <a:rPr lang="en-US" altLang="ja-JP" dirty="0" smtClean="0"/>
              <a:t> courses of action.</a:t>
            </a:r>
          </a:p>
          <a:p>
            <a:pPr eaLnBrk="1" hangingPunct="1">
              <a:spcBef>
                <a:spcPct val="0"/>
              </a:spcBef>
            </a:pPr>
            <a:endParaRPr lang="en-US" altLang="en-US" dirty="0" smtClean="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89D458DF-C04F-4AEB-B734-958DA64FA640}" type="slidenum">
              <a:rPr lang="en-US" altLang="en-US" sz="1200"/>
              <a:pPr eaLnBrk="1" hangingPunct="1"/>
              <a:t>4</a:t>
            </a:fld>
            <a:endParaRPr lang="en-US" altLang="en-US" sz="1200" dirty="0"/>
          </a:p>
        </p:txBody>
      </p:sp>
    </p:spTree>
    <p:extLst>
      <p:ext uri="{BB962C8B-B14F-4D97-AF65-F5344CB8AC3E}">
        <p14:creationId xmlns:p14="http://schemas.microsoft.com/office/powerpoint/2010/main" val="47355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strategic-management process consists of three stages: strategy formulation, strategy implementation, and strategy evaluation.</a:t>
            </a: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380F00D7-C0B9-4C1C-BB76-2515AEFB4FCA}" type="slidenum">
              <a:rPr lang="en-US" altLang="en-US" sz="1200"/>
              <a:pPr eaLnBrk="1" hangingPunct="1"/>
              <a:t>5</a:t>
            </a:fld>
            <a:endParaRPr lang="en-US" altLang="en-US" sz="1200" dirty="0"/>
          </a:p>
        </p:txBody>
      </p:sp>
    </p:spTree>
    <p:extLst>
      <p:ext uri="{BB962C8B-B14F-4D97-AF65-F5344CB8AC3E}">
        <p14:creationId xmlns:p14="http://schemas.microsoft.com/office/powerpoint/2010/main" val="3013406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1" dirty="0" smtClean="0">
                <a:latin typeface="Arial" pitchFamily="34" charset="0"/>
                <a:cs typeface="Arial" pitchFamily="34" charset="0"/>
              </a:rPr>
              <a:t>Strategy formulation </a:t>
            </a:r>
            <a:r>
              <a:rPr lang="en-US" altLang="en-US" dirty="0" smtClean="0">
                <a:latin typeface="Arial" pitchFamily="34" charset="0"/>
                <a:cs typeface="Arial" pitchFamily="34" charset="0"/>
              </a:rPr>
              <a:t>includes developing a vision and mission, identifying an organization</a:t>
            </a:r>
            <a:r>
              <a:rPr lang="ja-JP" altLang="en-US" dirty="0" smtClean="0">
                <a:latin typeface="Arial" pitchFamily="34" charset="0"/>
                <a:cs typeface="Arial" pitchFamily="34" charset="0"/>
              </a:rPr>
              <a:t>’</a:t>
            </a:r>
            <a:r>
              <a:rPr lang="en-US" altLang="ja-JP" dirty="0" smtClean="0">
                <a:latin typeface="Arial" pitchFamily="34" charset="0"/>
                <a:cs typeface="Arial" pitchFamily="34" charset="0"/>
              </a:rPr>
              <a:t>s external opportunities and threats, determining internal strengths and weaknesses, establishing long-term objectives, generating alternative strategies, and choosing particular strategies to pursue.</a:t>
            </a:r>
          </a:p>
          <a:p>
            <a:r>
              <a:rPr lang="en-US" sz="1200" b="0" i="0" u="none" strike="noStrike" kern="1200" baseline="0" dirty="0" smtClean="0">
                <a:solidFill>
                  <a:schemeClr val="tx1"/>
                </a:solidFill>
                <a:latin typeface="+mn-lt"/>
                <a:ea typeface="MS PGothic" pitchFamily="34" charset="-128"/>
                <a:cs typeface="ＭＳ Ｐゴシック" pitchFamily="42" charset="-128"/>
              </a:rPr>
              <a:t>Strategy-formulation decisions commit an organization to specific products, markets, resources, and technologies over an extended period of time.</a:t>
            </a:r>
            <a:endParaRPr lang="en-US" altLang="ja-JP" dirty="0" smtClean="0">
              <a:latin typeface="Arial" pitchFamily="34" charset="0"/>
              <a:cs typeface="Arial" pitchFamily="34" charset="0"/>
            </a:endParaRPr>
          </a:p>
          <a:p>
            <a:endParaRPr lang="en-US" altLang="en-US" dirty="0" smtClean="0"/>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59A94BC4-42B9-4CAB-BC35-7AF13B3D351F}" type="slidenum">
              <a:rPr lang="en-US" altLang="en-US" sz="1200"/>
              <a:pPr eaLnBrk="1" hangingPunct="1"/>
              <a:t>6</a:t>
            </a:fld>
            <a:endParaRPr lang="en-US" altLang="en-US" sz="1200" dirty="0"/>
          </a:p>
        </p:txBody>
      </p:sp>
    </p:spTree>
    <p:extLst>
      <p:ext uri="{BB962C8B-B14F-4D97-AF65-F5344CB8AC3E}">
        <p14:creationId xmlns:p14="http://schemas.microsoft.com/office/powerpoint/2010/main" val="272684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Strategy formulation involves many</a:t>
            </a:r>
            <a:r>
              <a:rPr lang="en-US" altLang="en-US" baseline="0" dirty="0" smtClean="0"/>
              <a:t> types of decisions including: </a:t>
            </a:r>
          </a:p>
          <a:p>
            <a:pPr eaLnBrk="1" hangingPunct="1"/>
            <a:r>
              <a:rPr lang="en-US" altLang="en-US" baseline="0" dirty="0" smtClean="0"/>
              <a:t>W</a:t>
            </a:r>
            <a:r>
              <a:rPr lang="en-US" altLang="en-US" dirty="0" smtClean="0"/>
              <a:t>hat new businesses to enter</a:t>
            </a:r>
          </a:p>
          <a:p>
            <a:pPr eaLnBrk="1" hangingPunct="1"/>
            <a:r>
              <a:rPr lang="en-US" altLang="en-US" dirty="0" smtClean="0"/>
              <a:t>What businesses to abandon </a:t>
            </a:r>
          </a:p>
          <a:p>
            <a:pPr eaLnBrk="1" hangingPunct="1"/>
            <a:r>
              <a:rPr lang="en-US" altLang="en-US" dirty="0" smtClean="0"/>
              <a:t>Whether to expand operations or diversify</a:t>
            </a:r>
          </a:p>
          <a:p>
            <a:pPr eaLnBrk="1" hangingPunct="1"/>
            <a:r>
              <a:rPr lang="en-US" altLang="en-US" dirty="0" smtClean="0"/>
              <a:t>Whether to enter international markets</a:t>
            </a:r>
          </a:p>
          <a:p>
            <a:pPr eaLnBrk="1" hangingPunct="1"/>
            <a:r>
              <a:rPr lang="en-US" altLang="en-US" dirty="0" smtClean="0"/>
              <a:t>Whether to merge or form a joint venture</a:t>
            </a:r>
          </a:p>
          <a:p>
            <a:pPr eaLnBrk="1" hangingPunct="1"/>
            <a:r>
              <a:rPr lang="en-US" altLang="en-US" dirty="0" smtClean="0"/>
              <a:t>How to avoid a hostile takeover.</a:t>
            </a:r>
          </a:p>
          <a:p>
            <a:endParaRPr lang="en-US" altLang="en-US" dirty="0" smtClean="0"/>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09085A6B-60DE-49A0-BFFA-836431B201E8}" type="slidenum">
              <a:rPr lang="en-US" altLang="en-US" sz="1200"/>
              <a:pPr eaLnBrk="1" hangingPunct="1"/>
              <a:t>7</a:t>
            </a:fld>
            <a:endParaRPr lang="en-US" altLang="en-US" sz="1200" dirty="0"/>
          </a:p>
        </p:txBody>
      </p:sp>
    </p:spTree>
    <p:extLst>
      <p:ext uri="{BB962C8B-B14F-4D97-AF65-F5344CB8AC3E}">
        <p14:creationId xmlns:p14="http://schemas.microsoft.com/office/powerpoint/2010/main" val="3087801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smtClean="0">
                <a:latin typeface="Arial" pitchFamily="34" charset="0"/>
                <a:cs typeface="Arial" pitchFamily="34" charset="0"/>
              </a:rPr>
              <a:t>Strategy implementation </a:t>
            </a:r>
            <a:r>
              <a:rPr lang="en-US" altLang="en-US" dirty="0" smtClean="0">
                <a:latin typeface="Arial" pitchFamily="34" charset="0"/>
                <a:cs typeface="Arial" pitchFamily="34" charset="0"/>
              </a:rPr>
              <a:t>requires a firm to establish annual objectives, devise policies, motivate employees, and allocate resources so that formulated strategies can be executed and is often called the action stage. </a:t>
            </a:r>
            <a:r>
              <a:rPr lang="en-US" sz="1200" b="0" i="0" u="none" strike="noStrike" kern="1200" baseline="0" dirty="0" smtClean="0">
                <a:solidFill>
                  <a:schemeClr val="tx1"/>
                </a:solidFill>
                <a:latin typeface="+mn-lt"/>
                <a:ea typeface="MS PGothic" pitchFamily="34" charset="-128"/>
                <a:cs typeface="ＭＳ Ｐゴシック" pitchFamily="42" charset="-128"/>
              </a:rPr>
              <a:t>Strategy implementation includes developing a strategy-supportive culture, creating an effective organizational structure, redirecting marketing efforts, preparing budgets, developing and using information systems, and linking employee compensation to organizational performance.</a:t>
            </a:r>
            <a:endParaRPr lang="en-US" altLang="en-US" dirty="0" smtClean="0">
              <a:latin typeface="Arial" pitchFamily="34" charset="0"/>
              <a:cs typeface="Arial" pitchFamily="34" charset="0"/>
            </a:endParaRPr>
          </a:p>
          <a:p>
            <a:endParaRPr lang="en-US" alt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4F65334B-1745-47ED-BB63-261BFA12FAD7}" type="slidenum">
              <a:rPr lang="en-US" altLang="en-US" sz="1200"/>
              <a:pPr eaLnBrk="1" hangingPunct="1"/>
              <a:t>8</a:t>
            </a:fld>
            <a:endParaRPr lang="en-US" altLang="en-US" sz="1200" dirty="0"/>
          </a:p>
        </p:txBody>
      </p:sp>
    </p:spTree>
    <p:extLst>
      <p:ext uri="{BB962C8B-B14F-4D97-AF65-F5344CB8AC3E}">
        <p14:creationId xmlns:p14="http://schemas.microsoft.com/office/powerpoint/2010/main" val="2060095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b="0" dirty="0" smtClean="0">
                <a:latin typeface="Arial" pitchFamily="34" charset="0"/>
                <a:cs typeface="Arial" pitchFamily="34" charset="0"/>
              </a:rPr>
              <a:t>Strategy evaluation is the final stage in strategic management. Managers desperately need to know when particular strategies are not working well; strategy evaluation is the primary means for obtaining this information. All strategies are subject to future modification because external and internal factors constantly change.</a:t>
            </a:r>
            <a:endParaRPr lang="en-US" altLang="en-US" b="0"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4F65334B-1745-47ED-BB63-261BFA12FAD7}" type="slidenum">
              <a:rPr lang="en-US" altLang="en-US" sz="1200"/>
              <a:pPr eaLnBrk="1" hangingPunct="1"/>
              <a:t>9</a:t>
            </a:fld>
            <a:endParaRPr lang="en-US" altLang="en-US" sz="1200" dirty="0"/>
          </a:p>
        </p:txBody>
      </p:sp>
    </p:spTree>
    <p:extLst>
      <p:ext uri="{BB962C8B-B14F-4D97-AF65-F5344CB8AC3E}">
        <p14:creationId xmlns:p14="http://schemas.microsoft.com/office/powerpoint/2010/main" val="1864300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S PGothic" pitchFamily="34" charset="-128"/>
                <a:cs typeface="ＭＳ Ｐゴシック" pitchFamily="42" charset="-128"/>
              </a:rPr>
              <a:t>Strategic management is all about gaining and maintaining competitive advantage. This term can be defined as any activity a firm does especially well compared to activities done by rival firms, or any resource a firm possesses that rival firms desire.</a:t>
            </a:r>
          </a:p>
          <a:p>
            <a:r>
              <a:rPr lang="en-US" sz="1200" b="0" i="0" u="none" strike="noStrike" kern="1200" baseline="0" dirty="0" smtClean="0">
                <a:solidFill>
                  <a:schemeClr val="tx1"/>
                </a:solidFill>
                <a:latin typeface="+mn-lt"/>
                <a:ea typeface="MS PGothic" pitchFamily="34" charset="-128"/>
                <a:cs typeface="ＭＳ Ｐゴシック" pitchFamily="42" charset="-128"/>
              </a:rPr>
              <a:t>A firm must strive to achieve sustained competitive advantage by (1) continually adapting to changes in external trends and events and internal capabilities, competencies, and resources; and (2) effectively formulating, implementing, and evaluating strategies that capitalize on those factors.</a:t>
            </a:r>
            <a:endParaRPr lang="en-US" altLang="en-US" dirty="0" smtClean="0">
              <a:latin typeface="Arial" pitchFamily="34" charset="0"/>
              <a:cs typeface="Arial" pitchFamily="34"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fld id="{208DBCCF-EB3F-43B5-B31B-3E5FCAAF8A9B}" type="slidenum">
              <a:rPr lang="en-US" altLang="en-US" sz="1200"/>
              <a:pPr eaLnBrk="1" hangingPunct="1"/>
              <a:t>10</a:t>
            </a:fld>
            <a:endParaRPr lang="en-US" altLang="en-US" sz="1200" dirty="0"/>
          </a:p>
        </p:txBody>
      </p:sp>
    </p:spTree>
    <p:extLst>
      <p:ext uri="{BB962C8B-B14F-4D97-AF65-F5344CB8AC3E}">
        <p14:creationId xmlns:p14="http://schemas.microsoft.com/office/powerpoint/2010/main" val="1617432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4/26/2023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4/26/2023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Nature and Introduction of strategic Management</a:t>
            </a:r>
            <a:endParaRPr lang="en-IN" dirty="0"/>
          </a:p>
        </p:txBody>
      </p:sp>
      <p:sp>
        <p:nvSpPr>
          <p:cNvPr id="3" name="Subtitle 2"/>
          <p:cNvSpPr>
            <a:spLocks noGrp="1"/>
          </p:cNvSpPr>
          <p:nvPr>
            <p:ph type="subTitle" idx="1"/>
          </p:nvPr>
        </p:nvSpPr>
        <p:spPr/>
        <p:txBody>
          <a:bodyPr>
            <a:normAutofit/>
          </a:bodyPr>
          <a:lstStyle/>
          <a:p>
            <a:r>
              <a:rPr lang="en-IN" sz="4400" dirty="0"/>
              <a:t>1</a:t>
            </a:r>
          </a:p>
        </p:txBody>
      </p:sp>
    </p:spTree>
    <p:extLst>
      <p:ext uri="{BB962C8B-B14F-4D97-AF65-F5344CB8AC3E}">
        <p14:creationId xmlns:p14="http://schemas.microsoft.com/office/powerpoint/2010/main" val="4057183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normAutofit fontScale="85000" lnSpcReduction="10000"/>
          </a:bodyPr>
          <a:lstStyle/>
          <a:p>
            <a:pPr marL="0" indent="0">
              <a:buNone/>
            </a:pPr>
            <a:r>
              <a:rPr lang="en-US" altLang="en-US" b="1" dirty="0" smtClean="0">
                <a:latin typeface="Arial" pitchFamily="34" charset="0"/>
                <a:cs typeface="Arial" pitchFamily="34" charset="0"/>
              </a:rPr>
              <a:t>Competitive Advantage</a:t>
            </a:r>
          </a:p>
          <a:p>
            <a:pPr lvl="1"/>
            <a:r>
              <a:rPr lang="en-US" altLang="en-US" sz="3200" dirty="0">
                <a:latin typeface="Arial" pitchFamily="34" charset="0"/>
                <a:cs typeface="Arial" pitchFamily="34" charset="0"/>
              </a:rPr>
              <a:t>any activity a firm does especially well compared to activities done by </a:t>
            </a:r>
            <a:r>
              <a:rPr lang="en-US" altLang="en-US" sz="3200" dirty="0">
                <a:latin typeface="Arial" pitchFamily="34" charset="0"/>
                <a:cs typeface="Arial" pitchFamily="34" charset="0"/>
              </a:rPr>
              <a:t>rival firms</a:t>
            </a:r>
            <a:r>
              <a:rPr lang="en-US" altLang="en-US" sz="3200" dirty="0">
                <a:latin typeface="Arial" pitchFamily="34" charset="0"/>
                <a:cs typeface="Arial" pitchFamily="34" charset="0"/>
              </a:rPr>
              <a:t>, </a:t>
            </a:r>
            <a:endParaRPr lang="en-US" altLang="en-US" sz="3200" dirty="0">
              <a:latin typeface="Arial" pitchFamily="34" charset="0"/>
              <a:cs typeface="Arial" pitchFamily="34" charset="0"/>
            </a:endParaRPr>
          </a:p>
          <a:p>
            <a:pPr marL="457200" lvl="1" indent="0">
              <a:buNone/>
            </a:pPr>
            <a:r>
              <a:rPr lang="en-US" altLang="en-US" sz="3200" dirty="0">
                <a:latin typeface="Arial" pitchFamily="34" charset="0"/>
                <a:cs typeface="Arial" pitchFamily="34" charset="0"/>
              </a:rPr>
              <a:t>or</a:t>
            </a:r>
          </a:p>
          <a:p>
            <a:pPr lvl="1"/>
            <a:r>
              <a:rPr lang="en-US" altLang="en-US" sz="3200" dirty="0">
                <a:latin typeface="Arial" pitchFamily="34" charset="0"/>
                <a:cs typeface="Arial" pitchFamily="34" charset="0"/>
              </a:rPr>
              <a:t>any </a:t>
            </a:r>
            <a:r>
              <a:rPr lang="en-US" altLang="en-US" sz="3200" dirty="0">
                <a:latin typeface="Arial" pitchFamily="34" charset="0"/>
                <a:cs typeface="Arial" pitchFamily="34" charset="0"/>
              </a:rPr>
              <a:t>resource a firm possesses that rival firms desire</a:t>
            </a:r>
            <a:r>
              <a:rPr lang="en-US" altLang="en-US" sz="3200" dirty="0">
                <a:latin typeface="Arial" pitchFamily="34" charset="0"/>
                <a:cs typeface="Arial" pitchFamily="34" charset="0"/>
              </a:rPr>
              <a:t>.</a:t>
            </a:r>
          </a:p>
          <a:p>
            <a:pPr marL="457200" lvl="1" indent="0">
              <a:buNone/>
            </a:pPr>
            <a:endParaRPr lang="en-US" altLang="en-US" sz="3200" dirty="0">
              <a:latin typeface="Arial" pitchFamily="34" charset="0"/>
              <a:cs typeface="Arial" pitchFamily="34" charset="0"/>
            </a:endParaRPr>
          </a:p>
          <a:p>
            <a:r>
              <a:rPr lang="en-US" sz="3600" dirty="0">
                <a:latin typeface="Arial" panose="020B0604020202020204" pitchFamily="34" charset="0"/>
                <a:cs typeface="Arial" panose="020B0604020202020204" pitchFamily="34" charset="0"/>
              </a:rPr>
              <a:t>A firm must strive to achieve sustained competitive advantage</a:t>
            </a:r>
            <a:endParaRPr lang="en-US" altLang="en-US" sz="3600" dirty="0">
              <a:latin typeface="Arial" pitchFamily="34" charset="0"/>
              <a:cs typeface="Arial" pitchFamily="34" charset="0"/>
            </a:endParaRP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7C7652E-7A73-473D-8F7D-C6758487E8B9}" type="slidenum">
              <a:rPr lang="en-US" altLang="en-US" sz="1200">
                <a:latin typeface="Arial" pitchFamily="34" charset="0"/>
              </a:rPr>
              <a:pPr eaLnBrk="1" hangingPunct="1"/>
              <a:t>10</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3154132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normAutofit/>
          </a:bodyPr>
          <a:lstStyle/>
          <a:p>
            <a:pPr marL="0" indent="0">
              <a:buNone/>
            </a:pPr>
            <a:r>
              <a:rPr lang="en-US" altLang="en-US" b="1" dirty="0" smtClean="0">
                <a:latin typeface="Arial" pitchFamily="34" charset="0"/>
                <a:cs typeface="Arial" pitchFamily="34" charset="0"/>
              </a:rPr>
              <a:t>Strategists</a:t>
            </a:r>
          </a:p>
          <a:p>
            <a:pPr lvl="1"/>
            <a:r>
              <a:rPr lang="en-US" altLang="en-US" dirty="0" smtClean="0">
                <a:latin typeface="Arial" pitchFamily="34" charset="0"/>
                <a:cs typeface="Arial" pitchFamily="34" charset="0"/>
              </a:rPr>
              <a:t>Individuals most responsible for the success or failure of an organization</a:t>
            </a:r>
          </a:p>
          <a:p>
            <a:pPr lvl="1"/>
            <a:r>
              <a:rPr lang="en-US" altLang="en-US" dirty="0" smtClean="0">
                <a:latin typeface="Arial" pitchFamily="34" charset="0"/>
                <a:cs typeface="Arial" pitchFamily="34" charset="0"/>
              </a:rPr>
              <a:t>Help </a:t>
            </a:r>
            <a:r>
              <a:rPr lang="en-US" altLang="en-US" dirty="0">
                <a:latin typeface="Arial" pitchFamily="34" charset="0"/>
                <a:cs typeface="Arial" pitchFamily="34" charset="0"/>
              </a:rPr>
              <a:t>an organization gather, analyze, and organize </a:t>
            </a:r>
            <a:r>
              <a:rPr lang="en-US" altLang="en-US" dirty="0" smtClean="0">
                <a:latin typeface="Arial" pitchFamily="34" charset="0"/>
                <a:cs typeface="Arial" pitchFamily="34" charset="0"/>
              </a:rPr>
              <a:t>information</a:t>
            </a:r>
          </a:p>
          <a:p>
            <a:pPr marL="0" indent="0">
              <a:buNone/>
            </a:pPr>
            <a:r>
              <a:rPr lang="en-US" altLang="en-US" b="1" dirty="0" smtClean="0">
                <a:latin typeface="Arial" pitchFamily="34" charset="0"/>
                <a:cs typeface="Arial" pitchFamily="34" charset="0"/>
              </a:rPr>
              <a:t>Vision and Mission Statements</a:t>
            </a:r>
          </a:p>
          <a:p>
            <a:pPr lvl="1"/>
            <a:r>
              <a:rPr lang="en-US" altLang="en-US" dirty="0" smtClean="0">
                <a:latin typeface="Arial" pitchFamily="34" charset="0"/>
                <a:cs typeface="Arial" pitchFamily="34" charset="0"/>
              </a:rPr>
              <a:t>A </a:t>
            </a:r>
            <a:r>
              <a:rPr lang="en-US" altLang="en-US" dirty="0">
                <a:latin typeface="Arial" pitchFamily="34" charset="0"/>
                <a:cs typeface="Arial" pitchFamily="34" charset="0"/>
              </a:rPr>
              <a:t>vision statement </a:t>
            </a:r>
            <a:r>
              <a:rPr lang="en-US" altLang="en-US" dirty="0" smtClean="0">
                <a:latin typeface="Arial" pitchFamily="34" charset="0"/>
                <a:cs typeface="Arial" pitchFamily="34" charset="0"/>
              </a:rPr>
              <a:t>answers </a:t>
            </a:r>
            <a:r>
              <a:rPr lang="en-US" altLang="en-US" dirty="0">
                <a:latin typeface="Arial" pitchFamily="34" charset="0"/>
                <a:cs typeface="Arial" pitchFamily="34" charset="0"/>
              </a:rPr>
              <a:t>the question “What do </a:t>
            </a:r>
            <a:r>
              <a:rPr lang="en-US" altLang="en-US" dirty="0" smtClean="0">
                <a:latin typeface="Arial" pitchFamily="34" charset="0"/>
                <a:cs typeface="Arial" pitchFamily="34" charset="0"/>
              </a:rPr>
              <a:t>we want </a:t>
            </a:r>
            <a:r>
              <a:rPr lang="en-US" altLang="en-US" dirty="0">
                <a:latin typeface="Arial" pitchFamily="34" charset="0"/>
                <a:cs typeface="Arial" pitchFamily="34" charset="0"/>
              </a:rPr>
              <a:t>to become</a:t>
            </a:r>
            <a:r>
              <a:rPr lang="en-US" altLang="en-US" dirty="0" smtClean="0">
                <a:latin typeface="Arial" pitchFamily="34" charset="0"/>
                <a:cs typeface="Arial" pitchFamily="34" charset="0"/>
              </a:rPr>
              <a:t>?”</a:t>
            </a:r>
          </a:p>
          <a:p>
            <a:pPr lvl="1"/>
            <a:r>
              <a:rPr lang="en-US" altLang="en-US" dirty="0" smtClean="0">
                <a:latin typeface="Arial" pitchFamily="34" charset="0"/>
                <a:cs typeface="Arial" pitchFamily="34" charset="0"/>
              </a:rPr>
              <a:t>A mission statement answers the question “What is our business?”</a:t>
            </a:r>
          </a:p>
          <a:p>
            <a:endParaRPr lang="en-US" altLang="en-US" b="1" dirty="0" smtClean="0">
              <a:latin typeface="Arial" pitchFamily="34" charset="0"/>
              <a:cs typeface="Arial" pitchFamily="34" charset="0"/>
            </a:endParaRP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7C7652E-7A73-473D-8F7D-C6758487E8B9}" type="slidenum">
              <a:rPr lang="en-US" altLang="en-US" sz="1200">
                <a:latin typeface="Arial" pitchFamily="34" charset="0"/>
              </a:rPr>
              <a:pPr eaLnBrk="1" hangingPunct="1"/>
              <a:t>11</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229620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p:txBody>
          <a:bodyPr>
            <a:normAutofit/>
          </a:bodyPr>
          <a:lstStyle/>
          <a:p>
            <a:pPr marL="0" indent="0">
              <a:buNone/>
            </a:pPr>
            <a:r>
              <a:rPr lang="en-US" altLang="en-US" b="1" dirty="0" smtClean="0">
                <a:latin typeface="Arial" pitchFamily="34" charset="0"/>
                <a:cs typeface="Arial" pitchFamily="34" charset="0"/>
              </a:rPr>
              <a:t>External Opportunities and Threats</a:t>
            </a:r>
          </a:p>
          <a:p>
            <a:pPr lvl="1"/>
            <a:r>
              <a:rPr lang="en-US" altLang="en-US" dirty="0">
                <a:latin typeface="Arial" pitchFamily="34" charset="0"/>
                <a:cs typeface="Arial" pitchFamily="34" charset="0"/>
              </a:rPr>
              <a:t>economic, social, cultural, </a:t>
            </a:r>
            <a:r>
              <a:rPr lang="en-US" altLang="en-US" dirty="0" smtClean="0">
                <a:latin typeface="Arial" pitchFamily="34" charset="0"/>
                <a:cs typeface="Arial" pitchFamily="34" charset="0"/>
              </a:rPr>
              <a:t>demographic, environmental</a:t>
            </a:r>
            <a:r>
              <a:rPr lang="en-US" altLang="en-US" dirty="0">
                <a:latin typeface="Arial" pitchFamily="34" charset="0"/>
                <a:cs typeface="Arial" pitchFamily="34" charset="0"/>
              </a:rPr>
              <a:t>, political, legal, governmental, technological, and competitive trends and </a:t>
            </a:r>
            <a:r>
              <a:rPr lang="en-US" altLang="en-US" dirty="0" smtClean="0">
                <a:latin typeface="Arial" pitchFamily="34" charset="0"/>
                <a:cs typeface="Arial" pitchFamily="34" charset="0"/>
              </a:rPr>
              <a:t>events that </a:t>
            </a:r>
            <a:r>
              <a:rPr lang="en-US" altLang="en-US" dirty="0">
                <a:latin typeface="Arial" pitchFamily="34" charset="0"/>
                <a:cs typeface="Arial" pitchFamily="34" charset="0"/>
              </a:rPr>
              <a:t>could significantly benefit or harm an </a:t>
            </a:r>
            <a:r>
              <a:rPr lang="en-US" altLang="en-US" dirty="0" smtClean="0">
                <a:latin typeface="Arial" pitchFamily="34" charset="0"/>
                <a:cs typeface="Arial" pitchFamily="34" charset="0"/>
              </a:rPr>
              <a:t>organization</a:t>
            </a:r>
            <a:endParaRPr lang="en-US" altLang="en-US" dirty="0">
              <a:latin typeface="Arial" pitchFamily="34" charset="0"/>
              <a:cs typeface="Arial" pitchFamily="34" charset="0"/>
            </a:endParaRPr>
          </a:p>
          <a:p>
            <a:pPr marL="0" indent="0">
              <a:buNone/>
            </a:pPr>
            <a:r>
              <a:rPr lang="en-US" altLang="en-US" b="1" dirty="0" smtClean="0">
                <a:latin typeface="Arial" pitchFamily="34" charset="0"/>
                <a:cs typeface="Arial" pitchFamily="34" charset="0"/>
              </a:rPr>
              <a:t>Internal Strengths and Internal Weaknesses </a:t>
            </a:r>
          </a:p>
          <a:p>
            <a:pPr lvl="1" eaLnBrk="1" hangingPunct="1"/>
            <a:r>
              <a:rPr lang="en-US" altLang="en-US" dirty="0" smtClean="0">
                <a:latin typeface="Arial" pitchFamily="34" charset="0"/>
                <a:cs typeface="Arial" pitchFamily="34" charset="0"/>
              </a:rPr>
              <a:t>an organization’</a:t>
            </a:r>
            <a:r>
              <a:rPr lang="en-US" altLang="ja-JP" dirty="0" smtClean="0">
                <a:latin typeface="Arial" pitchFamily="34" charset="0"/>
                <a:cs typeface="Arial" pitchFamily="34" charset="0"/>
              </a:rPr>
              <a:t>s controllable activities that are performed especially well or poorly</a:t>
            </a:r>
          </a:p>
          <a:p>
            <a:pPr lvl="1" eaLnBrk="1" hangingPunct="1"/>
            <a:r>
              <a:rPr lang="en-US" altLang="en-US" dirty="0" smtClean="0">
                <a:latin typeface="Arial" pitchFamily="34" charset="0"/>
                <a:cs typeface="Arial" pitchFamily="34" charset="0"/>
              </a:rPr>
              <a:t>determined relative to competitors</a:t>
            </a:r>
          </a:p>
        </p:txBody>
      </p:sp>
      <p:sp>
        <p:nvSpPr>
          <p:cNvPr id="28675"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7C7652E-7A73-473D-8F7D-C6758487E8B9}" type="slidenum">
              <a:rPr lang="en-US" altLang="en-US" sz="1200">
                <a:latin typeface="Arial" pitchFamily="34" charset="0"/>
              </a:rPr>
              <a:pPr eaLnBrk="1" hangingPunct="1"/>
              <a:t>12</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1450204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r>
              <a:rPr lang="en-US" dirty="0">
                <a:latin typeface="Arial" panose="020B0604020202020204" pitchFamily="34" charset="0"/>
                <a:cs typeface="Arial" panose="020B0604020202020204" pitchFamily="34" charset="0"/>
              </a:rPr>
              <a:t>Availability of capital can no longer be taken for granted.</a:t>
            </a:r>
          </a:p>
          <a:p>
            <a:r>
              <a:rPr lang="en-US" dirty="0" smtClean="0">
                <a:latin typeface="Arial" panose="020B0604020202020204" pitchFamily="34" charset="0"/>
                <a:cs typeface="Arial" panose="020B0604020202020204" pitchFamily="34" charset="0"/>
              </a:rPr>
              <a:t>Consumers </a:t>
            </a:r>
            <a:r>
              <a:rPr lang="en-US" dirty="0">
                <a:latin typeface="Arial" panose="020B0604020202020204" pitchFamily="34" charset="0"/>
                <a:cs typeface="Arial" panose="020B0604020202020204" pitchFamily="34" charset="0"/>
              </a:rPr>
              <a:t>expect green operations and products.</a:t>
            </a:r>
          </a:p>
          <a:p>
            <a:r>
              <a:rPr lang="en-US" dirty="0" smtClean="0">
                <a:latin typeface="Arial" panose="020B0604020202020204" pitchFamily="34" charset="0"/>
                <a:cs typeface="Arial" panose="020B0604020202020204" pitchFamily="34" charset="0"/>
              </a:rPr>
              <a:t>Marketing </a:t>
            </a:r>
            <a:r>
              <a:rPr lang="en-US" dirty="0">
                <a:latin typeface="Arial" panose="020B0604020202020204" pitchFamily="34" charset="0"/>
                <a:cs typeface="Arial" panose="020B0604020202020204" pitchFamily="34" charset="0"/>
              </a:rPr>
              <a:t>is moving rapidly to the Internet.</a:t>
            </a:r>
          </a:p>
          <a:p>
            <a:r>
              <a:rPr lang="en-US" dirty="0" smtClean="0">
                <a:latin typeface="Arial" panose="020B0604020202020204" pitchFamily="34" charset="0"/>
                <a:cs typeface="Arial" panose="020B0604020202020204" pitchFamily="34" charset="0"/>
              </a:rPr>
              <a:t>Commodity </a:t>
            </a:r>
            <a:r>
              <a:rPr lang="en-US" dirty="0">
                <a:latin typeface="Arial" panose="020B0604020202020204" pitchFamily="34" charset="0"/>
                <a:cs typeface="Arial" panose="020B0604020202020204" pitchFamily="34" charset="0"/>
              </a:rPr>
              <a:t>food prices are increasing.</a:t>
            </a:r>
          </a:p>
          <a:p>
            <a:r>
              <a:rPr lang="en-US" dirty="0" smtClean="0">
                <a:latin typeface="Arial" panose="020B0604020202020204" pitchFamily="34" charset="0"/>
                <a:cs typeface="Arial" panose="020B0604020202020204" pitchFamily="34" charset="0"/>
              </a:rPr>
              <a:t>An </a:t>
            </a:r>
            <a:r>
              <a:rPr lang="en-US" dirty="0">
                <a:latin typeface="Arial" panose="020B0604020202020204" pitchFamily="34" charset="0"/>
                <a:cs typeface="Arial" panose="020B0604020202020204" pitchFamily="34" charset="0"/>
              </a:rPr>
              <a:t>oversupply of oil is driving oil and gas prices down.</a:t>
            </a:r>
            <a:endParaRPr lang="en-US" dirty="0" smtClean="0">
              <a:latin typeface="Arial" panose="020B0604020202020204" pitchFamily="34" charset="0"/>
              <a:cs typeface="Arial" panose="020B0604020202020204" pitchFamily="34" charset="0"/>
            </a:endParaRPr>
          </a:p>
        </p:txBody>
      </p:sp>
      <p:sp>
        <p:nvSpPr>
          <p:cNvPr id="2662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5E3EEAA1-14F0-4363-9BB7-1428B133EC04}" type="slidenum">
              <a:rPr lang="en-US" altLang="en-US" sz="1200">
                <a:latin typeface="Arial" pitchFamily="34" charset="0"/>
              </a:rPr>
              <a:pPr eaLnBrk="1" hangingPunct="1"/>
              <a:t>13</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altLang="en-US" dirty="0">
                <a:latin typeface="Arial" charset="0"/>
                <a:cs typeface="Arial" charset="0"/>
              </a:rPr>
              <a:t>Some Opportunities and Threats</a:t>
            </a:r>
            <a:endParaRPr lang="en-US" dirty="0"/>
          </a:p>
        </p:txBody>
      </p:sp>
    </p:spTree>
    <p:extLst>
      <p:ext uri="{BB962C8B-B14F-4D97-AF65-F5344CB8AC3E}">
        <p14:creationId xmlns:p14="http://schemas.microsoft.com/office/powerpoint/2010/main" val="3222202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p:txBody>
          <a:bodyPr>
            <a:normAutofit lnSpcReduction="10000"/>
          </a:bodyPr>
          <a:lstStyle/>
          <a:p>
            <a:pPr marL="0" indent="0">
              <a:buNone/>
            </a:pPr>
            <a:r>
              <a:rPr lang="en-US" altLang="en-US" b="1" dirty="0" smtClean="0">
                <a:latin typeface="Arial" pitchFamily="34" charset="0"/>
                <a:cs typeface="Arial" pitchFamily="34" charset="0"/>
              </a:rPr>
              <a:t>Long-Term Objectives</a:t>
            </a:r>
            <a:r>
              <a:rPr lang="en-US" altLang="en-US" dirty="0" smtClean="0">
                <a:latin typeface="Arial" pitchFamily="34" charset="0"/>
                <a:cs typeface="Arial" pitchFamily="34" charset="0"/>
              </a:rPr>
              <a:t> </a:t>
            </a:r>
          </a:p>
          <a:p>
            <a:pPr lvl="1" eaLnBrk="1" hangingPunct="1"/>
            <a:r>
              <a:rPr lang="en-US" altLang="en-US" sz="3200" dirty="0">
                <a:latin typeface="Arial" pitchFamily="34" charset="0"/>
                <a:cs typeface="Arial" pitchFamily="34" charset="0"/>
              </a:rPr>
              <a:t>specific results that an organization seeks to achieve in pursuing its basic mission</a:t>
            </a:r>
          </a:p>
          <a:p>
            <a:pPr lvl="1" eaLnBrk="1" hangingPunct="1"/>
            <a:r>
              <a:rPr lang="en-US" altLang="en-US" sz="3200" dirty="0">
                <a:latin typeface="Arial" pitchFamily="34" charset="0"/>
                <a:cs typeface="Arial" pitchFamily="34" charset="0"/>
              </a:rPr>
              <a:t>long-term means more than one year</a:t>
            </a:r>
          </a:p>
          <a:p>
            <a:pPr lvl="1" eaLnBrk="1" hangingPunct="1"/>
            <a:r>
              <a:rPr lang="en-US" altLang="en-US" sz="3200" dirty="0">
                <a:latin typeface="Arial" pitchFamily="34" charset="0"/>
                <a:cs typeface="Arial" pitchFamily="34" charset="0"/>
              </a:rPr>
              <a:t>should be challenging, measurable, consistent, reasonable, and clear</a:t>
            </a:r>
          </a:p>
        </p:txBody>
      </p:sp>
      <p:sp>
        <p:nvSpPr>
          <p:cNvPr id="30723"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9FD2EDF1-E995-4715-83DB-1544DE3BA6DA}" type="slidenum">
              <a:rPr lang="en-US" altLang="en-US" sz="1200">
                <a:latin typeface="Arial" pitchFamily="34" charset="0"/>
              </a:rPr>
              <a:pPr eaLnBrk="1" hangingPunct="1"/>
              <a:t>14</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11592844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p:txBody>
          <a:bodyPr>
            <a:normAutofit fontScale="92500" lnSpcReduction="10000"/>
          </a:bodyPr>
          <a:lstStyle/>
          <a:p>
            <a:pPr marL="0" indent="0">
              <a:buNone/>
            </a:pPr>
            <a:r>
              <a:rPr lang="en-US" altLang="en-US" b="1" dirty="0" smtClean="0">
                <a:latin typeface="Arial" pitchFamily="34" charset="0"/>
                <a:cs typeface="Arial" pitchFamily="34" charset="0"/>
              </a:rPr>
              <a:t>Strategies</a:t>
            </a:r>
            <a:r>
              <a:rPr lang="en-US" altLang="en-US" dirty="0" smtClean="0">
                <a:latin typeface="Arial" pitchFamily="34" charset="0"/>
                <a:cs typeface="Arial" pitchFamily="34" charset="0"/>
              </a:rPr>
              <a:t> </a:t>
            </a:r>
          </a:p>
          <a:p>
            <a:pPr lvl="1" eaLnBrk="1" hangingPunct="1"/>
            <a:r>
              <a:rPr lang="en-US" altLang="en-US" sz="3200" dirty="0">
                <a:latin typeface="Arial" pitchFamily="34" charset="0"/>
                <a:cs typeface="Arial" pitchFamily="34" charset="0"/>
              </a:rPr>
              <a:t>the means by which long-term objectives will be achieved</a:t>
            </a:r>
          </a:p>
          <a:p>
            <a:pPr lvl="1"/>
            <a:r>
              <a:rPr lang="en-US" altLang="en-US" sz="3200" dirty="0">
                <a:latin typeface="Arial" pitchFamily="34" charset="0"/>
                <a:cs typeface="Arial" pitchFamily="34" charset="0"/>
              </a:rPr>
              <a:t>may include geographic expansion, diversification, acquisition, product development, market penetration</a:t>
            </a:r>
            <a:r>
              <a:rPr lang="fr-FR" altLang="en-US" sz="3200" dirty="0">
                <a:latin typeface="Arial" pitchFamily="34" charset="0"/>
                <a:cs typeface="Arial" pitchFamily="34" charset="0"/>
              </a:rPr>
              <a:t>, retrenchment, divestiture, liquidation, and joint ventures</a:t>
            </a:r>
            <a:endParaRPr lang="en-US" altLang="en-US" sz="3200" dirty="0">
              <a:latin typeface="Arial" pitchFamily="34" charset="0"/>
              <a:cs typeface="Arial" pitchFamily="34" charset="0"/>
            </a:endParaRPr>
          </a:p>
        </p:txBody>
      </p:sp>
      <p:sp>
        <p:nvSpPr>
          <p:cNvPr id="3277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14C881A9-165D-4B17-8A5C-5959B07F84B7}" type="slidenum">
              <a:rPr lang="en-US" altLang="en-US" sz="1200">
                <a:latin typeface="Arial" pitchFamily="34" charset="0"/>
              </a:rPr>
              <a:pPr eaLnBrk="1" hangingPunct="1"/>
              <a:t>15</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606112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p:txBody>
          <a:bodyPr>
            <a:normAutofit/>
          </a:bodyPr>
          <a:lstStyle/>
          <a:p>
            <a:pPr marL="0" indent="0">
              <a:buNone/>
            </a:pPr>
            <a:r>
              <a:rPr lang="en-US" altLang="en-US" b="1" dirty="0" smtClean="0">
                <a:latin typeface="Arial" pitchFamily="34" charset="0"/>
                <a:cs typeface="Arial" pitchFamily="34" charset="0"/>
              </a:rPr>
              <a:t>Annual objectives </a:t>
            </a:r>
          </a:p>
          <a:p>
            <a:pPr lvl="1" eaLnBrk="1" hangingPunct="1"/>
            <a:r>
              <a:rPr lang="en-US" altLang="en-US" dirty="0" smtClean="0">
                <a:latin typeface="Arial" pitchFamily="34" charset="0"/>
                <a:cs typeface="Arial" pitchFamily="34" charset="0"/>
              </a:rPr>
              <a:t>short-term milestones that organizations must achieve to reach long-term objectives </a:t>
            </a:r>
          </a:p>
          <a:p>
            <a:pPr lvl="1" eaLnBrk="1" hangingPunct="1"/>
            <a:r>
              <a:rPr lang="en-US" altLang="en-US" dirty="0" smtClean="0">
                <a:latin typeface="Arial" pitchFamily="34" charset="0"/>
                <a:cs typeface="Arial" pitchFamily="34" charset="0"/>
              </a:rPr>
              <a:t>should be measurable, quantitative, challenging, realistic, consistent, and prioritized</a:t>
            </a:r>
          </a:p>
          <a:p>
            <a:pPr lvl="1" eaLnBrk="1" hangingPunct="1"/>
            <a:r>
              <a:rPr lang="en-US" altLang="en-US" dirty="0" smtClean="0">
                <a:latin typeface="Arial" pitchFamily="34" charset="0"/>
                <a:cs typeface="Arial" pitchFamily="34" charset="0"/>
              </a:rPr>
              <a:t>should be established at the corporate, divisional, and functional levels in a large organization</a:t>
            </a:r>
          </a:p>
          <a:p>
            <a:pPr marL="0" indent="0">
              <a:buNone/>
            </a:pPr>
            <a:r>
              <a:rPr lang="en-US" altLang="en-US" b="1" dirty="0">
                <a:latin typeface="Arial" pitchFamily="34" charset="0"/>
                <a:cs typeface="Arial" pitchFamily="34" charset="0"/>
              </a:rPr>
              <a:t>Policies</a:t>
            </a:r>
          </a:p>
          <a:p>
            <a:pPr lvl="1"/>
            <a:r>
              <a:rPr lang="en-US" dirty="0">
                <a:latin typeface="Arial" panose="020B0604020202020204" pitchFamily="34" charset="0"/>
                <a:cs typeface="Arial" panose="020B0604020202020204" pitchFamily="34" charset="0"/>
              </a:rPr>
              <a:t>the means by which annual objectives will be achieved</a:t>
            </a:r>
            <a:endParaRPr lang="en-US" altLang="en-US" b="1" dirty="0">
              <a:latin typeface="Arial" pitchFamily="34" charset="0"/>
              <a:cs typeface="Arial" pitchFamily="34" charset="0"/>
            </a:endParaRPr>
          </a:p>
          <a:p>
            <a:pPr>
              <a:buFont typeface="Franklin Gothic Book" pitchFamily="-84" charset="0"/>
              <a:buChar char="►"/>
            </a:pPr>
            <a:endParaRPr lang="en-US" altLang="en-US" dirty="0" smtClean="0">
              <a:latin typeface="Arial" pitchFamily="34" charset="0"/>
              <a:cs typeface="Arial" pitchFamily="34" charset="0"/>
            </a:endParaRPr>
          </a:p>
        </p:txBody>
      </p:sp>
      <p:sp>
        <p:nvSpPr>
          <p:cNvPr id="3481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C09888C4-08BD-45B3-B235-37D08677267A}" type="slidenum">
              <a:rPr lang="en-US" altLang="en-US" sz="1200">
                <a:latin typeface="Arial" pitchFamily="34" charset="0"/>
              </a:rPr>
              <a:pPr eaLnBrk="1" hangingPunct="1"/>
              <a:t>16</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Key Terms in Strategic Management</a:t>
            </a:r>
            <a:endParaRPr lang="en-US" dirty="0"/>
          </a:p>
        </p:txBody>
      </p:sp>
    </p:spTree>
    <p:extLst>
      <p:ext uri="{BB962C8B-B14F-4D97-AF65-F5344CB8AC3E}">
        <p14:creationId xmlns:p14="http://schemas.microsoft.com/office/powerpoint/2010/main" val="1683287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46817346"/>
              </p:ext>
            </p:extLst>
          </p:nvPr>
        </p:nvGraphicFramePr>
        <p:xfrm>
          <a:off x="4535864" y="1315164"/>
          <a:ext cx="7445604"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3"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4DDBC21F-BCFA-4F37-94A4-43276DECB8D4}" type="slidenum">
              <a:rPr lang="en-US" altLang="en-US" sz="1200">
                <a:latin typeface="Arial" pitchFamily="34" charset="0"/>
              </a:rPr>
              <a:pPr eaLnBrk="1" hangingPunct="1"/>
              <a:t>17</a:t>
            </a:fld>
            <a:endParaRPr lang="en-US" altLang="en-US" sz="1200" dirty="0">
              <a:latin typeface="Arial" pitchFamily="34" charset="0"/>
            </a:endParaRPr>
          </a:p>
        </p:txBody>
      </p:sp>
      <p:sp>
        <p:nvSpPr>
          <p:cNvPr id="4" name="Title 3"/>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The Strategic-Management Model</a:t>
            </a:r>
            <a:endParaRPr lang="en-US" dirty="0"/>
          </a:p>
        </p:txBody>
      </p:sp>
    </p:spTree>
    <p:extLst>
      <p:ext uri="{BB962C8B-B14F-4D97-AF65-F5344CB8AC3E}">
        <p14:creationId xmlns:p14="http://schemas.microsoft.com/office/powerpoint/2010/main" val="3450214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p:txBody>
          <a:bodyPr>
            <a:normAutofit/>
          </a:bodyPr>
          <a:lstStyle/>
          <a:p>
            <a:pPr>
              <a:defRPr/>
            </a:pPr>
            <a:r>
              <a:rPr lang="en-US" dirty="0" smtClean="0">
                <a:latin typeface="Arial" charset="0"/>
                <a:cs typeface="Arial" charset="0"/>
              </a:rPr>
              <a:t>Strategic </a:t>
            </a:r>
            <a:r>
              <a:rPr lang="en-US" dirty="0">
                <a:latin typeface="Arial" charset="0"/>
                <a:cs typeface="Arial" charset="0"/>
              </a:rPr>
              <a:t>management allows an organization to be more proactive than reactive in </a:t>
            </a:r>
            <a:r>
              <a:rPr lang="en-US" dirty="0" smtClean="0">
                <a:latin typeface="Arial" charset="0"/>
                <a:cs typeface="Arial" charset="0"/>
              </a:rPr>
              <a:t>shaping its </a:t>
            </a:r>
            <a:r>
              <a:rPr lang="en-US" dirty="0">
                <a:latin typeface="Arial" charset="0"/>
                <a:cs typeface="Arial" charset="0"/>
              </a:rPr>
              <a:t>own future; </a:t>
            </a:r>
            <a:endParaRPr lang="en-US" dirty="0" smtClean="0">
              <a:latin typeface="Arial" charset="0"/>
              <a:cs typeface="Arial" charset="0"/>
            </a:endParaRPr>
          </a:p>
          <a:p>
            <a:pPr marL="0" indent="0">
              <a:buNone/>
              <a:defRPr/>
            </a:pPr>
            <a:endParaRPr lang="en-US" dirty="0" smtClean="0">
              <a:latin typeface="Arial" charset="0"/>
              <a:cs typeface="Arial" charset="0"/>
            </a:endParaRPr>
          </a:p>
          <a:p>
            <a:pPr>
              <a:defRPr/>
            </a:pPr>
            <a:r>
              <a:rPr lang="en-US" dirty="0">
                <a:latin typeface="Arial" charset="0"/>
                <a:cs typeface="Arial" charset="0"/>
              </a:rPr>
              <a:t>I</a:t>
            </a:r>
            <a:r>
              <a:rPr lang="en-US" dirty="0" smtClean="0">
                <a:latin typeface="Arial" charset="0"/>
                <a:cs typeface="Arial" charset="0"/>
              </a:rPr>
              <a:t>t </a:t>
            </a:r>
            <a:r>
              <a:rPr lang="en-US" dirty="0">
                <a:latin typeface="Arial" charset="0"/>
                <a:cs typeface="Arial" charset="0"/>
              </a:rPr>
              <a:t>allows an organization to initiate and influence (rather than just respond </a:t>
            </a:r>
            <a:r>
              <a:rPr lang="en-US" dirty="0" smtClean="0">
                <a:latin typeface="Arial" charset="0"/>
                <a:cs typeface="Arial" charset="0"/>
              </a:rPr>
              <a:t>to) activities—and </a:t>
            </a:r>
            <a:r>
              <a:rPr lang="en-US" dirty="0">
                <a:latin typeface="Arial" charset="0"/>
                <a:cs typeface="Arial" charset="0"/>
              </a:rPr>
              <a:t>thus to exert control over its own destiny.</a:t>
            </a:r>
            <a:endParaRPr lang="en-US" dirty="0" smtClean="0">
              <a:latin typeface="Arial" charset="0"/>
              <a:ea typeface="+mn-ea"/>
              <a:cs typeface="Arial" charset="0"/>
            </a:endParaRPr>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9F7CD900-471F-474A-963F-357AE72072F7}" type="slidenum">
              <a:rPr lang="en-US" altLang="en-US" sz="1200">
                <a:latin typeface="Arial" pitchFamily="34" charset="0"/>
              </a:rPr>
              <a:pPr eaLnBrk="1" hangingPunct="1"/>
              <a:t>18</a:t>
            </a:fld>
            <a:endParaRPr lang="en-US" altLang="en-US" sz="1200" dirty="0">
              <a:latin typeface="Arial" pitchFamily="34" charset="0"/>
            </a:endParaRPr>
          </a:p>
        </p:txBody>
      </p:sp>
      <p:sp>
        <p:nvSpPr>
          <p:cNvPr id="3" name="Title 2"/>
          <p:cNvSpPr>
            <a:spLocks noGrp="1"/>
          </p:cNvSpPr>
          <p:nvPr>
            <p:ph type="title"/>
          </p:nvPr>
        </p:nvSpPr>
        <p:spPr/>
        <p:txBody>
          <a:bodyPr>
            <a:normAutofit/>
          </a:bodyPr>
          <a:lstStyle/>
          <a:p>
            <a:r>
              <a:rPr lang="en-US" altLang="en-US" dirty="0">
                <a:latin typeface="Arial" charset="0"/>
                <a:cs typeface="Arial" charset="0"/>
              </a:rPr>
              <a:t>Benefits of Strategic Management</a:t>
            </a:r>
            <a:endParaRPr lang="en-US" dirty="0"/>
          </a:p>
        </p:txBody>
      </p:sp>
    </p:spTree>
    <p:extLst>
      <p:ext uri="{BB962C8B-B14F-4D97-AF65-F5344CB8AC3E}">
        <p14:creationId xmlns:p14="http://schemas.microsoft.com/office/powerpoint/2010/main" val="32770240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2"/>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06581148-CA36-4D56-B0E7-E8E50E4B9EEB}" type="slidenum">
              <a:rPr lang="en-US" altLang="en-US" sz="1200">
                <a:latin typeface="Arial" pitchFamily="34" charset="0"/>
              </a:rPr>
              <a:pPr eaLnBrk="1" hangingPunct="1"/>
              <a:t>19</a:t>
            </a:fld>
            <a:endParaRPr lang="en-US" altLang="en-US" sz="1200" dirty="0">
              <a:latin typeface="Arial" pitchFamily="34" charset="0"/>
            </a:endParaRPr>
          </a:p>
        </p:txBody>
      </p:sp>
      <p:sp>
        <p:nvSpPr>
          <p:cNvPr id="3" name="Title 2"/>
          <p:cNvSpPr>
            <a:spLocks noGrp="1"/>
          </p:cNvSpPr>
          <p:nvPr>
            <p:ph type="title"/>
          </p:nvPr>
        </p:nvSpPr>
        <p:spPr/>
        <p:txBody>
          <a:bodyPr>
            <a:normAutofit fontScale="90000"/>
          </a:bodyPr>
          <a:lstStyle/>
          <a:p>
            <a:r>
              <a:rPr lang="en-US" altLang="en-US" dirty="0">
                <a:latin typeface="Arial" charset="0"/>
                <a:cs typeface="Arial" charset="0"/>
              </a:rPr>
              <a:t>Benefits to a Firm That Does Strategic Planning</a:t>
            </a:r>
            <a:endParaRPr lang="en-US" dirty="0"/>
          </a:p>
        </p:txBody>
      </p:sp>
      <p:pic>
        <p:nvPicPr>
          <p:cNvPr id="4" name="Picture 3" descr="fig01_0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7063" y="1535783"/>
            <a:ext cx="7414406" cy="3886200"/>
          </a:xfrm>
          <a:prstGeom prst="rect">
            <a:avLst/>
          </a:prstGeom>
        </p:spPr>
      </p:pic>
    </p:spTree>
    <p:extLst>
      <p:ext uri="{BB962C8B-B14F-4D97-AF65-F5344CB8AC3E}">
        <p14:creationId xmlns:p14="http://schemas.microsoft.com/office/powerpoint/2010/main" val="398903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normAutofit lnSpcReduction="10000"/>
          </a:bodyPr>
          <a:lstStyle/>
          <a:p>
            <a:pPr marL="0" indent="0">
              <a:buNone/>
            </a:pPr>
            <a:r>
              <a:rPr lang="en-US" altLang="en-US" sz="4000" b="1" dirty="0">
                <a:solidFill>
                  <a:srgbClr val="404040"/>
                </a:solidFill>
                <a:latin typeface="Arial" pitchFamily="34" charset="0"/>
                <a:cs typeface="Arial" pitchFamily="34" charset="0"/>
              </a:rPr>
              <a:t>Strategic Management </a:t>
            </a:r>
          </a:p>
          <a:p>
            <a:pPr marL="0" indent="0">
              <a:buNone/>
            </a:pPr>
            <a:endParaRPr lang="en-US" altLang="en-US" b="1" dirty="0" smtClean="0">
              <a:solidFill>
                <a:srgbClr val="404040"/>
              </a:solidFill>
              <a:latin typeface="Arial" pitchFamily="34" charset="0"/>
              <a:cs typeface="Arial" pitchFamily="34" charset="0"/>
            </a:endParaRPr>
          </a:p>
          <a:p>
            <a:pPr marL="457200" lvl="1" indent="0">
              <a:buNone/>
            </a:pPr>
            <a:r>
              <a:rPr lang="en-US" altLang="en-US" sz="3600" dirty="0">
                <a:latin typeface="Arial" pitchFamily="34" charset="0"/>
                <a:cs typeface="Arial" pitchFamily="34" charset="0"/>
              </a:rPr>
              <a:t>the art and science of formulating, implementing, and evaluating cross-functional decisions that enable an organization to achieve its objectives</a:t>
            </a:r>
          </a:p>
        </p:txBody>
      </p:sp>
      <p:sp>
        <p:nvSpPr>
          <p:cNvPr id="1229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31B8961-2352-4452-88F5-11F4A918F7A7}" type="slidenum">
              <a:rPr lang="en-US" altLang="en-US" sz="1200">
                <a:latin typeface="Arial" pitchFamily="34" charset="0"/>
              </a:rPr>
              <a:pPr eaLnBrk="1" hangingPunct="1"/>
              <a:t>2</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Defining Strategic Management</a:t>
            </a:r>
            <a:endParaRPr lang="en-US" dirty="0"/>
          </a:p>
        </p:txBody>
      </p:sp>
    </p:spTree>
    <p:extLst>
      <p:ext uri="{BB962C8B-B14F-4D97-AF65-F5344CB8AC3E}">
        <p14:creationId xmlns:p14="http://schemas.microsoft.com/office/powerpoint/2010/main" val="22961178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p:txBody>
          <a:bodyPr>
            <a:normAutofit fontScale="92500" lnSpcReduction="20000"/>
          </a:bodyPr>
          <a:lstStyle/>
          <a:p>
            <a:pPr eaLnBrk="1" hangingPunct="1"/>
            <a:r>
              <a:rPr lang="en-US" altLang="en-US" sz="3000" dirty="0">
                <a:latin typeface="Arial" pitchFamily="34" charset="0"/>
                <a:cs typeface="Arial" pitchFamily="34" charset="0"/>
              </a:rPr>
              <a:t>Businesses using strategic-management concepts show significant improvement in sales, profitability, and productivity compared to firms without systematic planning activities</a:t>
            </a:r>
          </a:p>
          <a:p>
            <a:pPr eaLnBrk="1" hangingPunct="1"/>
            <a:endParaRPr lang="en-US" altLang="en-US" sz="3000" dirty="0">
              <a:latin typeface="Arial" pitchFamily="34" charset="0"/>
              <a:cs typeface="Arial" pitchFamily="34" charset="0"/>
            </a:endParaRPr>
          </a:p>
          <a:p>
            <a:r>
              <a:rPr lang="en-US" altLang="en-US" sz="3000" dirty="0">
                <a:latin typeface="Arial" pitchFamily="34" charset="0"/>
                <a:cs typeface="Arial" pitchFamily="34" charset="0"/>
              </a:rPr>
              <a:t>High-performing firms tend to do systematic planning to prepare for </a:t>
            </a:r>
            <a:r>
              <a:rPr lang="en-US" altLang="en-US" sz="3000" dirty="0">
                <a:latin typeface="Arial" pitchFamily="34" charset="0"/>
                <a:cs typeface="Arial" pitchFamily="34" charset="0"/>
              </a:rPr>
              <a:t>future fluctuations </a:t>
            </a:r>
            <a:r>
              <a:rPr lang="en-US" altLang="en-US" sz="3000" dirty="0">
                <a:latin typeface="Arial" pitchFamily="34" charset="0"/>
                <a:cs typeface="Arial" pitchFamily="34" charset="0"/>
              </a:rPr>
              <a:t>in their external and internal environments</a:t>
            </a:r>
            <a:endParaRPr lang="en-US" altLang="en-US" sz="3000" dirty="0">
              <a:latin typeface="Arial" pitchFamily="34" charset="0"/>
              <a:cs typeface="Arial" pitchFamily="34" charset="0"/>
            </a:endParaRPr>
          </a:p>
        </p:txBody>
      </p:sp>
      <p:sp>
        <p:nvSpPr>
          <p:cNvPr id="501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A9F6EFBD-4F43-44E2-B6FC-5A576981858F}" type="slidenum">
              <a:rPr lang="en-US" altLang="en-US" sz="1200">
                <a:latin typeface="Arial" pitchFamily="34" charset="0"/>
              </a:rPr>
              <a:pPr eaLnBrk="1" hangingPunct="1"/>
              <a:t>20</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Financial Benefits</a:t>
            </a:r>
            <a:endParaRPr lang="en-US" dirty="0"/>
          </a:p>
        </p:txBody>
      </p:sp>
    </p:spTree>
    <p:extLst>
      <p:ext uri="{BB962C8B-B14F-4D97-AF65-F5344CB8AC3E}">
        <p14:creationId xmlns:p14="http://schemas.microsoft.com/office/powerpoint/2010/main" val="20782682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p:txBody>
          <a:bodyPr/>
          <a:lstStyle/>
          <a:p>
            <a:pPr eaLnBrk="1" hangingPunct="1"/>
            <a:r>
              <a:rPr lang="en-US" altLang="en-US" dirty="0" smtClean="0">
                <a:latin typeface="Arial" pitchFamily="34" charset="0"/>
                <a:cs typeface="Arial" pitchFamily="34" charset="0"/>
              </a:rPr>
              <a:t>Enhanced awareness of external threats</a:t>
            </a:r>
          </a:p>
          <a:p>
            <a:pPr eaLnBrk="1" hangingPunct="1"/>
            <a:r>
              <a:rPr lang="en-US" altLang="en-US" dirty="0" smtClean="0">
                <a:latin typeface="Arial" pitchFamily="34" charset="0"/>
                <a:cs typeface="Arial" pitchFamily="34" charset="0"/>
              </a:rPr>
              <a:t>Improved understanding of competitors’</a:t>
            </a:r>
            <a:r>
              <a:rPr lang="en-US" altLang="ja-JP" dirty="0" smtClean="0">
                <a:latin typeface="Arial" pitchFamily="34" charset="0"/>
                <a:cs typeface="Arial" pitchFamily="34" charset="0"/>
              </a:rPr>
              <a:t>  </a:t>
            </a:r>
            <a:r>
              <a:rPr lang="en-US" altLang="en-US" dirty="0" smtClean="0">
                <a:latin typeface="Arial" pitchFamily="34" charset="0"/>
                <a:cs typeface="Arial" pitchFamily="34" charset="0"/>
              </a:rPr>
              <a:t>strategies</a:t>
            </a:r>
          </a:p>
          <a:p>
            <a:pPr eaLnBrk="1" hangingPunct="1"/>
            <a:r>
              <a:rPr lang="en-US" altLang="en-US" dirty="0" smtClean="0">
                <a:latin typeface="Arial" pitchFamily="34" charset="0"/>
                <a:cs typeface="Arial" pitchFamily="34" charset="0"/>
              </a:rPr>
              <a:t>Increased employee productivity</a:t>
            </a:r>
          </a:p>
          <a:p>
            <a:pPr eaLnBrk="1" hangingPunct="1"/>
            <a:r>
              <a:rPr lang="en-US" altLang="en-US" dirty="0" smtClean="0">
                <a:latin typeface="Arial" pitchFamily="34" charset="0"/>
                <a:cs typeface="Arial" pitchFamily="34" charset="0"/>
              </a:rPr>
              <a:t>Reduced resistance to change</a:t>
            </a:r>
          </a:p>
          <a:p>
            <a:pPr eaLnBrk="1" hangingPunct="1"/>
            <a:r>
              <a:rPr lang="en-US" altLang="en-US" dirty="0" smtClean="0">
                <a:latin typeface="Arial" pitchFamily="34" charset="0"/>
                <a:cs typeface="Arial" pitchFamily="34" charset="0"/>
              </a:rPr>
              <a:t>Clearer understanding of performance–reward relationships</a:t>
            </a:r>
          </a:p>
        </p:txBody>
      </p:sp>
      <p:sp>
        <p:nvSpPr>
          <p:cNvPr id="5222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7014535-BE8F-4948-BF5F-12DF71F0B0EB}" type="slidenum">
              <a:rPr lang="en-US" altLang="en-US" sz="1200">
                <a:latin typeface="Arial" pitchFamily="34" charset="0"/>
              </a:rPr>
              <a:pPr eaLnBrk="1" hangingPunct="1"/>
              <a:t>21</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Nonfinancial Benefits</a:t>
            </a:r>
            <a:endParaRPr lang="en-US" dirty="0"/>
          </a:p>
        </p:txBody>
      </p:sp>
    </p:spTree>
    <p:extLst>
      <p:ext uri="{BB962C8B-B14F-4D97-AF65-F5344CB8AC3E}">
        <p14:creationId xmlns:p14="http://schemas.microsoft.com/office/powerpoint/2010/main" val="1365722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35864" y="1357884"/>
            <a:ext cx="7445604" cy="5029200"/>
          </a:xfrm>
        </p:spPr>
        <p:txBody>
          <a:bodyPr>
            <a:normAutofit/>
          </a:bodyPr>
          <a:lstStyle/>
          <a:p>
            <a:r>
              <a:rPr lang="en-US" altLang="en-US" dirty="0">
                <a:latin typeface="Arial" pitchFamily="34" charset="0"/>
                <a:cs typeface="Arial" pitchFamily="34" charset="0"/>
              </a:rPr>
              <a:t>No formal training in strategic management</a:t>
            </a:r>
          </a:p>
          <a:p>
            <a:r>
              <a:rPr lang="en-US" altLang="en-US" dirty="0">
                <a:latin typeface="Arial" pitchFamily="34" charset="0"/>
                <a:cs typeface="Arial" pitchFamily="34" charset="0"/>
              </a:rPr>
              <a:t>No understanding of or appreciation for the benefits of planning</a:t>
            </a:r>
          </a:p>
          <a:p>
            <a:r>
              <a:rPr lang="en-US" altLang="en-US" dirty="0">
                <a:latin typeface="Arial" pitchFamily="34" charset="0"/>
                <a:cs typeface="Arial" pitchFamily="34" charset="0"/>
              </a:rPr>
              <a:t>No monetary rewards for doing planning</a:t>
            </a:r>
          </a:p>
          <a:p>
            <a:r>
              <a:rPr lang="en-US" altLang="en-US" dirty="0">
                <a:latin typeface="Arial" pitchFamily="34" charset="0"/>
                <a:cs typeface="Arial" pitchFamily="34" charset="0"/>
              </a:rPr>
              <a:t>No punishment for not planning</a:t>
            </a:r>
          </a:p>
          <a:p>
            <a:r>
              <a:rPr lang="en-US" altLang="en-US" dirty="0">
                <a:latin typeface="Arial" pitchFamily="34" charset="0"/>
                <a:cs typeface="Arial" pitchFamily="34" charset="0"/>
              </a:rPr>
              <a:t>Too busy “firefighting” (resolving internal crises) to plan ahead</a:t>
            </a:r>
          </a:p>
          <a:p>
            <a:r>
              <a:rPr lang="en-US" altLang="en-US" dirty="0">
                <a:latin typeface="Arial" pitchFamily="34" charset="0"/>
                <a:cs typeface="Arial" pitchFamily="34" charset="0"/>
              </a:rPr>
              <a:t>View planning as a waste of time, since no product/service is made</a:t>
            </a:r>
          </a:p>
          <a:p>
            <a:pPr marL="0" indent="0">
              <a:buNone/>
            </a:pPr>
            <a:endParaRPr lang="en-US" altLang="en-US" dirty="0">
              <a:latin typeface="Arial" pitchFamily="34" charset="0"/>
              <a:cs typeface="Arial" pitchFamily="34" charset="0"/>
            </a:endParaRPr>
          </a:p>
        </p:txBody>
      </p:sp>
      <p:sp>
        <p:nvSpPr>
          <p:cNvPr id="56323"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4F3F5DD5-AE40-4887-9949-F329CA389DD6}" type="slidenum">
              <a:rPr lang="en-US" altLang="en-US" sz="1200">
                <a:latin typeface="Arial" pitchFamily="34" charset="0"/>
              </a:rPr>
              <a:pPr eaLnBrk="1" hangingPunct="1"/>
              <a:t>22</a:t>
            </a:fld>
            <a:endParaRPr lang="en-US" altLang="en-US" sz="1200" dirty="0">
              <a:latin typeface="Arial" pitchFamily="34" charset="0"/>
            </a:endParaRPr>
          </a:p>
        </p:txBody>
      </p:sp>
      <p:sp>
        <p:nvSpPr>
          <p:cNvPr id="3" name="Title 2"/>
          <p:cNvSpPr>
            <a:spLocks noGrp="1"/>
          </p:cNvSpPr>
          <p:nvPr>
            <p:ph type="title"/>
          </p:nvPr>
        </p:nvSpPr>
        <p:spPr>
          <a:xfrm>
            <a:off x="798577" y="2349925"/>
            <a:ext cx="3589034" cy="2456442"/>
          </a:xfrm>
        </p:spPr>
        <p:txBody>
          <a:bodyPr>
            <a:normAutofit fontScale="90000"/>
          </a:bodyPr>
          <a:lstStyle/>
          <a:p>
            <a:r>
              <a:rPr lang="en-US" altLang="en-US" dirty="0">
                <a:latin typeface="Arial" charset="0"/>
                <a:cs typeface="Arial" charset="0"/>
              </a:rPr>
              <a:t>Why Some Firms Do No Strategic Planning</a:t>
            </a:r>
            <a:endParaRPr lang="en-US" dirty="0"/>
          </a:p>
        </p:txBody>
      </p:sp>
    </p:spTree>
    <p:extLst>
      <p:ext uri="{BB962C8B-B14F-4D97-AF65-F5344CB8AC3E}">
        <p14:creationId xmlns:p14="http://schemas.microsoft.com/office/powerpoint/2010/main" val="14384392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p:txBody>
          <a:bodyPr>
            <a:normAutofit fontScale="55000" lnSpcReduction="20000"/>
          </a:bodyPr>
          <a:lstStyle/>
          <a:p>
            <a:r>
              <a:rPr lang="en-US" altLang="en-US" sz="5100" dirty="0">
                <a:latin typeface="Arial" pitchFamily="34" charset="0"/>
                <a:cs typeface="Arial" pitchFamily="34" charset="0"/>
              </a:rPr>
              <a:t>Laziness; effective planning takes time and effort; time is money</a:t>
            </a:r>
          </a:p>
          <a:p>
            <a:r>
              <a:rPr lang="en-US" altLang="en-US" sz="5100" dirty="0">
                <a:latin typeface="Arial" pitchFamily="34" charset="0"/>
                <a:cs typeface="Arial" pitchFamily="34" charset="0"/>
              </a:rPr>
              <a:t>Content with current success; failure to realize that success today is no guarantee for success tomorrow; even Apple Inc. is an example</a:t>
            </a:r>
          </a:p>
          <a:p>
            <a:r>
              <a:rPr lang="en-US" altLang="en-US" sz="5100" dirty="0">
                <a:latin typeface="Arial" pitchFamily="34" charset="0"/>
                <a:cs typeface="Arial" pitchFamily="34" charset="0"/>
              </a:rPr>
              <a:t>Overconfident</a:t>
            </a:r>
          </a:p>
          <a:p>
            <a:r>
              <a:rPr lang="en-US" altLang="en-US" sz="5100" dirty="0">
                <a:latin typeface="Arial" pitchFamily="34" charset="0"/>
                <a:cs typeface="Arial" pitchFamily="34" charset="0"/>
              </a:rPr>
              <a:t>Prior bad experience with strategic planning done sometime/somewhere</a:t>
            </a:r>
          </a:p>
          <a:p>
            <a:pPr eaLnBrk="1" hangingPunct="1">
              <a:buFont typeface="Franklin Gothic Book" pitchFamily="-84" charset="0"/>
              <a:buChar char="►"/>
            </a:pPr>
            <a:endParaRPr lang="en-US" altLang="en-US" dirty="0" smtClean="0">
              <a:solidFill>
                <a:srgbClr val="404040"/>
              </a:solidFill>
              <a:latin typeface="Arial" pitchFamily="34" charset="0"/>
              <a:cs typeface="Arial" pitchFamily="34" charset="0"/>
            </a:endParaRPr>
          </a:p>
          <a:p>
            <a:pPr eaLnBrk="1" hangingPunct="1">
              <a:buFont typeface="Wingdings" pitchFamily="2" charset="2"/>
              <a:buNone/>
            </a:pPr>
            <a:r>
              <a:rPr lang="en-US" altLang="en-US" dirty="0" smtClean="0">
                <a:solidFill>
                  <a:srgbClr val="404040"/>
                </a:solidFill>
                <a:latin typeface="Arial" pitchFamily="34" charset="0"/>
                <a:cs typeface="Arial" pitchFamily="34" charset="0"/>
              </a:rPr>
              <a:t> </a:t>
            </a:r>
          </a:p>
        </p:txBody>
      </p:sp>
      <p:sp>
        <p:nvSpPr>
          <p:cNvPr id="5837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6B89E430-B8C7-4E9F-8A62-56C4F6C67207}" type="slidenum">
              <a:rPr lang="en-US" altLang="en-US" sz="1200">
                <a:latin typeface="Arial" pitchFamily="34" charset="0"/>
              </a:rPr>
              <a:pPr eaLnBrk="1" hangingPunct="1"/>
              <a:t>23</a:t>
            </a:fld>
            <a:endParaRPr lang="en-US" altLang="en-US" sz="1200" dirty="0">
              <a:latin typeface="Arial" pitchFamily="34" charset="0"/>
            </a:endParaRPr>
          </a:p>
        </p:txBody>
      </p:sp>
      <p:sp>
        <p:nvSpPr>
          <p:cNvPr id="3" name="Title 2"/>
          <p:cNvSpPr>
            <a:spLocks noGrp="1"/>
          </p:cNvSpPr>
          <p:nvPr>
            <p:ph type="title"/>
          </p:nvPr>
        </p:nvSpPr>
        <p:spPr/>
        <p:txBody>
          <a:bodyPr>
            <a:normAutofit fontScale="90000"/>
          </a:bodyPr>
          <a:lstStyle/>
          <a:p>
            <a:r>
              <a:rPr lang="en-US" altLang="en-US" dirty="0">
                <a:latin typeface="Arial" charset="0"/>
                <a:cs typeface="Arial" charset="0"/>
              </a:rPr>
              <a:t>Why Some Firms Do No Strategic Planning</a:t>
            </a:r>
            <a:endParaRPr lang="en-US" dirty="0"/>
          </a:p>
        </p:txBody>
      </p:sp>
    </p:spTree>
    <p:extLst>
      <p:ext uri="{BB962C8B-B14F-4D97-AF65-F5344CB8AC3E}">
        <p14:creationId xmlns:p14="http://schemas.microsoft.com/office/powerpoint/2010/main" val="3136167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Content Placeholder 2"/>
          <p:cNvSpPr>
            <a:spLocks noGrp="1"/>
          </p:cNvSpPr>
          <p:nvPr>
            <p:ph idx="1"/>
          </p:nvPr>
        </p:nvSpPr>
        <p:spPr>
          <a:xfrm>
            <a:off x="4620706" y="1326823"/>
            <a:ext cx="7323055" cy="4724400"/>
          </a:xfrm>
        </p:spPr>
        <p:txBody>
          <a:bodyPr>
            <a:normAutofit fontScale="62500" lnSpcReduction="20000"/>
          </a:bodyPr>
          <a:lstStyle/>
          <a:p>
            <a:pPr>
              <a:defRPr/>
            </a:pPr>
            <a:r>
              <a:rPr lang="en-US" altLang="en-US" sz="2800" dirty="0">
                <a:latin typeface="Arial" charset="0"/>
                <a:cs typeface="Arial" charset="0"/>
              </a:rPr>
              <a:t>Using strategic planning to gain control over decisions and resources</a:t>
            </a:r>
          </a:p>
          <a:p>
            <a:pPr>
              <a:defRPr/>
            </a:pPr>
            <a:r>
              <a:rPr lang="en-US" altLang="en-US" sz="2800" dirty="0">
                <a:latin typeface="Arial" charset="0"/>
                <a:cs typeface="Arial" charset="0"/>
              </a:rPr>
              <a:t>Doing </a:t>
            </a:r>
            <a:r>
              <a:rPr lang="en-US" altLang="en-US" sz="2800" dirty="0">
                <a:latin typeface="Arial" charset="0"/>
                <a:cs typeface="Arial" charset="0"/>
              </a:rPr>
              <a:t>strategic planning only to satisfy accreditation or regulatory requirements</a:t>
            </a:r>
          </a:p>
          <a:p>
            <a:pPr>
              <a:defRPr/>
            </a:pPr>
            <a:r>
              <a:rPr lang="en-US" altLang="en-US" sz="2800" dirty="0">
                <a:latin typeface="Arial" charset="0"/>
                <a:cs typeface="Arial" charset="0"/>
              </a:rPr>
              <a:t>Too </a:t>
            </a:r>
            <a:r>
              <a:rPr lang="en-US" altLang="en-US" sz="2800" dirty="0">
                <a:latin typeface="Arial" charset="0"/>
                <a:cs typeface="Arial" charset="0"/>
              </a:rPr>
              <a:t>hastily moving from mission development to strategy formulation</a:t>
            </a:r>
          </a:p>
          <a:p>
            <a:pPr>
              <a:defRPr/>
            </a:pPr>
            <a:r>
              <a:rPr lang="en-US" altLang="en-US" sz="2800" dirty="0">
                <a:latin typeface="Arial" charset="0"/>
                <a:cs typeface="Arial" charset="0"/>
              </a:rPr>
              <a:t>Failing </a:t>
            </a:r>
            <a:r>
              <a:rPr lang="en-US" altLang="en-US" sz="2800" dirty="0">
                <a:latin typeface="Arial" charset="0"/>
                <a:cs typeface="Arial" charset="0"/>
              </a:rPr>
              <a:t>to communicate the plan to employees, who continue working in the dark</a:t>
            </a:r>
          </a:p>
          <a:p>
            <a:pPr>
              <a:defRPr/>
            </a:pPr>
            <a:r>
              <a:rPr lang="en-US" altLang="en-US" sz="2800" dirty="0">
                <a:latin typeface="Arial" charset="0"/>
                <a:cs typeface="Arial" charset="0"/>
              </a:rPr>
              <a:t>Top </a:t>
            </a:r>
            <a:r>
              <a:rPr lang="en-US" altLang="en-US" sz="2800" dirty="0">
                <a:latin typeface="Arial" charset="0"/>
                <a:cs typeface="Arial" charset="0"/>
              </a:rPr>
              <a:t>managers making many intuitive decisions that conflict with the formal plan</a:t>
            </a:r>
          </a:p>
          <a:p>
            <a:pPr>
              <a:defRPr/>
            </a:pPr>
            <a:r>
              <a:rPr lang="en-US" altLang="en-US" sz="2800" dirty="0">
                <a:latin typeface="Arial" charset="0"/>
                <a:cs typeface="Arial" charset="0"/>
              </a:rPr>
              <a:t>Top </a:t>
            </a:r>
            <a:r>
              <a:rPr lang="en-US" altLang="en-US" sz="2800" dirty="0">
                <a:latin typeface="Arial" charset="0"/>
                <a:cs typeface="Arial" charset="0"/>
              </a:rPr>
              <a:t>managers not actively supporting the strategic-planning process</a:t>
            </a:r>
          </a:p>
          <a:p>
            <a:pPr>
              <a:defRPr/>
            </a:pPr>
            <a:r>
              <a:rPr lang="en-US" altLang="en-US" sz="2800" dirty="0">
                <a:latin typeface="Arial" charset="0"/>
                <a:cs typeface="Arial" charset="0"/>
              </a:rPr>
              <a:t>Failing </a:t>
            </a:r>
            <a:r>
              <a:rPr lang="en-US" altLang="en-US" sz="2800" dirty="0">
                <a:latin typeface="Arial" charset="0"/>
                <a:cs typeface="Arial" charset="0"/>
              </a:rPr>
              <a:t>to use plans as a standard for measuring performance</a:t>
            </a:r>
            <a:endParaRPr lang="en-US" altLang="en-US" sz="2800" dirty="0">
              <a:latin typeface="Arial" charset="0"/>
              <a:cs typeface="Arial" charset="0"/>
            </a:endParaRPr>
          </a:p>
        </p:txBody>
      </p:sp>
      <p:sp>
        <p:nvSpPr>
          <p:cNvPr id="6041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39516639-B20C-418E-863A-C1D0D7C167F9}" type="slidenum">
              <a:rPr lang="en-US" altLang="en-US" sz="1200">
                <a:latin typeface="Arial" pitchFamily="34" charset="0"/>
              </a:rPr>
              <a:pPr eaLnBrk="1" hangingPunct="1"/>
              <a:t>24</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Pitfalls in Strategic Planning</a:t>
            </a:r>
            <a:endParaRPr lang="en-US" dirty="0"/>
          </a:p>
        </p:txBody>
      </p:sp>
    </p:spTree>
    <p:extLst>
      <p:ext uri="{BB962C8B-B14F-4D97-AF65-F5344CB8AC3E}">
        <p14:creationId xmlns:p14="http://schemas.microsoft.com/office/powerpoint/2010/main" val="1361036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4619134" y="1600200"/>
            <a:ext cx="5591666" cy="4724400"/>
          </a:xfrm>
        </p:spPr>
        <p:txBody>
          <a:bodyPr>
            <a:normAutofit fontScale="92500" lnSpcReduction="20000"/>
          </a:bodyPr>
          <a:lstStyle/>
          <a:p>
            <a:pPr>
              <a:lnSpc>
                <a:spcPct val="90000"/>
              </a:lnSpc>
            </a:pPr>
            <a:r>
              <a:rPr lang="en-US" altLang="en-US" sz="2800" dirty="0">
                <a:latin typeface="Arial" pitchFamily="34" charset="0"/>
                <a:cs typeface="Arial" pitchFamily="34" charset="0"/>
              </a:rPr>
              <a:t>Delegating planning to a “planner” rather than involving all managers</a:t>
            </a:r>
          </a:p>
          <a:p>
            <a:pPr>
              <a:lnSpc>
                <a:spcPct val="90000"/>
              </a:lnSpc>
            </a:pPr>
            <a:r>
              <a:rPr lang="en-US" altLang="en-US" sz="2800" dirty="0">
                <a:latin typeface="Arial" pitchFamily="34" charset="0"/>
                <a:cs typeface="Arial" pitchFamily="34" charset="0"/>
              </a:rPr>
              <a:t>Failing </a:t>
            </a:r>
            <a:r>
              <a:rPr lang="en-US" altLang="en-US" sz="2800" dirty="0">
                <a:latin typeface="Arial" pitchFamily="34" charset="0"/>
                <a:cs typeface="Arial" pitchFamily="34" charset="0"/>
              </a:rPr>
              <a:t>to involve key employees in all phases of planning</a:t>
            </a:r>
          </a:p>
          <a:p>
            <a:pPr>
              <a:lnSpc>
                <a:spcPct val="90000"/>
              </a:lnSpc>
            </a:pPr>
            <a:r>
              <a:rPr lang="en-US" altLang="en-US" sz="2800" dirty="0">
                <a:latin typeface="Arial" pitchFamily="34" charset="0"/>
                <a:cs typeface="Arial" pitchFamily="34" charset="0"/>
              </a:rPr>
              <a:t>Failing </a:t>
            </a:r>
            <a:r>
              <a:rPr lang="en-US" altLang="en-US" sz="2800" dirty="0">
                <a:latin typeface="Arial" pitchFamily="34" charset="0"/>
                <a:cs typeface="Arial" pitchFamily="34" charset="0"/>
              </a:rPr>
              <a:t>to create a collaborative climate supportive of change</a:t>
            </a:r>
          </a:p>
          <a:p>
            <a:pPr>
              <a:lnSpc>
                <a:spcPct val="90000"/>
              </a:lnSpc>
            </a:pPr>
            <a:r>
              <a:rPr lang="en-US" altLang="en-US" sz="2800" dirty="0">
                <a:latin typeface="Arial" pitchFamily="34" charset="0"/>
                <a:cs typeface="Arial" pitchFamily="34" charset="0"/>
              </a:rPr>
              <a:t>Viewing </a:t>
            </a:r>
            <a:r>
              <a:rPr lang="en-US" altLang="en-US" sz="2800" dirty="0">
                <a:latin typeface="Arial" pitchFamily="34" charset="0"/>
                <a:cs typeface="Arial" pitchFamily="34" charset="0"/>
              </a:rPr>
              <a:t>planning as unnecessary or unimportant</a:t>
            </a:r>
          </a:p>
          <a:p>
            <a:pPr>
              <a:lnSpc>
                <a:spcPct val="90000"/>
              </a:lnSpc>
            </a:pPr>
            <a:r>
              <a:rPr lang="en-US" altLang="en-US" sz="2800" dirty="0">
                <a:latin typeface="Arial" pitchFamily="34" charset="0"/>
                <a:cs typeface="Arial" pitchFamily="34" charset="0"/>
              </a:rPr>
              <a:t>Becoming </a:t>
            </a:r>
            <a:r>
              <a:rPr lang="en-US" altLang="en-US" sz="2800" dirty="0">
                <a:latin typeface="Arial" pitchFamily="34" charset="0"/>
                <a:cs typeface="Arial" pitchFamily="34" charset="0"/>
              </a:rPr>
              <a:t>so engrossed in current problems that insufficient or no planning is done</a:t>
            </a:r>
          </a:p>
          <a:p>
            <a:pPr>
              <a:lnSpc>
                <a:spcPct val="90000"/>
              </a:lnSpc>
            </a:pPr>
            <a:r>
              <a:rPr lang="en-US" altLang="en-US" sz="2800" dirty="0">
                <a:latin typeface="Arial" pitchFamily="34" charset="0"/>
                <a:cs typeface="Arial" pitchFamily="34" charset="0"/>
              </a:rPr>
              <a:t>Being </a:t>
            </a:r>
            <a:r>
              <a:rPr lang="en-US" altLang="en-US" sz="2800" dirty="0">
                <a:latin typeface="Arial" pitchFamily="34" charset="0"/>
                <a:cs typeface="Arial" pitchFamily="34" charset="0"/>
              </a:rPr>
              <a:t>so formal in planning that flexibility and creativity are </a:t>
            </a:r>
            <a:r>
              <a:rPr lang="en-US" altLang="en-US" sz="2800" dirty="0">
                <a:latin typeface="Arial" pitchFamily="34" charset="0"/>
                <a:cs typeface="Arial" pitchFamily="34" charset="0"/>
              </a:rPr>
              <a:t>stifled</a:t>
            </a:r>
          </a:p>
        </p:txBody>
      </p:sp>
      <p:sp>
        <p:nvSpPr>
          <p:cNvPr id="6246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999E3D42-1B72-48B2-A142-9D82853D4568}" type="slidenum">
              <a:rPr lang="en-US" altLang="en-US" sz="1200">
                <a:latin typeface="Arial" pitchFamily="34" charset="0"/>
              </a:rPr>
              <a:pPr eaLnBrk="1" hangingPunct="1"/>
              <a:t>25</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Pitfalls in Strategic Planning</a:t>
            </a:r>
            <a:endParaRPr lang="en-US" dirty="0"/>
          </a:p>
        </p:txBody>
      </p:sp>
    </p:spTree>
    <p:extLst>
      <p:ext uri="{BB962C8B-B14F-4D97-AF65-F5344CB8AC3E}">
        <p14:creationId xmlns:p14="http://schemas.microsoft.com/office/powerpoint/2010/main" val="2266457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lstStyle/>
          <a:p>
            <a:pPr eaLnBrk="1" hangingPunct="1"/>
            <a:r>
              <a:rPr lang="en-US" altLang="en-US" i="1" dirty="0" smtClean="0">
                <a:solidFill>
                  <a:srgbClr val="0099FF"/>
                </a:solidFill>
                <a:latin typeface="Arial" pitchFamily="34" charset="0"/>
                <a:cs typeface="Arial" pitchFamily="34" charset="0"/>
              </a:rPr>
              <a:t>Strategic management </a:t>
            </a:r>
            <a:r>
              <a:rPr lang="en-US" altLang="en-US" dirty="0" smtClean="0">
                <a:latin typeface="Arial" pitchFamily="34" charset="0"/>
                <a:cs typeface="Arial" pitchFamily="34" charset="0"/>
              </a:rPr>
              <a:t>is used synonymously with the term </a:t>
            </a:r>
            <a:r>
              <a:rPr lang="en-US" altLang="en-US" i="1" dirty="0">
                <a:solidFill>
                  <a:srgbClr val="0099FF"/>
                </a:solidFill>
                <a:latin typeface="Arial" pitchFamily="34" charset="0"/>
                <a:cs typeface="Arial" pitchFamily="34" charset="0"/>
              </a:rPr>
              <a:t>strategic planning </a:t>
            </a:r>
            <a:r>
              <a:rPr lang="en-US" altLang="en-US" dirty="0" smtClean="0">
                <a:latin typeface="Arial" pitchFamily="34" charset="0"/>
                <a:cs typeface="Arial" pitchFamily="34" charset="0"/>
              </a:rPr>
              <a:t>in this course.</a:t>
            </a:r>
          </a:p>
          <a:p>
            <a:pPr eaLnBrk="1" hangingPunct="1"/>
            <a:r>
              <a:rPr lang="en-US" altLang="en-US" dirty="0" smtClean="0">
                <a:latin typeface="Arial" pitchFamily="34" charset="0"/>
                <a:cs typeface="Arial" pitchFamily="34" charset="0"/>
              </a:rPr>
              <a:t>Sometimes the term strategic management is used to refer to strategy formulation, implementation, and evaluation, with strategic planning referring only to strategy formulation.</a:t>
            </a:r>
          </a:p>
        </p:txBody>
      </p:sp>
      <p:sp>
        <p:nvSpPr>
          <p:cNvPr id="14339" name="Slide Number Placeholder 4"/>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FF50A275-10BC-4C83-89D2-8FA7E42AB1D7}" type="slidenum">
              <a:rPr lang="en-US" altLang="en-US" sz="1200">
                <a:latin typeface="Arial" pitchFamily="34" charset="0"/>
              </a:rPr>
              <a:pPr eaLnBrk="1" hangingPunct="1"/>
              <a:t>3</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Defining Strategic Management</a:t>
            </a:r>
            <a:endParaRPr lang="en-US" dirty="0"/>
          </a:p>
        </p:txBody>
      </p:sp>
    </p:spTree>
    <p:extLst>
      <p:ext uri="{BB962C8B-B14F-4D97-AF65-F5344CB8AC3E}">
        <p14:creationId xmlns:p14="http://schemas.microsoft.com/office/powerpoint/2010/main" val="3743477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noAutofit/>
          </a:bodyPr>
          <a:lstStyle/>
          <a:p>
            <a:pPr eaLnBrk="1" hangingPunct="1"/>
            <a:r>
              <a:rPr lang="en-US" altLang="en-US" sz="3600" dirty="0">
                <a:latin typeface="Arial" pitchFamily="34" charset="0"/>
                <a:cs typeface="Arial" pitchFamily="34" charset="0"/>
              </a:rPr>
              <a:t>A strategic plan is a company’</a:t>
            </a:r>
            <a:r>
              <a:rPr lang="en-US" altLang="ja-JP" sz="3600" dirty="0">
                <a:latin typeface="Arial" pitchFamily="34" charset="0"/>
                <a:cs typeface="Arial" pitchFamily="34" charset="0"/>
              </a:rPr>
              <a:t>s game plan.</a:t>
            </a:r>
          </a:p>
          <a:p>
            <a:pPr eaLnBrk="1" hangingPunct="1"/>
            <a:endParaRPr lang="en-US" altLang="ja-JP" sz="3600" dirty="0">
              <a:latin typeface="Arial" pitchFamily="34" charset="0"/>
              <a:cs typeface="Arial" pitchFamily="34" charset="0"/>
            </a:endParaRPr>
          </a:p>
          <a:p>
            <a:pPr eaLnBrk="1" hangingPunct="1"/>
            <a:r>
              <a:rPr lang="en-US" altLang="en-US" sz="3600" dirty="0">
                <a:latin typeface="Arial" pitchFamily="34" charset="0"/>
                <a:cs typeface="Arial" pitchFamily="34" charset="0"/>
              </a:rPr>
              <a:t>A strategic plan results from tough managerial choices among numerous good alternatives, and it signals commitment to specific markets, policies, procedures, and operations.</a:t>
            </a:r>
          </a:p>
        </p:txBody>
      </p:sp>
      <p:sp>
        <p:nvSpPr>
          <p:cNvPr id="16387"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30D6BA84-5F14-459D-B65E-AC8F3E7F189F}" type="slidenum">
              <a:rPr lang="en-US" altLang="en-US" sz="1200">
                <a:latin typeface="Arial" pitchFamily="34" charset="0"/>
              </a:rPr>
              <a:pPr eaLnBrk="1" hangingPunct="1"/>
              <a:t>4</a:t>
            </a:fld>
            <a:endParaRPr lang="en-US" altLang="en-US" sz="1200" dirty="0">
              <a:latin typeface="Arial" pitchFamily="34" charset="0"/>
            </a:endParaRPr>
          </a:p>
        </p:txBody>
      </p:sp>
      <p:sp>
        <p:nvSpPr>
          <p:cNvPr id="4" name="Title 3"/>
          <p:cNvSpPr>
            <a:spLocks noGrp="1"/>
          </p:cNvSpPr>
          <p:nvPr>
            <p:ph type="title"/>
          </p:nvPr>
        </p:nvSpPr>
        <p:spPr/>
        <p:txBody>
          <a:bodyPr/>
          <a:lstStyle/>
          <a:p>
            <a:r>
              <a:rPr lang="en-US" altLang="en-US" dirty="0">
                <a:latin typeface="Arial" charset="0"/>
                <a:cs typeface="Arial" charset="0"/>
              </a:rPr>
              <a:t>Defining Strategic Management</a:t>
            </a:r>
            <a:endParaRPr lang="en-US" dirty="0"/>
          </a:p>
        </p:txBody>
      </p:sp>
    </p:spTree>
    <p:extLst>
      <p:ext uri="{BB962C8B-B14F-4D97-AF65-F5344CB8AC3E}">
        <p14:creationId xmlns:p14="http://schemas.microsoft.com/office/powerpoint/2010/main" val="2910267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71109047"/>
              </p:ext>
            </p:extLst>
          </p:nvPr>
        </p:nvGraphicFramePr>
        <p:xfrm>
          <a:off x="4600279" y="1706925"/>
          <a:ext cx="7262567" cy="37424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5"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6C192DA8-C80A-478E-9EFB-A8E16A3D2EBC}" type="slidenum">
              <a:rPr lang="en-US" altLang="en-US" sz="1200">
                <a:latin typeface="Arial" pitchFamily="34" charset="0"/>
              </a:rPr>
              <a:pPr eaLnBrk="1" hangingPunct="1"/>
              <a:t>5</a:t>
            </a:fld>
            <a:endParaRPr lang="en-US" altLang="en-US" sz="1200" dirty="0">
              <a:latin typeface="Arial" pitchFamily="34" charset="0"/>
            </a:endParaRPr>
          </a:p>
        </p:txBody>
      </p:sp>
      <p:sp>
        <p:nvSpPr>
          <p:cNvPr id="3" name="Title 2"/>
          <p:cNvSpPr>
            <a:spLocks noGrp="1"/>
          </p:cNvSpPr>
          <p:nvPr>
            <p:ph type="title"/>
          </p:nvPr>
        </p:nvSpPr>
        <p:spPr/>
        <p:txBody>
          <a:bodyPr>
            <a:normAutofit/>
          </a:bodyPr>
          <a:lstStyle/>
          <a:p>
            <a:r>
              <a:rPr lang="en-US" altLang="en-US" dirty="0">
                <a:latin typeface="Arial" charset="0"/>
                <a:cs typeface="Arial" charset="0"/>
              </a:rPr>
              <a:t>Stages of Strategic Management</a:t>
            </a:r>
            <a:endParaRPr lang="en-US" dirty="0"/>
          </a:p>
        </p:txBody>
      </p:sp>
    </p:spTree>
    <p:extLst>
      <p:ext uri="{BB962C8B-B14F-4D97-AF65-F5344CB8AC3E}">
        <p14:creationId xmlns:p14="http://schemas.microsoft.com/office/powerpoint/2010/main" val="446657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00274F2F-3780-475E-A14C-74558479DAF2}" type="slidenum">
              <a:rPr lang="en-US" altLang="en-US" sz="1200">
                <a:latin typeface="Arial" pitchFamily="34" charset="0"/>
              </a:rPr>
              <a:pPr eaLnBrk="1" hangingPunct="1"/>
              <a:t>6</a:t>
            </a:fld>
            <a:endParaRPr lang="en-US" altLang="en-US" sz="1200" dirty="0">
              <a:latin typeface="Arial" pitchFamily="34" charset="0"/>
            </a:endParaRPr>
          </a:p>
        </p:txBody>
      </p:sp>
      <p:sp>
        <p:nvSpPr>
          <p:cNvPr id="20483" name="Content Placeholder 2"/>
          <p:cNvSpPr>
            <a:spLocks noGrp="1"/>
          </p:cNvSpPr>
          <p:nvPr>
            <p:ph idx="4294967295"/>
          </p:nvPr>
        </p:nvSpPr>
        <p:spPr>
          <a:xfrm>
            <a:off x="5307290" y="1772239"/>
            <a:ext cx="5360709" cy="4307886"/>
          </a:xfrm>
        </p:spPr>
        <p:txBody>
          <a:bodyPr>
            <a:normAutofit/>
          </a:bodyPr>
          <a:lstStyle/>
          <a:p>
            <a:pPr marL="0" indent="0">
              <a:buNone/>
            </a:pPr>
            <a:r>
              <a:rPr lang="en-US" altLang="en-US" b="1">
                <a:latin typeface="Arial" pitchFamily="34" charset="0"/>
                <a:cs typeface="Arial" pitchFamily="34" charset="0"/>
              </a:rPr>
              <a:t>Strategy Formulation </a:t>
            </a:r>
          </a:p>
          <a:p>
            <a:pPr lvl="1"/>
            <a:r>
              <a:rPr lang="en-US" altLang="en-US">
                <a:latin typeface="Arial" pitchFamily="34" charset="0"/>
                <a:cs typeface="Arial" pitchFamily="34" charset="0"/>
              </a:rPr>
              <a:t>developing a vision and mission </a:t>
            </a:r>
          </a:p>
          <a:p>
            <a:pPr lvl="1"/>
            <a:r>
              <a:rPr lang="en-US" altLang="en-US">
                <a:latin typeface="Arial" pitchFamily="34" charset="0"/>
                <a:cs typeface="Arial" pitchFamily="34" charset="0"/>
              </a:rPr>
              <a:t>identifying an organization’</a:t>
            </a:r>
            <a:r>
              <a:rPr lang="en-US" altLang="ja-JP">
                <a:latin typeface="Arial" pitchFamily="34" charset="0"/>
                <a:cs typeface="Arial" pitchFamily="34" charset="0"/>
              </a:rPr>
              <a:t>s external opportunities and threats</a:t>
            </a:r>
          </a:p>
          <a:p>
            <a:pPr lvl="1"/>
            <a:r>
              <a:rPr lang="en-US" altLang="ja-JP">
                <a:latin typeface="Arial" pitchFamily="34" charset="0"/>
                <a:cs typeface="Arial" pitchFamily="34" charset="0"/>
              </a:rPr>
              <a:t>determining internal strengths and weaknesses</a:t>
            </a:r>
          </a:p>
          <a:p>
            <a:pPr lvl="1"/>
            <a:r>
              <a:rPr lang="en-US" altLang="ja-JP">
                <a:latin typeface="Arial" pitchFamily="34" charset="0"/>
                <a:cs typeface="Arial" pitchFamily="34" charset="0"/>
              </a:rPr>
              <a:t>establishing long-term objectives</a:t>
            </a:r>
          </a:p>
          <a:p>
            <a:pPr lvl="1"/>
            <a:r>
              <a:rPr lang="en-US" altLang="ja-JP">
                <a:latin typeface="Arial" pitchFamily="34" charset="0"/>
                <a:cs typeface="Arial" pitchFamily="34" charset="0"/>
              </a:rPr>
              <a:t>generating alternative strategies</a:t>
            </a:r>
          </a:p>
          <a:p>
            <a:pPr lvl="1"/>
            <a:r>
              <a:rPr lang="en-US" altLang="ja-JP">
                <a:latin typeface="Arial" pitchFamily="34" charset="0"/>
                <a:cs typeface="Arial" pitchFamily="34" charset="0"/>
              </a:rPr>
              <a:t>choosing particular strategies to pursue</a:t>
            </a:r>
            <a:endParaRPr lang="en-US" altLang="en-US"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altLang="en-US" dirty="0">
                <a:latin typeface="Arial" charset="0"/>
                <a:cs typeface="Arial" charset="0"/>
              </a:rPr>
              <a:t>Stages of Strategic Management</a:t>
            </a:r>
            <a:endParaRPr lang="en-US" dirty="0"/>
          </a:p>
        </p:txBody>
      </p:sp>
    </p:spTree>
    <p:extLst>
      <p:ext uri="{BB962C8B-B14F-4D97-AF65-F5344CB8AC3E}">
        <p14:creationId xmlns:p14="http://schemas.microsoft.com/office/powerpoint/2010/main" val="1580055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pPr eaLnBrk="1" hangingPunct="1"/>
            <a:endParaRPr lang="en-US" altLang="en-US" dirty="0" smtClean="0">
              <a:latin typeface="Arial" pitchFamily="34" charset="0"/>
              <a:cs typeface="Arial" pitchFamily="34" charset="0"/>
            </a:endParaRPr>
          </a:p>
          <a:p>
            <a:pPr eaLnBrk="1" hangingPunct="1"/>
            <a:r>
              <a:rPr lang="en-US" altLang="en-US" dirty="0" smtClean="0">
                <a:latin typeface="Arial" pitchFamily="34" charset="0"/>
                <a:cs typeface="Arial" pitchFamily="34" charset="0"/>
              </a:rPr>
              <a:t>What new businesses to enter </a:t>
            </a:r>
          </a:p>
          <a:p>
            <a:pPr eaLnBrk="1" hangingPunct="1"/>
            <a:r>
              <a:rPr lang="en-US" altLang="en-US" dirty="0" smtClean="0">
                <a:latin typeface="Arial" pitchFamily="34" charset="0"/>
                <a:cs typeface="Arial" pitchFamily="34" charset="0"/>
              </a:rPr>
              <a:t>What businesses to abandon</a:t>
            </a:r>
          </a:p>
          <a:p>
            <a:pPr eaLnBrk="1" hangingPunct="1"/>
            <a:r>
              <a:rPr lang="en-US" altLang="en-US" dirty="0" smtClean="0">
                <a:latin typeface="Arial" pitchFamily="34" charset="0"/>
                <a:cs typeface="Arial" pitchFamily="34" charset="0"/>
              </a:rPr>
              <a:t>Whether to expand operations or diversify</a:t>
            </a:r>
          </a:p>
          <a:p>
            <a:pPr eaLnBrk="1" hangingPunct="1"/>
            <a:r>
              <a:rPr lang="en-US" altLang="en-US" dirty="0" smtClean="0">
                <a:latin typeface="Arial" pitchFamily="34" charset="0"/>
                <a:cs typeface="Arial" pitchFamily="34" charset="0"/>
              </a:rPr>
              <a:t>Whether to enter international markets</a:t>
            </a:r>
          </a:p>
          <a:p>
            <a:pPr eaLnBrk="1" hangingPunct="1"/>
            <a:r>
              <a:rPr lang="en-US" altLang="en-US" dirty="0" smtClean="0">
                <a:latin typeface="Arial" pitchFamily="34" charset="0"/>
                <a:cs typeface="Arial" pitchFamily="34" charset="0"/>
              </a:rPr>
              <a:t>Whether to merge or form a joint venture</a:t>
            </a:r>
          </a:p>
          <a:p>
            <a:pPr eaLnBrk="1" hangingPunct="1"/>
            <a:r>
              <a:rPr lang="en-US" altLang="en-US" dirty="0" smtClean="0">
                <a:latin typeface="Arial" pitchFamily="34" charset="0"/>
                <a:cs typeface="Arial" pitchFamily="34" charset="0"/>
              </a:rPr>
              <a:t>How to avoid a hostile takeover</a:t>
            </a:r>
          </a:p>
        </p:txBody>
      </p:sp>
      <p:sp>
        <p:nvSpPr>
          <p:cNvPr id="2253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0A05C3C0-4132-43DB-ABDD-EC631AE3B2CF}" type="slidenum">
              <a:rPr lang="en-US" altLang="en-US" sz="1200">
                <a:latin typeface="Arial" pitchFamily="34" charset="0"/>
              </a:rPr>
              <a:pPr eaLnBrk="1" hangingPunct="1"/>
              <a:t>7</a:t>
            </a:fld>
            <a:endParaRPr lang="en-US" altLang="en-US" sz="1200" dirty="0">
              <a:latin typeface="Arial" pitchFamily="34" charset="0"/>
            </a:endParaRPr>
          </a:p>
        </p:txBody>
      </p:sp>
      <p:sp>
        <p:nvSpPr>
          <p:cNvPr id="3" name="Title 2"/>
          <p:cNvSpPr>
            <a:spLocks noGrp="1"/>
          </p:cNvSpPr>
          <p:nvPr>
            <p:ph type="title"/>
          </p:nvPr>
        </p:nvSpPr>
        <p:spPr/>
        <p:txBody>
          <a:bodyPr/>
          <a:lstStyle/>
          <a:p>
            <a:r>
              <a:rPr lang="en-US" altLang="en-US" dirty="0">
                <a:latin typeface="Arial" charset="0"/>
                <a:cs typeface="Arial" charset="0"/>
              </a:rPr>
              <a:t>Strategy Formulation Decisions</a:t>
            </a:r>
            <a:endParaRPr lang="en-US" dirty="0"/>
          </a:p>
        </p:txBody>
      </p:sp>
    </p:spTree>
    <p:extLst>
      <p:ext uri="{BB962C8B-B14F-4D97-AF65-F5344CB8AC3E}">
        <p14:creationId xmlns:p14="http://schemas.microsoft.com/office/powerpoint/2010/main" val="8406564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lstStyle/>
          <a:p>
            <a:pPr marL="0" indent="0">
              <a:buNone/>
            </a:pPr>
            <a:r>
              <a:rPr lang="en-US" altLang="en-US" b="1" dirty="0" smtClean="0">
                <a:solidFill>
                  <a:srgbClr val="404040"/>
                </a:solidFill>
                <a:latin typeface="Arial" pitchFamily="34" charset="0"/>
                <a:cs typeface="Arial" pitchFamily="34" charset="0"/>
              </a:rPr>
              <a:t>Strategy Implementation </a:t>
            </a:r>
          </a:p>
          <a:p>
            <a:pPr lvl="1" eaLnBrk="1" hangingPunct="1"/>
            <a:r>
              <a:rPr lang="en-US" altLang="en-US" sz="3200" dirty="0">
                <a:latin typeface="Arial" pitchFamily="34" charset="0"/>
                <a:cs typeface="Arial" pitchFamily="34" charset="0"/>
              </a:rPr>
              <a:t>requires a firm to establish annual objectives, devise policies, motivate employees, and allocate resources so that formulated strategies can be executed</a:t>
            </a:r>
          </a:p>
          <a:p>
            <a:pPr lvl="1" eaLnBrk="1" hangingPunct="1"/>
            <a:r>
              <a:rPr lang="en-US" altLang="en-US" sz="3200" dirty="0">
                <a:latin typeface="Arial" pitchFamily="34" charset="0"/>
                <a:cs typeface="Arial" pitchFamily="34" charset="0"/>
              </a:rPr>
              <a:t>often called the action stage</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9EE6E2AF-6B01-4668-95ED-F624FA1602CD}" type="slidenum">
              <a:rPr lang="en-US" altLang="en-US" sz="1200">
                <a:latin typeface="Arial" pitchFamily="34" charset="0"/>
              </a:rPr>
              <a:pPr eaLnBrk="1" hangingPunct="1"/>
              <a:t>8</a:t>
            </a:fld>
            <a:endParaRPr lang="en-US" altLang="en-US" sz="1200" dirty="0">
              <a:latin typeface="Arial" pitchFamily="34" charset="0"/>
            </a:endParaRPr>
          </a:p>
        </p:txBody>
      </p:sp>
      <p:sp>
        <p:nvSpPr>
          <p:cNvPr id="3" name="Title 2"/>
          <p:cNvSpPr>
            <a:spLocks noGrp="1"/>
          </p:cNvSpPr>
          <p:nvPr>
            <p:ph type="title"/>
          </p:nvPr>
        </p:nvSpPr>
        <p:spPr/>
        <p:txBody>
          <a:bodyPr>
            <a:normAutofit/>
          </a:bodyPr>
          <a:lstStyle/>
          <a:p>
            <a:r>
              <a:rPr lang="en-US" altLang="en-US" dirty="0">
                <a:latin typeface="Arial" charset="0"/>
                <a:cs typeface="Arial" charset="0"/>
              </a:rPr>
              <a:t>Stages of Strategic Management</a:t>
            </a:r>
            <a:endParaRPr lang="en-US" dirty="0"/>
          </a:p>
        </p:txBody>
      </p:sp>
    </p:spTree>
    <p:extLst>
      <p:ext uri="{BB962C8B-B14F-4D97-AF65-F5344CB8AC3E}">
        <p14:creationId xmlns:p14="http://schemas.microsoft.com/office/powerpoint/2010/main" val="2163350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p:txBody>
          <a:bodyPr>
            <a:normAutofit/>
          </a:bodyPr>
          <a:lstStyle/>
          <a:p>
            <a:pPr marL="0" indent="0">
              <a:buNone/>
            </a:pPr>
            <a:r>
              <a:rPr lang="en-US" altLang="en-US" b="1" dirty="0" smtClean="0">
                <a:solidFill>
                  <a:srgbClr val="404040"/>
                </a:solidFill>
                <a:latin typeface="Arial" pitchFamily="34" charset="0"/>
                <a:cs typeface="Arial" pitchFamily="34" charset="0"/>
              </a:rPr>
              <a:t>Strategy Evaluation</a:t>
            </a:r>
          </a:p>
          <a:p>
            <a:pPr lvl="1" eaLnBrk="1" hangingPunct="1"/>
            <a:r>
              <a:rPr lang="en-US" altLang="en-US" sz="3200" dirty="0">
                <a:latin typeface="Arial" pitchFamily="34" charset="0"/>
                <a:cs typeface="Arial" pitchFamily="34" charset="0"/>
              </a:rPr>
              <a:t>Determining which strategies are not working well</a:t>
            </a:r>
          </a:p>
          <a:p>
            <a:pPr lvl="1"/>
            <a:r>
              <a:rPr lang="en-US" altLang="en-US" sz="3200" dirty="0">
                <a:latin typeface="Arial" pitchFamily="34" charset="0"/>
                <a:cs typeface="Arial" pitchFamily="34" charset="0"/>
              </a:rPr>
              <a:t>Three fundamental </a:t>
            </a:r>
            <a:r>
              <a:rPr lang="en-US" altLang="en-US" sz="3200" dirty="0">
                <a:latin typeface="Arial" pitchFamily="34" charset="0"/>
                <a:cs typeface="Arial" pitchFamily="34" charset="0"/>
              </a:rPr>
              <a:t>activities:</a:t>
            </a:r>
          </a:p>
          <a:p>
            <a:pPr lvl="2"/>
            <a:r>
              <a:rPr lang="en-US" altLang="en-US" sz="2800" dirty="0">
                <a:latin typeface="Arial" pitchFamily="34" charset="0"/>
                <a:cs typeface="Arial" pitchFamily="34" charset="0"/>
              </a:rPr>
              <a:t>reviewing </a:t>
            </a:r>
            <a:r>
              <a:rPr lang="en-US" altLang="en-US" sz="2800" dirty="0">
                <a:latin typeface="Arial" pitchFamily="34" charset="0"/>
                <a:cs typeface="Arial" pitchFamily="34" charset="0"/>
              </a:rPr>
              <a:t>external and internal factors </a:t>
            </a:r>
            <a:r>
              <a:rPr lang="en-US" altLang="en-US" sz="2800" dirty="0">
                <a:latin typeface="Arial" pitchFamily="34" charset="0"/>
                <a:cs typeface="Arial" pitchFamily="34" charset="0"/>
              </a:rPr>
              <a:t>that are </a:t>
            </a:r>
            <a:r>
              <a:rPr lang="en-US" altLang="en-US" sz="2800" dirty="0">
                <a:latin typeface="Arial" pitchFamily="34" charset="0"/>
                <a:cs typeface="Arial" pitchFamily="34" charset="0"/>
              </a:rPr>
              <a:t>the </a:t>
            </a:r>
            <a:r>
              <a:rPr lang="en-US" altLang="en-US" sz="2800" dirty="0">
                <a:latin typeface="Arial" pitchFamily="34" charset="0"/>
                <a:cs typeface="Arial" pitchFamily="34" charset="0"/>
              </a:rPr>
              <a:t>bases </a:t>
            </a:r>
            <a:r>
              <a:rPr lang="en-US" altLang="en-US" sz="2800" dirty="0">
                <a:latin typeface="Arial" pitchFamily="34" charset="0"/>
                <a:cs typeface="Arial" pitchFamily="34" charset="0"/>
              </a:rPr>
              <a:t>for current </a:t>
            </a:r>
            <a:r>
              <a:rPr lang="en-US" altLang="en-US" sz="2800" dirty="0">
                <a:latin typeface="Arial" pitchFamily="34" charset="0"/>
                <a:cs typeface="Arial" pitchFamily="34" charset="0"/>
              </a:rPr>
              <a:t>strategies</a:t>
            </a:r>
          </a:p>
          <a:p>
            <a:pPr lvl="2"/>
            <a:r>
              <a:rPr lang="en-US" altLang="en-US" sz="2800" dirty="0">
                <a:latin typeface="Arial" pitchFamily="34" charset="0"/>
                <a:cs typeface="Arial" pitchFamily="34" charset="0"/>
              </a:rPr>
              <a:t>measuring performance</a:t>
            </a:r>
          </a:p>
          <a:p>
            <a:pPr lvl="2"/>
            <a:r>
              <a:rPr lang="en-US" altLang="en-US" sz="2800" dirty="0">
                <a:latin typeface="Arial" pitchFamily="34" charset="0"/>
                <a:cs typeface="Arial" pitchFamily="34" charset="0"/>
              </a:rPr>
              <a:t>taking </a:t>
            </a:r>
            <a:r>
              <a:rPr lang="en-US" altLang="en-US" sz="2800" dirty="0">
                <a:latin typeface="Arial" pitchFamily="34" charset="0"/>
                <a:cs typeface="Arial" pitchFamily="34" charset="0"/>
              </a:rPr>
              <a:t>corrective </a:t>
            </a:r>
            <a:r>
              <a:rPr lang="en-US" altLang="en-US" sz="2800" dirty="0">
                <a:latin typeface="Arial" pitchFamily="34" charset="0"/>
                <a:cs typeface="Arial" pitchFamily="34" charset="0"/>
              </a:rPr>
              <a:t>actions</a:t>
            </a:r>
          </a:p>
        </p:txBody>
      </p:sp>
      <p:sp>
        <p:nvSpPr>
          <p:cNvPr id="2457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r>
              <a:rPr lang="en-US" altLang="en-US" sz="1200" dirty="0">
                <a:latin typeface="Arial" pitchFamily="34" charset="0"/>
              </a:rPr>
              <a:t>1-</a:t>
            </a:r>
            <a:fld id="{9EE6E2AF-6B01-4668-95ED-F624FA1602CD}" type="slidenum">
              <a:rPr lang="en-US" altLang="en-US" sz="1200">
                <a:latin typeface="Arial" pitchFamily="34" charset="0"/>
              </a:rPr>
              <a:pPr eaLnBrk="1" hangingPunct="1"/>
              <a:t>9</a:t>
            </a:fld>
            <a:endParaRPr lang="en-US" altLang="en-US" sz="1200" dirty="0">
              <a:latin typeface="Arial" pitchFamily="34" charset="0"/>
            </a:endParaRPr>
          </a:p>
        </p:txBody>
      </p:sp>
      <p:sp>
        <p:nvSpPr>
          <p:cNvPr id="3" name="Title 2"/>
          <p:cNvSpPr>
            <a:spLocks noGrp="1"/>
          </p:cNvSpPr>
          <p:nvPr>
            <p:ph type="title"/>
          </p:nvPr>
        </p:nvSpPr>
        <p:spPr/>
        <p:txBody>
          <a:bodyPr>
            <a:normAutofit/>
          </a:bodyPr>
          <a:lstStyle/>
          <a:p>
            <a:r>
              <a:rPr lang="en-US" altLang="en-US" dirty="0">
                <a:latin typeface="Arial" charset="0"/>
                <a:cs typeface="Arial" charset="0"/>
              </a:rPr>
              <a:t>Stages of Strategic Management</a:t>
            </a:r>
            <a:endParaRPr lang="en-US" dirty="0"/>
          </a:p>
        </p:txBody>
      </p:sp>
    </p:spTree>
    <p:extLst>
      <p:ext uri="{BB962C8B-B14F-4D97-AF65-F5344CB8AC3E}">
        <p14:creationId xmlns:p14="http://schemas.microsoft.com/office/powerpoint/2010/main" val="1971830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14</TotalTime>
  <Words>2494</Words>
  <Application>Microsoft Office PowerPoint</Application>
  <PresentationFormat>Widescreen</PresentationFormat>
  <Paragraphs>248</Paragraphs>
  <Slides>25</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ＭＳ Ｐゴシック</vt:lpstr>
      <vt:lpstr>ＭＳ Ｐゴシック</vt:lpstr>
      <vt:lpstr>游ゴシック</vt:lpstr>
      <vt:lpstr>Arial</vt:lpstr>
      <vt:lpstr>Calibri</vt:lpstr>
      <vt:lpstr>Calibri Light</vt:lpstr>
      <vt:lpstr>Franklin Gothic Book</vt:lpstr>
      <vt:lpstr>Rockwell</vt:lpstr>
      <vt:lpstr>Wingdings</vt:lpstr>
      <vt:lpstr>Atlas</vt:lpstr>
      <vt:lpstr>Nature and Introduction of strategic Management</vt:lpstr>
      <vt:lpstr>Defining Strategic Management</vt:lpstr>
      <vt:lpstr>Defining Strategic Management</vt:lpstr>
      <vt:lpstr>Defining Strategic Management</vt:lpstr>
      <vt:lpstr>Stages of Strategic Management</vt:lpstr>
      <vt:lpstr>Stages of Strategic Management</vt:lpstr>
      <vt:lpstr>Strategy Formulation Decisions</vt:lpstr>
      <vt:lpstr>Stages of Strategic Management</vt:lpstr>
      <vt:lpstr>Stages of Strategic Management</vt:lpstr>
      <vt:lpstr>Key Terms in Strategic Management</vt:lpstr>
      <vt:lpstr>Key Terms in Strategic Management</vt:lpstr>
      <vt:lpstr>Key Terms in Strategic Management</vt:lpstr>
      <vt:lpstr>Some Opportunities and Threats</vt:lpstr>
      <vt:lpstr>Key Terms in Strategic Management</vt:lpstr>
      <vt:lpstr>Key Terms in Strategic Management</vt:lpstr>
      <vt:lpstr>Key Terms in Strategic Management</vt:lpstr>
      <vt:lpstr>The Strategic-Management Model</vt:lpstr>
      <vt:lpstr>Benefits of Strategic Management</vt:lpstr>
      <vt:lpstr>Benefits to a Firm That Does Strategic Planning</vt:lpstr>
      <vt:lpstr>Financial Benefits</vt:lpstr>
      <vt:lpstr>Nonfinancial Benefits</vt:lpstr>
      <vt:lpstr>Why Some Firms Do No Strategic Planning</vt:lpstr>
      <vt:lpstr>Why Some Firms Do No Strategic Planning</vt:lpstr>
      <vt:lpstr>Pitfalls in Strategic Planning</vt:lpstr>
      <vt:lpstr>Pitfalls in Strategic Planning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of strategic Management</dc:title>
  <dc:creator>lenovo</dc:creator>
  <cp:lastModifiedBy>lenovo</cp:lastModifiedBy>
  <cp:revision>4</cp:revision>
  <dcterms:created xsi:type="dcterms:W3CDTF">2023-04-26T05:48:29Z</dcterms:created>
  <dcterms:modified xsi:type="dcterms:W3CDTF">2023-04-26T06:02:35Z</dcterms:modified>
</cp:coreProperties>
</file>