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92" r:id="rId2"/>
    <p:sldId id="295" r:id="rId3"/>
    <p:sldId id="296" r:id="rId4"/>
    <p:sldId id="297" r:id="rId5"/>
    <p:sldId id="298" r:id="rId6"/>
    <p:sldId id="299" r:id="rId7"/>
    <p:sldId id="300" r:id="rId8"/>
    <p:sldId id="301" r:id="rId9"/>
    <p:sldId id="302" r:id="rId10"/>
    <p:sldId id="303" r:id="rId11"/>
    <p:sldId id="306" r:id="rId12"/>
    <p:sldId id="307" r:id="rId13"/>
    <p:sldId id="308" r:id="rId14"/>
    <p:sldId id="309" r:id="rId15"/>
    <p:sldId id="310" r:id="rId16"/>
    <p:sldId id="311" r:id="rId17"/>
    <p:sldId id="312" r:id="rId18"/>
    <p:sldId id="313" r:id="rId19"/>
    <p:sldId id="314" r:id="rId20"/>
    <p:sldId id="316" r:id="rId21"/>
    <p:sldId id="317" r:id="rId22"/>
    <p:sldId id="318" r:id="rId23"/>
    <p:sldId id="319" r:id="rId24"/>
    <p:sldId id="320" r:id="rId25"/>
    <p:sldId id="321" r:id="rId26"/>
    <p:sldId id="322" r:id="rId27"/>
    <p:sldId id="323" r:id="rId28"/>
    <p:sldId id="324" r:id="rId29"/>
    <p:sldId id="325" r:id="rId30"/>
    <p:sldId id="326"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73" d="100"/>
          <a:sy n="73" d="100"/>
        </p:scale>
        <p:origin x="-1278"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9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9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9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9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9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9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61" name="Title 1"/>
          <p:cNvSpPr>
            <a:spLocks noGrp="1"/>
          </p:cNvSpPr>
          <p:nvPr>
            <p:ph type="title"/>
          </p:nvPr>
        </p:nvSpPr>
        <p:spPr/>
        <p:txBody>
          <a:bodyPr/>
          <a:lstStyle/>
          <a:p>
            <a:r>
              <a:rPr lang="en-US" altLang="zh-CN" smtClean="0"/>
              <a:t>Click to edit Master title style</a:t>
            </a:r>
            <a:endParaRPr lang="en-US" dirty="0"/>
          </a:p>
        </p:txBody>
      </p:sp>
      <p:sp>
        <p:nvSpPr>
          <p:cNvPr id="1048662"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63" name="Date Placeholder 3"/>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664" name="Footer Placeholder 4"/>
          <p:cNvSpPr>
            <a:spLocks noGrp="1"/>
          </p:cNvSpPr>
          <p:nvPr>
            <p:ph type="ftr" sz="quarter" idx="11"/>
          </p:nvPr>
        </p:nvSpPr>
        <p:spPr/>
        <p:txBody>
          <a:bodyPr/>
          <a:lstStyle/>
          <a:p>
            <a:endParaRPr lang="zh-CN" altLang="en-US"/>
          </a:p>
        </p:txBody>
      </p:sp>
      <p:sp>
        <p:nvSpPr>
          <p:cNvPr id="104866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50"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51"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52" name="Date Placeholder 3"/>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653" name="Footer Placeholder 4"/>
          <p:cNvSpPr>
            <a:spLocks noGrp="1"/>
          </p:cNvSpPr>
          <p:nvPr>
            <p:ph type="ftr" sz="quarter" idx="11"/>
          </p:nvPr>
        </p:nvSpPr>
        <p:spPr/>
        <p:txBody>
          <a:bodyPr/>
          <a:lstStyle/>
          <a:p>
            <a:endParaRPr lang="zh-CN" altLang="en-US"/>
          </a:p>
        </p:txBody>
      </p:sp>
      <p:sp>
        <p:nvSpPr>
          <p:cNvPr id="1048654"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ltLang="zh-CN" smtClean="0"/>
              <a:t>Click to edit Master title style</a:t>
            </a:r>
            <a:endParaRPr lang="en-US" dirty="0"/>
          </a:p>
        </p:txBody>
      </p:sp>
      <p:sp>
        <p:nvSpPr>
          <p:cNvPr id="1048589"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90" name="Date Placeholder 3"/>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591" name="Footer Placeholder 4"/>
          <p:cNvSpPr>
            <a:spLocks noGrp="1"/>
          </p:cNvSpPr>
          <p:nvPr>
            <p:ph type="ftr" sz="quarter" idx="11"/>
          </p:nvPr>
        </p:nvSpPr>
        <p:spPr/>
        <p:txBody>
          <a:bodyPr/>
          <a:lstStyle/>
          <a:p>
            <a:endParaRPr lang="zh-CN" altLang="en-US"/>
          </a:p>
        </p:txBody>
      </p:sp>
      <p:sp>
        <p:nvSpPr>
          <p:cNvPr id="1048592"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66"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67"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68" name="Date Placeholder 3"/>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669" name="Footer Placeholder 4"/>
          <p:cNvSpPr>
            <a:spLocks noGrp="1"/>
          </p:cNvSpPr>
          <p:nvPr>
            <p:ph type="ftr" sz="quarter" idx="11"/>
          </p:nvPr>
        </p:nvSpPr>
        <p:spPr/>
        <p:txBody>
          <a:bodyPr/>
          <a:lstStyle/>
          <a:p>
            <a:endParaRPr lang="zh-CN" altLang="en-US"/>
          </a:p>
        </p:txBody>
      </p:sp>
      <p:sp>
        <p:nvSpPr>
          <p:cNvPr id="1048670"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71" name="Title 1"/>
          <p:cNvSpPr>
            <a:spLocks noGrp="1"/>
          </p:cNvSpPr>
          <p:nvPr>
            <p:ph type="title"/>
          </p:nvPr>
        </p:nvSpPr>
        <p:spPr/>
        <p:txBody>
          <a:bodyPr/>
          <a:lstStyle/>
          <a:p>
            <a:r>
              <a:rPr lang="en-US" altLang="zh-CN" smtClean="0"/>
              <a:t>Click to edit Master title style</a:t>
            </a:r>
            <a:endParaRPr lang="en-US" dirty="0"/>
          </a:p>
        </p:txBody>
      </p:sp>
      <p:sp>
        <p:nvSpPr>
          <p:cNvPr id="1048672"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73"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74" name="Date Placeholder 4"/>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675" name="Footer Placeholder 5"/>
          <p:cNvSpPr>
            <a:spLocks noGrp="1"/>
          </p:cNvSpPr>
          <p:nvPr>
            <p:ph type="ftr" sz="quarter" idx="11"/>
          </p:nvPr>
        </p:nvSpPr>
        <p:spPr/>
        <p:txBody>
          <a:bodyPr/>
          <a:lstStyle/>
          <a:p>
            <a:endParaRPr lang="zh-CN" altLang="en-US"/>
          </a:p>
        </p:txBody>
      </p:sp>
      <p:sp>
        <p:nvSpPr>
          <p:cNvPr id="1048676"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77"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78"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79"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80"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81"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82" name="Date Placeholder 6"/>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683" name="Footer Placeholder 7"/>
          <p:cNvSpPr>
            <a:spLocks noGrp="1"/>
          </p:cNvSpPr>
          <p:nvPr>
            <p:ph type="ftr" sz="quarter" idx="11"/>
          </p:nvPr>
        </p:nvSpPr>
        <p:spPr/>
        <p:txBody>
          <a:bodyPr/>
          <a:lstStyle/>
          <a:p>
            <a:endParaRPr lang="zh-CN" altLang="en-US"/>
          </a:p>
        </p:txBody>
      </p:sp>
      <p:sp>
        <p:nvSpPr>
          <p:cNvPr id="1048684"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46" name="Title 1"/>
          <p:cNvSpPr>
            <a:spLocks noGrp="1"/>
          </p:cNvSpPr>
          <p:nvPr>
            <p:ph type="title"/>
          </p:nvPr>
        </p:nvSpPr>
        <p:spPr/>
        <p:txBody>
          <a:bodyPr/>
          <a:lstStyle/>
          <a:p>
            <a:r>
              <a:rPr lang="en-US" altLang="zh-CN" smtClean="0"/>
              <a:t>Click to edit Master title style</a:t>
            </a:r>
            <a:endParaRPr lang="en-US" dirty="0"/>
          </a:p>
        </p:txBody>
      </p:sp>
      <p:sp>
        <p:nvSpPr>
          <p:cNvPr id="1048647" name="Date Placeholder 2"/>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648" name="Footer Placeholder 3"/>
          <p:cNvSpPr>
            <a:spLocks noGrp="1"/>
          </p:cNvSpPr>
          <p:nvPr>
            <p:ph type="ftr" sz="quarter" idx="11"/>
          </p:nvPr>
        </p:nvSpPr>
        <p:spPr/>
        <p:txBody>
          <a:bodyPr/>
          <a:lstStyle/>
          <a:p>
            <a:endParaRPr lang="zh-CN" altLang="en-US"/>
          </a:p>
        </p:txBody>
      </p:sp>
      <p:sp>
        <p:nvSpPr>
          <p:cNvPr id="1048649"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01" name="Date Placeholder 1"/>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602" name="Footer Placeholder 2"/>
          <p:cNvSpPr>
            <a:spLocks noGrp="1"/>
          </p:cNvSpPr>
          <p:nvPr>
            <p:ph type="ftr" sz="quarter" idx="11"/>
          </p:nvPr>
        </p:nvSpPr>
        <p:spPr/>
        <p:txBody>
          <a:bodyPr/>
          <a:lstStyle/>
          <a:p>
            <a:endParaRPr lang="zh-CN" altLang="en-US"/>
          </a:p>
        </p:txBody>
      </p:sp>
      <p:sp>
        <p:nvSpPr>
          <p:cNvPr id="1048603"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85"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8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8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88" name="Date Placeholder 4"/>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689" name="Footer Placeholder 5"/>
          <p:cNvSpPr>
            <a:spLocks noGrp="1"/>
          </p:cNvSpPr>
          <p:nvPr>
            <p:ph type="ftr" sz="quarter" idx="11"/>
          </p:nvPr>
        </p:nvSpPr>
        <p:spPr/>
        <p:txBody>
          <a:bodyPr/>
          <a:lstStyle/>
          <a:p>
            <a:endParaRPr lang="zh-CN" altLang="en-US"/>
          </a:p>
        </p:txBody>
      </p:sp>
      <p:sp>
        <p:nvSpPr>
          <p:cNvPr id="1048690"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55"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56"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5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58" name="Date Placeholder 4"/>
          <p:cNvSpPr>
            <a:spLocks noGrp="1"/>
          </p:cNvSpPr>
          <p:nvPr>
            <p:ph type="dt" sz="half" idx="10"/>
          </p:nvPr>
        </p:nvSpPr>
        <p:spPr/>
        <p:txBody>
          <a:bodyPr/>
          <a:lstStyle/>
          <a:p>
            <a:fld id="{70BC1078-46ED-40F9-8930-935BAD7C2B02}" type="datetimeFigureOut">
              <a:rPr lang="zh-CN" altLang="en-US" smtClean="0"/>
              <a:pPr/>
              <a:t>2023/4/26</a:t>
            </a:fld>
            <a:endParaRPr lang="zh-CN" altLang="en-US"/>
          </a:p>
        </p:txBody>
      </p:sp>
      <p:sp>
        <p:nvSpPr>
          <p:cNvPr id="1048659" name="Footer Placeholder 5"/>
          <p:cNvSpPr>
            <a:spLocks noGrp="1"/>
          </p:cNvSpPr>
          <p:nvPr>
            <p:ph type="ftr" sz="quarter" idx="11"/>
          </p:nvPr>
        </p:nvSpPr>
        <p:spPr/>
        <p:txBody>
          <a:bodyPr/>
          <a:lstStyle/>
          <a:p>
            <a:endParaRPr lang="zh-CN" altLang="en-US"/>
          </a:p>
        </p:txBody>
      </p:sp>
      <p:sp>
        <p:nvSpPr>
          <p:cNvPr id="1048660"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2023/4/26</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a:xfrm>
            <a:off x="685800" y="1122363"/>
            <a:ext cx="7772400" cy="1307328"/>
          </a:xfrm>
        </p:spPr>
        <p:txBody>
          <a:bodyPr/>
          <a:lstStyle/>
          <a:p>
            <a:r>
              <a:rPr lang="en-US" altLang="zh-CN" b="1" dirty="0">
                <a:solidFill>
                  <a:srgbClr val="330066"/>
                </a:solidFill>
              </a:rPr>
              <a:t>FIRE SAFETY SERVICE </a:t>
            </a:r>
          </a:p>
        </p:txBody>
      </p:sp>
      <p:sp>
        <p:nvSpPr>
          <p:cNvPr id="1048587" name="Subtitle 2"/>
          <p:cNvSpPr>
            <a:spLocks noGrp="1"/>
          </p:cNvSpPr>
          <p:nvPr>
            <p:ph type="subTitle" idx="1"/>
          </p:nvPr>
        </p:nvSpPr>
        <p:spPr/>
        <p:txBody>
          <a:bodyPr>
            <a:normAutofit fontScale="92500" lnSpcReduction="10000"/>
          </a:bodyPr>
          <a:lstStyle/>
          <a:p>
            <a:r>
              <a:rPr lang="en-US" altLang="zh-CN" sz="3000" b="1" u="sng" dirty="0">
                <a:solidFill>
                  <a:srgbClr val="800000"/>
                </a:solidFill>
              </a:rPr>
              <a:t>Prepared by : </a:t>
            </a:r>
            <a:endParaRPr lang="en-US" altLang="zh-CN" sz="3000" b="1" u="sng" dirty="0" smtClean="0">
              <a:solidFill>
                <a:srgbClr val="800000"/>
              </a:solidFill>
            </a:endParaRPr>
          </a:p>
          <a:p>
            <a:r>
              <a:rPr lang="en-US" altLang="zh-CN" b="1" dirty="0" smtClean="0">
                <a:solidFill>
                  <a:srgbClr val="800000"/>
                </a:solidFill>
              </a:rPr>
              <a:t>Ms</a:t>
            </a:r>
            <a:r>
              <a:rPr lang="en-US" altLang="zh-CN" b="1" dirty="0">
                <a:solidFill>
                  <a:srgbClr val="800000"/>
                </a:solidFill>
              </a:rPr>
              <a:t>. </a:t>
            </a:r>
            <a:r>
              <a:rPr lang="en-US" altLang="zh-CN" b="1" dirty="0" smtClean="0">
                <a:solidFill>
                  <a:srgbClr val="800000"/>
                </a:solidFill>
              </a:rPr>
              <a:t>Mital Thakkar</a:t>
            </a:r>
          </a:p>
          <a:p>
            <a:r>
              <a:rPr lang="en-US" altLang="zh-CN" b="1" dirty="0" smtClean="0">
                <a:solidFill>
                  <a:srgbClr val="800000"/>
                </a:solidFill>
              </a:rPr>
              <a:t>Assistant Professor</a:t>
            </a:r>
          </a:p>
          <a:p>
            <a:r>
              <a:rPr lang="en-US" altLang="zh-CN" b="1" dirty="0" smtClean="0">
                <a:solidFill>
                  <a:srgbClr val="800000"/>
                </a:solidFill>
              </a:rPr>
              <a:t>Department of Management, SVDU</a:t>
            </a:r>
            <a:endParaRPr lang="en-US" altLang="zh-CN" b="1" dirty="0">
              <a:solidFill>
                <a:srgbClr val="8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048608"/>
          <p:cNvSpPr>
            <a:spLocks noGrp="1"/>
          </p:cNvSpPr>
          <p:nvPr>
            <p:ph type="title"/>
          </p:nvPr>
        </p:nvSpPr>
        <p:spPr/>
        <p:txBody>
          <a:bodyPr/>
          <a:lstStyle/>
          <a:p>
            <a:pPr algn="ctr"/>
            <a:r>
              <a:rPr lang="en-US" b="1">
                <a:solidFill>
                  <a:srgbClr val="330066"/>
                </a:solidFill>
              </a:rPr>
              <a:t>Fire Extinguisher </a:t>
            </a:r>
          </a:p>
        </p:txBody>
      </p:sp>
      <p:sp>
        <p:nvSpPr>
          <p:cNvPr id="1048610" name="Content Placeholder 1048609"/>
          <p:cNvSpPr>
            <a:spLocks noGrp="1"/>
          </p:cNvSpPr>
          <p:nvPr>
            <p:ph idx="1"/>
          </p:nvPr>
        </p:nvSpPr>
        <p:spPr/>
        <p:txBody>
          <a:bodyPr/>
          <a:lstStyle/>
          <a:p>
            <a:pPr>
              <a:buNone/>
            </a:pPr>
            <a:r>
              <a:rPr lang="en-US" b="1" dirty="0">
                <a:solidFill>
                  <a:srgbClr val="800000"/>
                </a:solidFill>
              </a:rPr>
              <a:t>PASS</a:t>
            </a:r>
          </a:p>
          <a:p>
            <a:r>
              <a:rPr lang="en-US" b="1" dirty="0">
                <a:solidFill>
                  <a:srgbClr val="800000"/>
                </a:solidFill>
              </a:rPr>
              <a:t>P: </a:t>
            </a:r>
            <a:r>
              <a:rPr lang="en-US" dirty="0">
                <a:solidFill>
                  <a:srgbClr val="800000"/>
                </a:solidFill>
              </a:rPr>
              <a:t>Pull</a:t>
            </a:r>
          </a:p>
          <a:p>
            <a:r>
              <a:rPr lang="en-US" b="1" dirty="0">
                <a:solidFill>
                  <a:srgbClr val="800000"/>
                </a:solidFill>
              </a:rPr>
              <a:t>A</a:t>
            </a:r>
            <a:r>
              <a:rPr lang="en-US" dirty="0">
                <a:solidFill>
                  <a:srgbClr val="800000"/>
                </a:solidFill>
              </a:rPr>
              <a:t>: Aim low</a:t>
            </a:r>
          </a:p>
          <a:p>
            <a:r>
              <a:rPr lang="en-US" b="1" dirty="0">
                <a:solidFill>
                  <a:srgbClr val="800000"/>
                </a:solidFill>
              </a:rPr>
              <a:t>S: </a:t>
            </a:r>
            <a:r>
              <a:rPr lang="en-US" dirty="0">
                <a:solidFill>
                  <a:srgbClr val="800000"/>
                </a:solidFill>
              </a:rPr>
              <a:t>Squeeze</a:t>
            </a:r>
          </a:p>
          <a:p>
            <a:r>
              <a:rPr lang="en-US" b="1" dirty="0">
                <a:solidFill>
                  <a:srgbClr val="800000"/>
                </a:solidFill>
              </a:rPr>
              <a:t>S: </a:t>
            </a:r>
            <a:r>
              <a:rPr lang="en-US" dirty="0">
                <a:solidFill>
                  <a:srgbClr val="800000"/>
                </a:solidFill>
              </a:rPr>
              <a:t>Sweep</a:t>
            </a:r>
          </a:p>
        </p:txBody>
      </p:sp>
      <p:pic>
        <p:nvPicPr>
          <p:cNvPr id="2097156" name="Picture 2097155"/>
          <p:cNvPicPr>
            <a:picLocks/>
          </p:cNvPicPr>
          <p:nvPr/>
        </p:nvPicPr>
        <p:blipFill>
          <a:blip r:embed="rId2"/>
          <a:stretch>
            <a:fillRect/>
          </a:stretch>
        </p:blipFill>
        <p:spPr>
          <a:xfrm>
            <a:off x="3223778" y="1821542"/>
            <a:ext cx="5672572" cy="461007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048614"/>
          <p:cNvSpPr>
            <a:spLocks noGrp="1"/>
          </p:cNvSpPr>
          <p:nvPr>
            <p:ph type="title"/>
          </p:nvPr>
        </p:nvSpPr>
        <p:spPr/>
        <p:txBody>
          <a:bodyPr/>
          <a:lstStyle/>
          <a:p>
            <a:pPr algn="ctr"/>
            <a:r>
              <a:rPr lang="en-US" b="1">
                <a:solidFill>
                  <a:srgbClr val="330066"/>
                </a:solidFill>
              </a:rPr>
              <a:t>Controlling Fire </a:t>
            </a:r>
          </a:p>
        </p:txBody>
      </p:sp>
      <p:sp>
        <p:nvSpPr>
          <p:cNvPr id="1048616" name="Content Placeholder 1048615"/>
          <p:cNvSpPr>
            <a:spLocks noGrp="1"/>
          </p:cNvSpPr>
          <p:nvPr>
            <p:ph idx="1"/>
          </p:nvPr>
        </p:nvSpPr>
        <p:spPr/>
        <p:txBody>
          <a:bodyPr/>
          <a:lstStyle/>
          <a:p>
            <a:pPr algn="just"/>
            <a:r>
              <a:rPr lang="en-US" dirty="0">
                <a:solidFill>
                  <a:srgbClr val="800000"/>
                </a:solidFill>
              </a:rPr>
              <a:t>Pull nearest fire alarm and call your emergency contact </a:t>
            </a:r>
            <a:r>
              <a:rPr lang="en-US" dirty="0" smtClean="0">
                <a:solidFill>
                  <a:srgbClr val="800000"/>
                </a:solidFill>
              </a:rPr>
              <a:t>e.g. </a:t>
            </a:r>
            <a:r>
              <a:rPr lang="en-US" dirty="0">
                <a:solidFill>
                  <a:srgbClr val="800000"/>
                </a:solidFill>
              </a:rPr>
              <a:t>security</a:t>
            </a:r>
          </a:p>
          <a:p>
            <a:pPr algn="just"/>
            <a:r>
              <a:rPr lang="en-US" dirty="0">
                <a:solidFill>
                  <a:srgbClr val="800000"/>
                </a:solidFill>
              </a:rPr>
              <a:t>Control fire with fire extinguisher</a:t>
            </a:r>
          </a:p>
          <a:p>
            <a:pPr algn="just"/>
            <a:r>
              <a:rPr lang="en-US" dirty="0">
                <a:solidFill>
                  <a:srgbClr val="800000"/>
                </a:solidFill>
              </a:rPr>
              <a:t>Do not run with burning articles</a:t>
            </a:r>
          </a:p>
          <a:p>
            <a:pPr algn="just"/>
            <a:r>
              <a:rPr lang="en-US" dirty="0">
                <a:solidFill>
                  <a:srgbClr val="800000"/>
                </a:solidFill>
              </a:rPr>
              <a:t>Evacuate patients in danger</a:t>
            </a:r>
          </a:p>
          <a:p>
            <a:pPr algn="just"/>
            <a:r>
              <a:rPr lang="en-US" dirty="0">
                <a:solidFill>
                  <a:srgbClr val="800000"/>
                </a:solidFill>
              </a:rPr>
              <a:t>Close all doors in area of fire</a:t>
            </a:r>
          </a:p>
          <a:p>
            <a:pPr algn="just"/>
            <a:r>
              <a:rPr lang="en-US" dirty="0">
                <a:solidFill>
                  <a:srgbClr val="800000"/>
                </a:solidFill>
              </a:rPr>
              <a:t>Remove combustible items away</a:t>
            </a:r>
          </a:p>
          <a:p>
            <a:pPr algn="just"/>
            <a:r>
              <a:rPr lang="en-US" dirty="0">
                <a:solidFill>
                  <a:srgbClr val="800000"/>
                </a:solidFill>
              </a:rPr>
              <a:t>Shut off unnecessary electrical equipment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048616"/>
          <p:cNvSpPr>
            <a:spLocks noGrp="1"/>
          </p:cNvSpPr>
          <p:nvPr>
            <p:ph type="title"/>
          </p:nvPr>
        </p:nvSpPr>
        <p:spPr/>
        <p:txBody>
          <a:bodyPr/>
          <a:lstStyle/>
          <a:p>
            <a:pPr algn="ctr"/>
            <a:r>
              <a:rPr lang="en-US" b="1">
                <a:solidFill>
                  <a:srgbClr val="330066"/>
                </a:solidFill>
              </a:rPr>
              <a:t>Fire Exit </a:t>
            </a:r>
            <a:endParaRPr lang="en-US">
              <a:solidFill>
                <a:srgbClr val="330066"/>
              </a:solidFill>
            </a:endParaRPr>
          </a:p>
        </p:txBody>
      </p:sp>
      <p:sp>
        <p:nvSpPr>
          <p:cNvPr id="1048618" name="Content Placeholder 1048617"/>
          <p:cNvSpPr>
            <a:spLocks noGrp="1"/>
          </p:cNvSpPr>
          <p:nvPr>
            <p:ph idx="1"/>
          </p:nvPr>
        </p:nvSpPr>
        <p:spPr/>
        <p:txBody>
          <a:bodyPr/>
          <a:lstStyle/>
          <a:p>
            <a:r>
              <a:rPr lang="en-US">
                <a:solidFill>
                  <a:srgbClr val="800000"/>
                </a:solidFill>
              </a:rPr>
              <a:t>Only means of escape</a:t>
            </a:r>
          </a:p>
          <a:p>
            <a:r>
              <a:rPr lang="en-US">
                <a:solidFill>
                  <a:srgbClr val="800000"/>
                </a:solidFill>
              </a:rPr>
              <a:t>Free from furniture</a:t>
            </a:r>
          </a:p>
          <a:p>
            <a:r>
              <a:rPr lang="en-US">
                <a:solidFill>
                  <a:srgbClr val="800000"/>
                </a:solidFill>
              </a:rPr>
              <a:t>Fire doors Automatically close in fire </a:t>
            </a:r>
          </a:p>
          <a:p>
            <a:r>
              <a:rPr lang="en-US">
                <a:solidFill>
                  <a:srgbClr val="800000"/>
                </a:solidFill>
              </a:rPr>
              <a:t>Don’t block or prop the fire doors</a:t>
            </a:r>
          </a:p>
          <a:p>
            <a:endParaRPr lang="en-US">
              <a:solidFill>
                <a:srgbClr val="800000"/>
              </a:solidFill>
            </a:endParaRPr>
          </a:p>
        </p:txBody>
      </p:sp>
      <p:pic>
        <p:nvPicPr>
          <p:cNvPr id="2097157" name="Picture 2097156"/>
          <p:cNvPicPr>
            <a:picLocks/>
          </p:cNvPicPr>
          <p:nvPr/>
        </p:nvPicPr>
        <p:blipFill>
          <a:blip r:embed="rId2"/>
          <a:stretch>
            <a:fillRect/>
          </a:stretch>
        </p:blipFill>
        <p:spPr>
          <a:xfrm>
            <a:off x="796636" y="4195480"/>
            <a:ext cx="7429500" cy="23743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048618"/>
          <p:cNvSpPr>
            <a:spLocks noGrp="1"/>
          </p:cNvSpPr>
          <p:nvPr>
            <p:ph type="title"/>
          </p:nvPr>
        </p:nvSpPr>
        <p:spPr/>
        <p:txBody>
          <a:bodyPr/>
          <a:lstStyle/>
          <a:p>
            <a:pPr algn="ctr"/>
            <a:r>
              <a:rPr lang="en-US" b="1">
                <a:solidFill>
                  <a:srgbClr val="330066"/>
                </a:solidFill>
              </a:rPr>
              <a:t>Fire Evaluation Plan</a:t>
            </a:r>
          </a:p>
        </p:txBody>
      </p:sp>
      <p:sp>
        <p:nvSpPr>
          <p:cNvPr id="1048620" name="Content Placeholder 1048619"/>
          <p:cNvSpPr>
            <a:spLocks noGrp="1"/>
          </p:cNvSpPr>
          <p:nvPr>
            <p:ph idx="1"/>
          </p:nvPr>
        </p:nvSpPr>
        <p:spPr/>
        <p:txBody>
          <a:bodyPr/>
          <a:lstStyle/>
          <a:p>
            <a:r>
              <a:rPr lang="en-US" dirty="0">
                <a:solidFill>
                  <a:srgbClr val="800000"/>
                </a:solidFill>
              </a:rPr>
              <a:t>Know the location of Exits</a:t>
            </a:r>
          </a:p>
          <a:p>
            <a:r>
              <a:rPr lang="en-US" dirty="0">
                <a:solidFill>
                  <a:srgbClr val="800000"/>
                </a:solidFill>
              </a:rPr>
              <a:t>Don’t run</a:t>
            </a:r>
          </a:p>
          <a:p>
            <a:r>
              <a:rPr lang="en-US" dirty="0">
                <a:solidFill>
                  <a:srgbClr val="800000"/>
                </a:solidFill>
              </a:rPr>
              <a:t>Walk in single pathways</a:t>
            </a:r>
          </a:p>
          <a:p>
            <a:r>
              <a:rPr lang="en-US" dirty="0">
                <a:solidFill>
                  <a:srgbClr val="800000"/>
                </a:solidFill>
              </a:rPr>
              <a:t>DON’T PANIC</a:t>
            </a:r>
          </a:p>
          <a:p>
            <a:r>
              <a:rPr lang="en-US" dirty="0">
                <a:solidFill>
                  <a:srgbClr val="800000"/>
                </a:solidFill>
              </a:rPr>
              <a:t>Evacuation… if fire cannot be controlled</a:t>
            </a:r>
          </a:p>
          <a:p>
            <a:r>
              <a:rPr lang="en-US" dirty="0">
                <a:solidFill>
                  <a:srgbClr val="800000"/>
                </a:solidFill>
              </a:rPr>
              <a:t>Ambulatory patients….</a:t>
            </a:r>
            <a:r>
              <a:rPr lang="en-US" dirty="0" smtClean="0">
                <a:solidFill>
                  <a:srgbClr val="800000"/>
                </a:solidFill>
              </a:rPr>
              <a:t>Wheelchair patients…Bedfast </a:t>
            </a:r>
            <a:r>
              <a:rPr lang="en-US" dirty="0">
                <a:solidFill>
                  <a:srgbClr val="800000"/>
                </a:solidFill>
              </a:rPr>
              <a:t>Patients.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048620"/>
          <p:cNvSpPr>
            <a:spLocks noGrp="1"/>
          </p:cNvSpPr>
          <p:nvPr>
            <p:ph type="title"/>
          </p:nvPr>
        </p:nvSpPr>
        <p:spPr/>
        <p:txBody>
          <a:bodyPr/>
          <a:lstStyle/>
          <a:p>
            <a:pPr algn="ctr"/>
            <a:r>
              <a:rPr lang="en-US" b="1">
                <a:solidFill>
                  <a:srgbClr val="330066"/>
                </a:solidFill>
              </a:rPr>
              <a:t>Guidelines for Patient Evacuation</a:t>
            </a:r>
          </a:p>
        </p:txBody>
      </p:sp>
      <p:sp>
        <p:nvSpPr>
          <p:cNvPr id="1048622" name="Content Placeholder 1048621"/>
          <p:cNvSpPr>
            <a:spLocks noGrp="1"/>
          </p:cNvSpPr>
          <p:nvPr>
            <p:ph idx="1"/>
          </p:nvPr>
        </p:nvSpPr>
        <p:spPr>
          <a:xfrm>
            <a:off x="628650" y="1463040"/>
            <a:ext cx="7886700" cy="5003073"/>
          </a:xfrm>
        </p:spPr>
        <p:txBody>
          <a:bodyPr>
            <a:normAutofit fontScale="86071" lnSpcReduction="10000"/>
          </a:bodyPr>
          <a:lstStyle/>
          <a:p>
            <a:pPr algn="just"/>
            <a:r>
              <a:rPr lang="en-US" dirty="0" smtClean="0">
                <a:solidFill>
                  <a:srgbClr val="800000"/>
                </a:solidFill>
              </a:rPr>
              <a:t>Patients </a:t>
            </a:r>
            <a:r>
              <a:rPr lang="en-US" dirty="0">
                <a:solidFill>
                  <a:srgbClr val="800000"/>
                </a:solidFill>
              </a:rPr>
              <a:t>nearest the fire and smoke will be moved first through the smoke/fire doors to a place of safety. </a:t>
            </a:r>
          </a:p>
          <a:p>
            <a:pPr algn="just"/>
            <a:r>
              <a:rPr lang="en-US" dirty="0" smtClean="0">
                <a:solidFill>
                  <a:srgbClr val="800000"/>
                </a:solidFill>
              </a:rPr>
              <a:t>Ambulatory </a:t>
            </a:r>
            <a:r>
              <a:rPr lang="en-US" dirty="0">
                <a:solidFill>
                  <a:srgbClr val="800000"/>
                </a:solidFill>
              </a:rPr>
              <a:t>patients will be instructed to link hands and will be led to a place of safety beyond fire doors. One assigned person will head up the chain and another will bring up the rear. </a:t>
            </a:r>
          </a:p>
          <a:p>
            <a:pPr algn="just"/>
            <a:r>
              <a:rPr lang="en-US" dirty="0" smtClean="0">
                <a:solidFill>
                  <a:srgbClr val="800000"/>
                </a:solidFill>
              </a:rPr>
              <a:t>Non-ambulatory </a:t>
            </a:r>
            <a:r>
              <a:rPr lang="en-US" dirty="0">
                <a:solidFill>
                  <a:srgbClr val="800000"/>
                </a:solidFill>
              </a:rPr>
              <a:t>patients will be moved with life support equipment when possible. Oxygen shall not be used when going through a fire area. Patients can be moved by wheelchairs and stretchers or placed on a blanket and pulled to a place of safety. Also, various emergency carries can be utilized to move non-ambulatory patients. </a:t>
            </a:r>
          </a:p>
          <a:p>
            <a:pPr algn="just"/>
            <a:r>
              <a:rPr lang="en-US" dirty="0" smtClean="0">
                <a:solidFill>
                  <a:srgbClr val="800000"/>
                </a:solidFill>
              </a:rPr>
              <a:t>When </a:t>
            </a:r>
            <a:r>
              <a:rPr lang="en-US" dirty="0">
                <a:solidFill>
                  <a:srgbClr val="800000"/>
                </a:solidFill>
              </a:rPr>
              <a:t>possible, patients' records will be moved during evacuation (see Hospital Evacuation Plan). </a:t>
            </a:r>
          </a:p>
          <a:p>
            <a:pPr algn="just"/>
            <a:endParaRPr lang="en-US" dirty="0">
              <a:solidFill>
                <a:srgbClr val="8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048622"/>
          <p:cNvSpPr>
            <a:spLocks noGrp="1"/>
          </p:cNvSpPr>
          <p:nvPr>
            <p:ph type="title"/>
          </p:nvPr>
        </p:nvSpPr>
        <p:spPr/>
        <p:txBody>
          <a:bodyPr/>
          <a:lstStyle/>
          <a:p>
            <a:pPr algn="ctr"/>
            <a:r>
              <a:rPr lang="en-US" b="1">
                <a:solidFill>
                  <a:srgbClr val="330066"/>
                </a:solidFill>
              </a:rPr>
              <a:t>Escape Plan</a:t>
            </a:r>
          </a:p>
        </p:txBody>
      </p:sp>
      <p:sp>
        <p:nvSpPr>
          <p:cNvPr id="1048624" name="Content Placeholder 1048623"/>
          <p:cNvSpPr>
            <a:spLocks noGrp="1"/>
          </p:cNvSpPr>
          <p:nvPr>
            <p:ph idx="1"/>
          </p:nvPr>
        </p:nvSpPr>
        <p:spPr/>
        <p:txBody>
          <a:bodyPr/>
          <a:lstStyle/>
          <a:p>
            <a:r>
              <a:rPr lang="en-US">
                <a:solidFill>
                  <a:srgbClr val="800000"/>
                </a:solidFill>
              </a:rPr>
              <a:t>Make sure everyone knows the plan</a:t>
            </a:r>
          </a:p>
          <a:p>
            <a:r>
              <a:rPr lang="en-US">
                <a:solidFill>
                  <a:srgbClr val="800000"/>
                </a:solidFill>
              </a:rPr>
              <a:t>Practice regularly</a:t>
            </a:r>
          </a:p>
          <a:p>
            <a:r>
              <a:rPr lang="en-US">
                <a:solidFill>
                  <a:srgbClr val="800000"/>
                </a:solidFill>
              </a:rPr>
              <a:t>Don’t use Elevators…</a:t>
            </a:r>
          </a:p>
          <a:p>
            <a:endParaRPr lang="en-US">
              <a:solidFill>
                <a:srgbClr val="8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048624"/>
          <p:cNvSpPr>
            <a:spLocks noGrp="1"/>
          </p:cNvSpPr>
          <p:nvPr>
            <p:ph type="title"/>
          </p:nvPr>
        </p:nvSpPr>
        <p:spPr/>
        <p:txBody>
          <a:bodyPr/>
          <a:lstStyle/>
          <a:p>
            <a:pPr algn="ctr"/>
            <a:r>
              <a:rPr lang="en-US" b="1">
                <a:solidFill>
                  <a:srgbClr val="330066"/>
                </a:solidFill>
              </a:rPr>
              <a:t>Regulation As Per National Building Code,2005</a:t>
            </a:r>
          </a:p>
        </p:txBody>
      </p:sp>
      <p:sp>
        <p:nvSpPr>
          <p:cNvPr id="1048626" name="Content Placeholder 1048625"/>
          <p:cNvSpPr>
            <a:spLocks noGrp="1"/>
          </p:cNvSpPr>
          <p:nvPr>
            <p:ph idx="1"/>
          </p:nvPr>
        </p:nvSpPr>
        <p:spPr/>
        <p:txBody>
          <a:bodyPr/>
          <a:lstStyle/>
          <a:p>
            <a:pPr algn="just"/>
            <a:r>
              <a:rPr lang="en-US" dirty="0">
                <a:solidFill>
                  <a:srgbClr val="800000"/>
                </a:solidFill>
              </a:rPr>
              <a:t>All high rise buildings need to get NOC as per the zoning regulations</a:t>
            </a:r>
          </a:p>
          <a:p>
            <a:pPr algn="just"/>
            <a:r>
              <a:rPr lang="en-US" dirty="0">
                <a:solidFill>
                  <a:srgbClr val="800000"/>
                </a:solidFill>
              </a:rPr>
              <a:t>Road…12m wide</a:t>
            </a:r>
          </a:p>
          <a:p>
            <a:pPr algn="just"/>
            <a:r>
              <a:rPr lang="en-US" dirty="0">
                <a:solidFill>
                  <a:srgbClr val="800000"/>
                </a:solidFill>
              </a:rPr>
              <a:t>Entrance width and clearance…not less than 6m or 5m, respectively</a:t>
            </a:r>
          </a:p>
          <a:p>
            <a:pPr algn="just"/>
            <a:r>
              <a:rPr lang="en-US" dirty="0" smtClean="0">
                <a:solidFill>
                  <a:srgbClr val="800000"/>
                </a:solidFill>
              </a:rPr>
              <a:t>At least </a:t>
            </a:r>
            <a:r>
              <a:rPr lang="en-US" dirty="0">
                <a:solidFill>
                  <a:srgbClr val="800000"/>
                </a:solidFill>
              </a:rPr>
              <a:t>40% occupants to be trained</a:t>
            </a:r>
          </a:p>
          <a:p>
            <a:pPr algn="just"/>
            <a:r>
              <a:rPr lang="en-US" dirty="0">
                <a:solidFill>
                  <a:srgbClr val="800000"/>
                </a:solidFill>
              </a:rPr>
              <a:t>Open spaces</a:t>
            </a:r>
          </a:p>
          <a:p>
            <a:endParaRPr lang="en-US" dirty="0">
              <a:solidFill>
                <a:srgbClr val="8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048626"/>
          <p:cNvSpPr>
            <a:spLocks noGrp="1"/>
          </p:cNvSpPr>
          <p:nvPr>
            <p:ph type="title"/>
          </p:nvPr>
        </p:nvSpPr>
        <p:spPr/>
        <p:txBody>
          <a:bodyPr/>
          <a:lstStyle/>
          <a:p>
            <a:pPr algn="ctr"/>
            <a:r>
              <a:rPr lang="en-US" b="1">
                <a:solidFill>
                  <a:srgbClr val="330066"/>
                </a:solidFill>
              </a:rPr>
              <a:t>General Recommendation</a:t>
            </a:r>
          </a:p>
        </p:txBody>
      </p:sp>
      <p:sp>
        <p:nvSpPr>
          <p:cNvPr id="1048628" name="Content Placeholder 1048627"/>
          <p:cNvSpPr>
            <a:spLocks noGrp="1"/>
          </p:cNvSpPr>
          <p:nvPr>
            <p:ph idx="1"/>
          </p:nvPr>
        </p:nvSpPr>
        <p:spPr/>
        <p:txBody>
          <a:bodyPr/>
          <a:lstStyle/>
          <a:p>
            <a:pPr algn="just"/>
            <a:r>
              <a:rPr lang="en-US" dirty="0">
                <a:solidFill>
                  <a:srgbClr val="800000"/>
                </a:solidFill>
              </a:rPr>
              <a:t>Not to use cellars for generators and transformers</a:t>
            </a:r>
          </a:p>
          <a:p>
            <a:pPr algn="just"/>
            <a:r>
              <a:rPr lang="en-US" dirty="0">
                <a:solidFill>
                  <a:srgbClr val="800000"/>
                </a:solidFill>
              </a:rPr>
              <a:t>Canteens, Dormitories and pathological lab…not allowed in cellars</a:t>
            </a:r>
          </a:p>
          <a:p>
            <a:pPr algn="just"/>
            <a:r>
              <a:rPr lang="en-US" dirty="0">
                <a:solidFill>
                  <a:srgbClr val="800000"/>
                </a:solidFill>
              </a:rPr>
              <a:t>Regular training</a:t>
            </a:r>
          </a:p>
          <a:p>
            <a:pPr algn="just"/>
            <a:r>
              <a:rPr lang="en-US" dirty="0">
                <a:solidFill>
                  <a:srgbClr val="800000"/>
                </a:solidFill>
              </a:rPr>
              <a:t>Creating rural fire services</a:t>
            </a:r>
          </a:p>
          <a:p>
            <a:pPr algn="just"/>
            <a:r>
              <a:rPr lang="en-US" dirty="0">
                <a:solidFill>
                  <a:srgbClr val="800000"/>
                </a:solidFill>
              </a:rPr>
              <a:t>Augmentation of Municipal Hydrant system</a:t>
            </a:r>
          </a:p>
          <a:p>
            <a:pPr algn="just"/>
            <a:r>
              <a:rPr lang="en-US" dirty="0">
                <a:solidFill>
                  <a:srgbClr val="800000"/>
                </a:solidFill>
              </a:rPr>
              <a:t>Establishment of Disaster Control Room</a:t>
            </a:r>
          </a:p>
          <a:p>
            <a:pPr algn="just"/>
            <a:r>
              <a:rPr lang="en-US" dirty="0">
                <a:solidFill>
                  <a:srgbClr val="800000"/>
                </a:solidFill>
              </a:rPr>
              <a:t>Passing reference to NBC rules.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048628"/>
          <p:cNvSpPr>
            <a:spLocks noGrp="1"/>
          </p:cNvSpPr>
          <p:nvPr>
            <p:ph type="title"/>
          </p:nvPr>
        </p:nvSpPr>
        <p:spPr/>
        <p:txBody>
          <a:bodyPr/>
          <a:lstStyle/>
          <a:p>
            <a:pPr algn="ctr"/>
            <a:r>
              <a:rPr lang="en-US" b="1">
                <a:solidFill>
                  <a:srgbClr val="330066"/>
                </a:solidFill>
              </a:rPr>
              <a:t>Evacuation Procedures for Patients with Special Needs</a:t>
            </a:r>
          </a:p>
        </p:txBody>
      </p:sp>
      <p:sp>
        <p:nvSpPr>
          <p:cNvPr id="1048630" name="Content Placeholder 1048629"/>
          <p:cNvSpPr>
            <a:spLocks noGrp="1"/>
          </p:cNvSpPr>
          <p:nvPr>
            <p:ph idx="1"/>
          </p:nvPr>
        </p:nvSpPr>
        <p:spPr/>
        <p:txBody>
          <a:bodyPr>
            <a:normAutofit/>
          </a:bodyPr>
          <a:lstStyle/>
          <a:p>
            <a:pPr algn="just"/>
            <a:r>
              <a:rPr lang="en-US" b="1" dirty="0">
                <a:solidFill>
                  <a:srgbClr val="800000"/>
                </a:solidFill>
              </a:rPr>
              <a:t>Very Obese Patients: </a:t>
            </a:r>
            <a:r>
              <a:rPr lang="en-US" dirty="0">
                <a:solidFill>
                  <a:srgbClr val="800000"/>
                </a:solidFill>
              </a:rPr>
              <a:t>When possible, place obese patients in a room near the fire/smoke doors and plan on moving them to an adjacent wing (smoke compartment). Move obese patients in their specialty bed</a:t>
            </a:r>
          </a:p>
          <a:p>
            <a:pPr algn="just"/>
            <a:r>
              <a:rPr lang="en-US" b="1" dirty="0">
                <a:solidFill>
                  <a:srgbClr val="800000"/>
                </a:solidFill>
              </a:rPr>
              <a:t>Ventilator</a:t>
            </a:r>
            <a:r>
              <a:rPr lang="en-US" dirty="0">
                <a:solidFill>
                  <a:srgbClr val="800000"/>
                </a:solidFill>
              </a:rPr>
              <a:t>-Dependent Patients:</a:t>
            </a:r>
          </a:p>
          <a:p>
            <a:pPr algn="just"/>
            <a:r>
              <a:rPr lang="en-US" dirty="0">
                <a:solidFill>
                  <a:srgbClr val="800000"/>
                </a:solidFill>
              </a:rPr>
              <a:t>Ventilator and move the patient to a safe area with an emergency electrical outlet. Keep the patient attached to portable oxygen.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Content Placeholder 1048630"/>
          <p:cNvSpPr>
            <a:spLocks noGrp="1"/>
          </p:cNvSpPr>
          <p:nvPr>
            <p:ph idx="1"/>
          </p:nvPr>
        </p:nvSpPr>
        <p:spPr>
          <a:xfrm>
            <a:off x="533400" y="811755"/>
            <a:ext cx="7981950" cy="5365208"/>
          </a:xfrm>
        </p:spPr>
        <p:txBody>
          <a:bodyPr/>
          <a:lstStyle/>
          <a:p>
            <a:pPr algn="just"/>
            <a:r>
              <a:rPr lang="en-US" b="0" dirty="0">
                <a:solidFill>
                  <a:srgbClr val="800000"/>
                </a:solidFill>
              </a:rPr>
              <a:t>If the ventilator does not have a battery back-up, remove the patient from the ventilator and manually ventilate “bag” the patient while transporting to an area of safety. </a:t>
            </a:r>
          </a:p>
          <a:p>
            <a:pPr algn="just"/>
            <a:r>
              <a:rPr lang="en-US" b="0" dirty="0">
                <a:solidFill>
                  <a:srgbClr val="800000"/>
                </a:solidFill>
              </a:rPr>
              <a:t>If the hospital becomes uninhabitable, ventilator-dependent patients must be evacuated directly to the nearest acute care hospital. </a:t>
            </a:r>
          </a:p>
          <a:p>
            <a:pPr algn="just"/>
            <a:r>
              <a:rPr lang="en-US" b="1" dirty="0">
                <a:solidFill>
                  <a:srgbClr val="800000"/>
                </a:solidFill>
              </a:rPr>
              <a:t>Bed bound patients:</a:t>
            </a:r>
            <a:endParaRPr lang="en-US" dirty="0">
              <a:solidFill>
                <a:srgbClr val="800000"/>
              </a:solidFill>
            </a:endParaRPr>
          </a:p>
          <a:p>
            <a:pPr algn="just"/>
            <a:r>
              <a:rPr lang="en-US" b="1" dirty="0">
                <a:solidFill>
                  <a:srgbClr val="800000"/>
                </a:solidFill>
              </a:rPr>
              <a:t> </a:t>
            </a:r>
            <a:r>
              <a:rPr lang="en-US" dirty="0">
                <a:solidFill>
                  <a:srgbClr val="800000"/>
                </a:solidFill>
              </a:rPr>
              <a:t>Nursing staff shall be knowledgeable in evacuating patients using lifts, carries or movement of patient on a blanket to a safe area. </a:t>
            </a:r>
          </a:p>
          <a:p>
            <a:endParaRPr lang="en-US" dirty="0">
              <a:solidFill>
                <a:srgbClr val="8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048595"/>
          <p:cNvSpPr>
            <a:spLocks noGrp="1"/>
          </p:cNvSpPr>
          <p:nvPr>
            <p:ph type="title"/>
          </p:nvPr>
        </p:nvSpPr>
        <p:spPr/>
        <p:txBody>
          <a:bodyPr/>
          <a:lstStyle/>
          <a:p>
            <a:r>
              <a:rPr lang="en-US" b="1">
                <a:solidFill>
                  <a:srgbClr val="330066"/>
                </a:solidFill>
              </a:rPr>
              <a:t>Definition </a:t>
            </a:r>
          </a:p>
        </p:txBody>
      </p:sp>
      <p:sp>
        <p:nvSpPr>
          <p:cNvPr id="1048597" name="Content Placeholder 1048596"/>
          <p:cNvSpPr>
            <a:spLocks noGrp="1"/>
          </p:cNvSpPr>
          <p:nvPr>
            <p:ph idx="1"/>
          </p:nvPr>
        </p:nvSpPr>
        <p:spPr/>
        <p:txBody>
          <a:bodyPr/>
          <a:lstStyle/>
          <a:p>
            <a:pPr algn="just"/>
            <a:r>
              <a:rPr lang="en-US" b="1" dirty="0">
                <a:solidFill>
                  <a:srgbClr val="800000"/>
                </a:solidFill>
              </a:rPr>
              <a:t>Fire safety </a:t>
            </a:r>
            <a:r>
              <a:rPr lang="en-US" dirty="0">
                <a:solidFill>
                  <a:srgbClr val="800000"/>
                </a:solidFill>
              </a:rPr>
              <a:t>- Fire is most dangerous and </a:t>
            </a:r>
            <a:r>
              <a:rPr lang="en-US" dirty="0" err="1">
                <a:solidFill>
                  <a:srgbClr val="800000"/>
                </a:solidFill>
              </a:rPr>
              <a:t>occurence</a:t>
            </a:r>
            <a:r>
              <a:rPr lang="en-US" dirty="0">
                <a:solidFill>
                  <a:srgbClr val="800000"/>
                </a:solidFill>
              </a:rPr>
              <a:t> accidents ,so all staff must know what is fire and how to prevent and control it.</a:t>
            </a:r>
          </a:p>
          <a:p>
            <a:pPr algn="just"/>
            <a:endParaRPr lang="en-US" dirty="0">
              <a:solidFill>
                <a:srgbClr val="800000"/>
              </a:solidFill>
            </a:endParaRPr>
          </a:p>
          <a:p>
            <a:pPr algn="just"/>
            <a:r>
              <a:rPr lang="en-US" b="1" dirty="0">
                <a:solidFill>
                  <a:srgbClr val="800000"/>
                </a:solidFill>
              </a:rPr>
              <a:t>Fire</a:t>
            </a:r>
            <a:r>
              <a:rPr lang="en-US" dirty="0">
                <a:solidFill>
                  <a:srgbClr val="800000"/>
                </a:solidFill>
              </a:rPr>
              <a:t>-It is the heat and light which are formed by chemical reaction between vapor of combustible matter with oxygen in suitable degree of heat.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9" name="Picture 2097158"/>
          <p:cNvPicPr>
            <a:picLocks/>
          </p:cNvPicPr>
          <p:nvPr/>
        </p:nvPicPr>
        <p:blipFill>
          <a:blip r:embed="rId2"/>
          <a:stretch>
            <a:fillRect/>
          </a:stretch>
        </p:blipFill>
        <p:spPr>
          <a:xfrm>
            <a:off x="138545" y="101430"/>
            <a:ext cx="3766704" cy="6655140"/>
          </a:xfrm>
          <a:prstGeom prst="rect">
            <a:avLst/>
          </a:prstGeom>
        </p:spPr>
      </p:pic>
      <p:pic>
        <p:nvPicPr>
          <p:cNvPr id="2097160" name="Picture 2097159"/>
          <p:cNvPicPr>
            <a:picLocks/>
          </p:cNvPicPr>
          <p:nvPr/>
        </p:nvPicPr>
        <p:blipFill>
          <a:blip r:embed="rId3"/>
          <a:stretch>
            <a:fillRect/>
          </a:stretch>
        </p:blipFill>
        <p:spPr>
          <a:xfrm>
            <a:off x="3082634" y="1630899"/>
            <a:ext cx="5559137" cy="4865703"/>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Content Placeholder 1048633"/>
          <p:cNvSpPr>
            <a:spLocks noGrp="1"/>
          </p:cNvSpPr>
          <p:nvPr>
            <p:ph idx="1"/>
          </p:nvPr>
        </p:nvSpPr>
        <p:spPr>
          <a:xfrm>
            <a:off x="481445" y="499796"/>
            <a:ext cx="8033905" cy="5677167"/>
          </a:xfrm>
        </p:spPr>
        <p:txBody>
          <a:bodyPr/>
          <a:lstStyle/>
          <a:p>
            <a:pPr algn="just"/>
            <a:r>
              <a:rPr lang="en-US" b="1" dirty="0">
                <a:solidFill>
                  <a:srgbClr val="330066"/>
                </a:solidFill>
              </a:rPr>
              <a:t>Hip Carry: </a:t>
            </a:r>
          </a:p>
          <a:p>
            <a:pPr algn="just"/>
            <a:r>
              <a:rPr lang="en-US" dirty="0">
                <a:solidFill>
                  <a:srgbClr val="800000"/>
                </a:solidFill>
              </a:rPr>
              <a:t>Place your left hand to the patient's left hand. Duck your head under the patient's left arm and put the patient's arm around your neck. Pull to a half sitting position. Reach around the patient's back with your right arm, and with your left arm behind the patient's knees, clasp securely to your hips and walk off. </a:t>
            </a:r>
          </a:p>
          <a:p>
            <a:endParaRPr lang="en-US" dirty="0">
              <a:solidFill>
                <a:srgbClr val="8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Content Placeholder 1048634"/>
          <p:cNvSpPr>
            <a:spLocks noGrp="1"/>
          </p:cNvSpPr>
          <p:nvPr>
            <p:ph idx="1"/>
          </p:nvPr>
        </p:nvSpPr>
        <p:spPr>
          <a:xfrm>
            <a:off x="498762" y="586451"/>
            <a:ext cx="8016587" cy="5590512"/>
          </a:xfrm>
        </p:spPr>
        <p:txBody>
          <a:bodyPr/>
          <a:lstStyle/>
          <a:p>
            <a:pPr algn="just"/>
            <a:r>
              <a:rPr lang="en-US" b="1" dirty="0" smtClean="0">
                <a:solidFill>
                  <a:srgbClr val="330066"/>
                </a:solidFill>
              </a:rPr>
              <a:t>Cradle Drop Carry: </a:t>
            </a:r>
          </a:p>
          <a:p>
            <a:pPr algn="just"/>
            <a:r>
              <a:rPr lang="en-US" dirty="0" smtClean="0">
                <a:solidFill>
                  <a:srgbClr val="800000"/>
                </a:solidFill>
              </a:rPr>
              <a:t>Place a blanket on the floor at the edge of the bed. Pull the patient to edge of bed. Kneel on your left knee and put your arms beneath the patient's back and thigh. Pull the patient off the bed and onto your knee. Lower the patient’s head to the floor first and then the legs. </a:t>
            </a:r>
          </a:p>
          <a:p>
            <a:endParaRPr lang="en-US" dirty="0">
              <a:solidFill>
                <a:srgbClr val="8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1" name="Picture 2097160"/>
          <p:cNvPicPr>
            <a:picLocks/>
          </p:cNvPicPr>
          <p:nvPr/>
        </p:nvPicPr>
        <p:blipFill>
          <a:blip r:embed="rId2"/>
          <a:stretch>
            <a:fillRect/>
          </a:stretch>
        </p:blipFill>
        <p:spPr>
          <a:xfrm>
            <a:off x="138545" y="764344"/>
            <a:ext cx="4814832" cy="5866575"/>
          </a:xfrm>
          <a:prstGeom prst="rect">
            <a:avLst/>
          </a:prstGeom>
        </p:spPr>
      </p:pic>
      <p:pic>
        <p:nvPicPr>
          <p:cNvPr id="2097162" name="Picture 2097161"/>
          <p:cNvPicPr>
            <a:picLocks/>
          </p:cNvPicPr>
          <p:nvPr/>
        </p:nvPicPr>
        <p:blipFill>
          <a:blip r:embed="rId3"/>
          <a:srcRect l="13489"/>
          <a:stretch>
            <a:fillRect/>
          </a:stretch>
        </p:blipFill>
        <p:spPr>
          <a:xfrm>
            <a:off x="4088675" y="851675"/>
            <a:ext cx="4475909" cy="5736591"/>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Content Placeholder 1048635"/>
          <p:cNvSpPr>
            <a:spLocks noGrp="1"/>
          </p:cNvSpPr>
          <p:nvPr>
            <p:ph idx="1"/>
          </p:nvPr>
        </p:nvSpPr>
        <p:spPr>
          <a:xfrm>
            <a:off x="351559" y="690438"/>
            <a:ext cx="8163791" cy="5486525"/>
          </a:xfrm>
        </p:spPr>
        <p:txBody>
          <a:bodyPr/>
          <a:lstStyle/>
          <a:p>
            <a:pPr algn="just"/>
            <a:r>
              <a:rPr lang="en-US" b="1" dirty="0">
                <a:solidFill>
                  <a:srgbClr val="330066"/>
                </a:solidFill>
              </a:rPr>
              <a:t>Swing Carry: </a:t>
            </a:r>
          </a:p>
          <a:p>
            <a:pPr algn="just"/>
            <a:r>
              <a:rPr lang="en-US" dirty="0">
                <a:solidFill>
                  <a:srgbClr val="800000"/>
                </a:solidFill>
              </a:rPr>
              <a:t>This carry takes two people. Bring the patient to a sitting position. The patient's arms are placed around the necks of the movers. The movers lock arms behind the patient's back and beneath the patient’s thighs. Lift and carry off. </a:t>
            </a:r>
          </a:p>
          <a:p>
            <a:endParaRPr lang="en-US" dirty="0">
              <a:solidFill>
                <a:srgbClr val="800000"/>
              </a:solidFill>
            </a:endParaRPr>
          </a:p>
        </p:txBody>
      </p:sp>
      <p:pic>
        <p:nvPicPr>
          <p:cNvPr id="2097163" name="Picture 2097162"/>
          <p:cNvPicPr>
            <a:picLocks/>
          </p:cNvPicPr>
          <p:nvPr/>
        </p:nvPicPr>
        <p:blipFill>
          <a:blip r:embed="rId2"/>
          <a:stretch>
            <a:fillRect/>
          </a:stretch>
        </p:blipFill>
        <p:spPr>
          <a:xfrm>
            <a:off x="3373097" y="3373724"/>
            <a:ext cx="5242698" cy="3096883"/>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Content Placeholder 1048636"/>
          <p:cNvSpPr>
            <a:spLocks noGrp="1"/>
          </p:cNvSpPr>
          <p:nvPr>
            <p:ph idx="1"/>
          </p:nvPr>
        </p:nvSpPr>
        <p:spPr>
          <a:xfrm>
            <a:off x="438148" y="517127"/>
            <a:ext cx="8077201" cy="5659836"/>
          </a:xfrm>
        </p:spPr>
        <p:txBody>
          <a:bodyPr/>
          <a:lstStyle/>
          <a:p>
            <a:pPr algn="just"/>
            <a:r>
              <a:rPr lang="en-US" b="1" dirty="0">
                <a:solidFill>
                  <a:srgbClr val="330066"/>
                </a:solidFill>
              </a:rPr>
              <a:t>Extremity Carry: </a:t>
            </a:r>
          </a:p>
          <a:p>
            <a:pPr algn="just"/>
            <a:r>
              <a:rPr lang="en-US" dirty="0">
                <a:solidFill>
                  <a:srgbClr val="800000"/>
                </a:solidFill>
              </a:rPr>
              <a:t>This carry takes two people. Pull the patient to a sitting position in the proper manner. The person grasps the patient around the chest and under arms. The second person swings patient's legs off bed. The second person then backs between the patient’s legs and grasps beneath the patient’s knees. Lift the patient and walk off. </a:t>
            </a:r>
          </a:p>
          <a:p>
            <a:endParaRPr lang="en-US" dirty="0">
              <a:solidFill>
                <a:srgbClr val="800000"/>
              </a:solidFill>
            </a:endParaRPr>
          </a:p>
        </p:txBody>
      </p:sp>
      <p:pic>
        <p:nvPicPr>
          <p:cNvPr id="2097164" name="Picture 2097163"/>
          <p:cNvPicPr>
            <a:picLocks/>
          </p:cNvPicPr>
          <p:nvPr/>
        </p:nvPicPr>
        <p:blipFill>
          <a:blip r:embed="rId2"/>
          <a:stretch>
            <a:fillRect/>
          </a:stretch>
        </p:blipFill>
        <p:spPr>
          <a:xfrm>
            <a:off x="1234091" y="3763020"/>
            <a:ext cx="6287093" cy="280686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Title 1048637"/>
          <p:cNvSpPr>
            <a:spLocks noGrp="1"/>
          </p:cNvSpPr>
          <p:nvPr>
            <p:ph type="title"/>
          </p:nvPr>
        </p:nvSpPr>
        <p:spPr/>
        <p:txBody>
          <a:bodyPr/>
          <a:lstStyle/>
          <a:p>
            <a:r>
              <a:rPr lang="en-US" b="1">
                <a:solidFill>
                  <a:srgbClr val="330066"/>
                </a:solidFill>
              </a:rPr>
              <a:t>Departmental Responsibilities </a:t>
            </a:r>
          </a:p>
        </p:txBody>
      </p:sp>
      <p:sp>
        <p:nvSpPr>
          <p:cNvPr id="1048639" name="Content Placeholder 1048638"/>
          <p:cNvSpPr>
            <a:spLocks noGrp="1"/>
          </p:cNvSpPr>
          <p:nvPr>
            <p:ph idx="1"/>
          </p:nvPr>
        </p:nvSpPr>
        <p:spPr/>
        <p:txBody>
          <a:bodyPr/>
          <a:lstStyle/>
          <a:p>
            <a:pPr algn="just"/>
            <a:r>
              <a:rPr lang="en-US" b="1" dirty="0">
                <a:solidFill>
                  <a:srgbClr val="800000"/>
                </a:solidFill>
              </a:rPr>
              <a:t>Hospital Administration </a:t>
            </a:r>
          </a:p>
          <a:p>
            <a:pPr algn="just"/>
            <a:r>
              <a:rPr lang="en-US" dirty="0">
                <a:solidFill>
                  <a:srgbClr val="800000"/>
                </a:solidFill>
              </a:rPr>
              <a:t>Administrator will report to scene of the fire and, if necessary, give the order to evacuate. </a:t>
            </a:r>
          </a:p>
          <a:p>
            <a:pPr algn="just"/>
            <a:r>
              <a:rPr lang="en-US" dirty="0">
                <a:solidFill>
                  <a:srgbClr val="800000"/>
                </a:solidFill>
              </a:rPr>
              <a:t>Administrator will determine the area to which patients will be relocated. </a:t>
            </a:r>
          </a:p>
          <a:p>
            <a:pPr algn="just"/>
            <a:r>
              <a:rPr lang="en-US" dirty="0">
                <a:solidFill>
                  <a:srgbClr val="800000"/>
                </a:solidFill>
              </a:rPr>
              <a:t>Administrator will request additional personnel to report to fire scene to assist with evacuation. </a:t>
            </a:r>
          </a:p>
          <a:p>
            <a:endParaRPr lang="en-US" dirty="0">
              <a:solidFill>
                <a:srgbClr val="8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Content Placeholder 1048639"/>
          <p:cNvSpPr>
            <a:spLocks noGrp="1"/>
          </p:cNvSpPr>
          <p:nvPr>
            <p:ph idx="1"/>
          </p:nvPr>
        </p:nvSpPr>
        <p:spPr>
          <a:xfrm>
            <a:off x="499198" y="619181"/>
            <a:ext cx="8016151" cy="5557782"/>
          </a:xfrm>
        </p:spPr>
        <p:txBody>
          <a:bodyPr>
            <a:normAutofit fontScale="89643" lnSpcReduction="10000"/>
          </a:bodyPr>
          <a:lstStyle/>
          <a:p>
            <a:pPr algn="just"/>
            <a:r>
              <a:rPr lang="en-US" b="1" dirty="0">
                <a:solidFill>
                  <a:srgbClr val="330066"/>
                </a:solidFill>
              </a:rPr>
              <a:t>Nursing Service :  </a:t>
            </a:r>
          </a:p>
          <a:p>
            <a:pPr algn="just"/>
            <a:r>
              <a:rPr lang="en-US" dirty="0" smtClean="0">
                <a:solidFill>
                  <a:srgbClr val="800000"/>
                </a:solidFill>
              </a:rPr>
              <a:t>Nursing </a:t>
            </a:r>
            <a:r>
              <a:rPr lang="en-US" dirty="0">
                <a:solidFill>
                  <a:srgbClr val="800000"/>
                </a:solidFill>
              </a:rPr>
              <a:t>Service Administrator will report to fire scene and supervise evacuation. </a:t>
            </a:r>
          </a:p>
          <a:p>
            <a:pPr algn="just"/>
            <a:r>
              <a:rPr lang="en-US" dirty="0" smtClean="0">
                <a:solidFill>
                  <a:srgbClr val="800000"/>
                </a:solidFill>
              </a:rPr>
              <a:t>If </a:t>
            </a:r>
            <a:r>
              <a:rPr lang="en-US" dirty="0">
                <a:solidFill>
                  <a:srgbClr val="800000"/>
                </a:solidFill>
              </a:rPr>
              <a:t>after hours, weekends, or holidays, the House Manager will report to the fire scene and, if necessary, give the order to evacuate. </a:t>
            </a:r>
          </a:p>
          <a:p>
            <a:pPr algn="just"/>
            <a:r>
              <a:rPr lang="en-US" dirty="0" smtClean="0">
                <a:solidFill>
                  <a:srgbClr val="800000"/>
                </a:solidFill>
              </a:rPr>
              <a:t>If </a:t>
            </a:r>
            <a:r>
              <a:rPr lang="en-US" dirty="0">
                <a:solidFill>
                  <a:srgbClr val="800000"/>
                </a:solidFill>
              </a:rPr>
              <a:t>Nursing Supervisors are not in their unit when the alarm sounds, they will immediately report back to their unit.</a:t>
            </a:r>
          </a:p>
          <a:p>
            <a:pPr algn="just"/>
            <a:r>
              <a:rPr lang="en-US" dirty="0" smtClean="0">
                <a:solidFill>
                  <a:srgbClr val="800000"/>
                </a:solidFill>
              </a:rPr>
              <a:t>If </a:t>
            </a:r>
            <a:r>
              <a:rPr lang="en-US" dirty="0">
                <a:solidFill>
                  <a:srgbClr val="800000"/>
                </a:solidFill>
              </a:rPr>
              <a:t>the order for evacuation is given, care must be taken by Nursing personnel that all patients are accounted for. </a:t>
            </a:r>
          </a:p>
          <a:p>
            <a:pPr algn="just"/>
            <a:r>
              <a:rPr lang="en-US" dirty="0" smtClean="0">
                <a:solidFill>
                  <a:srgbClr val="800000"/>
                </a:solidFill>
              </a:rPr>
              <a:t>If </a:t>
            </a:r>
            <a:r>
              <a:rPr lang="en-US" dirty="0">
                <a:solidFill>
                  <a:srgbClr val="800000"/>
                </a:solidFill>
              </a:rPr>
              <a:t>patients know of the existence of fire, reassure them that the alarm has been turned in and that the emergency plan is in operation. Let the patients know that the situation is under control and that there is no cause for panic. </a:t>
            </a:r>
          </a:p>
          <a:p>
            <a:endParaRPr lang="en-US" dirty="0">
              <a:solidFill>
                <a:srgbClr val="8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Title 1048640"/>
          <p:cNvSpPr>
            <a:spLocks noGrp="1"/>
          </p:cNvSpPr>
          <p:nvPr>
            <p:ph type="title"/>
          </p:nvPr>
        </p:nvSpPr>
        <p:spPr/>
        <p:txBody>
          <a:bodyPr/>
          <a:lstStyle/>
          <a:p>
            <a:r>
              <a:rPr lang="en-US" b="1">
                <a:solidFill>
                  <a:srgbClr val="330066"/>
                </a:solidFill>
              </a:rPr>
              <a:t>Fire Prevention Goals</a:t>
            </a:r>
          </a:p>
        </p:txBody>
      </p:sp>
      <p:sp>
        <p:nvSpPr>
          <p:cNvPr id="1048642" name="Content Placeholder 1048641"/>
          <p:cNvSpPr>
            <a:spLocks noGrp="1"/>
          </p:cNvSpPr>
          <p:nvPr>
            <p:ph idx="1"/>
          </p:nvPr>
        </p:nvSpPr>
        <p:spPr/>
        <p:txBody>
          <a:bodyPr/>
          <a:lstStyle/>
          <a:p>
            <a:r>
              <a:rPr lang="en-US">
                <a:solidFill>
                  <a:srgbClr val="800000"/>
                </a:solidFill>
              </a:rPr>
              <a:t>Life safety</a:t>
            </a:r>
          </a:p>
          <a:p>
            <a:r>
              <a:rPr lang="en-US">
                <a:solidFill>
                  <a:srgbClr val="800000"/>
                </a:solidFill>
              </a:rPr>
              <a:t>Property Protection</a:t>
            </a:r>
          </a:p>
          <a:p>
            <a:r>
              <a:rPr lang="en-US">
                <a:solidFill>
                  <a:srgbClr val="800000"/>
                </a:solidFill>
              </a:rPr>
              <a:t>Protection of Operations</a:t>
            </a:r>
          </a:p>
          <a:p>
            <a:endParaRPr lang="en-US">
              <a:solidFill>
                <a:srgbClr val="800000"/>
              </a:solidFill>
            </a:endParaRPr>
          </a:p>
        </p:txBody>
      </p:sp>
      <p:pic>
        <p:nvPicPr>
          <p:cNvPr id="2097165" name="Picture 2097164"/>
          <p:cNvPicPr>
            <a:picLocks/>
          </p:cNvPicPr>
          <p:nvPr/>
        </p:nvPicPr>
        <p:blipFill>
          <a:blip r:embed="rId2"/>
          <a:stretch>
            <a:fillRect/>
          </a:stretch>
        </p:blipFill>
        <p:spPr>
          <a:xfrm>
            <a:off x="1047748" y="3303349"/>
            <a:ext cx="7429501" cy="326381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3" name="Title 1048642"/>
          <p:cNvSpPr>
            <a:spLocks noGrp="1"/>
          </p:cNvSpPr>
          <p:nvPr>
            <p:ph type="title"/>
          </p:nvPr>
        </p:nvSpPr>
        <p:spPr/>
        <p:txBody>
          <a:bodyPr/>
          <a:lstStyle/>
          <a:p>
            <a:r>
              <a:rPr lang="en-US" b="1">
                <a:solidFill>
                  <a:srgbClr val="330066"/>
                </a:solidFill>
              </a:rPr>
              <a:t>Fire Drills </a:t>
            </a:r>
          </a:p>
        </p:txBody>
      </p:sp>
      <p:sp>
        <p:nvSpPr>
          <p:cNvPr id="1048644" name="Content Placeholder 1048643"/>
          <p:cNvSpPr>
            <a:spLocks noGrp="1"/>
          </p:cNvSpPr>
          <p:nvPr>
            <p:ph idx="1"/>
          </p:nvPr>
        </p:nvSpPr>
        <p:spPr/>
        <p:txBody>
          <a:bodyPr/>
          <a:lstStyle/>
          <a:p>
            <a:r>
              <a:rPr lang="en-US">
                <a:solidFill>
                  <a:srgbClr val="800000"/>
                </a:solidFill>
              </a:rPr>
              <a:t>Practice</a:t>
            </a:r>
          </a:p>
          <a:p>
            <a:r>
              <a:rPr lang="en-US">
                <a:solidFill>
                  <a:srgbClr val="800000"/>
                </a:solidFill>
              </a:rPr>
              <a:t>Unannounced basis</a:t>
            </a:r>
          </a:p>
          <a:p>
            <a:endParaRPr lang="en-US">
              <a:solidFill>
                <a:srgbClr val="800000"/>
              </a:solidFill>
            </a:endParaRPr>
          </a:p>
        </p:txBody>
      </p:sp>
      <p:pic>
        <p:nvPicPr>
          <p:cNvPr id="2097166" name="Picture 2097165"/>
          <p:cNvPicPr>
            <a:picLocks/>
          </p:cNvPicPr>
          <p:nvPr/>
        </p:nvPicPr>
        <p:blipFill>
          <a:blip r:embed="rId2"/>
          <a:stretch>
            <a:fillRect/>
          </a:stretch>
        </p:blipFill>
        <p:spPr>
          <a:xfrm>
            <a:off x="872983" y="2946715"/>
            <a:ext cx="7682197" cy="361340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048597"/>
          <p:cNvSpPr>
            <a:spLocks noGrp="1"/>
          </p:cNvSpPr>
          <p:nvPr>
            <p:ph type="title"/>
          </p:nvPr>
        </p:nvSpPr>
        <p:spPr/>
        <p:txBody>
          <a:bodyPr/>
          <a:lstStyle/>
          <a:p>
            <a:r>
              <a:rPr lang="en-US" b="1">
                <a:solidFill>
                  <a:srgbClr val="330066"/>
                </a:solidFill>
              </a:rPr>
              <a:t>Three Components Interact To Create Fire </a:t>
            </a:r>
          </a:p>
        </p:txBody>
      </p:sp>
      <p:sp>
        <p:nvSpPr>
          <p:cNvPr id="1048599" name="Content Placeholder 1048598"/>
          <p:cNvSpPr>
            <a:spLocks noGrp="1"/>
          </p:cNvSpPr>
          <p:nvPr>
            <p:ph idx="1"/>
          </p:nvPr>
        </p:nvSpPr>
        <p:spPr/>
        <p:txBody>
          <a:bodyPr/>
          <a:lstStyle/>
          <a:p>
            <a:pPr algn="just">
              <a:buNone/>
            </a:pPr>
            <a:r>
              <a:rPr lang="en-US" b="1" dirty="0">
                <a:solidFill>
                  <a:srgbClr val="800000"/>
                </a:solidFill>
              </a:rPr>
              <a:t>Fuel</a:t>
            </a:r>
            <a:r>
              <a:rPr lang="en-US" dirty="0">
                <a:solidFill>
                  <a:srgbClr val="800000"/>
                </a:solidFill>
              </a:rPr>
              <a:t> -</a:t>
            </a:r>
          </a:p>
          <a:p>
            <a:pPr algn="just"/>
            <a:r>
              <a:rPr lang="en-US" dirty="0">
                <a:solidFill>
                  <a:srgbClr val="800000"/>
                </a:solidFill>
              </a:rPr>
              <a:t>Is any combustible material that can be used as the source of ignition of the fire , as well as to keep it burning.</a:t>
            </a:r>
          </a:p>
          <a:p>
            <a:pPr algn="just"/>
            <a:endParaRPr lang="en-US" dirty="0">
              <a:solidFill>
                <a:srgbClr val="800000"/>
              </a:solidFill>
            </a:endParaRPr>
          </a:p>
          <a:p>
            <a:pPr algn="just">
              <a:buNone/>
            </a:pPr>
            <a:r>
              <a:rPr lang="en-US" b="1" dirty="0" smtClean="0">
                <a:solidFill>
                  <a:srgbClr val="800000"/>
                </a:solidFill>
              </a:rPr>
              <a:t>Oxygen</a:t>
            </a:r>
            <a:r>
              <a:rPr lang="en-US" dirty="0" smtClean="0">
                <a:solidFill>
                  <a:srgbClr val="800000"/>
                </a:solidFill>
              </a:rPr>
              <a:t>-</a:t>
            </a:r>
          </a:p>
          <a:p>
            <a:pPr algn="just"/>
            <a:r>
              <a:rPr lang="en-US" dirty="0" smtClean="0">
                <a:solidFill>
                  <a:srgbClr val="800000"/>
                </a:solidFill>
              </a:rPr>
              <a:t>Is </a:t>
            </a:r>
            <a:r>
              <a:rPr lang="en-US" dirty="0">
                <a:solidFill>
                  <a:srgbClr val="800000"/>
                </a:solidFill>
              </a:rPr>
              <a:t>an </a:t>
            </a:r>
            <a:r>
              <a:rPr lang="en-US" dirty="0" err="1">
                <a:solidFill>
                  <a:srgbClr val="800000"/>
                </a:solidFill>
              </a:rPr>
              <a:t>oxidising</a:t>
            </a:r>
            <a:r>
              <a:rPr lang="en-US" dirty="0">
                <a:solidFill>
                  <a:srgbClr val="800000"/>
                </a:solidFill>
              </a:rPr>
              <a:t> agent that reacts with the fuel to </a:t>
            </a:r>
            <a:r>
              <a:rPr lang="en-US" dirty="0" err="1">
                <a:solidFill>
                  <a:srgbClr val="800000"/>
                </a:solidFill>
              </a:rPr>
              <a:t>startand</a:t>
            </a:r>
            <a:r>
              <a:rPr lang="en-US" dirty="0">
                <a:solidFill>
                  <a:srgbClr val="800000"/>
                </a:solidFill>
              </a:rPr>
              <a:t> continue to fire. Lower concentration of oxygen result in slower fuel combustion.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048644"/>
          <p:cNvSpPr>
            <a:spLocks noGrp="1"/>
          </p:cNvSpPr>
          <p:nvPr>
            <p:ph type="ctrTitle"/>
          </p:nvPr>
        </p:nvSpPr>
        <p:spPr/>
        <p:txBody>
          <a:bodyPr/>
          <a:lstStyle/>
          <a:p>
            <a:r>
              <a:rPr lang="en-US" b="1">
                <a:solidFill>
                  <a:srgbClr val="330066"/>
                </a:solidFill>
              </a:rPr>
              <a:t>Thank You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Content Placeholder 1048599"/>
          <p:cNvSpPr>
            <a:spLocks noGrp="1"/>
          </p:cNvSpPr>
          <p:nvPr>
            <p:ph idx="1"/>
          </p:nvPr>
        </p:nvSpPr>
        <p:spPr>
          <a:xfrm>
            <a:off x="490104" y="950404"/>
            <a:ext cx="8025246" cy="5226559"/>
          </a:xfrm>
        </p:spPr>
        <p:txBody>
          <a:bodyPr/>
          <a:lstStyle/>
          <a:p>
            <a:pPr algn="just">
              <a:buNone/>
            </a:pPr>
            <a:r>
              <a:rPr lang="en-US" b="1" dirty="0">
                <a:solidFill>
                  <a:srgbClr val="800000"/>
                </a:solidFill>
              </a:rPr>
              <a:t>Heat -</a:t>
            </a:r>
          </a:p>
          <a:p>
            <a:pPr algn="just"/>
            <a:r>
              <a:rPr lang="en-US" dirty="0">
                <a:solidFill>
                  <a:srgbClr val="800000"/>
                </a:solidFill>
              </a:rPr>
              <a:t>Fire require oxygen and fuel reacting with each other at a temperature exceeding a threshold temperature, referred to as the "flash point ".</a:t>
            </a:r>
          </a:p>
          <a:p>
            <a:pPr algn="just"/>
            <a:r>
              <a:rPr lang="en-US" dirty="0">
                <a:solidFill>
                  <a:srgbClr val="800000"/>
                </a:solidFill>
              </a:rPr>
              <a:t>Different materials and chemicals have different flash points</a:t>
            </a:r>
            <a:r>
              <a:rPr lang="en-US" dirty="0" smtClean="0">
                <a:solidFill>
                  <a:srgbClr val="800000"/>
                </a:solidFill>
              </a:rPr>
              <a:t>, some </a:t>
            </a:r>
            <a:r>
              <a:rPr lang="en-US" dirty="0">
                <a:solidFill>
                  <a:srgbClr val="800000"/>
                </a:solidFill>
              </a:rPr>
              <a:t>at low temperatures and some high.</a:t>
            </a:r>
          </a:p>
          <a:p>
            <a:pPr algn="just"/>
            <a:r>
              <a:rPr lang="en-US" dirty="0">
                <a:solidFill>
                  <a:srgbClr val="800000"/>
                </a:solidFill>
              </a:rPr>
              <a:t>Lower the flash point temperature of a compound , the more easily the compound ignites.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Picture 2097152"/>
          <p:cNvPicPr>
            <a:picLocks/>
          </p:cNvPicPr>
          <p:nvPr/>
        </p:nvPicPr>
        <p:blipFill>
          <a:blip r:embed="rId2"/>
          <a:stretch>
            <a:fillRect/>
          </a:stretch>
        </p:blipFill>
        <p:spPr>
          <a:xfrm>
            <a:off x="883226" y="829336"/>
            <a:ext cx="7091796" cy="519932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048603"/>
          <p:cNvSpPr>
            <a:spLocks noGrp="1"/>
          </p:cNvSpPr>
          <p:nvPr>
            <p:ph type="title"/>
          </p:nvPr>
        </p:nvSpPr>
        <p:spPr/>
        <p:txBody>
          <a:bodyPr/>
          <a:lstStyle/>
          <a:p>
            <a:pPr algn="ctr"/>
            <a:r>
              <a:rPr lang="en-US" b="1">
                <a:solidFill>
                  <a:srgbClr val="330066"/>
                </a:solidFill>
              </a:rPr>
              <a:t>Classes Of Fire -</a:t>
            </a:r>
          </a:p>
        </p:txBody>
      </p:sp>
      <p:sp>
        <p:nvSpPr>
          <p:cNvPr id="1048605" name="Content Placeholder 1048604"/>
          <p:cNvSpPr>
            <a:spLocks noGrp="1"/>
          </p:cNvSpPr>
          <p:nvPr>
            <p:ph idx="1"/>
          </p:nvPr>
        </p:nvSpPr>
        <p:spPr/>
        <p:txBody>
          <a:bodyPr>
            <a:normAutofit fontScale="92857"/>
          </a:bodyPr>
          <a:lstStyle/>
          <a:p>
            <a:pPr algn="just">
              <a:buNone/>
            </a:pPr>
            <a:r>
              <a:rPr lang="en-US" b="1" dirty="0">
                <a:solidFill>
                  <a:srgbClr val="800000"/>
                </a:solidFill>
              </a:rPr>
              <a:t>Class A </a:t>
            </a:r>
            <a:r>
              <a:rPr lang="en-US" dirty="0">
                <a:solidFill>
                  <a:srgbClr val="800000"/>
                </a:solidFill>
              </a:rPr>
              <a:t>-</a:t>
            </a:r>
          </a:p>
          <a:p>
            <a:pPr lvl="1" algn="just"/>
            <a:r>
              <a:rPr lang="en-US" dirty="0">
                <a:solidFill>
                  <a:srgbClr val="800000"/>
                </a:solidFill>
              </a:rPr>
              <a:t>Wood</a:t>
            </a:r>
            <a:r>
              <a:rPr lang="en-US" dirty="0" smtClean="0">
                <a:solidFill>
                  <a:srgbClr val="800000"/>
                </a:solidFill>
              </a:rPr>
              <a:t>, paper, cloth, trash, plastic</a:t>
            </a:r>
            <a:r>
              <a:rPr lang="en-US" dirty="0">
                <a:solidFill>
                  <a:srgbClr val="800000"/>
                </a:solidFill>
              </a:rPr>
              <a:t>.</a:t>
            </a:r>
          </a:p>
          <a:p>
            <a:pPr lvl="1" algn="just"/>
            <a:r>
              <a:rPr lang="en-US" dirty="0">
                <a:solidFill>
                  <a:srgbClr val="800000"/>
                </a:solidFill>
              </a:rPr>
              <a:t>Solids that are not metals.</a:t>
            </a:r>
          </a:p>
          <a:p>
            <a:pPr algn="just">
              <a:buNone/>
            </a:pPr>
            <a:r>
              <a:rPr lang="en-US" b="1" dirty="0">
                <a:solidFill>
                  <a:srgbClr val="800000"/>
                </a:solidFill>
              </a:rPr>
              <a:t>Class B -</a:t>
            </a:r>
          </a:p>
          <a:p>
            <a:pPr lvl="1" algn="just"/>
            <a:r>
              <a:rPr lang="en-US" dirty="0">
                <a:solidFill>
                  <a:srgbClr val="800000"/>
                </a:solidFill>
              </a:rPr>
              <a:t>Flammable liquid gasoline ,oil</a:t>
            </a:r>
            <a:r>
              <a:rPr lang="en-US" dirty="0" smtClean="0">
                <a:solidFill>
                  <a:srgbClr val="800000"/>
                </a:solidFill>
              </a:rPr>
              <a:t>, grease, acetone</a:t>
            </a:r>
            <a:endParaRPr lang="en-US" dirty="0">
              <a:solidFill>
                <a:srgbClr val="800000"/>
              </a:solidFill>
            </a:endParaRPr>
          </a:p>
          <a:p>
            <a:pPr lvl="1" algn="just"/>
            <a:r>
              <a:rPr lang="en-US" dirty="0">
                <a:solidFill>
                  <a:srgbClr val="800000"/>
                </a:solidFill>
              </a:rPr>
              <a:t>Includes flammable gases.</a:t>
            </a:r>
          </a:p>
          <a:p>
            <a:pPr algn="just">
              <a:buNone/>
            </a:pPr>
            <a:r>
              <a:rPr lang="en-US" b="1" dirty="0" smtClean="0">
                <a:solidFill>
                  <a:srgbClr val="800000"/>
                </a:solidFill>
              </a:rPr>
              <a:t>Class </a:t>
            </a:r>
            <a:r>
              <a:rPr lang="en-US" b="1" dirty="0">
                <a:solidFill>
                  <a:srgbClr val="800000"/>
                </a:solidFill>
              </a:rPr>
              <a:t>C - </a:t>
            </a:r>
          </a:p>
          <a:p>
            <a:pPr lvl="1" algn="just"/>
            <a:r>
              <a:rPr lang="en-US" dirty="0">
                <a:solidFill>
                  <a:srgbClr val="800000"/>
                </a:solidFill>
              </a:rPr>
              <a:t>Electrical -energized electrical equipments.</a:t>
            </a:r>
          </a:p>
          <a:p>
            <a:pPr lvl="1" algn="just"/>
            <a:r>
              <a:rPr lang="en-US" dirty="0">
                <a:solidFill>
                  <a:srgbClr val="800000"/>
                </a:solidFill>
              </a:rPr>
              <a:t>As long as its "plugged in."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Content Placeholder 1048605"/>
          <p:cNvSpPr>
            <a:spLocks noGrp="1"/>
          </p:cNvSpPr>
          <p:nvPr>
            <p:ph idx="1"/>
          </p:nvPr>
        </p:nvSpPr>
        <p:spPr>
          <a:xfrm>
            <a:off x="602672" y="846418"/>
            <a:ext cx="7912678" cy="5330545"/>
          </a:xfrm>
        </p:spPr>
        <p:txBody>
          <a:bodyPr/>
          <a:lstStyle/>
          <a:p>
            <a:pPr algn="just">
              <a:buNone/>
            </a:pPr>
            <a:r>
              <a:rPr lang="en-US" b="1" dirty="0">
                <a:solidFill>
                  <a:srgbClr val="800000"/>
                </a:solidFill>
              </a:rPr>
              <a:t>Class D -</a:t>
            </a:r>
          </a:p>
          <a:p>
            <a:pPr lvl="1" algn="just"/>
            <a:r>
              <a:rPr lang="en-US" dirty="0">
                <a:solidFill>
                  <a:srgbClr val="800000"/>
                </a:solidFill>
              </a:rPr>
              <a:t>Metals - Potassium, Sodium , </a:t>
            </a:r>
            <a:r>
              <a:rPr lang="en-US" dirty="0" err="1">
                <a:solidFill>
                  <a:srgbClr val="800000"/>
                </a:solidFill>
              </a:rPr>
              <a:t>aluminium</a:t>
            </a:r>
            <a:r>
              <a:rPr lang="en-US" dirty="0">
                <a:solidFill>
                  <a:srgbClr val="800000"/>
                </a:solidFill>
              </a:rPr>
              <a:t>, magnesium.</a:t>
            </a:r>
          </a:p>
          <a:p>
            <a:pPr lvl="1" algn="just"/>
            <a:r>
              <a:rPr lang="en-US" dirty="0">
                <a:solidFill>
                  <a:srgbClr val="800000"/>
                </a:solidFill>
              </a:rPr>
              <a:t>Requires Metal -X , foam and other special extinguishing agents.</a:t>
            </a:r>
          </a:p>
          <a:p>
            <a:pPr algn="just">
              <a:buNone/>
            </a:pPr>
            <a:r>
              <a:rPr lang="en-US" b="1" dirty="0">
                <a:solidFill>
                  <a:srgbClr val="800000"/>
                </a:solidFill>
              </a:rPr>
              <a:t>Class K- </a:t>
            </a:r>
          </a:p>
          <a:p>
            <a:pPr lvl="1" algn="just"/>
            <a:r>
              <a:rPr lang="en-US" dirty="0">
                <a:solidFill>
                  <a:srgbClr val="800000"/>
                </a:solidFill>
              </a:rPr>
              <a:t>Kitchen oils, deep fat fryers and others.</a:t>
            </a:r>
          </a:p>
          <a:p>
            <a:pPr lvl="1" algn="just"/>
            <a:r>
              <a:rPr lang="en-US" dirty="0">
                <a:solidFill>
                  <a:srgbClr val="800000"/>
                </a:solidFill>
              </a:rPr>
              <a:t>Recently recognized by NFPA 10.</a:t>
            </a:r>
          </a:p>
          <a:p>
            <a:pPr lvl="1" algn="just"/>
            <a:r>
              <a:rPr lang="en-US" dirty="0">
                <a:solidFill>
                  <a:srgbClr val="800000"/>
                </a:solidFill>
              </a:rPr>
              <a:t>Fires involving combustible vegetable or animal non </a:t>
            </a:r>
            <a:r>
              <a:rPr lang="en-US" dirty="0" err="1">
                <a:solidFill>
                  <a:srgbClr val="800000"/>
                </a:solidFill>
              </a:rPr>
              <a:t>satured</a:t>
            </a:r>
            <a:r>
              <a:rPr lang="en-US" dirty="0">
                <a:solidFill>
                  <a:srgbClr val="800000"/>
                </a:solidFill>
              </a:rPr>
              <a:t> cooking fats in commercial cooking equipment.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4" name="Picture 2097153"/>
          <p:cNvPicPr>
            <a:picLocks/>
          </p:cNvPicPr>
          <p:nvPr/>
        </p:nvPicPr>
        <p:blipFill>
          <a:blip r:embed="rId2"/>
          <a:stretch>
            <a:fillRect/>
          </a:stretch>
        </p:blipFill>
        <p:spPr>
          <a:xfrm>
            <a:off x="167347" y="651692"/>
            <a:ext cx="8842052" cy="577992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title"/>
          </p:nvPr>
        </p:nvSpPr>
        <p:spPr/>
        <p:txBody>
          <a:bodyPr/>
          <a:lstStyle/>
          <a:p>
            <a:pPr algn="ctr"/>
            <a:r>
              <a:rPr lang="en-US" b="1">
                <a:solidFill>
                  <a:srgbClr val="330066"/>
                </a:solidFill>
              </a:rPr>
              <a:t>Controlling A Fire</a:t>
            </a:r>
          </a:p>
        </p:txBody>
      </p:sp>
      <p:sp>
        <p:nvSpPr>
          <p:cNvPr id="1048608" name="Content Placeholder 1048607"/>
          <p:cNvSpPr>
            <a:spLocks noGrp="1"/>
          </p:cNvSpPr>
          <p:nvPr>
            <p:ph idx="1"/>
          </p:nvPr>
        </p:nvSpPr>
        <p:spPr/>
        <p:txBody>
          <a:bodyPr/>
          <a:lstStyle/>
          <a:p>
            <a:pPr>
              <a:buNone/>
            </a:pPr>
            <a:r>
              <a:rPr lang="en-US" b="1" dirty="0">
                <a:solidFill>
                  <a:srgbClr val="800000"/>
                </a:solidFill>
              </a:rPr>
              <a:t>RACE</a:t>
            </a:r>
          </a:p>
          <a:p>
            <a:r>
              <a:rPr lang="en-US" b="1" dirty="0">
                <a:solidFill>
                  <a:srgbClr val="800000"/>
                </a:solidFill>
              </a:rPr>
              <a:t>R: </a:t>
            </a:r>
            <a:r>
              <a:rPr lang="en-US" dirty="0">
                <a:solidFill>
                  <a:srgbClr val="800000"/>
                </a:solidFill>
              </a:rPr>
              <a:t>Rescue</a:t>
            </a:r>
          </a:p>
          <a:p>
            <a:r>
              <a:rPr lang="en-US" b="1" dirty="0">
                <a:solidFill>
                  <a:srgbClr val="800000"/>
                </a:solidFill>
              </a:rPr>
              <a:t>A</a:t>
            </a:r>
            <a:r>
              <a:rPr lang="en-US" dirty="0">
                <a:solidFill>
                  <a:srgbClr val="800000"/>
                </a:solidFill>
              </a:rPr>
              <a:t>: Alarm</a:t>
            </a:r>
          </a:p>
          <a:p>
            <a:r>
              <a:rPr lang="en-US" b="1" dirty="0">
                <a:solidFill>
                  <a:srgbClr val="800000"/>
                </a:solidFill>
              </a:rPr>
              <a:t>C: </a:t>
            </a:r>
            <a:r>
              <a:rPr lang="en-US" dirty="0">
                <a:solidFill>
                  <a:srgbClr val="800000"/>
                </a:solidFill>
              </a:rPr>
              <a:t>Contain</a:t>
            </a:r>
          </a:p>
          <a:p>
            <a:r>
              <a:rPr lang="en-US" b="1" dirty="0">
                <a:solidFill>
                  <a:srgbClr val="800000"/>
                </a:solidFill>
              </a:rPr>
              <a:t>E: </a:t>
            </a:r>
            <a:r>
              <a:rPr lang="en-US" dirty="0">
                <a:solidFill>
                  <a:srgbClr val="800000"/>
                </a:solidFill>
              </a:rPr>
              <a:t>Extinguish</a:t>
            </a:r>
          </a:p>
        </p:txBody>
      </p:sp>
      <p:pic>
        <p:nvPicPr>
          <p:cNvPr id="2097155" name="Picture 2097154"/>
          <p:cNvPicPr>
            <a:picLocks/>
          </p:cNvPicPr>
          <p:nvPr/>
        </p:nvPicPr>
        <p:blipFill>
          <a:blip r:embed="rId2"/>
          <a:srcRect l="7240" t="5002" r="7732"/>
          <a:stretch>
            <a:fillRect/>
          </a:stretch>
        </p:blipFill>
        <p:spPr>
          <a:xfrm>
            <a:off x="3435530" y="1698171"/>
            <a:ext cx="5421086" cy="456879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1259</Words>
  <Application>WPS Office</Application>
  <PresentationFormat>On-screen Show (4:3)</PresentationFormat>
  <Paragraphs>126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FIRE SAFETY SERVICE </vt:lpstr>
      <vt:lpstr>Definition </vt:lpstr>
      <vt:lpstr>Three Components Interact To Create Fire </vt:lpstr>
      <vt:lpstr>Slide 4</vt:lpstr>
      <vt:lpstr>Slide 5</vt:lpstr>
      <vt:lpstr>Classes Of Fire -</vt:lpstr>
      <vt:lpstr>Slide 7</vt:lpstr>
      <vt:lpstr>Slide 8</vt:lpstr>
      <vt:lpstr>Controlling A Fire</vt:lpstr>
      <vt:lpstr>Fire Extinguisher </vt:lpstr>
      <vt:lpstr>Controlling Fire </vt:lpstr>
      <vt:lpstr>Fire Exit </vt:lpstr>
      <vt:lpstr>Fire Evaluation Plan</vt:lpstr>
      <vt:lpstr>Guidelines for Patient Evacuation</vt:lpstr>
      <vt:lpstr>Escape Plan</vt:lpstr>
      <vt:lpstr>Regulation As Per National Building Code,2005</vt:lpstr>
      <vt:lpstr>General Recommendation</vt:lpstr>
      <vt:lpstr>Evacuation Procedures for Patients with Special Needs</vt:lpstr>
      <vt:lpstr>Slide 19</vt:lpstr>
      <vt:lpstr>Slide 20</vt:lpstr>
      <vt:lpstr>Slide 21</vt:lpstr>
      <vt:lpstr>Slide 22</vt:lpstr>
      <vt:lpstr>Slide 23</vt:lpstr>
      <vt:lpstr>Slide 24</vt:lpstr>
      <vt:lpstr>Slide 25</vt:lpstr>
      <vt:lpstr>Departmental Responsibilities </vt:lpstr>
      <vt:lpstr>Slide 27</vt:lpstr>
      <vt:lpstr>Fire Prevention Goals</vt:lpstr>
      <vt:lpstr>Fire Drills </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 SAFETY SERVICE </dc:title>
  <dc:creator>vivo 1909</dc:creator>
  <cp:lastModifiedBy>User</cp:lastModifiedBy>
  <cp:revision>5</cp:revision>
  <dcterms:created xsi:type="dcterms:W3CDTF">2015-04-20T20:30:45Z</dcterms:created>
  <dcterms:modified xsi:type="dcterms:W3CDTF">2023-04-26T05:16:38Z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fa8d1a3e805343e1b03fc78f5825c04e</vt:lpwstr>
  </property>
</Properties>
</file>