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4/26/2023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4/26/2023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4/26/2023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4/26/2023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4/26/2023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4/26/2023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4/26/2023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4/26/2023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4/26/2023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4/26/2023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4/26/2023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4/26/2023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dirty="0" smtClean="0"/>
              <a:t>Health </a:t>
            </a:r>
            <a:r>
              <a:rPr lang="en-US" dirty="0" smtClean="0"/>
              <a:t>Promoting </a:t>
            </a:r>
            <a:r>
              <a:rPr lang="en-US" dirty="0" smtClean="0"/>
              <a:t>Hospital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5821363"/>
          </a:xfrm>
        </p:spPr>
        <p:txBody>
          <a:bodyPr/>
          <a:lstStyle/>
          <a:p>
            <a:r>
              <a:rPr lang="en-US" dirty="0" smtClean="0"/>
              <a:t>Biological Environment</a:t>
            </a:r>
          </a:p>
          <a:p>
            <a:pPr>
              <a:buNone/>
            </a:pPr>
            <a:r>
              <a:rPr lang="en-US" dirty="0" smtClean="0"/>
              <a:t>Interior Plants and their root associated microbes can remove harmful chemicals</a:t>
            </a:r>
          </a:p>
          <a:p>
            <a:pPr>
              <a:buNone/>
            </a:pPr>
            <a:r>
              <a:rPr lang="en-US" dirty="0" smtClean="0"/>
              <a:t>Tokyo: Ecology Garden in Hospital</a:t>
            </a:r>
          </a:p>
          <a:p>
            <a:pPr>
              <a:buNone/>
            </a:pPr>
            <a:r>
              <a:rPr lang="en-US" dirty="0" smtClean="0"/>
              <a:t>PGIMER: Rose Festival, No </a:t>
            </a:r>
            <a:r>
              <a:rPr lang="en-US" dirty="0" err="1" smtClean="0"/>
              <a:t>cattles</a:t>
            </a:r>
            <a:r>
              <a:rPr lang="en-US" dirty="0" smtClean="0"/>
              <a:t> and Dogs in the hospital</a:t>
            </a:r>
          </a:p>
          <a:p>
            <a:r>
              <a:rPr lang="en-US" dirty="0" smtClean="0"/>
              <a:t>Noise</a:t>
            </a:r>
          </a:p>
          <a:p>
            <a:pPr>
              <a:buNone/>
            </a:pPr>
            <a:r>
              <a:rPr lang="en-US" dirty="0" smtClean="0"/>
              <a:t>Identify the internal and external noise factors</a:t>
            </a:r>
          </a:p>
          <a:p>
            <a:pPr>
              <a:buNone/>
            </a:pPr>
            <a:r>
              <a:rPr lang="en-US" dirty="0" smtClean="0"/>
              <a:t>Should not exceed 50dB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5821363"/>
          </a:xfrm>
        </p:spPr>
        <p:txBody>
          <a:bodyPr/>
          <a:lstStyle/>
          <a:p>
            <a:r>
              <a:rPr lang="en-US" dirty="0" smtClean="0"/>
              <a:t>Traffic Safety</a:t>
            </a:r>
          </a:p>
          <a:p>
            <a:pPr>
              <a:buNone/>
            </a:pPr>
            <a:r>
              <a:rPr lang="en-US" dirty="0" smtClean="0"/>
              <a:t>Speed Limit and road safety</a:t>
            </a:r>
          </a:p>
          <a:p>
            <a:r>
              <a:rPr lang="en-US" dirty="0" smtClean="0"/>
              <a:t>Disabled friendly Structure</a:t>
            </a:r>
          </a:p>
          <a:p>
            <a:pPr>
              <a:buNone/>
            </a:pPr>
            <a:r>
              <a:rPr lang="en-US" dirty="0" smtClean="0"/>
              <a:t>Barrier free structure</a:t>
            </a:r>
          </a:p>
          <a:p>
            <a:r>
              <a:rPr lang="en-US" dirty="0" smtClean="0"/>
              <a:t>Seating Facility</a:t>
            </a:r>
          </a:p>
          <a:p>
            <a:r>
              <a:rPr lang="en-US" dirty="0" smtClean="0"/>
              <a:t>Recreational and Health Educational Activities</a:t>
            </a:r>
          </a:p>
          <a:p>
            <a:pPr>
              <a:buNone/>
            </a:pPr>
            <a:r>
              <a:rPr lang="en-US" dirty="0" smtClean="0"/>
              <a:t>Posters and Panels</a:t>
            </a:r>
          </a:p>
          <a:p>
            <a:pPr>
              <a:buNone/>
            </a:pPr>
            <a:r>
              <a:rPr lang="en-US" dirty="0" smtClean="0"/>
              <a:t>Fountains and Flower beds inside and outside: PGIMER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Conventional Approach: To provide treatment</a:t>
            </a:r>
          </a:p>
          <a:p>
            <a:r>
              <a:rPr lang="en-US" dirty="0" smtClean="0"/>
              <a:t>Contemporary Approach: Structure to match the aspirations</a:t>
            </a:r>
          </a:p>
          <a:p>
            <a:r>
              <a:rPr lang="en-US" dirty="0" smtClean="0"/>
              <a:t>Contingency Theory: Intervening as and when the problem arises…situational style of leadership</a:t>
            </a:r>
          </a:p>
          <a:p>
            <a:r>
              <a:rPr lang="en-US" dirty="0" smtClean="0"/>
              <a:t>Systems Theory: Viewing Hospitals as open systems and interacts with environment and has various sub systems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APPROACHES TO HOSPITAL ADMINISTRATION</a:t>
            </a: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Action Research:</a:t>
            </a:r>
          </a:p>
          <a:p>
            <a:pPr>
              <a:buNone/>
            </a:pPr>
            <a:r>
              <a:rPr lang="en-US" dirty="0" smtClean="0"/>
              <a:t>Diagnosis Phase and Identification of Problem</a:t>
            </a:r>
          </a:p>
          <a:p>
            <a:pPr>
              <a:buNone/>
            </a:pPr>
            <a:r>
              <a:rPr lang="en-US" dirty="0" smtClean="0"/>
              <a:t>Conceptual Aspects of Problem Analysis</a:t>
            </a:r>
          </a:p>
          <a:p>
            <a:pPr>
              <a:buNone/>
            </a:pPr>
            <a:r>
              <a:rPr lang="en-US" dirty="0" smtClean="0"/>
              <a:t>Data Collection</a:t>
            </a:r>
          </a:p>
          <a:p>
            <a:pPr>
              <a:buNone/>
            </a:pPr>
            <a:r>
              <a:rPr lang="en-US" dirty="0" smtClean="0"/>
              <a:t>Evaluation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NEW APPROACH TO PROBLEM SOLVING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838200"/>
            <a:ext cx="8229600" cy="5821363"/>
          </a:xfrm>
        </p:spPr>
        <p:txBody>
          <a:bodyPr>
            <a:normAutofit/>
          </a:bodyPr>
          <a:lstStyle/>
          <a:p>
            <a:r>
              <a:rPr lang="en-US" dirty="0" smtClean="0"/>
              <a:t>Health Promotion is the process of enabling people to increase the control over health and thereby improving their health (WHO)</a:t>
            </a:r>
          </a:p>
          <a:p>
            <a:r>
              <a:rPr lang="en-US" dirty="0" smtClean="0"/>
              <a:t>Started in 1986 (Ottawa Charter)</a:t>
            </a:r>
          </a:p>
          <a:p>
            <a:r>
              <a:rPr lang="en-US" dirty="0" smtClean="0"/>
              <a:t>Goal: Improve the quality of healthcare, relationship between hospital and community and the conditions for and satisfaction of patients, staff and relatives</a:t>
            </a:r>
          </a:p>
          <a:p>
            <a:r>
              <a:rPr lang="en-US" dirty="0" smtClean="0"/>
              <a:t>Model Project “Health and Hospital” in 1989 at Vienna, Austria till 1996</a:t>
            </a:r>
          </a:p>
          <a:p>
            <a:r>
              <a:rPr lang="en-US" dirty="0" smtClean="0"/>
              <a:t>Vienna Recommendations in 1997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Promote human dignity, equity and solidarity and professional ethics</a:t>
            </a:r>
          </a:p>
          <a:p>
            <a:r>
              <a:rPr lang="en-US" dirty="0" smtClean="0"/>
              <a:t>Oriented towards quality improvement</a:t>
            </a:r>
          </a:p>
          <a:p>
            <a:r>
              <a:rPr lang="en-US" dirty="0" smtClean="0"/>
              <a:t>Holistic approach for health</a:t>
            </a:r>
          </a:p>
          <a:p>
            <a:r>
              <a:rPr lang="en-US" dirty="0" smtClean="0"/>
              <a:t>Best service to people</a:t>
            </a:r>
          </a:p>
          <a:p>
            <a:r>
              <a:rPr lang="en-US" dirty="0" smtClean="0"/>
              <a:t>Resource efficiently and effectively</a:t>
            </a:r>
          </a:p>
          <a:p>
            <a:r>
              <a:rPr lang="en-US" dirty="0" smtClean="0"/>
              <a:t>Close link with Healthcare system and community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PRINCIPLES OF HPH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Hospital as a physical and Social Setting</a:t>
            </a:r>
          </a:p>
          <a:p>
            <a:r>
              <a:rPr lang="en-US" dirty="0" smtClean="0"/>
              <a:t>HPH as a healthy workforce</a:t>
            </a:r>
          </a:p>
          <a:p>
            <a:r>
              <a:rPr lang="en-US" dirty="0" smtClean="0"/>
              <a:t>Provider of HPH service</a:t>
            </a:r>
          </a:p>
          <a:p>
            <a:r>
              <a:rPr lang="en-US" dirty="0" smtClean="0"/>
              <a:t>Training, education and research</a:t>
            </a:r>
          </a:p>
          <a:p>
            <a:r>
              <a:rPr lang="en-US" dirty="0" smtClean="0"/>
              <a:t>Change Agent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HPH System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Aesthetics</a:t>
            </a:r>
          </a:p>
          <a:p>
            <a:pPr>
              <a:buNone/>
            </a:pPr>
            <a:r>
              <a:rPr lang="en-US" dirty="0" smtClean="0"/>
              <a:t>Well planned physical design</a:t>
            </a:r>
          </a:p>
          <a:p>
            <a:pPr>
              <a:buNone/>
            </a:pPr>
            <a:r>
              <a:rPr lang="en-US" dirty="0" smtClean="0"/>
              <a:t>Psychological Design</a:t>
            </a:r>
          </a:p>
          <a:p>
            <a:pPr>
              <a:buNone/>
            </a:pPr>
            <a:r>
              <a:rPr lang="en-US" dirty="0" smtClean="0"/>
              <a:t>Intellectual Aesthetics</a:t>
            </a:r>
          </a:p>
          <a:p>
            <a:pPr>
              <a:buNone/>
            </a:pPr>
            <a:r>
              <a:rPr lang="en-US" dirty="0" smtClean="0"/>
              <a:t>Design leads to healthy hospital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Healthy Hospital Environment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5745163"/>
          </a:xfrm>
        </p:spPr>
        <p:txBody>
          <a:bodyPr>
            <a:normAutofit/>
          </a:bodyPr>
          <a:lstStyle/>
          <a:p>
            <a:r>
              <a:rPr lang="en-US" dirty="0" smtClean="0"/>
              <a:t>Air and Ventilation</a:t>
            </a:r>
          </a:p>
          <a:p>
            <a:pPr>
              <a:buNone/>
            </a:pPr>
            <a:r>
              <a:rPr lang="en-US" dirty="0" err="1" smtClean="0"/>
              <a:t>Minimise</a:t>
            </a:r>
            <a:r>
              <a:rPr lang="en-US" dirty="0" smtClean="0"/>
              <a:t> microbial contamination</a:t>
            </a:r>
          </a:p>
          <a:p>
            <a:pPr>
              <a:buNone/>
            </a:pPr>
            <a:r>
              <a:rPr lang="en-US" dirty="0" smtClean="0"/>
              <a:t>HEPA filters: prevent recirculation of microorganisms</a:t>
            </a:r>
          </a:p>
          <a:p>
            <a:pPr>
              <a:buNone/>
            </a:pPr>
            <a:r>
              <a:rPr lang="en-US" dirty="0" smtClean="0"/>
              <a:t>Unidirectional Positive pressure laminar air flow system</a:t>
            </a:r>
          </a:p>
          <a:p>
            <a:pPr>
              <a:buNone/>
            </a:pPr>
            <a:r>
              <a:rPr lang="en-US" dirty="0" smtClean="0"/>
              <a:t>Maintenance of filters, ducts, diffusers and grills</a:t>
            </a:r>
          </a:p>
          <a:p>
            <a:pPr>
              <a:buNone/>
            </a:pPr>
            <a:r>
              <a:rPr lang="en-US" dirty="0" smtClean="0"/>
              <a:t>PGIMER, Chandigarh: Centrally air conditioned with water cooled reciprocating type of chillers…</a:t>
            </a:r>
            <a:r>
              <a:rPr lang="en-US" dirty="0" err="1" smtClean="0"/>
              <a:t>Microvee</a:t>
            </a:r>
            <a:r>
              <a:rPr lang="en-US" dirty="0" smtClean="0"/>
              <a:t> filters (0.03 microns particles are filtered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5821363"/>
          </a:xfrm>
        </p:spPr>
        <p:txBody>
          <a:bodyPr/>
          <a:lstStyle/>
          <a:p>
            <a:r>
              <a:rPr lang="en-US" dirty="0" smtClean="0"/>
              <a:t>Safe Water</a:t>
            </a:r>
          </a:p>
          <a:p>
            <a:pPr>
              <a:buNone/>
            </a:pPr>
            <a:r>
              <a:rPr lang="en-US" dirty="0" smtClean="0"/>
              <a:t>Water coolers at strategic location</a:t>
            </a:r>
          </a:p>
          <a:p>
            <a:pPr>
              <a:buNone/>
            </a:pPr>
            <a:r>
              <a:rPr lang="en-US" dirty="0" smtClean="0"/>
              <a:t>Quality of water to be tested</a:t>
            </a:r>
          </a:p>
          <a:p>
            <a:r>
              <a:rPr lang="en-US" dirty="0" smtClean="0"/>
              <a:t>Sanitation and Housekeeping</a:t>
            </a:r>
          </a:p>
          <a:p>
            <a:pPr>
              <a:buNone/>
            </a:pPr>
            <a:r>
              <a:rPr lang="en-US" dirty="0" smtClean="0"/>
              <a:t>Patient care areas: Wet mopping, no dry </a:t>
            </a:r>
            <a:r>
              <a:rPr lang="en-US" dirty="0" err="1" smtClean="0"/>
              <a:t>brooming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Hot Water(80 degree) cleaning is also effective</a:t>
            </a:r>
          </a:p>
          <a:p>
            <a:pPr>
              <a:buNone/>
            </a:pPr>
            <a:r>
              <a:rPr lang="en-US" dirty="0" smtClean="0"/>
              <a:t>Surface Disinfection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668963"/>
          </a:xfrm>
        </p:spPr>
        <p:txBody>
          <a:bodyPr/>
          <a:lstStyle/>
          <a:p>
            <a:r>
              <a:rPr lang="en-US" dirty="0" smtClean="0"/>
              <a:t>Hospital Waste Management</a:t>
            </a:r>
          </a:p>
          <a:p>
            <a:pPr>
              <a:buNone/>
            </a:pPr>
            <a:r>
              <a:rPr lang="en-US" dirty="0" smtClean="0"/>
              <a:t>BMW rules 2015</a:t>
            </a:r>
          </a:p>
          <a:p>
            <a:pPr>
              <a:buNone/>
            </a:pPr>
            <a:r>
              <a:rPr lang="en-US" dirty="0" smtClean="0"/>
              <a:t>Collection of BMW..different team</a:t>
            </a:r>
          </a:p>
          <a:p>
            <a:pPr>
              <a:buNone/>
            </a:pPr>
            <a:r>
              <a:rPr lang="en-US" dirty="0" err="1" smtClean="0"/>
              <a:t>Atleast</a:t>
            </a:r>
            <a:r>
              <a:rPr lang="en-US" dirty="0" smtClean="0"/>
              <a:t> all waste should be disposed off within 24 hrs.</a:t>
            </a:r>
          </a:p>
          <a:p>
            <a:r>
              <a:rPr lang="en-US" dirty="0" smtClean="0"/>
              <a:t>CSSD</a:t>
            </a:r>
          </a:p>
          <a:p>
            <a:pPr>
              <a:buNone/>
            </a:pPr>
            <a:r>
              <a:rPr lang="en-US" dirty="0" smtClean="0"/>
              <a:t>Different Methods</a:t>
            </a:r>
          </a:p>
          <a:p>
            <a:pPr>
              <a:buNone/>
            </a:pPr>
            <a:r>
              <a:rPr lang="en-US" dirty="0" smtClean="0"/>
              <a:t>Quality assurance by biological indicators 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592763"/>
          </a:xfrm>
        </p:spPr>
        <p:txBody>
          <a:bodyPr/>
          <a:lstStyle/>
          <a:p>
            <a:r>
              <a:rPr lang="en-US" dirty="0" smtClean="0"/>
              <a:t>Dietary</a:t>
            </a:r>
          </a:p>
          <a:p>
            <a:pPr>
              <a:buNone/>
            </a:pPr>
            <a:r>
              <a:rPr lang="en-US" dirty="0" smtClean="0"/>
              <a:t>Daily Disinfection</a:t>
            </a:r>
          </a:p>
          <a:p>
            <a:r>
              <a:rPr lang="en-US" dirty="0" smtClean="0"/>
              <a:t>Laundry Service</a:t>
            </a:r>
          </a:p>
          <a:p>
            <a:pPr>
              <a:buNone/>
            </a:pPr>
            <a:r>
              <a:rPr lang="en-US" dirty="0" smtClean="0"/>
              <a:t>Proper Policies and Procedures</a:t>
            </a:r>
          </a:p>
          <a:p>
            <a:r>
              <a:rPr lang="en-US" dirty="0" smtClean="0"/>
              <a:t>Social and Religious Environment</a:t>
            </a:r>
          </a:p>
          <a:p>
            <a:pPr>
              <a:buNone/>
            </a:pPr>
            <a:r>
              <a:rPr lang="en-US" dirty="0" smtClean="0"/>
              <a:t>Life Patterns, values and ethics</a:t>
            </a:r>
          </a:p>
          <a:p>
            <a:pPr>
              <a:buNone/>
            </a:pPr>
            <a:r>
              <a:rPr lang="en-US" dirty="0" smtClean="0"/>
              <a:t>Self help groups in PGIMER, Chandigarh</a:t>
            </a:r>
          </a:p>
          <a:p>
            <a:pPr>
              <a:buNone/>
            </a:pPr>
            <a:r>
              <a:rPr lang="en-US" dirty="0" smtClean="0"/>
              <a:t>Various society</a:t>
            </a:r>
          </a:p>
          <a:p>
            <a:pPr>
              <a:buNone/>
            </a:pP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46</TotalTime>
  <Words>444</Words>
  <Application>Microsoft Office PowerPoint</Application>
  <PresentationFormat>On-screen Show (4:3)</PresentationFormat>
  <Paragraphs>79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Concourse</vt:lpstr>
      <vt:lpstr>Health Promoting Hospital</vt:lpstr>
      <vt:lpstr>Slide 2</vt:lpstr>
      <vt:lpstr>PRINCIPLES OF HPH</vt:lpstr>
      <vt:lpstr>HPH System</vt:lpstr>
      <vt:lpstr>Healthy Hospital Environment</vt:lpstr>
      <vt:lpstr>Slide 6</vt:lpstr>
      <vt:lpstr>Slide 7</vt:lpstr>
      <vt:lpstr>Slide 8</vt:lpstr>
      <vt:lpstr>Slide 9</vt:lpstr>
      <vt:lpstr>Slide 10</vt:lpstr>
      <vt:lpstr>Slide 11</vt:lpstr>
      <vt:lpstr>APPROACHES TO HOSPITAL ADMINISTRATION</vt:lpstr>
      <vt:lpstr>NEW APPROACH TO PROBLEM SOLVING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Health Promoting Hospital</dc:title>
  <dc:creator>User</dc:creator>
  <cp:lastModifiedBy>Aayushman</cp:lastModifiedBy>
  <cp:revision>10</cp:revision>
  <dcterms:created xsi:type="dcterms:W3CDTF">2006-08-16T00:00:00Z</dcterms:created>
  <dcterms:modified xsi:type="dcterms:W3CDTF">2023-04-26T05:21:01Z</dcterms:modified>
</cp:coreProperties>
</file>