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606" r:id="rId2"/>
    <p:sldId id="584" r:id="rId3"/>
    <p:sldId id="1473" r:id="rId4"/>
    <p:sldId id="1479" r:id="rId5"/>
    <p:sldId id="1471" r:id="rId6"/>
    <p:sldId id="260" r:id="rId7"/>
    <p:sldId id="1510" r:id="rId8"/>
    <p:sldId id="1600" r:id="rId9"/>
    <p:sldId id="286" r:id="rId10"/>
    <p:sldId id="336" r:id="rId11"/>
    <p:sldId id="269" r:id="rId12"/>
    <p:sldId id="291" r:id="rId13"/>
    <p:sldId id="675" r:id="rId14"/>
    <p:sldId id="1531" r:id="rId15"/>
    <p:sldId id="281" r:id="rId16"/>
    <p:sldId id="1602" r:id="rId17"/>
    <p:sldId id="1540" r:id="rId18"/>
    <p:sldId id="1495" r:id="rId19"/>
    <p:sldId id="1579" r:id="rId20"/>
    <p:sldId id="1603" r:id="rId21"/>
    <p:sldId id="1545" r:id="rId22"/>
    <p:sldId id="1511" r:id="rId23"/>
    <p:sldId id="1584" r:id="rId24"/>
    <p:sldId id="1585" r:id="rId25"/>
    <p:sldId id="1586" r:id="rId26"/>
    <p:sldId id="1589" r:id="rId27"/>
    <p:sldId id="1590" r:id="rId28"/>
    <p:sldId id="1605" r:id="rId29"/>
    <p:sldId id="1563" r:id="rId30"/>
    <p:sldId id="160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93" autoAdjust="0"/>
    <p:restoredTop sz="94684" autoAdjust="0"/>
  </p:normalViewPr>
  <p:slideViewPr>
    <p:cSldViewPr snapToGrid="0">
      <p:cViewPr varScale="1">
        <p:scale>
          <a:sx n="65" d="100"/>
          <a:sy n="65" d="100"/>
        </p:scale>
        <p:origin x="-77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618A7-A5BF-48C4-ABAD-49FB29DC1EF5}" type="doc">
      <dgm:prSet loTypeId="urn:microsoft.com/office/officeart/2005/8/layout/vList3#2" loCatId="picture" qsTypeId="urn:microsoft.com/office/officeart/2005/8/quickstyle/simple2" qsCatId="simple" csTypeId="urn:microsoft.com/office/officeart/2005/8/colors/accent0_1" csCatId="mainScheme" phldr="1"/>
      <dgm:spPr/>
    </dgm:pt>
    <dgm:pt modelId="{87089907-15A3-4F88-AB36-16B9C5189F0C}">
      <dgm:prSet phldrT="[Text]" custT="1"/>
      <dgm:spPr/>
      <dgm:t>
        <a:bodyPr/>
        <a:lstStyle/>
        <a:p>
          <a:r>
            <a:rPr lang="en-US" sz="3600" b="0" dirty="0"/>
            <a:t>Protecting yourself                       </a:t>
          </a:r>
        </a:p>
      </dgm:t>
    </dgm:pt>
    <dgm:pt modelId="{136185CC-469D-4CC0-BFB6-63DA275D7664}" type="parTrans" cxnId="{C5A4168F-FBEE-4D4B-8928-1EDD70DE69C5}">
      <dgm:prSet/>
      <dgm:spPr/>
      <dgm:t>
        <a:bodyPr/>
        <a:lstStyle/>
        <a:p>
          <a:endParaRPr lang="en-US"/>
        </a:p>
      </dgm:t>
    </dgm:pt>
    <dgm:pt modelId="{41B5D14C-492F-4891-A9E0-B73F1BB1484F}" type="sibTrans" cxnId="{C5A4168F-FBEE-4D4B-8928-1EDD70DE69C5}">
      <dgm:prSet/>
      <dgm:spPr/>
      <dgm:t>
        <a:bodyPr/>
        <a:lstStyle/>
        <a:p>
          <a:endParaRPr lang="en-US"/>
        </a:p>
      </dgm:t>
    </dgm:pt>
    <dgm:pt modelId="{4258337F-007C-446F-9CA3-A9E83DF9C024}">
      <dgm:prSet phldrT="[Text]" custT="1"/>
      <dgm:spPr/>
      <dgm:t>
        <a:bodyPr/>
        <a:lstStyle/>
        <a:p>
          <a:r>
            <a:rPr lang="en-US" sz="3600" b="0" dirty="0"/>
            <a:t>Protecting your family, community &amp; environment</a:t>
          </a:r>
        </a:p>
      </dgm:t>
    </dgm:pt>
    <dgm:pt modelId="{E008AB85-20B1-41BC-BB13-873DF96F9DFD}" type="sibTrans" cxnId="{70A0557B-5C40-497C-B33F-BC798C32CBF5}">
      <dgm:prSet/>
      <dgm:spPr/>
      <dgm:t>
        <a:bodyPr/>
        <a:lstStyle/>
        <a:p>
          <a:endParaRPr lang="en-US"/>
        </a:p>
      </dgm:t>
    </dgm:pt>
    <dgm:pt modelId="{7735610C-E366-4291-B937-C1A1296A0DAD}" type="parTrans" cxnId="{70A0557B-5C40-497C-B33F-BC798C32CBF5}">
      <dgm:prSet/>
      <dgm:spPr/>
      <dgm:t>
        <a:bodyPr/>
        <a:lstStyle/>
        <a:p>
          <a:endParaRPr lang="en-US"/>
        </a:p>
      </dgm:t>
    </dgm:pt>
    <dgm:pt modelId="{0FBCE746-975C-4F2C-A1DD-B86595BE076C}">
      <dgm:prSet phldrT="[Text]" custT="1"/>
      <dgm:spPr/>
      <dgm:t>
        <a:bodyPr/>
        <a:lstStyle/>
        <a:p>
          <a:r>
            <a:rPr lang="en-US" sz="3600" b="0" dirty="0"/>
            <a:t>Protecting your patients</a:t>
          </a:r>
        </a:p>
      </dgm:t>
    </dgm:pt>
    <dgm:pt modelId="{C78A942B-0ACA-4AB3-A74E-44DA01A2F0F2}" type="sibTrans" cxnId="{7A7DD3C3-906F-498A-953C-01D7EE8E9399}">
      <dgm:prSet/>
      <dgm:spPr/>
      <dgm:t>
        <a:bodyPr/>
        <a:lstStyle/>
        <a:p>
          <a:endParaRPr lang="en-US"/>
        </a:p>
      </dgm:t>
    </dgm:pt>
    <dgm:pt modelId="{67370F93-8B20-4E0A-8E4F-FA7DEA9985FE}" type="parTrans" cxnId="{7A7DD3C3-906F-498A-953C-01D7EE8E9399}">
      <dgm:prSet/>
      <dgm:spPr/>
      <dgm:t>
        <a:bodyPr/>
        <a:lstStyle/>
        <a:p>
          <a:endParaRPr lang="en-US"/>
        </a:p>
      </dgm:t>
    </dgm:pt>
    <dgm:pt modelId="{210CA00C-BBDD-47C0-B13C-91B202FE6590}" type="pres">
      <dgm:prSet presAssocID="{AEC618A7-A5BF-48C4-ABAD-49FB29DC1EF5}" presName="linearFlow" presStyleCnt="0">
        <dgm:presLayoutVars>
          <dgm:dir/>
          <dgm:resizeHandles val="exact"/>
        </dgm:presLayoutVars>
      </dgm:prSet>
      <dgm:spPr/>
    </dgm:pt>
    <dgm:pt modelId="{A3093074-9A5B-4BE6-B1D2-B39BA070B7EE}" type="pres">
      <dgm:prSet presAssocID="{87089907-15A3-4F88-AB36-16B9C5189F0C}" presName="composite" presStyleCnt="0"/>
      <dgm:spPr/>
    </dgm:pt>
    <dgm:pt modelId="{D079DF44-C7F4-4106-8E37-2EFBE5D7A03F}" type="pres">
      <dgm:prSet presAssocID="{87089907-15A3-4F88-AB36-16B9C5189F0C}"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dgm:spPr>
    </dgm:pt>
    <dgm:pt modelId="{FDD833EF-6F8A-476A-A54B-6800A19C256C}" type="pres">
      <dgm:prSet presAssocID="{87089907-15A3-4F88-AB36-16B9C5189F0C}" presName="txShp" presStyleLbl="node1" presStyleIdx="0" presStyleCnt="3" custLinFactNeighborX="691" custLinFactNeighborY="-69">
        <dgm:presLayoutVars>
          <dgm:bulletEnabled val="1"/>
        </dgm:presLayoutVars>
      </dgm:prSet>
      <dgm:spPr/>
      <dgm:t>
        <a:bodyPr/>
        <a:lstStyle/>
        <a:p>
          <a:endParaRPr lang="en-US"/>
        </a:p>
      </dgm:t>
    </dgm:pt>
    <dgm:pt modelId="{96239AB5-9E4F-4730-B1C2-CA2E013DB837}" type="pres">
      <dgm:prSet presAssocID="{41B5D14C-492F-4891-A9E0-B73F1BB1484F}" presName="spacing" presStyleCnt="0"/>
      <dgm:spPr/>
    </dgm:pt>
    <dgm:pt modelId="{8D6649E2-A448-470A-94C1-8C096B34F2FD}" type="pres">
      <dgm:prSet presAssocID="{4258337F-007C-446F-9CA3-A9E83DF9C024}" presName="composite" presStyleCnt="0"/>
      <dgm:spPr/>
    </dgm:pt>
    <dgm:pt modelId="{E45A1FE0-4459-477E-AE70-917AE5EF85BA}" type="pres">
      <dgm:prSet presAssocID="{4258337F-007C-446F-9CA3-A9E83DF9C024}" presName="imgShp" presStyleLbl="fgImgPlace1" presStyleIdx="1" presStyleCnt="3" custLinFactY="8208" custLinFactNeighborX="1405" custLinFactNeighborY="100000"/>
      <dgm:spPr>
        <a:blipFill>
          <a:blip xmlns:r="http://schemas.openxmlformats.org/officeDocument/2006/relationships" r:embed="rId2" cstate="email">
            <a:extLst>
              <a:ext uri="{28A0092B-C50C-407E-A947-70E740481C1C}">
                <a14:useLocalDpi xmlns:a14="http://schemas.microsoft.com/office/drawing/2010/main" xmlns=""/>
              </a:ext>
            </a:extLst>
          </a:blip>
          <a:srcRect/>
          <a:stretch>
            <a:fillRect/>
          </a:stretch>
        </a:blipFill>
      </dgm:spPr>
    </dgm:pt>
    <dgm:pt modelId="{772DF848-F876-4E65-A2BD-C09A6BFFAE5F}" type="pres">
      <dgm:prSet presAssocID="{4258337F-007C-446F-9CA3-A9E83DF9C024}" presName="txShp" presStyleLbl="node1" presStyleIdx="1" presStyleCnt="3" custLinFactY="8208" custLinFactNeighborX="369" custLinFactNeighborY="100000">
        <dgm:presLayoutVars>
          <dgm:bulletEnabled val="1"/>
        </dgm:presLayoutVars>
      </dgm:prSet>
      <dgm:spPr/>
      <dgm:t>
        <a:bodyPr/>
        <a:lstStyle/>
        <a:p>
          <a:endParaRPr lang="en-US"/>
        </a:p>
      </dgm:t>
    </dgm:pt>
    <dgm:pt modelId="{B9AE875A-DB17-44D7-B057-F4A3546B1B64}" type="pres">
      <dgm:prSet presAssocID="{E008AB85-20B1-41BC-BB13-873DF96F9DFD}" presName="spacing" presStyleCnt="0"/>
      <dgm:spPr/>
    </dgm:pt>
    <dgm:pt modelId="{29F145AB-9903-4D57-AA3C-24188B02EFCB}" type="pres">
      <dgm:prSet presAssocID="{0FBCE746-975C-4F2C-A1DD-B86595BE076C}" presName="composite" presStyleCnt="0"/>
      <dgm:spPr/>
    </dgm:pt>
    <dgm:pt modelId="{4CB1AFCE-2253-4C2A-B958-1ABC178F491C}" type="pres">
      <dgm:prSet presAssocID="{0FBCE746-975C-4F2C-A1DD-B86595BE076C}" presName="imgShp" presStyleLbl="fgImgPlace1" presStyleIdx="2" presStyleCnt="3" custLinFactY="-39332" custLinFactNeighborX="896" custLinFactNeighborY="-100000"/>
      <dgm:spPr>
        <a:blipFill>
          <a:blip xmlns:r="http://schemas.openxmlformats.org/officeDocument/2006/relationships" r:embed="rId3" cstate="email">
            <a:extLst>
              <a:ext uri="{28A0092B-C50C-407E-A947-70E740481C1C}">
                <a14:useLocalDpi xmlns:a14="http://schemas.microsoft.com/office/drawing/2010/main" xmlns=""/>
              </a:ext>
            </a:extLst>
          </a:blip>
          <a:srcRect/>
          <a:stretch>
            <a:fillRect/>
          </a:stretch>
        </a:blipFill>
      </dgm:spPr>
    </dgm:pt>
    <dgm:pt modelId="{09203B30-FA18-44D7-86FB-20BD61E8BD7A}" type="pres">
      <dgm:prSet presAssocID="{0FBCE746-975C-4F2C-A1DD-B86595BE076C}" presName="txShp" presStyleLbl="node1" presStyleIdx="2" presStyleCnt="3" custLinFactY="-39332" custLinFactNeighborX="234" custLinFactNeighborY="-100000">
        <dgm:presLayoutVars>
          <dgm:bulletEnabled val="1"/>
        </dgm:presLayoutVars>
      </dgm:prSet>
      <dgm:spPr/>
      <dgm:t>
        <a:bodyPr/>
        <a:lstStyle/>
        <a:p>
          <a:endParaRPr lang="en-US"/>
        </a:p>
      </dgm:t>
    </dgm:pt>
  </dgm:ptLst>
  <dgm:cxnLst>
    <dgm:cxn modelId="{9CBA9389-E347-954A-B00D-5B992C94A4E5}" type="presOf" srcId="{0FBCE746-975C-4F2C-A1DD-B86595BE076C}" destId="{09203B30-FA18-44D7-86FB-20BD61E8BD7A}" srcOrd="0" destOrd="0" presId="urn:microsoft.com/office/officeart/2005/8/layout/vList3#2"/>
    <dgm:cxn modelId="{1954C127-1331-584B-8642-F4A3D810A73D}" type="presOf" srcId="{4258337F-007C-446F-9CA3-A9E83DF9C024}" destId="{772DF848-F876-4E65-A2BD-C09A6BFFAE5F}" srcOrd="0" destOrd="0" presId="urn:microsoft.com/office/officeart/2005/8/layout/vList3#2"/>
    <dgm:cxn modelId="{A8BA67B1-9A87-0E4F-A973-7F847E14077B}" type="presOf" srcId="{AEC618A7-A5BF-48C4-ABAD-49FB29DC1EF5}" destId="{210CA00C-BBDD-47C0-B13C-91B202FE6590}" srcOrd="0" destOrd="0" presId="urn:microsoft.com/office/officeart/2005/8/layout/vList3#2"/>
    <dgm:cxn modelId="{7A7DD3C3-906F-498A-953C-01D7EE8E9399}" srcId="{AEC618A7-A5BF-48C4-ABAD-49FB29DC1EF5}" destId="{0FBCE746-975C-4F2C-A1DD-B86595BE076C}" srcOrd="2" destOrd="0" parTransId="{67370F93-8B20-4E0A-8E4F-FA7DEA9985FE}" sibTransId="{C78A942B-0ACA-4AB3-A74E-44DA01A2F0F2}"/>
    <dgm:cxn modelId="{8846665B-A36E-E94D-816C-12E518CBED6B}" type="presOf" srcId="{87089907-15A3-4F88-AB36-16B9C5189F0C}" destId="{FDD833EF-6F8A-476A-A54B-6800A19C256C}" srcOrd="0" destOrd="0" presId="urn:microsoft.com/office/officeart/2005/8/layout/vList3#2"/>
    <dgm:cxn modelId="{C5A4168F-FBEE-4D4B-8928-1EDD70DE69C5}" srcId="{AEC618A7-A5BF-48C4-ABAD-49FB29DC1EF5}" destId="{87089907-15A3-4F88-AB36-16B9C5189F0C}" srcOrd="0" destOrd="0" parTransId="{136185CC-469D-4CC0-BFB6-63DA275D7664}" sibTransId="{41B5D14C-492F-4891-A9E0-B73F1BB1484F}"/>
    <dgm:cxn modelId="{70A0557B-5C40-497C-B33F-BC798C32CBF5}" srcId="{AEC618A7-A5BF-48C4-ABAD-49FB29DC1EF5}" destId="{4258337F-007C-446F-9CA3-A9E83DF9C024}" srcOrd="1" destOrd="0" parTransId="{7735610C-E366-4291-B937-C1A1296A0DAD}" sibTransId="{E008AB85-20B1-41BC-BB13-873DF96F9DFD}"/>
    <dgm:cxn modelId="{326E919D-CB80-2D49-9A12-02BA50AFC8AA}" type="presParOf" srcId="{210CA00C-BBDD-47C0-B13C-91B202FE6590}" destId="{A3093074-9A5B-4BE6-B1D2-B39BA070B7EE}" srcOrd="0" destOrd="0" presId="urn:microsoft.com/office/officeart/2005/8/layout/vList3#2"/>
    <dgm:cxn modelId="{643E74B2-D82E-6944-B1B6-A824C799B4E2}" type="presParOf" srcId="{A3093074-9A5B-4BE6-B1D2-B39BA070B7EE}" destId="{D079DF44-C7F4-4106-8E37-2EFBE5D7A03F}" srcOrd="0" destOrd="0" presId="urn:microsoft.com/office/officeart/2005/8/layout/vList3#2"/>
    <dgm:cxn modelId="{55B916B1-26DB-D84F-9247-A06AEF70095A}" type="presParOf" srcId="{A3093074-9A5B-4BE6-B1D2-B39BA070B7EE}" destId="{FDD833EF-6F8A-476A-A54B-6800A19C256C}" srcOrd="1" destOrd="0" presId="urn:microsoft.com/office/officeart/2005/8/layout/vList3#2"/>
    <dgm:cxn modelId="{1373350C-3E44-D44B-98AB-7640C2468ABD}" type="presParOf" srcId="{210CA00C-BBDD-47C0-B13C-91B202FE6590}" destId="{96239AB5-9E4F-4730-B1C2-CA2E013DB837}" srcOrd="1" destOrd="0" presId="urn:microsoft.com/office/officeart/2005/8/layout/vList3#2"/>
    <dgm:cxn modelId="{9C8E5820-14F1-8F4D-881A-5FC5ABB24772}" type="presParOf" srcId="{210CA00C-BBDD-47C0-B13C-91B202FE6590}" destId="{8D6649E2-A448-470A-94C1-8C096B34F2FD}" srcOrd="2" destOrd="0" presId="urn:microsoft.com/office/officeart/2005/8/layout/vList3#2"/>
    <dgm:cxn modelId="{9C16F9F2-E630-6347-8348-69CC186EAB52}" type="presParOf" srcId="{8D6649E2-A448-470A-94C1-8C096B34F2FD}" destId="{E45A1FE0-4459-477E-AE70-917AE5EF85BA}" srcOrd="0" destOrd="0" presId="urn:microsoft.com/office/officeart/2005/8/layout/vList3#2"/>
    <dgm:cxn modelId="{F873FF85-718D-2748-9715-E01964E70946}" type="presParOf" srcId="{8D6649E2-A448-470A-94C1-8C096B34F2FD}" destId="{772DF848-F876-4E65-A2BD-C09A6BFFAE5F}" srcOrd="1" destOrd="0" presId="urn:microsoft.com/office/officeart/2005/8/layout/vList3#2"/>
    <dgm:cxn modelId="{A6254400-9B73-8144-9F41-F61B9BB3890E}" type="presParOf" srcId="{210CA00C-BBDD-47C0-B13C-91B202FE6590}" destId="{B9AE875A-DB17-44D7-B057-F4A3546B1B64}" srcOrd="3" destOrd="0" presId="urn:microsoft.com/office/officeart/2005/8/layout/vList3#2"/>
    <dgm:cxn modelId="{00E22632-6C34-3245-B0CF-EB5694472FEE}" type="presParOf" srcId="{210CA00C-BBDD-47C0-B13C-91B202FE6590}" destId="{29F145AB-9903-4D57-AA3C-24188B02EFCB}" srcOrd="4" destOrd="0" presId="urn:microsoft.com/office/officeart/2005/8/layout/vList3#2"/>
    <dgm:cxn modelId="{B6DC1E10-0726-2C49-A6A6-B35991578F39}" type="presParOf" srcId="{29F145AB-9903-4D57-AA3C-24188B02EFCB}" destId="{4CB1AFCE-2253-4C2A-B958-1ABC178F491C}" srcOrd="0" destOrd="0" presId="urn:microsoft.com/office/officeart/2005/8/layout/vList3#2"/>
    <dgm:cxn modelId="{D92AD405-0197-C847-9198-92AEA1B444B5}" type="presParOf" srcId="{29F145AB-9903-4D57-AA3C-24188B02EFCB}" destId="{09203B30-FA18-44D7-86FB-20BD61E8BD7A}"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833EF-6F8A-476A-A54B-6800A19C256C}">
      <dsp:nvSpPr>
        <dsp:cNvPr id="0" name=""/>
        <dsp:cNvSpPr/>
      </dsp:nvSpPr>
      <dsp:spPr>
        <a:xfrm rot="10800000">
          <a:off x="1676410" y="0"/>
          <a:ext cx="5168646"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a:t>Protecting yourself                       </a:t>
          </a:r>
        </a:p>
      </dsp:txBody>
      <dsp:txXfrm rot="10800000">
        <a:off x="2015228" y="0"/>
        <a:ext cx="4829828" cy="1355274"/>
      </dsp:txXfrm>
    </dsp:sp>
    <dsp:sp modelId="{D079DF44-C7F4-4106-8E37-2EFBE5D7A03F}">
      <dsp:nvSpPr>
        <dsp:cNvPr id="0" name=""/>
        <dsp:cNvSpPr/>
      </dsp:nvSpPr>
      <dsp:spPr>
        <a:xfrm>
          <a:off x="963058" y="929"/>
          <a:ext cx="1355274" cy="1355274"/>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72DF848-F876-4E65-A2BD-C09A6BFFAE5F}">
      <dsp:nvSpPr>
        <dsp:cNvPr id="0" name=""/>
        <dsp:cNvSpPr/>
      </dsp:nvSpPr>
      <dsp:spPr>
        <a:xfrm rot="10800000">
          <a:off x="1659767" y="3227278"/>
          <a:ext cx="5168646"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Protecting your family, community &amp; environment</a:t>
          </a:r>
        </a:p>
      </dsp:txBody>
      <dsp:txXfrm rot="10800000">
        <a:off x="1998585" y="3227278"/>
        <a:ext cx="4829828" cy="1355274"/>
      </dsp:txXfrm>
    </dsp:sp>
    <dsp:sp modelId="{E45A1FE0-4459-477E-AE70-917AE5EF85BA}">
      <dsp:nvSpPr>
        <dsp:cNvPr id="0" name=""/>
        <dsp:cNvSpPr/>
      </dsp:nvSpPr>
      <dsp:spPr>
        <a:xfrm>
          <a:off x="982100" y="3227278"/>
          <a:ext cx="1355274" cy="1355274"/>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9203B30-FA18-44D7-86FB-20BD61E8BD7A}">
      <dsp:nvSpPr>
        <dsp:cNvPr id="0" name=""/>
        <dsp:cNvSpPr/>
      </dsp:nvSpPr>
      <dsp:spPr>
        <a:xfrm rot="10800000">
          <a:off x="1652790" y="1632265"/>
          <a:ext cx="5168646"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Protecting your patients</a:t>
          </a:r>
        </a:p>
      </dsp:txBody>
      <dsp:txXfrm rot="10800000">
        <a:off x="1991608" y="1632265"/>
        <a:ext cx="4829828" cy="1355274"/>
      </dsp:txXfrm>
    </dsp:sp>
    <dsp:sp modelId="{4CB1AFCE-2253-4C2A-B958-1ABC178F491C}">
      <dsp:nvSpPr>
        <dsp:cNvPr id="0" name=""/>
        <dsp:cNvSpPr/>
      </dsp:nvSpPr>
      <dsp:spPr>
        <a:xfrm>
          <a:off x="975201" y="1632265"/>
          <a:ext cx="1355274" cy="1355274"/>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53127-9B21-41B6-B0DC-C865EDDF91A5}" type="datetimeFigureOut">
              <a:rPr lang="en-IN" smtClean="0"/>
              <a:pPr/>
              <a:t>26-04-2023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63B0A-A191-40D2-9734-7DCBF942351E}" type="slidenum">
              <a:rPr lang="en-IN" smtClean="0"/>
              <a:pPr/>
              <a:t>‹#›</a:t>
            </a:fld>
            <a:endParaRPr lang="en-IN"/>
          </a:p>
        </p:txBody>
      </p:sp>
    </p:spTree>
    <p:extLst>
      <p:ext uri="{BB962C8B-B14F-4D97-AF65-F5344CB8AC3E}">
        <p14:creationId xmlns:p14="http://schemas.microsoft.com/office/powerpoint/2010/main" xmlns="" val="34207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pplications.emro.who.int/docs/EMROPub_2018_EN_16794.pdf?ua=1&amp;ua=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infection-prevention/tools/hand-hygiene/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a:t>
            </a:r>
            <a:r>
              <a:rPr lang="en-US" dirty="0"/>
              <a:t> </a:t>
            </a:r>
            <a:r>
              <a:rPr lang="en-US" sz="1200" dirty="0"/>
              <a:t>WHO2015  Liberia Safe &amp; Quality Health Services Package</a:t>
            </a:r>
          </a:p>
          <a:p>
            <a:endParaRPr lang="en-US" dirty="0"/>
          </a:p>
          <a:p>
            <a:r>
              <a:rPr lang="en-US" dirty="0"/>
              <a:t>Proper adherence to standard  infection prevention and control practices can help to protect you, as the health care worker, your patients and ultimately, your family and  community,</a:t>
            </a:r>
          </a:p>
        </p:txBody>
      </p:sp>
      <p:sp>
        <p:nvSpPr>
          <p:cNvPr id="4" name="Slide Number Placeholder 3"/>
          <p:cNvSpPr>
            <a:spLocks noGrp="1"/>
          </p:cNvSpPr>
          <p:nvPr>
            <p:ph type="sldNum" sz="quarter" idx="5"/>
          </p:nvPr>
        </p:nvSpPr>
        <p:spPr/>
        <p:txBody>
          <a:bodyPr/>
          <a:lstStyle/>
          <a:p>
            <a:fld id="{907DFC79-30DA-484F-85C8-36E3971802A1}" type="slidenum">
              <a:rPr lang="en-US" smtClean="0"/>
              <a:pPr/>
              <a:t>2</a:t>
            </a:fld>
            <a:endParaRPr lang="en-US"/>
          </a:p>
        </p:txBody>
      </p:sp>
    </p:spTree>
    <p:extLst>
      <p:ext uri="{BB962C8B-B14F-4D97-AF65-F5344CB8AC3E}">
        <p14:creationId xmlns:p14="http://schemas.microsoft.com/office/powerpoint/2010/main" xmlns="" val="853700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Public Health Measures for Scaling up National Preparedness Middle East Respiratory Syndrome (MERS)</a:t>
            </a:r>
          </a:p>
          <a:p>
            <a:r>
              <a:rPr lang="en-US" dirty="0"/>
              <a:t> </a:t>
            </a:r>
            <a:r>
              <a:rPr lang="en-US" dirty="0">
                <a:hlinkClick r:id="rId3"/>
              </a:rPr>
              <a:t>http://applications.emro.who.int/docs/EMROPub_2018_EN_16794.pdf?ua=1&amp;ua=1</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FF8CA-F518-EC40-BF1B-9782939603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5504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https://www.cdc.gov/niosh/topics/hierarchy/default.html</a:t>
            </a:r>
          </a:p>
        </p:txBody>
      </p:sp>
      <p:sp>
        <p:nvSpPr>
          <p:cNvPr id="4" name="Slide Number Placeholder 3"/>
          <p:cNvSpPr>
            <a:spLocks noGrp="1"/>
          </p:cNvSpPr>
          <p:nvPr>
            <p:ph type="sldNum" sz="quarter" idx="5"/>
          </p:nvPr>
        </p:nvSpPr>
        <p:spPr/>
        <p:txBody>
          <a:bodyPr/>
          <a:lstStyle/>
          <a:p>
            <a:fld id="{B6BFF8CA-F518-EC40-BF1B-9782939603F9}" type="slidenum">
              <a:rPr lang="en-US" smtClean="0"/>
              <a:pPr/>
              <a:t>21</a:t>
            </a:fld>
            <a:endParaRPr lang="en-US"/>
          </a:p>
        </p:txBody>
      </p:sp>
    </p:spTree>
    <p:extLst>
      <p:ext uri="{BB962C8B-B14F-4D97-AF65-F5344CB8AC3E}">
        <p14:creationId xmlns:p14="http://schemas.microsoft.com/office/powerpoint/2010/main" xmlns="" val="251928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with mild symptoms1 and without underlying chronic conditions − such as lung or heart disease, renal failure or immunocompromising conditions that place the patient at increased risk of developing complications − may be cared for at home Patients and household members should be educated about personal hygiene, basic IPC measures and how to care for the member of the family suspected of having COVID-19 disease as safely as possible to prevent the infection from spreading to household contacts. The patient and the family should be provided with ongoing support and education, and monitoring </a:t>
            </a:r>
            <a:r>
              <a:rPr lang="en-US" dirty="0" err="1"/>
              <a:t>shouldPatients</a:t>
            </a:r>
            <a:r>
              <a:rPr lang="en-US" dirty="0"/>
              <a:t> and household members should be educated about personal hygiene, basic IPC measures and how to care for the member of the family suspected of having COVID-19 disease as safely as possible to prevent the infection from spreading to household contacts. The patient and the family should be provided with ongoing support and education, and monitoring should continue for the duration of home care. continue for the duration of home care.</a:t>
            </a:r>
            <a:endParaRPr lang="en-IN" dirty="0"/>
          </a:p>
        </p:txBody>
      </p:sp>
      <p:sp>
        <p:nvSpPr>
          <p:cNvPr id="4" name="Slide Number Placeholder 3"/>
          <p:cNvSpPr>
            <a:spLocks noGrp="1"/>
          </p:cNvSpPr>
          <p:nvPr>
            <p:ph type="sldNum" sz="quarter" idx="5"/>
          </p:nvPr>
        </p:nvSpPr>
        <p:spPr/>
        <p:txBody>
          <a:bodyPr/>
          <a:lstStyle/>
          <a:p>
            <a:fld id="{86D63B0A-A191-40D2-9734-7DCBF942351E}" type="slidenum">
              <a:rPr lang="en-IN" smtClean="0"/>
              <a:pPr/>
              <a:t>23</a:t>
            </a:fld>
            <a:endParaRPr lang="en-IN"/>
          </a:p>
        </p:txBody>
      </p:sp>
    </p:spTree>
    <p:extLst>
      <p:ext uri="{BB962C8B-B14F-4D97-AF65-F5344CB8AC3E}">
        <p14:creationId xmlns:p14="http://schemas.microsoft.com/office/powerpoint/2010/main" xmlns="" val="214772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with mild symptoms1 and without underlying chronic conditions − such as lung or heart disease, renal failure or immunocompromising conditions that place the patient at increased risk of developing complications − may be cared for at home Patients and household members should be educated about personal hygiene, basic IPC measures and how to care for the member of the family suspected of having COVID-19 disease as safely as possible to prevent the infection from spreading to household contacts. The patient and the family should be provided with ongoing support and education, and monitoring </a:t>
            </a:r>
            <a:r>
              <a:rPr lang="en-US" dirty="0" err="1"/>
              <a:t>shouldPatients</a:t>
            </a:r>
            <a:r>
              <a:rPr lang="en-US" dirty="0"/>
              <a:t> and household members should be educated about personal hygiene, basic IPC measures and how to care for the member of the family suspected of having COVID-19 disease as safely as possible to prevent the infection from spreading to household contacts. The patient and the family should be provided with ongoing support and education, and monitoring should continue for the duration of home care. continue for the duration of home care.</a:t>
            </a:r>
            <a:endParaRPr lang="en-IN" dirty="0"/>
          </a:p>
        </p:txBody>
      </p:sp>
      <p:sp>
        <p:nvSpPr>
          <p:cNvPr id="4" name="Slide Number Placeholder 3"/>
          <p:cNvSpPr>
            <a:spLocks noGrp="1"/>
          </p:cNvSpPr>
          <p:nvPr>
            <p:ph type="sldNum" sz="quarter" idx="5"/>
          </p:nvPr>
        </p:nvSpPr>
        <p:spPr/>
        <p:txBody>
          <a:bodyPr/>
          <a:lstStyle/>
          <a:p>
            <a:fld id="{86D63B0A-A191-40D2-9734-7DCBF942351E}" type="slidenum">
              <a:rPr lang="en-IN" smtClean="0"/>
              <a:pPr/>
              <a:t>24</a:t>
            </a:fld>
            <a:endParaRPr lang="en-IN"/>
          </a:p>
        </p:txBody>
      </p:sp>
    </p:spTree>
    <p:extLst>
      <p:ext uri="{BB962C8B-B14F-4D97-AF65-F5344CB8AC3E}">
        <p14:creationId xmlns:p14="http://schemas.microsoft.com/office/powerpoint/2010/main" xmlns="" val="182064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We won’t have enough time for this part of the session but what do you think is the role of the IPC Focal Point, the IPC Team or Committee in Outbreak Preparedness. Please write just one on  a post-it.</a:t>
            </a:r>
          </a:p>
          <a:p>
            <a:endParaRPr lang="en-CA" sz="1400" dirty="0"/>
          </a:p>
          <a:p>
            <a:r>
              <a:rPr lang="en-CA" sz="1400" dirty="0"/>
              <a:t>These next few slides  should help to add some clarity to the role of The IPC focal point/team/committee in outbreak preparedness. </a:t>
            </a:r>
          </a:p>
          <a:p>
            <a:endParaRPr lang="en-CA" sz="1400" dirty="0"/>
          </a:p>
          <a:p>
            <a:r>
              <a:rPr lang="en-CA" sz="1400" dirty="0"/>
              <a:t>As the IPC focal point, your first responsibility is your knowledge. You need to have a good understanding of IPC  and the strategies  needed to reduce risks and be prepared for outbreak situations. This is acquired through face-to-face or online courses participated during your academic study, training/s you have participated, readings, experience, research and networking. IPC  requires continuous learning.</a:t>
            </a:r>
          </a:p>
        </p:txBody>
      </p:sp>
      <p:sp>
        <p:nvSpPr>
          <p:cNvPr id="4" name="Slide Number Placeholder 3"/>
          <p:cNvSpPr>
            <a:spLocks noGrp="1"/>
          </p:cNvSpPr>
          <p:nvPr>
            <p:ph type="sldNum" sz="quarter" idx="5"/>
          </p:nvPr>
        </p:nvSpPr>
        <p:spPr/>
        <p:txBody>
          <a:bodyPr/>
          <a:lstStyle/>
          <a:p>
            <a:fld id="{907DFC79-30DA-484F-85C8-36E3971802A1}" type="slidenum">
              <a:rPr lang="en-US" smtClean="0"/>
              <a:pPr/>
              <a:t>4</a:t>
            </a:fld>
            <a:endParaRPr lang="en-US"/>
          </a:p>
        </p:txBody>
      </p:sp>
    </p:spTree>
    <p:extLst>
      <p:ext uri="{BB962C8B-B14F-4D97-AF65-F5344CB8AC3E}">
        <p14:creationId xmlns:p14="http://schemas.microsoft.com/office/powerpoint/2010/main" xmlns="" val="166070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Standard precautions are the cornerstone for prevention in all health care settings. They are a set of precautions aiming to protect both HCW and patients from infectious agents. Standard precautions are recommended for care of all patients regardless of their suspected or confirmed diagnosis in any health care setting.</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Transmission-based precautions are additional precautions used for patients that are suspected or confirmed to be infected or colonized with certain pathogens for which the mode of transmission is known. They are used in addition to Standard Precautions.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Transmission-based Precautions include:</a:t>
            </a:r>
            <a:endParaRPr lang="en-CA"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Contact</a:t>
            </a:r>
            <a:endParaRPr lang="en-CA"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Droplet</a:t>
            </a:r>
            <a:endParaRPr lang="en-CA"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Airborne</a:t>
            </a:r>
            <a:endParaRPr lang="en-CA"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type of precaution assigned to a patient will depend on the mode of transmission of the suspected or confirmed pathogen. This will be discussed n a later module.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Risk assessment </a:t>
            </a:r>
            <a:r>
              <a:rPr lang="en-US" sz="1200" kern="1200" dirty="0">
                <a:solidFill>
                  <a:schemeClr val="tx1"/>
                </a:solidFill>
                <a:effectLst/>
                <a:latin typeface="+mn-lt"/>
                <a:ea typeface="+mn-ea"/>
                <a:cs typeface="+mn-cs"/>
              </a:rPr>
              <a:t> is a concept that every health care worker should be able to do; identifying sources of infection or actions that can lead to infections both for themselves or their patients. It relies on an understanding of “why” IPC is implemented, and not just memorization of “what.”.</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r health care workers should constantly assess risk related to their activities. </a:t>
            </a:r>
          </a:p>
        </p:txBody>
      </p:sp>
      <p:sp>
        <p:nvSpPr>
          <p:cNvPr id="4" name="Slide Number Placeholder 3"/>
          <p:cNvSpPr>
            <a:spLocks noGrp="1"/>
          </p:cNvSpPr>
          <p:nvPr>
            <p:ph type="sldNum" sz="quarter" idx="10"/>
          </p:nvPr>
        </p:nvSpPr>
        <p:spPr/>
        <p:txBody>
          <a:bodyPr/>
          <a:lstStyle/>
          <a:p>
            <a:fld id="{850A2475-8FFD-284D-872D-ED4914A0C7DF}" type="slidenum">
              <a:rPr lang="en-US" smtClean="0"/>
              <a:pPr/>
              <a:t>9</a:t>
            </a:fld>
            <a:endParaRPr lang="en-US"/>
          </a:p>
        </p:txBody>
      </p:sp>
    </p:spTree>
    <p:extLst>
      <p:ext uri="{BB962C8B-B14F-4D97-AF65-F5344CB8AC3E}">
        <p14:creationId xmlns:p14="http://schemas.microsoft.com/office/powerpoint/2010/main" xmlns="" val="295488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several core elements to Standard precautions. These include</a:t>
            </a:r>
          </a:p>
          <a:p>
            <a:r>
              <a:rPr lang="en-US" sz="1600" dirty="0"/>
              <a:t>1.  Clean your hands</a:t>
            </a:r>
          </a:p>
          <a:p>
            <a:r>
              <a:rPr lang="en-US" sz="1600" dirty="0"/>
              <a:t>2. Practice respiratory hygiene-cougher your coughs and sneezes </a:t>
            </a:r>
          </a:p>
          <a:p>
            <a:r>
              <a:rPr lang="en-US" sz="1600" dirty="0"/>
              <a:t>3. Wear protective equipment-according to your risk assessment </a:t>
            </a:r>
          </a:p>
          <a:p>
            <a:r>
              <a:rPr lang="en-US" sz="1600" dirty="0"/>
              <a:t>4.Handle sharps carefully, use aseptic technique to deliver injections</a:t>
            </a:r>
          </a:p>
          <a:p>
            <a:r>
              <a:rPr lang="en-US" sz="1600" dirty="0"/>
              <a:t>5.Properly clean and disinfect/sterilize patient care equipment</a:t>
            </a:r>
          </a:p>
          <a:p>
            <a:r>
              <a:rPr lang="en-US" sz="1600" dirty="0"/>
              <a:t>6. Maintain a clean and disinfected environment</a:t>
            </a:r>
          </a:p>
          <a:p>
            <a:r>
              <a:rPr lang="en-US" sz="1600" dirty="0"/>
              <a:t>7. Safe handling and cleaning of soiled linen</a:t>
            </a:r>
          </a:p>
          <a:p>
            <a:r>
              <a:rPr lang="en-US" sz="1600" dirty="0"/>
              <a:t>8. Properly dispose of waste</a:t>
            </a:r>
          </a:p>
          <a:p>
            <a:r>
              <a:rPr lang="en-US" sz="1600" dirty="0"/>
              <a:t> We will go through all of these in more detail later.</a:t>
            </a:r>
          </a:p>
          <a:p>
            <a:endParaRPr lang="en-US" sz="1600" dirty="0"/>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pPr/>
              <a:t>10</a:t>
            </a:fld>
            <a:endParaRPr lang="en-US"/>
          </a:p>
        </p:txBody>
      </p:sp>
    </p:spTree>
    <p:extLst>
      <p:ext uri="{BB962C8B-B14F-4D97-AF65-F5344CB8AC3E}">
        <p14:creationId xmlns:p14="http://schemas.microsoft.com/office/powerpoint/2010/main" xmlns="" val="153127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infection occurs when a microorganism enters the body, increases in number, and damages tissues in the body. The diagram represents the chain of infection. For any infection to spread, all steps in the chain must occur. The key to stopping the spread of infection is to break at least one link within the chain.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846D5E94-06CF-4272-98F7-C1E51C2BC6B2}" type="slidenum">
              <a:rPr lang="en-US" smtClean="0"/>
              <a:pPr/>
              <a:t>11</a:t>
            </a:fld>
            <a:endParaRPr lang="en-US" dirty="0"/>
          </a:p>
        </p:txBody>
      </p:sp>
    </p:spTree>
    <p:extLst>
      <p:ext uri="{BB962C8B-B14F-4D97-AF65-F5344CB8AC3E}">
        <p14:creationId xmlns:p14="http://schemas.microsoft.com/office/powerpoint/2010/main" xmlns="" val="373029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kern="1200" dirty="0">
                <a:solidFill>
                  <a:schemeClr val="tx1"/>
                </a:solidFill>
                <a:effectLst/>
                <a:latin typeface="+mn-lt"/>
                <a:ea typeface="+mn-ea"/>
                <a:cs typeface="+mn-cs"/>
              </a:rPr>
              <a:t>Hand hygiene link: </a:t>
            </a:r>
            <a:r>
              <a:rPr lang="en-US" sz="1200" u="sng" kern="1200" dirty="0">
                <a:solidFill>
                  <a:schemeClr val="tx1"/>
                </a:solidFill>
                <a:effectLst/>
                <a:latin typeface="+mn-lt"/>
                <a:ea typeface="+mn-ea"/>
                <a:cs typeface="+mn-cs"/>
                <a:hlinkClick r:id="rId3"/>
              </a:rPr>
              <a:t>https://www.who.int/infection-prevention/tools/hand-hygiene/en/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6BFF8CA-F518-EC40-BF1B-9782939603F9}" type="slidenum">
              <a:rPr lang="en-US" smtClean="0"/>
              <a:pPr/>
              <a:t>12</a:t>
            </a:fld>
            <a:endParaRPr lang="en-US"/>
          </a:p>
        </p:txBody>
      </p:sp>
    </p:spTree>
    <p:extLst>
      <p:ext uri="{BB962C8B-B14F-4D97-AF65-F5344CB8AC3E}">
        <p14:creationId xmlns:p14="http://schemas.microsoft.com/office/powerpoint/2010/main" xmlns="" val="257156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Some basic measures we can all do  ourselves and encourage our patients and family or community members to do are:</a:t>
            </a:r>
          </a:p>
          <a:p>
            <a:pPr marL="285750" indent="-285750">
              <a:buFont typeface="Arial" panose="020B0604020202020204" pitchFamily="34" charset="0"/>
              <a:buChar char="•"/>
            </a:pPr>
            <a:r>
              <a:rPr lang="en-CA" sz="1600" dirty="0"/>
              <a:t>Turn your head away from others when coughing/sneezing</a:t>
            </a:r>
          </a:p>
          <a:p>
            <a:pPr marL="285750" indent="-285750">
              <a:buFont typeface="Arial" panose="020B0604020202020204" pitchFamily="34" charset="0"/>
              <a:buChar char="•"/>
            </a:pPr>
            <a:r>
              <a:rPr lang="en-CA" sz="1600" dirty="0"/>
              <a:t>Cover your nose/mouth with a tissue-and then immediately dispose of it n the garbage/trash</a:t>
            </a:r>
          </a:p>
          <a:p>
            <a:pPr marL="285750" indent="-285750">
              <a:buFont typeface="Arial" panose="020B0604020202020204" pitchFamily="34" charset="0"/>
              <a:buChar char="•"/>
            </a:pPr>
            <a:r>
              <a:rPr lang="en-CA" sz="1600" dirty="0"/>
              <a:t>If there is no tissue available, cough into your sleeve –not your hands! </a:t>
            </a:r>
          </a:p>
          <a:p>
            <a:pPr marL="285750" indent="-285750">
              <a:buFont typeface="Arial" panose="020B0604020202020204" pitchFamily="34" charset="0"/>
              <a:buChar char="•"/>
            </a:pPr>
            <a:r>
              <a:rPr lang="en-CA" sz="1600" dirty="0"/>
              <a:t>Always clean your hands with soap and water or alcohol hand sanitizer after coughing, sneezing or blowing your nose.</a:t>
            </a:r>
          </a:p>
          <a:p>
            <a:pPr marL="285750" indent="-285750">
              <a:buFont typeface="Arial" panose="020B0604020202020204" pitchFamily="34" charset="0"/>
              <a:buChar char="•"/>
            </a:pPr>
            <a:endParaRPr lang="en-CA" sz="1600" dirty="0"/>
          </a:p>
          <a:p>
            <a:endParaRPr lang="en-CA" sz="1600" dirty="0"/>
          </a:p>
        </p:txBody>
      </p:sp>
      <p:sp>
        <p:nvSpPr>
          <p:cNvPr id="4" name="Slide Number Placeholder 3"/>
          <p:cNvSpPr>
            <a:spLocks noGrp="1"/>
          </p:cNvSpPr>
          <p:nvPr>
            <p:ph type="sldNum" sz="quarter" idx="5"/>
          </p:nvPr>
        </p:nvSpPr>
        <p:spPr/>
        <p:txBody>
          <a:bodyPr/>
          <a:lstStyle/>
          <a:p>
            <a:fld id="{907DFC79-30DA-484F-85C8-36E3971802A1}" type="slidenum">
              <a:rPr lang="en-US" smtClean="0"/>
              <a:pPr/>
              <a:t>13</a:t>
            </a:fld>
            <a:endParaRPr lang="en-US" dirty="0"/>
          </a:p>
        </p:txBody>
      </p:sp>
    </p:spTree>
    <p:extLst>
      <p:ext uri="{BB962C8B-B14F-4D97-AF65-F5344CB8AC3E}">
        <p14:creationId xmlns:p14="http://schemas.microsoft.com/office/powerpoint/2010/main" xmlns="" val="42284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some additional steps we can take in the health care setting to protect our patients and ourselves.  These include :</a:t>
            </a:r>
          </a:p>
          <a:p>
            <a:r>
              <a:rPr lang="en-US" sz="1600" dirty="0"/>
              <a:t>Encouraging our patients to clean their hands if they re coughing/sneezing</a:t>
            </a:r>
          </a:p>
          <a:p>
            <a:endParaRPr lang="en-US" sz="1600" dirty="0"/>
          </a:p>
          <a:p>
            <a:r>
              <a:rPr lang="en-US" sz="1600" dirty="0"/>
              <a:t>Provide a mask for a patients who has respiratory symptoms and  patients who have a fever and a cough or sneezing should be kept at least 1m  or more away from other patients. </a:t>
            </a:r>
          </a:p>
          <a:p>
            <a:r>
              <a:rPr lang="en-US" sz="1600" dirty="0"/>
              <a:t>Can you think if this is possible in your health care setting( are beds &gt;1m apart? What about in the waiting room of a hospital emergency room or a health clinic? Where do you put patients who have a fever and are coughing?</a:t>
            </a:r>
          </a:p>
          <a:p>
            <a:endParaRPr lang="en-US" sz="1600" dirty="0"/>
          </a:p>
          <a:p>
            <a:r>
              <a:rPr lang="en-US" sz="1600" dirty="0"/>
              <a:t> Consider having tissues and masks available for patients in patient care areas. Finally, we an post signs reminding patients  to cover their coughs and wash their hands.</a:t>
            </a:r>
          </a:p>
        </p:txBody>
      </p:sp>
      <p:sp>
        <p:nvSpPr>
          <p:cNvPr id="4" name="Slide Number Placeholder 3"/>
          <p:cNvSpPr>
            <a:spLocks noGrp="1"/>
          </p:cNvSpPr>
          <p:nvPr>
            <p:ph type="sldNum" sz="quarter" idx="10"/>
          </p:nvPr>
        </p:nvSpPr>
        <p:spPr/>
        <p:txBody>
          <a:bodyPr/>
          <a:lstStyle/>
          <a:p>
            <a:fld id="{4067B1E6-5A23-417C-8B91-C560116EA642}" type="slidenum">
              <a:rPr lang="en-US" smtClean="0"/>
              <a:pPr/>
              <a:t>14</a:t>
            </a:fld>
            <a:endParaRPr lang="en-US"/>
          </a:p>
        </p:txBody>
      </p:sp>
    </p:spTree>
    <p:extLst>
      <p:ext uri="{BB962C8B-B14F-4D97-AF65-F5344CB8AC3E}">
        <p14:creationId xmlns:p14="http://schemas.microsoft.com/office/powerpoint/2010/main" xmlns="" val="164822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some additional steps we can take in the health care setting to protect our patients and ourselves.  These include :</a:t>
            </a:r>
          </a:p>
          <a:p>
            <a:r>
              <a:rPr lang="en-US" sz="1600" dirty="0"/>
              <a:t>Encouraging our patients to clean their hands if they re coughing/sneezing</a:t>
            </a:r>
          </a:p>
          <a:p>
            <a:endParaRPr lang="en-US" sz="1600" dirty="0"/>
          </a:p>
          <a:p>
            <a:r>
              <a:rPr lang="en-US" sz="1600" dirty="0"/>
              <a:t>Provide a mask for a patients who has respiratory symptoms and  patients who have a fever and a cough or sneezing should be kept at least 1m  or more away from other patients. </a:t>
            </a:r>
          </a:p>
          <a:p>
            <a:r>
              <a:rPr lang="en-US" sz="1600" dirty="0"/>
              <a:t>Can you think if this is possible in your health care setting( are beds &gt;1m apart? What about in the waiting room of a hospital emergency room or a health clinic? Where do you put patients who have a fever and are coughing?</a:t>
            </a:r>
          </a:p>
          <a:p>
            <a:endParaRPr lang="en-US" sz="1600" dirty="0"/>
          </a:p>
          <a:p>
            <a:r>
              <a:rPr lang="en-US" sz="1600" dirty="0"/>
              <a:t> Consider having tissues and masks available for patients in patient care areas. Finally, we an post signs reminding patients  to cover their coughs and wash their hands.</a:t>
            </a:r>
          </a:p>
        </p:txBody>
      </p:sp>
      <p:sp>
        <p:nvSpPr>
          <p:cNvPr id="4" name="Slide Number Placeholder 3"/>
          <p:cNvSpPr>
            <a:spLocks noGrp="1"/>
          </p:cNvSpPr>
          <p:nvPr>
            <p:ph type="sldNum" sz="quarter" idx="10"/>
          </p:nvPr>
        </p:nvSpPr>
        <p:spPr/>
        <p:txBody>
          <a:bodyPr/>
          <a:lstStyle/>
          <a:p>
            <a:fld id="{4067B1E6-5A23-417C-8B91-C560116EA642}" type="slidenum">
              <a:rPr lang="en-US" smtClean="0"/>
              <a:pPr/>
              <a:t>18</a:t>
            </a:fld>
            <a:endParaRPr lang="en-US"/>
          </a:p>
        </p:txBody>
      </p:sp>
    </p:spTree>
    <p:extLst>
      <p:ext uri="{BB962C8B-B14F-4D97-AF65-F5344CB8AC3E}">
        <p14:creationId xmlns:p14="http://schemas.microsoft.com/office/powerpoint/2010/main" xmlns="" val="93927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3436A-92BE-4420-B768-7896F6968E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2F0291D2-086F-4752-978A-2F0181BB77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802CCD0-D258-4A80-937B-5081707E4B30}"/>
              </a:ext>
            </a:extLst>
          </p:cNvPr>
          <p:cNvSpPr>
            <a:spLocks noGrp="1"/>
          </p:cNvSpPr>
          <p:nvPr>
            <p:ph type="dt" sz="half" idx="10"/>
          </p:nvPr>
        </p:nvSpPr>
        <p:spPr/>
        <p:txBody>
          <a:bodyPr/>
          <a:lstStyle/>
          <a:p>
            <a:fld id="{9B03FC12-2228-426F-9B37-26F3766F370C}" type="datetimeFigureOut">
              <a:rPr lang="en-IN" smtClean="0"/>
              <a:pPr/>
              <a:t>26-04-2023</a:t>
            </a:fld>
            <a:endParaRPr lang="en-IN"/>
          </a:p>
        </p:txBody>
      </p:sp>
      <p:sp>
        <p:nvSpPr>
          <p:cNvPr id="5" name="Footer Placeholder 4">
            <a:extLst>
              <a:ext uri="{FF2B5EF4-FFF2-40B4-BE49-F238E27FC236}">
                <a16:creationId xmlns:a16="http://schemas.microsoft.com/office/drawing/2014/main" xmlns="" id="{8ED4DB6A-A927-43CF-B1E5-6A6AE18B2CA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C48528D-06CC-4976-A957-3E92C9991F6B}"/>
              </a:ext>
            </a:extLst>
          </p:cNvPr>
          <p:cNvSpPr>
            <a:spLocks noGrp="1"/>
          </p:cNvSpPr>
          <p:nvPr>
            <p:ph type="sldNum" sz="quarter" idx="12"/>
          </p:nvPr>
        </p:nvSpPr>
        <p:spPr/>
        <p:txBody>
          <a:body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361429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DC52D5-E6AC-4364-8F43-13A043E3552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03AC052-44BE-45B1-B416-AD3D025D3E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4088F5D-818C-4E95-B5E1-C3CBDCB68A39}"/>
              </a:ext>
            </a:extLst>
          </p:cNvPr>
          <p:cNvSpPr>
            <a:spLocks noGrp="1"/>
          </p:cNvSpPr>
          <p:nvPr>
            <p:ph type="dt" sz="half" idx="10"/>
          </p:nvPr>
        </p:nvSpPr>
        <p:spPr/>
        <p:txBody>
          <a:bodyPr/>
          <a:lstStyle/>
          <a:p>
            <a:fld id="{9B03FC12-2228-426F-9B37-26F3766F370C}" type="datetimeFigureOut">
              <a:rPr lang="en-IN" smtClean="0"/>
              <a:pPr/>
              <a:t>26-04-2023</a:t>
            </a:fld>
            <a:endParaRPr lang="en-IN"/>
          </a:p>
        </p:txBody>
      </p:sp>
      <p:sp>
        <p:nvSpPr>
          <p:cNvPr id="5" name="Footer Placeholder 4">
            <a:extLst>
              <a:ext uri="{FF2B5EF4-FFF2-40B4-BE49-F238E27FC236}">
                <a16:creationId xmlns:a16="http://schemas.microsoft.com/office/drawing/2014/main" xmlns="" id="{47694CBC-5D98-49BF-BE19-BABA6CD109D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C7B63E2-F3FA-4162-812A-E577ED45F91F}"/>
              </a:ext>
            </a:extLst>
          </p:cNvPr>
          <p:cNvSpPr>
            <a:spLocks noGrp="1"/>
          </p:cNvSpPr>
          <p:nvPr>
            <p:ph type="sldNum" sz="quarter" idx="12"/>
          </p:nvPr>
        </p:nvSpPr>
        <p:spPr/>
        <p:txBody>
          <a:body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368353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94F69B1-414D-45F1-BC76-59E68FF34E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CEDEEF50-9EED-4FA2-BFCA-C6E9CA92FD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8BD0355-BC8F-41B2-BC50-4088F192AE49}"/>
              </a:ext>
            </a:extLst>
          </p:cNvPr>
          <p:cNvSpPr>
            <a:spLocks noGrp="1"/>
          </p:cNvSpPr>
          <p:nvPr>
            <p:ph type="dt" sz="half" idx="10"/>
          </p:nvPr>
        </p:nvSpPr>
        <p:spPr/>
        <p:txBody>
          <a:bodyPr/>
          <a:lstStyle/>
          <a:p>
            <a:fld id="{9B03FC12-2228-426F-9B37-26F3766F370C}" type="datetimeFigureOut">
              <a:rPr lang="en-IN" smtClean="0"/>
              <a:pPr/>
              <a:t>26-04-2023</a:t>
            </a:fld>
            <a:endParaRPr lang="en-IN"/>
          </a:p>
        </p:txBody>
      </p:sp>
      <p:sp>
        <p:nvSpPr>
          <p:cNvPr id="5" name="Footer Placeholder 4">
            <a:extLst>
              <a:ext uri="{FF2B5EF4-FFF2-40B4-BE49-F238E27FC236}">
                <a16:creationId xmlns:a16="http://schemas.microsoft.com/office/drawing/2014/main" xmlns="" id="{7C2A24EF-8D13-4C17-95BD-AE9DF8A205B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5A2BD5A9-CFF2-49A3-89BE-10A359DD8402}"/>
              </a:ext>
            </a:extLst>
          </p:cNvPr>
          <p:cNvSpPr>
            <a:spLocks noGrp="1"/>
          </p:cNvSpPr>
          <p:nvPr>
            <p:ph type="sldNum" sz="quarter" idx="12"/>
          </p:nvPr>
        </p:nvSpPr>
        <p:spPr/>
        <p:txBody>
          <a:body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141069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xfrm>
            <a:off x="480000" y="6588208"/>
            <a:ext cx="790001" cy="180000"/>
          </a:xfrm>
          <a:prstGeom prst="rect">
            <a:avLst/>
          </a:prstGeom>
          <a:noFill/>
        </p:spPr>
        <p:txBody>
          <a:bodyPr/>
          <a:lstStyle>
            <a:lvl1pPr>
              <a:defRPr>
                <a:solidFill>
                  <a:schemeClr val="tx1"/>
                </a:solidFill>
              </a:defRPr>
            </a:lvl1pPr>
          </a:lstStyle>
          <a:p>
            <a:fld id="{878D7757-41CF-F64F-B3BB-ED86ED604C90}" type="datetime1">
              <a:rPr lang="en-CA" noProof="0" smtClean="0"/>
              <a:pPr/>
              <a:t>26/04/2023</a:t>
            </a:fld>
            <a:endParaRPr lang="en-GB" noProof="0"/>
          </a:p>
        </p:txBody>
      </p:sp>
      <p:sp>
        <p:nvSpPr>
          <p:cNvPr id="19" name="Footer Placeholder 18"/>
          <p:cNvSpPr>
            <a:spLocks noGrp="1"/>
          </p:cNvSpPr>
          <p:nvPr>
            <p:ph type="ftr" sz="quarter" idx="15"/>
          </p:nvPr>
        </p:nvSpPr>
        <p:spPr>
          <a:xfrm>
            <a:off x="1392992" y="6588208"/>
            <a:ext cx="2264608" cy="180000"/>
          </a:xfrm>
          <a:prstGeom prst="rect">
            <a:avLst/>
          </a:prstGeom>
          <a:noFill/>
        </p:spPr>
        <p:txBody>
          <a:bodyPr/>
          <a:lstStyle/>
          <a:p>
            <a:endParaRPr lang="en-GB" noProof="0"/>
          </a:p>
        </p:txBody>
      </p:sp>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US" noProof="0"/>
              <a:t>Click to edit Master title style</a:t>
            </a:r>
            <a:endParaRPr lang="en-GB" noProof="0" dirty="0"/>
          </a:p>
        </p:txBody>
      </p:sp>
      <p:sp>
        <p:nvSpPr>
          <p:cNvPr id="15"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xmlns="" val="2717960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xmlns="" val="566468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05F5F25C-B8D8-45F9-9C80-5699EEACB709}" type="datetime1">
              <a:rPr lang="en-GB" noProof="0" smtClean="0"/>
              <a:pPr/>
              <a:t>26/04/2023</a:t>
            </a:fld>
            <a:endParaRPr lang="en-GB" noProof="0"/>
          </a:p>
        </p:txBody>
      </p:sp>
      <p:sp>
        <p:nvSpPr>
          <p:cNvPr id="5" name="Footer Placeholder 4"/>
          <p:cNvSpPr>
            <a:spLocks noGrp="1"/>
          </p:cNvSpPr>
          <p:nvPr>
            <p:ph type="ftr" sz="quarter" idx="15"/>
          </p:nvPr>
        </p:nvSpPr>
        <p:spPr/>
        <p:txBody>
          <a:bodyPr/>
          <a:lstStyle/>
          <a:p>
            <a:r>
              <a:rPr lang="en-GB" dirty="0"/>
              <a:t>|   Title of the presentation</a:t>
            </a:r>
            <a:endParaRPr lang="en-GB" noProof="0" dirty="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xmlns="" val="147553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3"/>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a:xfrm>
            <a:off x="480000" y="6588208"/>
            <a:ext cx="790001" cy="180000"/>
          </a:xfrm>
          <a:prstGeom prst="rect">
            <a:avLst/>
          </a:prstGeom>
        </p:spPr>
        <p:txBody>
          <a:bodyPr/>
          <a:lstStyle>
            <a:lvl1pPr>
              <a:defRPr>
                <a:solidFill>
                  <a:schemeClr val="tx1"/>
                </a:solidFill>
              </a:defRPr>
            </a:lvl1pPr>
          </a:lstStyle>
          <a:p>
            <a:fld id="{5CF2F4BB-B92C-E946-8328-D20DD514E27E}" type="datetime1">
              <a:rPr lang="en-CA" noProof="0" smtClean="0"/>
              <a:pPr/>
              <a:t>26/04/2023</a:t>
            </a:fld>
            <a:endParaRPr lang="en-GB" noProof="0"/>
          </a:p>
        </p:txBody>
      </p:sp>
      <p:sp>
        <p:nvSpPr>
          <p:cNvPr id="3" name="Footer Placeholder 2"/>
          <p:cNvSpPr>
            <a:spLocks noGrp="1"/>
          </p:cNvSpPr>
          <p:nvPr>
            <p:ph type="ftr" sz="quarter" idx="20"/>
          </p:nvPr>
        </p:nvSpPr>
        <p:spPr bwMode="gray">
          <a:xfrm>
            <a:off x="1392992" y="6588208"/>
            <a:ext cx="2264608" cy="180000"/>
          </a:xfrm>
          <a:prstGeom prst="rect">
            <a:avLst/>
          </a:prstGeom>
        </p:spPr>
        <p:txBody>
          <a:bodyPr/>
          <a:lstStyle>
            <a:lvl1pPr>
              <a:defRPr>
                <a:solidFill>
                  <a:schemeClr val="tx1"/>
                </a:solidFill>
              </a:defRPr>
            </a:lvl1pPr>
          </a:lstStyle>
          <a:p>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xmlns=""/>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xmlns="" val="100755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lnSpc>
                <a:spcPct val="100000"/>
              </a:lnSpc>
              <a:spcBef>
                <a:spcPts val="0"/>
              </a:spcBef>
              <a:spcAft>
                <a:spcPts val="0"/>
              </a:spcAft>
              <a:defRPr sz="800" b="0">
                <a:solidFill>
                  <a:schemeClr val="tx1"/>
                </a:solidFill>
                <a:latin typeface="+mn-lt"/>
              </a:defRPr>
            </a:lvl1pPr>
          </a:lstStyle>
          <a:p>
            <a:pPr lvl="0"/>
            <a:r>
              <a:rPr lang="en-GB" noProof="0" dirty="0"/>
              <a:t>Source:</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xmlns="" val="129229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86BEB-50EA-4552-9BBA-8727F27116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61C8A404-8885-4B0A-843B-D7ECA988F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979A34-B7AD-4CF2-A598-5FD548657341}"/>
              </a:ext>
            </a:extLst>
          </p:cNvPr>
          <p:cNvSpPr>
            <a:spLocks noGrp="1"/>
          </p:cNvSpPr>
          <p:nvPr>
            <p:ph type="dt" sz="half" idx="10"/>
          </p:nvPr>
        </p:nvSpPr>
        <p:spPr/>
        <p:txBody>
          <a:bodyPr/>
          <a:lstStyle/>
          <a:p>
            <a:fld id="{9B03FC12-2228-426F-9B37-26F3766F370C}" type="datetimeFigureOut">
              <a:rPr lang="en-IN" smtClean="0"/>
              <a:pPr/>
              <a:t>26-04-2023</a:t>
            </a:fld>
            <a:endParaRPr lang="en-IN"/>
          </a:p>
        </p:txBody>
      </p:sp>
      <p:sp>
        <p:nvSpPr>
          <p:cNvPr id="5" name="Footer Placeholder 4">
            <a:extLst>
              <a:ext uri="{FF2B5EF4-FFF2-40B4-BE49-F238E27FC236}">
                <a16:creationId xmlns:a16="http://schemas.microsoft.com/office/drawing/2014/main" xmlns="" id="{7727EE00-459E-43BC-8459-AA866CECD1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D7FE0D2-0EB5-4D1F-B078-F04E93425411}"/>
              </a:ext>
            </a:extLst>
          </p:cNvPr>
          <p:cNvSpPr>
            <a:spLocks noGrp="1"/>
          </p:cNvSpPr>
          <p:nvPr>
            <p:ph type="sldNum" sz="quarter" idx="12"/>
          </p:nvPr>
        </p:nvSpPr>
        <p:spPr/>
        <p:txBody>
          <a:body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11600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BCFC2-FF9D-473A-8AD4-26A5A9288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CC96FE7-F109-4D4F-A5CC-6C788BA61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D450E57-50CD-41BE-87DB-473DA22B63AA}"/>
              </a:ext>
            </a:extLst>
          </p:cNvPr>
          <p:cNvSpPr>
            <a:spLocks noGrp="1"/>
          </p:cNvSpPr>
          <p:nvPr>
            <p:ph type="dt" sz="half" idx="10"/>
          </p:nvPr>
        </p:nvSpPr>
        <p:spPr/>
        <p:txBody>
          <a:bodyPr/>
          <a:lstStyle/>
          <a:p>
            <a:fld id="{9B03FC12-2228-426F-9B37-26F3766F370C}" type="datetimeFigureOut">
              <a:rPr lang="en-IN" smtClean="0"/>
              <a:pPr/>
              <a:t>26-04-2023</a:t>
            </a:fld>
            <a:endParaRPr lang="en-IN"/>
          </a:p>
        </p:txBody>
      </p:sp>
      <p:sp>
        <p:nvSpPr>
          <p:cNvPr id="5" name="Footer Placeholder 4">
            <a:extLst>
              <a:ext uri="{FF2B5EF4-FFF2-40B4-BE49-F238E27FC236}">
                <a16:creationId xmlns:a16="http://schemas.microsoft.com/office/drawing/2014/main" xmlns="" id="{D35F0B00-5198-488F-93C3-BE83715812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C5FABD9-9159-4CCE-A9BC-99D890B8454B}"/>
              </a:ext>
            </a:extLst>
          </p:cNvPr>
          <p:cNvSpPr>
            <a:spLocks noGrp="1"/>
          </p:cNvSpPr>
          <p:nvPr>
            <p:ph type="sldNum" sz="quarter" idx="12"/>
          </p:nvPr>
        </p:nvSpPr>
        <p:spPr/>
        <p:txBody>
          <a:body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386873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DCACF-AD4A-4036-9BB9-1C2E0FE6E18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1A98AD3-76C2-4704-B61C-711C565D9C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E5B249B8-8096-4518-B357-E1BEF3F0AE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B58E36BC-3B74-484D-9600-79FD6FD4E569}"/>
              </a:ext>
            </a:extLst>
          </p:cNvPr>
          <p:cNvSpPr>
            <a:spLocks noGrp="1"/>
          </p:cNvSpPr>
          <p:nvPr>
            <p:ph type="dt" sz="half" idx="10"/>
          </p:nvPr>
        </p:nvSpPr>
        <p:spPr/>
        <p:txBody>
          <a:bodyPr/>
          <a:lstStyle/>
          <a:p>
            <a:fld id="{9B03FC12-2228-426F-9B37-26F3766F370C}" type="datetimeFigureOut">
              <a:rPr lang="en-IN" smtClean="0"/>
              <a:pPr/>
              <a:t>26-04-2023</a:t>
            </a:fld>
            <a:endParaRPr lang="en-IN"/>
          </a:p>
        </p:txBody>
      </p:sp>
      <p:sp>
        <p:nvSpPr>
          <p:cNvPr id="6" name="Footer Placeholder 5">
            <a:extLst>
              <a:ext uri="{FF2B5EF4-FFF2-40B4-BE49-F238E27FC236}">
                <a16:creationId xmlns:a16="http://schemas.microsoft.com/office/drawing/2014/main" xmlns="" id="{04364266-8807-400A-B0D0-D05984E6BBE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2314A5D-3A89-4018-85DE-357905FFEC27}"/>
              </a:ext>
            </a:extLst>
          </p:cNvPr>
          <p:cNvSpPr>
            <a:spLocks noGrp="1"/>
          </p:cNvSpPr>
          <p:nvPr>
            <p:ph type="sldNum" sz="quarter" idx="12"/>
          </p:nvPr>
        </p:nvSpPr>
        <p:spPr/>
        <p:txBody>
          <a:body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191615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FB8D5-8FA4-4723-B433-077E86BC54B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6CC672D-14F9-4A52-B93C-7060B758F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898A11F-4A04-4F4A-B9FE-66DCA93B03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0E2DA399-6FF6-487B-8651-B240B81E8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10D96E4-EC39-411F-8B70-C13AE3177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3B739E8B-9B98-4558-9BE5-487A3948B7EA}"/>
              </a:ext>
            </a:extLst>
          </p:cNvPr>
          <p:cNvSpPr>
            <a:spLocks noGrp="1"/>
          </p:cNvSpPr>
          <p:nvPr>
            <p:ph type="dt" sz="half" idx="10"/>
          </p:nvPr>
        </p:nvSpPr>
        <p:spPr/>
        <p:txBody>
          <a:bodyPr/>
          <a:lstStyle/>
          <a:p>
            <a:fld id="{9B03FC12-2228-426F-9B37-26F3766F370C}" type="datetimeFigureOut">
              <a:rPr lang="en-IN" smtClean="0"/>
              <a:pPr/>
              <a:t>26-04-2023</a:t>
            </a:fld>
            <a:endParaRPr lang="en-IN"/>
          </a:p>
        </p:txBody>
      </p:sp>
      <p:sp>
        <p:nvSpPr>
          <p:cNvPr id="8" name="Footer Placeholder 7">
            <a:extLst>
              <a:ext uri="{FF2B5EF4-FFF2-40B4-BE49-F238E27FC236}">
                <a16:creationId xmlns:a16="http://schemas.microsoft.com/office/drawing/2014/main" xmlns="" id="{EABAB796-14B4-41D4-8E2D-7E2CBEB70C2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E1C06803-0319-4E88-AD8E-4471BB57EA0F}"/>
              </a:ext>
            </a:extLst>
          </p:cNvPr>
          <p:cNvSpPr>
            <a:spLocks noGrp="1"/>
          </p:cNvSpPr>
          <p:nvPr>
            <p:ph type="sldNum" sz="quarter" idx="12"/>
          </p:nvPr>
        </p:nvSpPr>
        <p:spPr/>
        <p:txBody>
          <a:body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326442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EB6BC-9C96-4E8D-94A8-E43D6081BCA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A000D521-569C-4497-B55D-7DEAE4946061}"/>
              </a:ext>
            </a:extLst>
          </p:cNvPr>
          <p:cNvSpPr>
            <a:spLocks noGrp="1"/>
          </p:cNvSpPr>
          <p:nvPr>
            <p:ph type="dt" sz="half" idx="10"/>
          </p:nvPr>
        </p:nvSpPr>
        <p:spPr/>
        <p:txBody>
          <a:bodyPr/>
          <a:lstStyle/>
          <a:p>
            <a:fld id="{9B03FC12-2228-426F-9B37-26F3766F370C}" type="datetimeFigureOut">
              <a:rPr lang="en-IN" smtClean="0"/>
              <a:pPr/>
              <a:t>26-04-2023</a:t>
            </a:fld>
            <a:endParaRPr lang="en-IN"/>
          </a:p>
        </p:txBody>
      </p:sp>
      <p:sp>
        <p:nvSpPr>
          <p:cNvPr id="4" name="Footer Placeholder 3">
            <a:extLst>
              <a:ext uri="{FF2B5EF4-FFF2-40B4-BE49-F238E27FC236}">
                <a16:creationId xmlns:a16="http://schemas.microsoft.com/office/drawing/2014/main" xmlns="" id="{95B8B28B-F76B-4011-8D3B-FE2ABE8029C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0317A718-6677-4E62-B954-63ACFBAF2325}"/>
              </a:ext>
            </a:extLst>
          </p:cNvPr>
          <p:cNvSpPr>
            <a:spLocks noGrp="1"/>
          </p:cNvSpPr>
          <p:nvPr>
            <p:ph type="sldNum" sz="quarter" idx="12"/>
          </p:nvPr>
        </p:nvSpPr>
        <p:spPr/>
        <p:txBody>
          <a:body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119072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62FBB2D-CD95-4520-941B-2A6B38A7EC92}"/>
              </a:ext>
            </a:extLst>
          </p:cNvPr>
          <p:cNvSpPr>
            <a:spLocks noGrp="1"/>
          </p:cNvSpPr>
          <p:nvPr>
            <p:ph type="dt" sz="half" idx="10"/>
          </p:nvPr>
        </p:nvSpPr>
        <p:spPr/>
        <p:txBody>
          <a:bodyPr/>
          <a:lstStyle/>
          <a:p>
            <a:fld id="{9B03FC12-2228-426F-9B37-26F3766F370C}" type="datetimeFigureOut">
              <a:rPr lang="en-IN" smtClean="0"/>
              <a:pPr/>
              <a:t>26-04-2023</a:t>
            </a:fld>
            <a:endParaRPr lang="en-IN"/>
          </a:p>
        </p:txBody>
      </p:sp>
      <p:sp>
        <p:nvSpPr>
          <p:cNvPr id="3" name="Footer Placeholder 2">
            <a:extLst>
              <a:ext uri="{FF2B5EF4-FFF2-40B4-BE49-F238E27FC236}">
                <a16:creationId xmlns:a16="http://schemas.microsoft.com/office/drawing/2014/main" xmlns="" id="{33CEA7B1-BA07-4440-9F37-52A2BCAE8C8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74F027A9-0685-40F8-B10B-89D640A3A58F}"/>
              </a:ext>
            </a:extLst>
          </p:cNvPr>
          <p:cNvSpPr>
            <a:spLocks noGrp="1"/>
          </p:cNvSpPr>
          <p:nvPr>
            <p:ph type="sldNum" sz="quarter" idx="12"/>
          </p:nvPr>
        </p:nvSpPr>
        <p:spPr/>
        <p:txBody>
          <a:body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117541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2DBFB9-FA2A-4E65-87B4-57C81E1EF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DA179EF-CD67-411D-99DF-7EE50B2DF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4FCBB69F-2F0A-486D-B550-FDEAE6A41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3412B62-7080-4A87-AEED-8D36DE94E862}"/>
              </a:ext>
            </a:extLst>
          </p:cNvPr>
          <p:cNvSpPr>
            <a:spLocks noGrp="1"/>
          </p:cNvSpPr>
          <p:nvPr>
            <p:ph type="dt" sz="half" idx="10"/>
          </p:nvPr>
        </p:nvSpPr>
        <p:spPr/>
        <p:txBody>
          <a:bodyPr/>
          <a:lstStyle/>
          <a:p>
            <a:fld id="{9B03FC12-2228-426F-9B37-26F3766F370C}" type="datetimeFigureOut">
              <a:rPr lang="en-IN" smtClean="0"/>
              <a:pPr/>
              <a:t>26-04-2023</a:t>
            </a:fld>
            <a:endParaRPr lang="en-IN"/>
          </a:p>
        </p:txBody>
      </p:sp>
      <p:sp>
        <p:nvSpPr>
          <p:cNvPr id="6" name="Footer Placeholder 5">
            <a:extLst>
              <a:ext uri="{FF2B5EF4-FFF2-40B4-BE49-F238E27FC236}">
                <a16:creationId xmlns:a16="http://schemas.microsoft.com/office/drawing/2014/main" xmlns="" id="{524A72B0-AE3A-49D0-8300-039CB52FB7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8FF622FF-D895-4A92-9B13-98894FB7FD0F}"/>
              </a:ext>
            </a:extLst>
          </p:cNvPr>
          <p:cNvSpPr>
            <a:spLocks noGrp="1"/>
          </p:cNvSpPr>
          <p:nvPr>
            <p:ph type="sldNum" sz="quarter" idx="12"/>
          </p:nvPr>
        </p:nvSpPr>
        <p:spPr/>
        <p:txBody>
          <a:body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174788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5A8CA-21E3-4904-AFBD-2ACEF5F07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4D54BC10-5477-4F70-8B3A-9F7B58669F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F535B3E7-D4A7-4A0D-9509-B18E430C6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E5CEF6-80BF-4545-8A66-35EADE6510D8}"/>
              </a:ext>
            </a:extLst>
          </p:cNvPr>
          <p:cNvSpPr>
            <a:spLocks noGrp="1"/>
          </p:cNvSpPr>
          <p:nvPr>
            <p:ph type="dt" sz="half" idx="10"/>
          </p:nvPr>
        </p:nvSpPr>
        <p:spPr/>
        <p:txBody>
          <a:bodyPr/>
          <a:lstStyle/>
          <a:p>
            <a:fld id="{9B03FC12-2228-426F-9B37-26F3766F370C}" type="datetimeFigureOut">
              <a:rPr lang="en-IN" smtClean="0"/>
              <a:pPr/>
              <a:t>26-04-2023</a:t>
            </a:fld>
            <a:endParaRPr lang="en-IN"/>
          </a:p>
        </p:txBody>
      </p:sp>
      <p:sp>
        <p:nvSpPr>
          <p:cNvPr id="6" name="Footer Placeholder 5">
            <a:extLst>
              <a:ext uri="{FF2B5EF4-FFF2-40B4-BE49-F238E27FC236}">
                <a16:creationId xmlns:a16="http://schemas.microsoft.com/office/drawing/2014/main" xmlns="" id="{52CBD3AA-D466-4CBD-80A1-2C6490D9D3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7B9D53B7-8497-478F-966B-5C284BC65D19}"/>
              </a:ext>
            </a:extLst>
          </p:cNvPr>
          <p:cNvSpPr>
            <a:spLocks noGrp="1"/>
          </p:cNvSpPr>
          <p:nvPr>
            <p:ph type="sldNum" sz="quarter" idx="12"/>
          </p:nvPr>
        </p:nvSpPr>
        <p:spPr/>
        <p:txBody>
          <a:body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237577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2E117B-D07C-4F49-8617-9F65E0331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76D924D-EB21-489C-BF8C-65E05AE0E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94EF165-723C-4AB1-B631-F9F8E0DF4A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3FC12-2228-426F-9B37-26F3766F370C}" type="datetimeFigureOut">
              <a:rPr lang="en-IN" smtClean="0"/>
              <a:pPr/>
              <a:t>26-04-2023</a:t>
            </a:fld>
            <a:endParaRPr lang="en-IN"/>
          </a:p>
        </p:txBody>
      </p:sp>
      <p:sp>
        <p:nvSpPr>
          <p:cNvPr id="5" name="Footer Placeholder 4">
            <a:extLst>
              <a:ext uri="{FF2B5EF4-FFF2-40B4-BE49-F238E27FC236}">
                <a16:creationId xmlns:a16="http://schemas.microsoft.com/office/drawing/2014/main" xmlns="" id="{FF84E1AA-020B-4EEB-A2AF-B4FF6ABF8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FCEB7F47-D221-4EDF-9A14-4A85A5C59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CCC8-695E-47A7-A0C5-D060675C7594}" type="slidenum">
              <a:rPr lang="en-IN" smtClean="0"/>
              <a:pPr/>
              <a:t>‹#›</a:t>
            </a:fld>
            <a:endParaRPr lang="en-IN"/>
          </a:p>
        </p:txBody>
      </p:sp>
    </p:spTree>
    <p:extLst>
      <p:ext uri="{BB962C8B-B14F-4D97-AF65-F5344CB8AC3E}">
        <p14:creationId xmlns:p14="http://schemas.microsoft.com/office/powerpoint/2010/main" xmlns="" val="48723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hyperlink" Target="https://www.who.int/infection-prevention/tools/hand-hygiene/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who.int/emergencies/diseases/novel-coronavirus-2019/advice-for-public"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file:///C:\Users\Mala%20Chhabra\Downloads\WHO-nCov-IPC_Masks-2020.1-eng.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who.int/emergencies/diseases/novel-coronavirus-2019/technical-guidance" TargetMode="External"/><Relationship Id="rId2" Type="http://schemas.openxmlformats.org/officeDocument/2006/relationships/hyperlink" Target="https://www.who.int/emergencies/diseases/novel-coronavirus-2019" TargetMode="External"/><Relationship Id="rId1" Type="http://schemas.openxmlformats.org/officeDocument/2006/relationships/slideLayout" Target="../slideLayouts/slideLayout16.xml"/><Relationship Id="rId6" Type="http://schemas.openxmlformats.org/officeDocument/2006/relationships/hyperlink" Target="https://www.who.int/news-room/q-a-detail/q-a-coronaviruses" TargetMode="External"/><Relationship Id="rId5" Type="http://schemas.openxmlformats.org/officeDocument/2006/relationships/hyperlink" Target="https://www.who.int/infection-prevention/publications/en/" TargetMode="External"/><Relationship Id="rId4" Type="http://schemas.openxmlformats.org/officeDocument/2006/relationships/hyperlink" Target="https://www.who.int/emergencies/diseases/novel-coronavirus-2019/technical-guidance/infection-prevention-and-contro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802888"/>
          </a:xfrm>
        </p:spPr>
        <p:txBody>
          <a:bodyPr>
            <a:normAutofit fontScale="90000"/>
          </a:bodyPr>
          <a:lstStyle/>
          <a:p>
            <a:pPr algn="ctr"/>
            <a:r>
              <a:rPr lang="en-US" dirty="0" smtClean="0">
                <a:latin typeface="Algerian" pitchFamily="82" charset="0"/>
              </a:rPr>
              <a:t/>
            </a:r>
            <a:br>
              <a:rPr lang="en-US" dirty="0" smtClean="0">
                <a:latin typeface="Algerian" pitchFamily="82" charset="0"/>
              </a:rPr>
            </a:br>
            <a:r>
              <a:rPr lang="en-US" dirty="0" smtClean="0">
                <a:latin typeface="Algerian" pitchFamily="82" charset="0"/>
              </a:rPr>
              <a:t>QUALITY </a:t>
            </a:r>
            <a:r>
              <a:rPr lang="en-US" dirty="0" smtClean="0">
                <a:latin typeface="Algerian" pitchFamily="82" charset="0"/>
              </a:rPr>
              <a:t>OF HOSPITAL SERVICES</a:t>
            </a:r>
            <a:br>
              <a:rPr lang="en-US" dirty="0" smtClean="0">
                <a:latin typeface="Algerian" pitchFamily="82" charset="0"/>
              </a:rPr>
            </a:br>
            <a:r>
              <a:rPr lang="en-US" dirty="0" smtClean="0">
                <a:latin typeface="Algerian" pitchFamily="82" charset="0"/>
              </a:rPr>
              <a:t>IN COVID-19 </a:t>
            </a:r>
            <a:br>
              <a:rPr lang="en-US" dirty="0" smtClean="0">
                <a:latin typeface="Algerian" pitchFamily="82" charset="0"/>
              </a:rPr>
            </a:br>
            <a:endParaRPr lang="en-US" dirty="0">
              <a:latin typeface="Algerian" pitchFamily="82" charset="0"/>
            </a:endParaRPr>
          </a:p>
        </p:txBody>
      </p:sp>
      <p:sp>
        <p:nvSpPr>
          <p:cNvPr id="4" name="Text Placeholder 3"/>
          <p:cNvSpPr>
            <a:spLocks noGrp="1"/>
          </p:cNvSpPr>
          <p:nvPr>
            <p:ph type="body" sz="quarter" idx="13"/>
          </p:nvPr>
        </p:nvSpPr>
        <p:spPr>
          <a:xfrm>
            <a:off x="1872342" y="1894149"/>
            <a:ext cx="8160000" cy="607746"/>
          </a:xfrm>
        </p:spPr>
        <p:txBody>
          <a:bodyPr>
            <a:normAutofit/>
          </a:bodyPr>
          <a:lstStyle/>
          <a:p>
            <a:pPr algn="ctr">
              <a:buNone/>
            </a:pPr>
            <a:r>
              <a:rPr lang="en-US" sz="3200" dirty="0" smtClean="0">
                <a:latin typeface="Algerian" pitchFamily="82" charset="0"/>
              </a:rPr>
              <a:t>PANDEMIC</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7C460EB9-4A46-1144-8B06-BCDF98862633}"/>
              </a:ext>
            </a:extLst>
          </p:cNvPr>
          <p:cNvSpPr>
            <a:spLocks noGrp="1"/>
          </p:cNvSpPr>
          <p:nvPr>
            <p:ph type="title"/>
          </p:nvPr>
        </p:nvSpPr>
        <p:spPr>
          <a:xfrm>
            <a:off x="1921567" y="21767"/>
            <a:ext cx="8697913" cy="1398588"/>
          </a:xfrm>
        </p:spPr>
        <p:txBody>
          <a:bodyPr>
            <a:normAutofit/>
          </a:bodyPr>
          <a:lstStyle/>
          <a:p>
            <a:r>
              <a:rPr lang="en-US" sz="2200" dirty="0" smtClean="0">
                <a:solidFill>
                  <a:prstClr val="black"/>
                </a:solidFill>
                <a:latin typeface="Algerian" pitchFamily="82" charset="0"/>
              </a:rPr>
              <a:t>QUALITY OF HOSPITAL SERVICES IN COVID-19 </a:t>
            </a:r>
            <a:br>
              <a:rPr lang="en-US" sz="2200" dirty="0" smtClean="0">
                <a:solidFill>
                  <a:prstClr val="black"/>
                </a:solidFill>
                <a:latin typeface="Algerian" pitchFamily="82" charset="0"/>
              </a:rPr>
            </a:br>
            <a:r>
              <a:rPr lang="en-US" altLang="en-US" b="1" dirty="0" smtClean="0">
                <a:solidFill>
                  <a:srgbClr val="FF0000"/>
                </a:solidFill>
                <a:latin typeface="+mn-lt"/>
              </a:rPr>
              <a:t>Elements </a:t>
            </a:r>
            <a:r>
              <a:rPr lang="en-US" altLang="en-US" b="1" dirty="0">
                <a:solidFill>
                  <a:srgbClr val="FF0000"/>
                </a:solidFill>
                <a:latin typeface="+mn-lt"/>
              </a:rPr>
              <a:t>of Standard Precautions</a:t>
            </a:r>
          </a:p>
        </p:txBody>
      </p:sp>
      <p:sp>
        <p:nvSpPr>
          <p:cNvPr id="28675" name="Content Placeholder 2">
            <a:extLst>
              <a:ext uri="{FF2B5EF4-FFF2-40B4-BE49-F238E27FC236}">
                <a16:creationId xmlns:a16="http://schemas.microsoft.com/office/drawing/2014/main" xmlns="" id="{87B2EFDF-FD75-D345-A6A7-8D98A5AB855E}"/>
              </a:ext>
            </a:extLst>
          </p:cNvPr>
          <p:cNvSpPr>
            <a:spLocks noGrp="1"/>
          </p:cNvSpPr>
          <p:nvPr>
            <p:ph idx="1"/>
          </p:nvPr>
        </p:nvSpPr>
        <p:spPr>
          <a:xfrm>
            <a:off x="1936144" y="1447800"/>
            <a:ext cx="7875587" cy="4792662"/>
          </a:xfrm>
        </p:spPr>
        <p:txBody>
          <a:bodyPr>
            <a:normAutofit/>
          </a:bodyPr>
          <a:lstStyle/>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bg2">
                    <a:lumMod val="10000"/>
                  </a:schemeClr>
                </a:solidFill>
              </a:rPr>
              <a:t>Hand hygiene</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bg2">
                    <a:lumMod val="10000"/>
                  </a:schemeClr>
                </a:solidFill>
              </a:rPr>
              <a:t>Respiratory hygiene (etiquette)</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bg2">
                    <a:lumMod val="10000"/>
                  </a:schemeClr>
                </a:solidFill>
              </a:rPr>
              <a:t>PPE according to the risk </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bg2">
                    <a:lumMod val="10000"/>
                  </a:schemeClr>
                </a:solidFill>
              </a:rPr>
              <a:t>Safe injection practices, sharps management and injury prevention</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tx1">
                    <a:lumMod val="50000"/>
                    <a:lumOff val="50000"/>
                  </a:schemeClr>
                </a:solidFill>
              </a:rPr>
              <a:t>Safe handling, cleaning and disinfection of patient care equipment</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tx1">
                    <a:lumMod val="50000"/>
                    <a:lumOff val="50000"/>
                  </a:schemeClr>
                </a:solidFill>
              </a:rPr>
              <a:t>Environmental cleaning </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tx1">
                    <a:lumMod val="50000"/>
                    <a:lumOff val="50000"/>
                  </a:schemeClr>
                </a:solidFill>
              </a:rPr>
              <a:t>Safe handling and cleaning of soiled linen</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tx1">
                    <a:lumMod val="50000"/>
                    <a:lumOff val="50000"/>
                  </a:schemeClr>
                </a:solidFill>
              </a:rPr>
              <a:t>Waste management </a:t>
            </a:r>
          </a:p>
        </p:txBody>
      </p:sp>
    </p:spTree>
    <p:extLst>
      <p:ext uri="{BB962C8B-B14F-4D97-AF65-F5344CB8AC3E}">
        <p14:creationId xmlns:p14="http://schemas.microsoft.com/office/powerpoint/2010/main" xmlns="" val="107779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267" y="-130030"/>
            <a:ext cx="8229600" cy="1143000"/>
          </a:xfrm>
        </p:spPr>
        <p:txBody>
          <a:bodyPr>
            <a:normAutofit/>
          </a:bodyPr>
          <a:lstStyle/>
          <a:p>
            <a:r>
              <a:rPr lang="en-US" sz="2200" dirty="0" smtClean="0">
                <a:solidFill>
                  <a:prstClr val="black"/>
                </a:solidFill>
                <a:latin typeface="Algerian" pitchFamily="82" charset="0"/>
              </a:rPr>
              <a:t>QUALITY OF HOSPITAL SERVICES IN COVID-19 </a:t>
            </a:r>
            <a:br>
              <a:rPr lang="en-US" sz="2200" dirty="0" smtClean="0">
                <a:solidFill>
                  <a:prstClr val="black"/>
                </a:solidFill>
                <a:latin typeface="Algerian" pitchFamily="82" charset="0"/>
              </a:rPr>
            </a:br>
            <a:r>
              <a:rPr lang="en-US" sz="4000" b="1" dirty="0" smtClean="0">
                <a:solidFill>
                  <a:srgbClr val="FF0000"/>
                </a:solidFill>
                <a:latin typeface="+mn-lt"/>
              </a:rPr>
              <a:t>Chain </a:t>
            </a:r>
            <a:r>
              <a:rPr lang="en-US" sz="4000" b="1" dirty="0">
                <a:solidFill>
                  <a:srgbClr val="FF0000"/>
                </a:solidFill>
                <a:latin typeface="+mn-lt"/>
              </a:rPr>
              <a:t>of Transmission</a:t>
            </a:r>
          </a:p>
        </p:txBody>
      </p:sp>
      <p:pic>
        <p:nvPicPr>
          <p:cNvPr id="18" name="image6.jpg">
            <a:extLst>
              <a:ext uri="{FF2B5EF4-FFF2-40B4-BE49-F238E27FC236}">
                <a16:creationId xmlns:a16="http://schemas.microsoft.com/office/drawing/2014/main" xmlns="" id="{4410B8F2-9D45-5D42-B602-3A53D0266AD9}"/>
              </a:ext>
            </a:extLst>
          </p:cNvPr>
          <p:cNvPicPr/>
          <p:nvPr/>
        </p:nvPicPr>
        <p:blipFill>
          <a:blip r:embed="rId3" cstate="email">
            <a:extLst>
              <a:ext uri="{28A0092B-C50C-407E-A947-70E740481C1C}">
                <a14:useLocalDpi xmlns:a14="http://schemas.microsoft.com/office/drawing/2010/main" xmlns=""/>
              </a:ext>
            </a:extLst>
          </a:blip>
          <a:srcRect/>
          <a:stretch>
            <a:fillRect/>
          </a:stretch>
        </p:blipFill>
        <p:spPr>
          <a:xfrm>
            <a:off x="2885623" y="1139371"/>
            <a:ext cx="6019800" cy="4118610"/>
          </a:xfrm>
          <a:prstGeom prst="rect">
            <a:avLst/>
          </a:prstGeom>
          <a:ln/>
        </p:spPr>
      </p:pic>
      <p:sp>
        <p:nvSpPr>
          <p:cNvPr id="19" name="Content Placeholder 2">
            <a:extLst>
              <a:ext uri="{FF2B5EF4-FFF2-40B4-BE49-F238E27FC236}">
                <a16:creationId xmlns:a16="http://schemas.microsoft.com/office/drawing/2014/main" xmlns="" id="{1285FAEE-2EBF-2448-9D08-E352B888ADF3}"/>
              </a:ext>
            </a:extLst>
          </p:cNvPr>
          <p:cNvSpPr txBox="1">
            <a:spLocks/>
          </p:cNvSpPr>
          <p:nvPr/>
        </p:nvSpPr>
        <p:spPr>
          <a:xfrm>
            <a:off x="1762352" y="5510783"/>
            <a:ext cx="8667296" cy="1504504"/>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US" sz="6200" dirty="0"/>
              <a:t>For an infection to spread, </a:t>
            </a:r>
            <a:r>
              <a:rPr lang="en-US" sz="6200" u="sng" dirty="0"/>
              <a:t>all links must be connected</a:t>
            </a:r>
          </a:p>
          <a:p>
            <a:pPr marL="0" indent="0">
              <a:spcAft>
                <a:spcPts val="600"/>
              </a:spcAft>
              <a:buNone/>
            </a:pPr>
            <a:endParaRPr lang="en-US" sz="6200" u="sng" dirty="0"/>
          </a:p>
          <a:p>
            <a:pPr marL="261938" indent="-261938">
              <a:spcAft>
                <a:spcPts val="600"/>
              </a:spcAft>
            </a:pPr>
            <a:r>
              <a:rPr lang="en-US" sz="6200" u="sng" dirty="0"/>
              <a:t>Breaking any one link,</a:t>
            </a:r>
            <a:r>
              <a:rPr lang="en-US" sz="6200" dirty="0"/>
              <a:t> will stop disease transmission!</a:t>
            </a:r>
          </a:p>
          <a:p>
            <a:pPr marL="0" indent="0">
              <a:buNone/>
            </a:pPr>
            <a:endParaRPr lang="en-US" dirty="0"/>
          </a:p>
        </p:txBody>
      </p:sp>
    </p:spTree>
    <p:extLst>
      <p:ext uri="{BB962C8B-B14F-4D97-AF65-F5344CB8AC3E}">
        <p14:creationId xmlns:p14="http://schemas.microsoft.com/office/powerpoint/2010/main" xmlns="" val="108929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7A7EC79-DD38-4B4D-A7E2-987C0E6CDE60}"/>
              </a:ext>
            </a:extLst>
          </p:cNvPr>
          <p:cNvSpPr>
            <a:spLocks noGrp="1"/>
          </p:cNvSpPr>
          <p:nvPr>
            <p:ph idx="1"/>
          </p:nvPr>
        </p:nvSpPr>
        <p:spPr>
          <a:xfrm>
            <a:off x="5943600" y="1295400"/>
            <a:ext cx="4718180" cy="4237200"/>
          </a:xfrm>
        </p:spPr>
        <p:txBody>
          <a:bodyPr>
            <a:noAutofit/>
          </a:bodyPr>
          <a:lstStyle/>
          <a:p>
            <a:pPr marL="285750" indent="-285750"/>
            <a:r>
              <a:rPr lang="en-US" dirty="0"/>
              <a:t>Use appropriate product and technique</a:t>
            </a:r>
          </a:p>
          <a:p>
            <a:pPr marL="285750" indent="-285750"/>
            <a:r>
              <a:rPr lang="en-US" dirty="0"/>
              <a:t>An alcohol-based hand rub product is preferable, if hands are not visibly soiled</a:t>
            </a:r>
          </a:p>
          <a:p>
            <a:pPr marL="646113" lvl="1" indent="-285750"/>
            <a:r>
              <a:rPr lang="en-US" sz="2800" b="1" dirty="0"/>
              <a:t>Rub hands for 20–30 seconds!</a:t>
            </a:r>
          </a:p>
          <a:p>
            <a:pPr marL="285750" indent="-285750"/>
            <a:r>
              <a:rPr lang="en-US" dirty="0"/>
              <a:t>Soap, running water and single use towel, when visibly dirty or contaminated with proteinaceous material</a:t>
            </a:r>
          </a:p>
          <a:p>
            <a:pPr marL="646113" lvl="1" indent="-285750"/>
            <a:r>
              <a:rPr lang="en-US" sz="2800" b="1" dirty="0"/>
              <a:t>Wash hands for 40–60 seconds!</a:t>
            </a:r>
          </a:p>
        </p:txBody>
      </p:sp>
      <p:sp>
        <p:nvSpPr>
          <p:cNvPr id="5" name="Title 4">
            <a:extLst>
              <a:ext uri="{FF2B5EF4-FFF2-40B4-BE49-F238E27FC236}">
                <a16:creationId xmlns:a16="http://schemas.microsoft.com/office/drawing/2014/main" xmlns="" id="{7E6745C6-99A3-1E4A-96D5-4515BC3B6175}"/>
              </a:ext>
            </a:extLst>
          </p:cNvPr>
          <p:cNvSpPr>
            <a:spLocks noGrp="1"/>
          </p:cNvSpPr>
          <p:nvPr>
            <p:ph type="title"/>
          </p:nvPr>
        </p:nvSpPr>
        <p:spPr>
          <a:xfrm>
            <a:off x="1866320" y="303307"/>
            <a:ext cx="6120000" cy="720000"/>
          </a:xfrm>
        </p:spPr>
        <p:txBody>
          <a:bodyPr>
            <a:normAutofit/>
          </a:bodyPr>
          <a:lstStyle/>
          <a:p>
            <a:r>
              <a:rPr lang="en-CA" sz="4000" b="1" dirty="0">
                <a:solidFill>
                  <a:srgbClr val="FF0000"/>
                </a:solidFill>
                <a:latin typeface="Arial" panose="020B0604020202020204" pitchFamily="34" charset="0"/>
                <a:cs typeface="Arial" panose="020B0604020202020204" pitchFamily="34" charset="0"/>
              </a:rPr>
              <a:t>Hand hygiene: HOW</a:t>
            </a:r>
            <a:endParaRPr lang="en-US" sz="4000" b="1" dirty="0">
              <a:solidFill>
                <a:srgbClr val="FF0000"/>
              </a:solidFill>
            </a:endParaRPr>
          </a:p>
        </p:txBody>
      </p:sp>
      <p:pic>
        <p:nvPicPr>
          <p:cNvPr id="3" name="Picture 2">
            <a:extLst>
              <a:ext uri="{FF2B5EF4-FFF2-40B4-BE49-F238E27FC236}">
                <a16:creationId xmlns:a16="http://schemas.microsoft.com/office/drawing/2014/main" xmlns="" id="{2095CA99-DFF9-4928-A23A-4F1B047E68AB}"/>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899240" y="1295401"/>
            <a:ext cx="3636495" cy="4834739"/>
          </a:xfrm>
          <a:prstGeom prst="rect">
            <a:avLst/>
          </a:prstGeom>
        </p:spPr>
      </p:pic>
      <p:sp>
        <p:nvSpPr>
          <p:cNvPr id="6" name="Text Placeholder 6">
            <a:extLst>
              <a:ext uri="{FF2B5EF4-FFF2-40B4-BE49-F238E27FC236}">
                <a16:creationId xmlns:a16="http://schemas.microsoft.com/office/drawing/2014/main" xmlns="" id="{BE4F881A-90D5-49C9-9BF7-6F392725AAEF}"/>
              </a:ext>
            </a:extLst>
          </p:cNvPr>
          <p:cNvSpPr txBox="1">
            <a:spLocks/>
          </p:cNvSpPr>
          <p:nvPr/>
        </p:nvSpPr>
        <p:spPr bwMode="gray">
          <a:xfrm>
            <a:off x="1866320" y="6494214"/>
            <a:ext cx="8419774" cy="208579"/>
          </a:xfrm>
          <a:prstGeom prst="rect">
            <a:avLst/>
          </a:prstGeom>
        </p:spPr>
        <p:txBody>
          <a:bodyPr vert="horz" lIns="18000" tIns="0" rIns="18000" bIns="0" rtlCol="0" anchor="t">
            <a:normAutofit/>
          </a:bodyPr>
          <a:lstStyle>
            <a:lvl1pPr marL="0" indent="0" algn="l" defTabSz="914400" rtl="0" eaLnBrk="1" latinLnBrk="0" hangingPunct="1">
              <a:lnSpc>
                <a:spcPct val="100000"/>
              </a:lnSpc>
              <a:spcBef>
                <a:spcPts val="0"/>
              </a:spcBef>
              <a:spcAft>
                <a:spcPts val="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hlinkClick r:id="rId4"/>
              </a:rPr>
              <a:t>https://www.who.int/infection-prevention/tools/hand-hygiene/en/</a:t>
            </a:r>
            <a:r>
              <a:rPr lang="en-US" sz="1000" dirty="0"/>
              <a:t> </a:t>
            </a:r>
          </a:p>
        </p:txBody>
      </p:sp>
    </p:spTree>
    <p:extLst>
      <p:ext uri="{BB962C8B-B14F-4D97-AF65-F5344CB8AC3E}">
        <p14:creationId xmlns:p14="http://schemas.microsoft.com/office/powerpoint/2010/main" xmlns="" val="2964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C5646-4270-8845-89CF-190B448C349D}"/>
              </a:ext>
            </a:extLst>
          </p:cNvPr>
          <p:cNvSpPr>
            <a:spLocks noGrp="1"/>
          </p:cNvSpPr>
          <p:nvPr>
            <p:ph type="title"/>
          </p:nvPr>
        </p:nvSpPr>
        <p:spPr/>
        <p:txBody>
          <a:bodyPr/>
          <a:lstStyle/>
          <a:p>
            <a:pPr algn="ctr"/>
            <a:r>
              <a:rPr lang="en-US" sz="2200" dirty="0" smtClean="0">
                <a:solidFill>
                  <a:prstClr val="black"/>
                </a:solidFill>
                <a:latin typeface="Algerian" pitchFamily="82" charset="0"/>
              </a:rPr>
              <a:t>QUALITY OF HOSPITAL SERVICES IN COVID-19 </a:t>
            </a:r>
            <a:br>
              <a:rPr lang="en-US" sz="2200" dirty="0" smtClean="0">
                <a:solidFill>
                  <a:prstClr val="black"/>
                </a:solidFill>
                <a:latin typeface="Algerian" pitchFamily="82" charset="0"/>
              </a:rPr>
            </a:br>
            <a:r>
              <a:rPr lang="en-US" b="1" dirty="0" smtClean="0">
                <a:solidFill>
                  <a:srgbClr val="FF0000"/>
                </a:solidFill>
                <a:latin typeface="+mn-lt"/>
              </a:rPr>
              <a:t>Respiratory </a:t>
            </a:r>
            <a:r>
              <a:rPr lang="en-US" b="1" dirty="0">
                <a:solidFill>
                  <a:srgbClr val="FF0000"/>
                </a:solidFill>
                <a:latin typeface="+mn-lt"/>
              </a:rPr>
              <a:t>hygiene/etiquette  </a:t>
            </a:r>
          </a:p>
        </p:txBody>
      </p:sp>
      <p:sp>
        <p:nvSpPr>
          <p:cNvPr id="3" name="Content Placeholder 2">
            <a:extLst>
              <a:ext uri="{FF2B5EF4-FFF2-40B4-BE49-F238E27FC236}">
                <a16:creationId xmlns:a16="http://schemas.microsoft.com/office/drawing/2014/main" xmlns="" id="{2189992B-1B70-3043-B434-3F93EA02B52A}"/>
              </a:ext>
            </a:extLst>
          </p:cNvPr>
          <p:cNvSpPr>
            <a:spLocks noGrp="1"/>
          </p:cNvSpPr>
          <p:nvPr>
            <p:ph idx="1"/>
          </p:nvPr>
        </p:nvSpPr>
        <p:spPr>
          <a:xfrm>
            <a:off x="1343607" y="1772815"/>
            <a:ext cx="6755363" cy="5038531"/>
          </a:xfrm>
        </p:spPr>
        <p:txBody>
          <a:bodyPr>
            <a:normAutofit/>
          </a:bodyPr>
          <a:lstStyle/>
          <a:p>
            <a:pPr marL="0" indent="0">
              <a:buNone/>
            </a:pPr>
            <a:r>
              <a:rPr lang="en-US" sz="2400" dirty="0"/>
              <a:t>Reduces the  spread of microorganisms (germs) that cause respiratory infections (colds, flu).</a:t>
            </a:r>
          </a:p>
          <a:p>
            <a:pPr marL="342900" indent="-342900"/>
            <a:r>
              <a:rPr lang="en-US" sz="2400" dirty="0"/>
              <a:t>Turn head away from others when coughing/sneezing</a:t>
            </a:r>
          </a:p>
          <a:p>
            <a:pPr marL="342900" indent="-342900"/>
            <a:r>
              <a:rPr lang="en-US" sz="2400" dirty="0"/>
              <a:t>Cover the nose and mouth with a tissue. </a:t>
            </a:r>
          </a:p>
          <a:p>
            <a:pPr marL="342900" indent="-342900"/>
            <a:r>
              <a:rPr lang="en-US" sz="2400" dirty="0"/>
              <a:t>If tissues are used, discard immediately into the trash</a:t>
            </a:r>
          </a:p>
          <a:p>
            <a:pPr marL="342900" indent="-342900"/>
            <a:r>
              <a:rPr lang="en-US" sz="2400" dirty="0"/>
              <a:t>Cough/sneeze into your sleeve if no tissue is available</a:t>
            </a:r>
          </a:p>
          <a:p>
            <a:pPr marL="342900" indent="-342900"/>
            <a:r>
              <a:rPr lang="en-US" sz="2400" dirty="0"/>
              <a:t>Clean your hands with soap and water or alcohol based products </a:t>
            </a:r>
          </a:p>
          <a:p>
            <a:pPr marL="0" indent="0">
              <a:buNone/>
            </a:pPr>
            <a:r>
              <a:rPr lang="en-US" sz="2400" dirty="0"/>
              <a:t>Do not spit here and there</a:t>
            </a:r>
          </a:p>
          <a:p>
            <a:pPr marL="342900" indent="-342900"/>
            <a:endParaRPr lang="en-US" sz="2400" dirty="0"/>
          </a:p>
          <a:p>
            <a:endParaRPr lang="en-US" sz="2400" dirty="0"/>
          </a:p>
        </p:txBody>
      </p:sp>
      <p:pic>
        <p:nvPicPr>
          <p:cNvPr id="7" name="Picture 6" descr="A close up of a sign&#10;&#10;Description generated with high confidence">
            <a:extLst>
              <a:ext uri="{FF2B5EF4-FFF2-40B4-BE49-F238E27FC236}">
                <a16:creationId xmlns:a16="http://schemas.microsoft.com/office/drawing/2014/main" xmlns="" id="{F30F2107-C283-F544-AC9A-3025B6B129DC}"/>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890174" y="4391607"/>
            <a:ext cx="2200713" cy="2200713"/>
          </a:xfrm>
          <a:prstGeom prst="rect">
            <a:avLst/>
          </a:prstGeom>
        </p:spPr>
      </p:pic>
      <p:pic>
        <p:nvPicPr>
          <p:cNvPr id="5" name="Picture 4">
            <a:extLst>
              <a:ext uri="{FF2B5EF4-FFF2-40B4-BE49-F238E27FC236}">
                <a16:creationId xmlns:a16="http://schemas.microsoft.com/office/drawing/2014/main" xmlns="" id="{FBABF6B1-1867-4193-A7EF-42DE3B771BF9}"/>
              </a:ext>
            </a:extLst>
          </p:cNvPr>
          <p:cNvPicPr>
            <a:picLocks noChangeAspect="1"/>
          </p:cNvPicPr>
          <p:nvPr/>
        </p:nvPicPr>
        <p:blipFill>
          <a:blip r:embed="rId4"/>
          <a:stretch>
            <a:fillRect/>
          </a:stretch>
        </p:blipFill>
        <p:spPr>
          <a:xfrm>
            <a:off x="8351824" y="1429332"/>
            <a:ext cx="3277411" cy="2962275"/>
          </a:xfrm>
          <a:prstGeom prst="rect">
            <a:avLst/>
          </a:prstGeom>
        </p:spPr>
      </p:pic>
      <p:sp>
        <p:nvSpPr>
          <p:cNvPr id="6" name="Rectangle 5">
            <a:extLst>
              <a:ext uri="{FF2B5EF4-FFF2-40B4-BE49-F238E27FC236}">
                <a16:creationId xmlns:a16="http://schemas.microsoft.com/office/drawing/2014/main" xmlns="" id="{AA254CD0-D96B-4429-A676-D1AA5448F722}"/>
              </a:ext>
            </a:extLst>
          </p:cNvPr>
          <p:cNvSpPr/>
          <p:nvPr/>
        </p:nvSpPr>
        <p:spPr>
          <a:xfrm>
            <a:off x="1681162" y="6490382"/>
            <a:ext cx="7196948" cy="246221"/>
          </a:xfrm>
          <a:prstGeom prst="rect">
            <a:avLst/>
          </a:prstGeom>
        </p:spPr>
        <p:txBody>
          <a:bodyPr wrap="square">
            <a:spAutoFit/>
          </a:bodyPr>
          <a:lstStyle/>
          <a:p>
            <a:pPr>
              <a:spcBef>
                <a:spcPct val="0"/>
              </a:spcBef>
            </a:pPr>
            <a:r>
              <a:rPr lang="fr-CA" altLang="fr-FR" sz="1000" dirty="0">
                <a:latin typeface="Arial" pitchFamily="34" charset="0"/>
              </a:rPr>
              <a:t>Image source: </a:t>
            </a:r>
            <a:r>
              <a:rPr lang="en-US" sz="1000" dirty="0">
                <a:hlinkClick r:id="rId5"/>
              </a:rPr>
              <a:t>https://www.who.int/emergencies/diseases/novel-coronavirus-2019/advice-for-public</a:t>
            </a:r>
            <a:endParaRPr lang="fr-CA" altLang="fr-FR" sz="1000" dirty="0">
              <a:latin typeface="Arial" pitchFamily="34" charset="0"/>
            </a:endParaRPr>
          </a:p>
        </p:txBody>
      </p:sp>
    </p:spTree>
    <p:extLst>
      <p:ext uri="{BB962C8B-B14F-4D97-AF65-F5344CB8AC3E}">
        <p14:creationId xmlns:p14="http://schemas.microsoft.com/office/powerpoint/2010/main" xmlns="" val="2997061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35311"/>
            <a:ext cx="7377404" cy="996329"/>
          </a:xfrm>
        </p:spPr>
        <p:txBody>
          <a:bodyPr>
            <a:normAutofit/>
          </a:bodyPr>
          <a:lstStyle/>
          <a:p>
            <a:r>
              <a:rPr lang="en-US" b="1" dirty="0">
                <a:solidFill>
                  <a:srgbClr val="FF0000"/>
                </a:solidFill>
                <a:latin typeface="+mn-lt"/>
              </a:rPr>
              <a:t>Promoting respiratory hygiene</a:t>
            </a:r>
          </a:p>
        </p:txBody>
      </p:sp>
      <p:sp>
        <p:nvSpPr>
          <p:cNvPr id="3" name="Content Placeholder 2"/>
          <p:cNvSpPr>
            <a:spLocks noGrp="1"/>
          </p:cNvSpPr>
          <p:nvPr>
            <p:ph idx="1"/>
          </p:nvPr>
        </p:nvSpPr>
        <p:spPr>
          <a:xfrm>
            <a:off x="1828800" y="1385888"/>
            <a:ext cx="6705600" cy="4876800"/>
          </a:xfrm>
        </p:spPr>
        <p:txBody>
          <a:bodyPr>
            <a:normAutofit/>
          </a:bodyPr>
          <a:lstStyle/>
          <a:p>
            <a:pPr marL="342900" indent="-342900"/>
            <a:r>
              <a:rPr lang="en-US" sz="2400" dirty="0"/>
              <a:t>Encourage handwashing for patients with respiratory symptoms</a:t>
            </a:r>
          </a:p>
          <a:p>
            <a:pPr marL="342900" indent="-342900"/>
            <a:r>
              <a:rPr lang="en-US" sz="2400" dirty="0"/>
              <a:t>Provide masks for patients with respiratory symptoms </a:t>
            </a:r>
          </a:p>
          <a:p>
            <a:pPr marL="342900" indent="-342900"/>
            <a:r>
              <a:rPr lang="en-US" sz="2400" dirty="0"/>
              <a:t>Patients with fever + cough or sneezing should be kept at least 1m away from other patients</a:t>
            </a:r>
          </a:p>
          <a:p>
            <a:pPr marL="342900" indent="-342900"/>
            <a:r>
              <a:rPr lang="en-US" sz="2400" dirty="0"/>
              <a:t>Post visual aids reminding patients and visitors with respiratory symptoms to cover their cough</a:t>
            </a:r>
          </a:p>
          <a:p>
            <a:endParaRPr lang="en-US" sz="2400" dirty="0"/>
          </a:p>
          <a:p>
            <a:pPr marL="342900" indent="-342900"/>
            <a:endParaRPr lang="en-US" sz="2400" dirty="0"/>
          </a:p>
          <a:p>
            <a:pPr marL="342900" indent="-342900"/>
            <a:endParaRPr lang="en-US" sz="2400" dirty="0"/>
          </a:p>
          <a:p>
            <a:pPr marL="342900" indent="-342900"/>
            <a:endParaRPr lang="en-US" sz="2400" dirty="0"/>
          </a:p>
        </p:txBody>
      </p:sp>
      <p:pic>
        <p:nvPicPr>
          <p:cNvPr id="5" name="Picture 4" descr="A close up of a sign&#10;&#10;Description generated with very high confidence">
            <a:extLst>
              <a:ext uri="{FF2B5EF4-FFF2-40B4-BE49-F238E27FC236}">
                <a16:creationId xmlns:a16="http://schemas.microsoft.com/office/drawing/2014/main" xmlns="" id="{5F5E53E8-33C0-6343-AB29-28084A3DC66F}"/>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860640" y="2796724"/>
            <a:ext cx="1470476" cy="1470476"/>
          </a:xfrm>
          <a:prstGeom prst="rect">
            <a:avLst/>
          </a:prstGeom>
        </p:spPr>
      </p:pic>
    </p:spTree>
    <p:extLst>
      <p:ext uri="{BB962C8B-B14F-4D97-AF65-F5344CB8AC3E}">
        <p14:creationId xmlns:p14="http://schemas.microsoft.com/office/powerpoint/2010/main" xmlns="" val="126280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DEF5278-B28D-3942-9959-185B55043F92}"/>
              </a:ext>
            </a:extLst>
          </p:cNvPr>
          <p:cNvSpPr>
            <a:spLocks noGrp="1"/>
          </p:cNvSpPr>
          <p:nvPr>
            <p:ph idx="1"/>
          </p:nvPr>
        </p:nvSpPr>
        <p:spPr>
          <a:xfrm>
            <a:off x="5262465" y="1796108"/>
            <a:ext cx="5554824" cy="4769196"/>
          </a:xfrm>
        </p:spPr>
        <p:txBody>
          <a:bodyPr>
            <a:noAutofit/>
          </a:bodyPr>
          <a:lstStyle/>
          <a:p>
            <a:pPr marL="285750" indent="-285750"/>
            <a:r>
              <a:rPr lang="en-US" sz="2400" dirty="0"/>
              <a:t>Place patients with ARI of potential concern in single, well ventilated room, when possible</a:t>
            </a:r>
          </a:p>
          <a:p>
            <a:pPr marL="285750" indent="-285750"/>
            <a:endParaRPr lang="en-US" sz="2400" dirty="0"/>
          </a:p>
          <a:p>
            <a:pPr marL="285750" indent="-285750"/>
            <a:r>
              <a:rPr lang="en-US" sz="2400" dirty="0"/>
              <a:t>Cohort patients with the same diagnosis in one area</a:t>
            </a:r>
          </a:p>
          <a:p>
            <a:pPr marL="285750" indent="-285750"/>
            <a:endParaRPr lang="en-US" sz="2400" dirty="0"/>
          </a:p>
          <a:p>
            <a:pPr marL="285750" indent="-285750"/>
            <a:r>
              <a:rPr lang="en-US" sz="2400" dirty="0"/>
              <a:t>Do not place suspect patients in same area as those who are confirmed.</a:t>
            </a:r>
          </a:p>
          <a:p>
            <a:pPr marL="0" indent="0">
              <a:buNone/>
            </a:pPr>
            <a:endParaRPr lang="en-US" sz="2400" dirty="0"/>
          </a:p>
          <a:p>
            <a:pPr marL="285750" indent="-285750"/>
            <a:r>
              <a:rPr lang="en-US" sz="2400" dirty="0"/>
              <a:t>Assign health care worker with experience with IPC and outbreaks.</a:t>
            </a:r>
          </a:p>
        </p:txBody>
      </p:sp>
      <p:sp>
        <p:nvSpPr>
          <p:cNvPr id="307" name="Rectangle 2"/>
          <p:cNvSpPr txBox="1">
            <a:spLocks noGrp="1"/>
          </p:cNvSpPr>
          <p:nvPr>
            <p:ph type="title"/>
          </p:nvPr>
        </p:nvSpPr>
        <p:spPr>
          <a:prstGeom prst="rect">
            <a:avLst/>
          </a:prstGeom>
        </p:spPr>
        <p:txBody>
          <a:bodyPr>
            <a:normAutofit fontScale="90000"/>
          </a:bodyPr>
          <a:lstStyle>
            <a:lvl1pPr algn="ctr">
              <a:defRPr sz="3200">
                <a:latin typeface="Arial"/>
                <a:ea typeface="Arial"/>
                <a:cs typeface="Arial"/>
                <a:sym typeface="Arial"/>
              </a:defRPr>
            </a:lvl1pPr>
          </a:lstStyle>
          <a:p>
            <a:pPr algn="l"/>
            <a:r>
              <a:rPr lang="en-US" dirty="0" smtClean="0">
                <a:latin typeface="Algerian" pitchFamily="82" charset="0"/>
              </a:rPr>
              <a:t>QUALITY OF HOSPITAL SERVICES IN COVID-19 </a:t>
            </a:r>
            <a:br>
              <a:rPr lang="en-US" dirty="0" smtClean="0">
                <a:latin typeface="Algerian" pitchFamily="82" charset="0"/>
              </a:rPr>
            </a:br>
            <a:r>
              <a:rPr lang="en-US" dirty="0" smtClean="0">
                <a:latin typeface="Algerian" pitchFamily="82" charset="0"/>
              </a:rPr>
              <a:t/>
            </a:r>
            <a:br>
              <a:rPr lang="en-US" dirty="0" smtClean="0">
                <a:latin typeface="Algerian" pitchFamily="82" charset="0"/>
              </a:rPr>
            </a:br>
            <a:r>
              <a:rPr b="1" smtClean="0">
                <a:solidFill>
                  <a:srgbClr val="FF0000"/>
                </a:solidFill>
              </a:rPr>
              <a:t>Hospital </a:t>
            </a:r>
            <a:r>
              <a:rPr b="1" dirty="0">
                <a:solidFill>
                  <a:srgbClr val="FF0000"/>
                </a:solidFill>
              </a:rPr>
              <a:t>admission</a:t>
            </a:r>
          </a:p>
        </p:txBody>
      </p:sp>
      <p:grpSp>
        <p:nvGrpSpPr>
          <p:cNvPr id="22" name="Diagram 2">
            <a:extLst>
              <a:ext uri="{FF2B5EF4-FFF2-40B4-BE49-F238E27FC236}">
                <a16:creationId xmlns:a16="http://schemas.microsoft.com/office/drawing/2014/main" xmlns="" id="{F71AE565-A7AD-B043-B2CA-93C1C8B17F2E}"/>
              </a:ext>
            </a:extLst>
          </p:cNvPr>
          <p:cNvGrpSpPr/>
          <p:nvPr/>
        </p:nvGrpSpPr>
        <p:grpSpPr>
          <a:xfrm>
            <a:off x="1374711" y="2402634"/>
            <a:ext cx="3343799" cy="3192169"/>
            <a:chOff x="-1" y="-1"/>
            <a:chExt cx="2916919" cy="2916919"/>
          </a:xfrm>
        </p:grpSpPr>
        <p:grpSp>
          <p:nvGrpSpPr>
            <p:cNvPr id="23" name="Group">
              <a:extLst>
                <a:ext uri="{FF2B5EF4-FFF2-40B4-BE49-F238E27FC236}">
                  <a16:creationId xmlns:a16="http://schemas.microsoft.com/office/drawing/2014/main" xmlns="" id="{29D9C301-E0AB-1748-A2BA-FCB00A27140E}"/>
                </a:ext>
              </a:extLst>
            </p:cNvPr>
            <p:cNvGrpSpPr/>
            <p:nvPr/>
          </p:nvGrpSpPr>
          <p:grpSpPr>
            <a:xfrm>
              <a:off x="0" y="0"/>
              <a:ext cx="1425537" cy="1425538"/>
              <a:chOff x="0" y="0"/>
              <a:chExt cx="1425536" cy="1425536"/>
            </a:xfrm>
          </p:grpSpPr>
          <p:sp>
            <p:nvSpPr>
              <p:cNvPr id="35" name="Shape">
                <a:extLst>
                  <a:ext uri="{FF2B5EF4-FFF2-40B4-BE49-F238E27FC236}">
                    <a16:creationId xmlns:a16="http://schemas.microsoft.com/office/drawing/2014/main" xmlns="" id="{9BA5174E-064D-004E-8717-7B449A589746}"/>
                  </a:ext>
                </a:extLst>
              </p:cNvPr>
              <p:cNvSpPr/>
              <p:nvPr/>
            </p:nvSpPr>
            <p:spPr>
              <a:xfrm>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9164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a:p>
            </p:txBody>
          </p:sp>
          <p:sp>
            <p:nvSpPr>
              <p:cNvPr id="36" name="Timely and effective triage">
                <a:extLst>
                  <a:ext uri="{FF2B5EF4-FFF2-40B4-BE49-F238E27FC236}">
                    <a16:creationId xmlns:a16="http://schemas.microsoft.com/office/drawing/2014/main" xmlns="" id="{F85C75A2-F4A4-334D-8106-268A7AE9EC16}"/>
                  </a:ext>
                </a:extLst>
              </p:cNvPr>
              <p:cNvSpPr txBox="1"/>
              <p:nvPr/>
            </p:nvSpPr>
            <p:spPr>
              <a:xfrm>
                <a:off x="385739" y="359727"/>
                <a:ext cx="1008007" cy="9941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dirty="0"/>
                  <a:t>Timely and effective triage</a:t>
                </a:r>
                <a:r>
                  <a:rPr lang="en-US" sz="1400" dirty="0"/>
                  <a:t> and infection control</a:t>
                </a:r>
                <a:r>
                  <a:rPr sz="1400" dirty="0"/>
                  <a:t> </a:t>
                </a:r>
              </a:p>
            </p:txBody>
          </p:sp>
        </p:grpSp>
        <p:grpSp>
          <p:nvGrpSpPr>
            <p:cNvPr id="24" name="Group">
              <a:extLst>
                <a:ext uri="{FF2B5EF4-FFF2-40B4-BE49-F238E27FC236}">
                  <a16:creationId xmlns:a16="http://schemas.microsoft.com/office/drawing/2014/main" xmlns="" id="{6B31913E-6B36-A348-A631-DD6ADF09795C}"/>
                </a:ext>
              </a:extLst>
            </p:cNvPr>
            <p:cNvGrpSpPr/>
            <p:nvPr/>
          </p:nvGrpSpPr>
          <p:grpSpPr>
            <a:xfrm>
              <a:off x="1491379" y="-1"/>
              <a:ext cx="1425539" cy="1425538"/>
              <a:chOff x="-1" y="0"/>
              <a:chExt cx="1425537" cy="1425536"/>
            </a:xfrm>
          </p:grpSpPr>
          <p:sp>
            <p:nvSpPr>
              <p:cNvPr id="33" name="Shape">
                <a:extLst>
                  <a:ext uri="{FF2B5EF4-FFF2-40B4-BE49-F238E27FC236}">
                    <a16:creationId xmlns:a16="http://schemas.microsoft.com/office/drawing/2014/main" xmlns="" id="{BFF482C8-61DD-214D-BB57-786233E3C9F7}"/>
                  </a:ext>
                </a:extLst>
              </p:cNvPr>
              <p:cNvSpPr/>
              <p:nvPr/>
            </p:nvSpPr>
            <p:spPr>
              <a:xfrm rot="5400000">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FF9900"/>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a:p>
            </p:txBody>
          </p:sp>
          <p:sp>
            <p:nvSpPr>
              <p:cNvPr id="34" name="Admit patients to dedicated area">
                <a:extLst>
                  <a:ext uri="{FF2B5EF4-FFF2-40B4-BE49-F238E27FC236}">
                    <a16:creationId xmlns:a16="http://schemas.microsoft.com/office/drawing/2014/main" xmlns="" id="{730F7D03-C77E-9D4F-B78D-FF7685AE6878}"/>
                  </a:ext>
                </a:extLst>
              </p:cNvPr>
              <p:cNvSpPr txBox="1"/>
              <p:nvPr/>
            </p:nvSpPr>
            <p:spPr>
              <a:xfrm>
                <a:off x="-1" y="371913"/>
                <a:ext cx="1008006" cy="8169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dirty="0"/>
                  <a:t>Admit patients to dedicated area</a:t>
                </a:r>
              </a:p>
            </p:txBody>
          </p:sp>
        </p:grpSp>
        <p:grpSp>
          <p:nvGrpSpPr>
            <p:cNvPr id="25" name="Group">
              <a:extLst>
                <a:ext uri="{FF2B5EF4-FFF2-40B4-BE49-F238E27FC236}">
                  <a16:creationId xmlns:a16="http://schemas.microsoft.com/office/drawing/2014/main" xmlns="" id="{EFA0C4B1-B491-A449-AE8D-447136354743}"/>
                </a:ext>
              </a:extLst>
            </p:cNvPr>
            <p:cNvGrpSpPr/>
            <p:nvPr/>
          </p:nvGrpSpPr>
          <p:grpSpPr>
            <a:xfrm>
              <a:off x="1491380" y="1491380"/>
              <a:ext cx="1425538" cy="1425538"/>
              <a:chOff x="0" y="0"/>
              <a:chExt cx="1425536" cy="1425536"/>
            </a:xfrm>
          </p:grpSpPr>
          <p:sp>
            <p:nvSpPr>
              <p:cNvPr id="31" name="Shape">
                <a:extLst>
                  <a:ext uri="{FF2B5EF4-FFF2-40B4-BE49-F238E27FC236}">
                    <a16:creationId xmlns:a16="http://schemas.microsoft.com/office/drawing/2014/main" xmlns="" id="{5C47E12B-C63B-9749-94B5-3CA3802D43EB}"/>
                  </a:ext>
                </a:extLst>
              </p:cNvPr>
              <p:cNvSpPr/>
              <p:nvPr/>
            </p:nvSpPr>
            <p:spPr>
              <a:xfrm rot="10800000">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FF9900"/>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dirty="0"/>
              </a:p>
            </p:txBody>
          </p:sp>
          <p:sp>
            <p:nvSpPr>
              <p:cNvPr id="32" name="Specific case and clinical management protocols">
                <a:extLst>
                  <a:ext uri="{FF2B5EF4-FFF2-40B4-BE49-F238E27FC236}">
                    <a16:creationId xmlns:a16="http://schemas.microsoft.com/office/drawing/2014/main" xmlns="" id="{F7092394-39A8-7A4C-8FC1-7080D64F63AA}"/>
                  </a:ext>
                </a:extLst>
              </p:cNvPr>
              <p:cNvSpPr txBox="1"/>
              <p:nvPr/>
            </p:nvSpPr>
            <p:spPr>
              <a:xfrm>
                <a:off x="49711" y="168096"/>
                <a:ext cx="1008006" cy="8169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dirty="0"/>
                  <a:t>Specific case and clinical management protocols</a:t>
                </a:r>
              </a:p>
            </p:txBody>
          </p:sp>
        </p:grpSp>
        <p:grpSp>
          <p:nvGrpSpPr>
            <p:cNvPr id="26" name="Group">
              <a:extLst>
                <a:ext uri="{FF2B5EF4-FFF2-40B4-BE49-F238E27FC236}">
                  <a16:creationId xmlns:a16="http://schemas.microsoft.com/office/drawing/2014/main" xmlns="" id="{CD222776-7E20-B84B-835B-D6B580AB3E82}"/>
                </a:ext>
              </a:extLst>
            </p:cNvPr>
            <p:cNvGrpSpPr/>
            <p:nvPr/>
          </p:nvGrpSpPr>
          <p:grpSpPr>
            <a:xfrm>
              <a:off x="-1" y="1491380"/>
              <a:ext cx="1425538" cy="1425538"/>
              <a:chOff x="0" y="0"/>
              <a:chExt cx="1425536" cy="1425536"/>
            </a:xfrm>
          </p:grpSpPr>
          <p:sp>
            <p:nvSpPr>
              <p:cNvPr id="29" name="Shape">
                <a:extLst>
                  <a:ext uri="{FF2B5EF4-FFF2-40B4-BE49-F238E27FC236}">
                    <a16:creationId xmlns:a16="http://schemas.microsoft.com/office/drawing/2014/main" xmlns="" id="{7582B671-D8EA-A845-B506-34F0672F142F}"/>
                  </a:ext>
                </a:extLst>
              </p:cNvPr>
              <p:cNvSpPr/>
              <p:nvPr/>
            </p:nvSpPr>
            <p:spPr>
              <a:xfrm rot="16200000">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9164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a:p>
            </p:txBody>
          </p:sp>
          <p:sp>
            <p:nvSpPr>
              <p:cNvPr id="30" name="Safe transport and discharge home">
                <a:extLst>
                  <a:ext uri="{FF2B5EF4-FFF2-40B4-BE49-F238E27FC236}">
                    <a16:creationId xmlns:a16="http://schemas.microsoft.com/office/drawing/2014/main" xmlns="" id="{34B82033-E1C1-0C41-A952-C90F53A1B43E}"/>
                  </a:ext>
                </a:extLst>
              </p:cNvPr>
              <p:cNvSpPr txBox="1"/>
              <p:nvPr/>
            </p:nvSpPr>
            <p:spPr>
              <a:xfrm>
                <a:off x="355722" y="268189"/>
                <a:ext cx="1008007" cy="6398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a:t>Safe transport and discharge home </a:t>
                </a:r>
              </a:p>
            </p:txBody>
          </p:sp>
        </p:grpSp>
        <p:sp>
          <p:nvSpPr>
            <p:cNvPr id="27" name="Shape">
              <a:extLst>
                <a:ext uri="{FF2B5EF4-FFF2-40B4-BE49-F238E27FC236}">
                  <a16:creationId xmlns:a16="http://schemas.microsoft.com/office/drawing/2014/main" xmlns="" id="{AF0A6856-CC47-184A-B01A-CEBF90F5F915}"/>
                </a:ext>
              </a:extLst>
            </p:cNvPr>
            <p:cNvSpPr/>
            <p:nvPr/>
          </p:nvSpPr>
          <p:spPr>
            <a:xfrm>
              <a:off x="1239112" y="1188907"/>
              <a:ext cx="450786" cy="1872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706" y="0"/>
                    <a:pt x="10510" y="0"/>
                  </a:cubicBezTo>
                  <a:cubicBezTo>
                    <a:pt x="14986" y="0"/>
                    <a:pt x="18971" y="5826"/>
                    <a:pt x="20439" y="14517"/>
                  </a:cubicBezTo>
                  <a:lnTo>
                    <a:pt x="21600" y="14517"/>
                  </a:lnTo>
                  <a:lnTo>
                    <a:pt x="19739" y="21600"/>
                  </a:lnTo>
                  <a:lnTo>
                    <a:pt x="16473" y="14517"/>
                  </a:lnTo>
                  <a:lnTo>
                    <a:pt x="17570" y="14517"/>
                  </a:lnTo>
                  <a:lnTo>
                    <a:pt x="17570" y="14517"/>
                  </a:lnTo>
                  <a:cubicBezTo>
                    <a:pt x="15555" y="6947"/>
                    <a:pt x="10761" y="3981"/>
                    <a:pt x="6862" y="7894"/>
                  </a:cubicBezTo>
                  <a:cubicBezTo>
                    <a:pt x="4222" y="10542"/>
                    <a:pt x="2564" y="15830"/>
                    <a:pt x="2564" y="21600"/>
                  </a:cubicBezTo>
                  <a:close/>
                </a:path>
              </a:pathLst>
            </a:custGeom>
            <a:gradFill flip="none" rotWithShape="1">
              <a:gsLst>
                <a:gs pos="0">
                  <a:srgbClr val="AE9695"/>
                </a:gs>
                <a:gs pos="80000">
                  <a:srgbClr val="E4C5C4"/>
                </a:gs>
                <a:gs pos="100000">
                  <a:srgbClr val="E6C5C4"/>
                </a:gs>
              </a:gsLst>
              <a:lin ang="16200000" scaled="0"/>
            </a:gradFill>
            <a:ln w="12700" cap="flat">
              <a:noFill/>
              <a:miter lim="400000"/>
            </a:ln>
            <a:effectLst>
              <a:outerShdw blurRad="38100" dist="23000" dir="5400000" rotWithShape="0">
                <a:srgbClr val="000000">
                  <a:alpha val="35000"/>
                </a:srgbClr>
              </a:outerShdw>
            </a:effectLst>
          </p:spPr>
          <p:txBody>
            <a:bodyPr wrap="square" lIns="34289" tIns="34289" rIns="34289" bIns="34289" numCol="1" anchor="t">
              <a:noAutofit/>
            </a:bodyPr>
            <a:lstStyle/>
            <a:p>
              <a:pPr>
                <a:defRPr>
                  <a:latin typeface="Arial"/>
                  <a:ea typeface="Arial"/>
                  <a:cs typeface="Arial"/>
                  <a:sym typeface="Arial"/>
                </a:defRPr>
              </a:pPr>
              <a:endParaRPr sz="1350"/>
            </a:p>
          </p:txBody>
        </p:sp>
        <p:sp>
          <p:nvSpPr>
            <p:cNvPr id="28" name="Shape">
              <a:extLst>
                <a:ext uri="{FF2B5EF4-FFF2-40B4-BE49-F238E27FC236}">
                  <a16:creationId xmlns:a16="http://schemas.microsoft.com/office/drawing/2014/main" xmlns="" id="{16C6B513-9C3E-8C41-BE04-E3CEFB01AE81}"/>
                </a:ext>
              </a:extLst>
            </p:cNvPr>
            <p:cNvSpPr/>
            <p:nvPr/>
          </p:nvSpPr>
          <p:spPr>
            <a:xfrm>
              <a:off x="1227017" y="1540763"/>
              <a:ext cx="450786" cy="187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6894" y="21600"/>
                    <a:pt x="11090" y="21600"/>
                  </a:cubicBezTo>
                  <a:cubicBezTo>
                    <a:pt x="6614" y="21600"/>
                    <a:pt x="2629" y="15774"/>
                    <a:pt x="1161" y="7083"/>
                  </a:cubicBezTo>
                  <a:lnTo>
                    <a:pt x="0" y="7083"/>
                  </a:lnTo>
                  <a:lnTo>
                    <a:pt x="1861" y="0"/>
                  </a:lnTo>
                  <a:lnTo>
                    <a:pt x="5127" y="7083"/>
                  </a:lnTo>
                  <a:lnTo>
                    <a:pt x="4030" y="7083"/>
                  </a:lnTo>
                  <a:lnTo>
                    <a:pt x="4030" y="7083"/>
                  </a:lnTo>
                  <a:cubicBezTo>
                    <a:pt x="6045" y="14653"/>
                    <a:pt x="10839" y="17619"/>
                    <a:pt x="14738" y="13706"/>
                  </a:cubicBezTo>
                  <a:cubicBezTo>
                    <a:pt x="17378" y="11058"/>
                    <a:pt x="19036" y="5770"/>
                    <a:pt x="19036" y="0"/>
                  </a:cubicBezTo>
                  <a:close/>
                </a:path>
              </a:pathLst>
            </a:custGeom>
            <a:gradFill flip="none" rotWithShape="1">
              <a:gsLst>
                <a:gs pos="0">
                  <a:srgbClr val="AE9695"/>
                </a:gs>
                <a:gs pos="80000">
                  <a:srgbClr val="E4C5C4"/>
                </a:gs>
                <a:gs pos="100000">
                  <a:srgbClr val="E6C5C4"/>
                </a:gs>
              </a:gsLst>
              <a:lin ang="16200000" scaled="0"/>
            </a:gradFill>
            <a:ln w="12700" cap="flat">
              <a:noFill/>
              <a:miter lim="400000"/>
            </a:ln>
            <a:effectLst>
              <a:outerShdw blurRad="38100" dist="23000" dir="5400000" rotWithShape="0">
                <a:srgbClr val="000000">
                  <a:alpha val="35000"/>
                </a:srgbClr>
              </a:outerShdw>
            </a:effectLst>
          </p:spPr>
          <p:txBody>
            <a:bodyPr wrap="square" lIns="34289" tIns="34289" rIns="34289" bIns="34289" numCol="1" anchor="t">
              <a:noAutofit/>
            </a:bodyPr>
            <a:lstStyle/>
            <a:p>
              <a:pPr>
                <a:defRPr>
                  <a:latin typeface="Arial"/>
                  <a:ea typeface="Arial"/>
                  <a:cs typeface="Arial"/>
                  <a:sym typeface="Arial"/>
                </a:defRPr>
              </a:pPr>
              <a:endParaRPr sz="1350"/>
            </a:p>
          </p:txBody>
        </p:sp>
      </p:grpSp>
    </p:spTree>
    <p:extLst>
      <p:ext uri="{BB962C8B-B14F-4D97-AF65-F5344CB8AC3E}">
        <p14:creationId xmlns:p14="http://schemas.microsoft.com/office/powerpoint/2010/main" xmlns="" val="779757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xmlns=""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xmlns=""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xmlns=""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xmlns="" id="{83FF265B-832A-A249-898E-1C5C892ADEBC}"/>
              </a:ext>
            </a:extLst>
          </p:cNvPr>
          <p:cNvSpPr txBox="1"/>
          <p:nvPr/>
        </p:nvSpPr>
        <p:spPr>
          <a:xfrm>
            <a:off x="1452564" y="1971678"/>
            <a:ext cx="7448551"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Additional Precautions</a:t>
            </a:r>
            <a:endParaRPr lang="en-US" sz="4400" b="1" dirty="0">
              <a:solidFill>
                <a:schemeClr val="bg1"/>
              </a:solidFill>
              <a:latin typeface="+mj-lt"/>
            </a:endParaRPr>
          </a:p>
        </p:txBody>
      </p:sp>
    </p:spTree>
    <p:extLst>
      <p:ext uri="{BB962C8B-B14F-4D97-AF65-F5344CB8AC3E}">
        <p14:creationId xmlns:p14="http://schemas.microsoft.com/office/powerpoint/2010/main" xmlns="" val="236149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5263AFF-A744-40C5-BC1C-57C9139F3DD3}"/>
              </a:ext>
            </a:extLst>
          </p:cNvPr>
          <p:cNvPicPr>
            <a:picLocks noChangeAspect="1"/>
          </p:cNvPicPr>
          <p:nvPr/>
        </p:nvPicPr>
        <p:blipFill>
          <a:blip r:embed="rId2"/>
          <a:stretch>
            <a:fillRect/>
          </a:stretch>
        </p:blipFill>
        <p:spPr>
          <a:xfrm>
            <a:off x="10400521" y="3429000"/>
            <a:ext cx="1720783" cy="1712003"/>
          </a:xfrm>
          <a:prstGeom prst="rect">
            <a:avLst/>
          </a:prstGeom>
        </p:spPr>
      </p:pic>
      <p:pic>
        <p:nvPicPr>
          <p:cNvPr id="7" name="Picture 6">
            <a:extLst>
              <a:ext uri="{FF2B5EF4-FFF2-40B4-BE49-F238E27FC236}">
                <a16:creationId xmlns:a16="http://schemas.microsoft.com/office/drawing/2014/main" xmlns="" id="{4BA89EBF-AAF8-4B94-8992-3511681550F4}"/>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400521" y="1623526"/>
            <a:ext cx="1674841" cy="1801461"/>
          </a:xfrm>
          <a:prstGeom prst="rect">
            <a:avLst/>
          </a:prstGeom>
        </p:spPr>
      </p:pic>
      <p:sp>
        <p:nvSpPr>
          <p:cNvPr id="2" name="Title 1">
            <a:extLst>
              <a:ext uri="{FF2B5EF4-FFF2-40B4-BE49-F238E27FC236}">
                <a16:creationId xmlns:a16="http://schemas.microsoft.com/office/drawing/2014/main" xmlns="" id="{E351A333-81A6-8F41-A87C-07C7A25C4ED9}"/>
              </a:ext>
            </a:extLst>
          </p:cNvPr>
          <p:cNvSpPr>
            <a:spLocks noGrp="1"/>
          </p:cNvSpPr>
          <p:nvPr>
            <p:ph type="title"/>
          </p:nvPr>
        </p:nvSpPr>
        <p:spPr/>
        <p:txBody>
          <a:bodyPr>
            <a:normAutofit fontScale="90000"/>
          </a:bodyPr>
          <a:lstStyle/>
          <a:p>
            <a:r>
              <a:rPr lang="en-US" sz="4000" dirty="0" smtClean="0">
                <a:latin typeface="Algerian" pitchFamily="82" charset="0"/>
              </a:rPr>
              <a:t>QUALITY OF HOSPITAL SERVICES IN COVID-19 </a:t>
            </a:r>
            <a:br>
              <a:rPr lang="en-US" sz="4000" dirty="0" smtClean="0">
                <a:latin typeface="Algerian" pitchFamily="82" charset="0"/>
              </a:rPr>
            </a:br>
            <a:r>
              <a:rPr lang="en-US" sz="4000" b="1" dirty="0" smtClean="0">
                <a:solidFill>
                  <a:srgbClr val="FF0000"/>
                </a:solidFill>
                <a:latin typeface="+mn-lt"/>
              </a:rPr>
              <a:t>Patients </a:t>
            </a:r>
            <a:r>
              <a:rPr lang="en-US" sz="4000" b="1" dirty="0">
                <a:solidFill>
                  <a:srgbClr val="FF0000"/>
                </a:solidFill>
                <a:latin typeface="+mn-lt"/>
              </a:rPr>
              <a:t>suspected or confirmed COVID-19 (1)</a:t>
            </a:r>
          </a:p>
        </p:txBody>
      </p:sp>
      <p:sp>
        <p:nvSpPr>
          <p:cNvPr id="3" name="Content Placeholder 2">
            <a:extLst>
              <a:ext uri="{FF2B5EF4-FFF2-40B4-BE49-F238E27FC236}">
                <a16:creationId xmlns:a16="http://schemas.microsoft.com/office/drawing/2014/main" xmlns="" id="{316A5F07-8C9B-9242-8A4A-FBBDE8A95068}"/>
              </a:ext>
            </a:extLst>
          </p:cNvPr>
          <p:cNvSpPr>
            <a:spLocks noGrp="1"/>
          </p:cNvSpPr>
          <p:nvPr>
            <p:ph idx="1"/>
          </p:nvPr>
        </p:nvSpPr>
        <p:spPr>
          <a:xfrm>
            <a:off x="1175657" y="1623527"/>
            <a:ext cx="9523445" cy="5088293"/>
          </a:xfrm>
        </p:spPr>
        <p:txBody>
          <a:bodyPr>
            <a:noAutofit/>
          </a:bodyPr>
          <a:lstStyle/>
          <a:p>
            <a:pPr marL="342900" indent="-342900">
              <a:spcBef>
                <a:spcPts val="600"/>
              </a:spcBef>
            </a:pPr>
            <a:r>
              <a:rPr lang="en-US" sz="2000" b="1" dirty="0">
                <a:latin typeface="Arial" panose="020B0604020202020204" pitchFamily="34" charset="0"/>
                <a:cs typeface="Arial" panose="020B0604020202020204" pitchFamily="34" charset="0"/>
              </a:rPr>
              <a:t>Contact </a:t>
            </a:r>
            <a:r>
              <a:rPr lang="en-US" sz="2000"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droplet precautions </a:t>
            </a:r>
            <a:r>
              <a:rPr lang="en-US" sz="2000" dirty="0">
                <a:latin typeface="Arial" panose="020B0604020202020204" pitchFamily="34" charset="0"/>
                <a:cs typeface="Arial" panose="020B0604020202020204" pitchFamily="34" charset="0"/>
              </a:rPr>
              <a:t>for all patients with suspected or confirmed COVID-19</a:t>
            </a:r>
          </a:p>
          <a:p>
            <a:pPr marL="342900" indent="-342900">
              <a:spcBef>
                <a:spcPts val="600"/>
              </a:spcBef>
              <a:buClr>
                <a:prstClr val="black"/>
              </a:buClr>
            </a:pPr>
            <a:r>
              <a:rPr lang="en-US" sz="2000" dirty="0">
                <a:latin typeface="Arial" panose="020B0604020202020204" pitchFamily="34" charset="0"/>
                <a:cs typeface="Arial" panose="020B0604020202020204" pitchFamily="34" charset="0"/>
              </a:rPr>
              <a:t>Airborne precautions are recommended </a:t>
            </a:r>
            <a:r>
              <a:rPr lang="en-US" sz="2000" b="1" dirty="0">
                <a:latin typeface="Arial" panose="020B0604020202020204" pitchFamily="34" charset="0"/>
                <a:cs typeface="Arial" panose="020B0604020202020204" pitchFamily="34" charset="0"/>
              </a:rPr>
              <a:t>only for aerosol generating procedures </a:t>
            </a:r>
            <a:r>
              <a:rPr lang="en-US" sz="2000" dirty="0">
                <a:solidFill>
                  <a:prstClr val="black"/>
                </a:solidFill>
              </a:rPr>
              <a:t>(i.e. open suctioning of respiratory tract, intubation, bronchoscopy, cardiopulmonary resuscitation)</a:t>
            </a:r>
            <a:r>
              <a:rPr lang="en-US" sz="2000" b="1" dirty="0">
                <a:latin typeface="Arial" panose="020B0604020202020204" pitchFamily="34" charset="0"/>
                <a:cs typeface="Arial" panose="020B0604020202020204" pitchFamily="34" charset="0"/>
              </a:rPr>
              <a:t>.</a:t>
            </a:r>
          </a:p>
          <a:p>
            <a:pPr marL="246063" indent="-342900"/>
            <a:r>
              <a:rPr lang="en-US" sz="2000" dirty="0">
                <a:latin typeface="Arial" panose="020B0604020202020204" pitchFamily="34" charset="0"/>
                <a:cs typeface="Arial" panose="020B0604020202020204" pitchFamily="34" charset="0"/>
              </a:rPr>
              <a:t>Preferably patient should be in a single room:</a:t>
            </a:r>
          </a:p>
          <a:p>
            <a:pPr marL="1160463" lvl="2" indent="-342900"/>
            <a:r>
              <a:rPr lang="en-US" dirty="0">
                <a:latin typeface="Arial" panose="020B0604020202020204" pitchFamily="34" charset="0"/>
                <a:cs typeface="Arial" panose="020B0604020202020204" pitchFamily="34" charset="0"/>
              </a:rPr>
              <a:t>natural ventilation with air flow of at least 160 L/s per patient or </a:t>
            </a:r>
          </a:p>
          <a:p>
            <a:pPr marL="1160463" lvl="2" indent="-342900"/>
            <a:r>
              <a:rPr lang="en-US" dirty="0">
                <a:latin typeface="Arial" panose="020B0604020202020204" pitchFamily="34" charset="0"/>
                <a:cs typeface="Arial" panose="020B0604020202020204" pitchFamily="34" charset="0"/>
              </a:rPr>
              <a:t>in negative pressure rooms with at least 12 air changes per hour and controlled direction of air flow when using mechanical ventilation</a:t>
            </a:r>
          </a:p>
          <a:p>
            <a:pPr marL="342900" indent="-342900">
              <a:spcBef>
                <a:spcPts val="600"/>
              </a:spcBef>
            </a:pPr>
            <a:r>
              <a:rPr lang="en-US" sz="2000" dirty="0">
                <a:latin typeface="Arial" panose="020B0604020202020204" pitchFamily="34" charset="0"/>
                <a:cs typeface="Arial" panose="020B0604020202020204" pitchFamily="34" charset="0"/>
              </a:rPr>
              <a:t>Cohort: All patients with respiratory illness should be in a single room, or </a:t>
            </a:r>
            <a:r>
              <a:rPr lang="en-US" sz="2000" b="1" dirty="0">
                <a:latin typeface="Arial" panose="020B0604020202020204" pitchFamily="34" charset="0"/>
                <a:cs typeface="Arial" panose="020B0604020202020204" pitchFamily="34" charset="0"/>
              </a:rPr>
              <a:t>minimum 1m away from other patients </a:t>
            </a:r>
            <a:r>
              <a:rPr lang="en-US" sz="2000" dirty="0">
                <a:latin typeface="Arial" panose="020B0604020202020204" pitchFamily="34" charset="0"/>
                <a:cs typeface="Arial" panose="020B0604020202020204" pitchFamily="34" charset="0"/>
              </a:rPr>
              <a:t>when waiting for a room</a:t>
            </a:r>
          </a:p>
          <a:p>
            <a:pPr marL="342900" indent="-342900">
              <a:spcBef>
                <a:spcPts val="600"/>
              </a:spcBef>
            </a:pPr>
            <a:r>
              <a:rPr lang="en-US" sz="2000" dirty="0">
                <a:latin typeface="Arial" panose="020B0604020202020204" pitchFamily="34" charset="0"/>
                <a:cs typeface="Arial" panose="020B0604020202020204" pitchFamily="34" charset="0"/>
              </a:rPr>
              <a:t>Dedicated &amp; trained HCW</a:t>
            </a:r>
          </a:p>
          <a:p>
            <a:pPr marL="342900" indent="-342900">
              <a:spcBef>
                <a:spcPts val="600"/>
              </a:spcBef>
            </a:pPr>
            <a:r>
              <a:rPr lang="en-US" sz="2000" b="1" dirty="0">
                <a:latin typeface="Arial" panose="020B0604020202020204" pitchFamily="34" charset="0"/>
                <a:cs typeface="Arial" panose="020B0604020202020204" pitchFamily="34" charset="0"/>
              </a:rPr>
              <a:t>HCW to wear PPE</a:t>
            </a:r>
            <a:r>
              <a:rPr lang="en-US" sz="2000" dirty="0">
                <a:latin typeface="Arial" panose="020B0604020202020204" pitchFamily="34" charset="0"/>
                <a:cs typeface="Arial" panose="020B0604020202020204" pitchFamily="34" charset="0"/>
              </a:rPr>
              <a:t>: a medical mask, goggles or face shield, gown, and gloves</a:t>
            </a:r>
          </a:p>
          <a:p>
            <a:pPr marL="342900" indent="-342900">
              <a:spcBef>
                <a:spcPts val="600"/>
              </a:spcBef>
            </a:pPr>
            <a:r>
              <a:rPr lang="en-US" sz="2000" b="1" dirty="0">
                <a:latin typeface="Arial" panose="020B0604020202020204" pitchFamily="34" charset="0"/>
                <a:cs typeface="Arial" panose="020B0604020202020204" pitchFamily="34" charset="0"/>
              </a:rPr>
              <a:t>Hand hygiene </a:t>
            </a:r>
            <a:r>
              <a:rPr lang="en-US" sz="2000" dirty="0">
                <a:latin typeface="Arial" panose="020B0604020202020204" pitchFamily="34" charset="0"/>
                <a:cs typeface="Arial" panose="020B0604020202020204" pitchFamily="34" charset="0"/>
              </a:rPr>
              <a:t>should be done </a:t>
            </a:r>
            <a:r>
              <a:rPr lang="en-US" sz="2000" b="1" dirty="0">
                <a:latin typeface="Arial" panose="020B0604020202020204" pitchFamily="34" charset="0"/>
                <a:cs typeface="Arial" panose="020B0604020202020204" pitchFamily="34" charset="0"/>
              </a:rPr>
              <a:t>any time the WHO “5 Moments” apply</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before</a:t>
            </a:r>
            <a:r>
              <a:rPr lang="en-US" sz="2000" dirty="0">
                <a:latin typeface="Arial" panose="020B0604020202020204" pitchFamily="34" charset="0"/>
                <a:cs typeface="Arial" panose="020B0604020202020204" pitchFamily="34" charset="0"/>
              </a:rPr>
              <a:t> PPE and </a:t>
            </a:r>
            <a:r>
              <a:rPr lang="en-US" sz="2000" b="1" dirty="0">
                <a:latin typeface="Arial" panose="020B0604020202020204" pitchFamily="34" charset="0"/>
                <a:cs typeface="Arial" panose="020B0604020202020204" pitchFamily="34" charset="0"/>
              </a:rPr>
              <a:t>after</a:t>
            </a:r>
            <a:r>
              <a:rPr lang="en-US" sz="2000" dirty="0">
                <a:latin typeface="Arial" panose="020B0604020202020204" pitchFamily="34" charset="0"/>
                <a:cs typeface="Arial" panose="020B0604020202020204" pitchFamily="34" charset="0"/>
              </a:rPr>
              <a:t> removing PPE</a:t>
            </a:r>
          </a:p>
          <a:p>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F4871400-F783-4F5C-82B8-D6624192D211}"/>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0400521" y="5141003"/>
            <a:ext cx="1791479" cy="1496173"/>
          </a:xfrm>
          <a:prstGeom prst="rect">
            <a:avLst/>
          </a:prstGeom>
        </p:spPr>
      </p:pic>
    </p:spTree>
    <p:extLst>
      <p:ext uri="{BB962C8B-B14F-4D97-AF65-F5344CB8AC3E}">
        <p14:creationId xmlns:p14="http://schemas.microsoft.com/office/powerpoint/2010/main" xmlns="" val="336165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268963" y="1843088"/>
            <a:ext cx="9018865" cy="4876800"/>
          </a:xfrm>
        </p:spPr>
        <p:txBody>
          <a:bodyPr>
            <a:noAutofit/>
          </a:bodyPr>
          <a:lstStyle/>
          <a:p>
            <a:pPr marL="342900" indent="-342900"/>
            <a:r>
              <a:rPr lang="en-US" sz="2200" dirty="0">
                <a:latin typeface="Arial" panose="020B0604020202020204" pitchFamily="34" charset="0"/>
                <a:cs typeface="Arial" panose="020B0604020202020204" pitchFamily="34" charset="0"/>
              </a:rPr>
              <a:t>Equipment should be </a:t>
            </a:r>
            <a:r>
              <a:rPr lang="en-US" sz="2200" dirty="0">
                <a:solidFill>
                  <a:srgbClr val="FF0000"/>
                </a:solidFill>
                <a:latin typeface="Arial" panose="020B0604020202020204" pitchFamily="34" charset="0"/>
                <a:cs typeface="Arial" panose="020B0604020202020204" pitchFamily="34" charset="0"/>
              </a:rPr>
              <a:t>single use </a:t>
            </a:r>
            <a:r>
              <a:rPr lang="en-US" sz="2200" dirty="0">
                <a:latin typeface="Arial" panose="020B0604020202020204" pitchFamily="34" charset="0"/>
                <a:cs typeface="Arial" panose="020B0604020202020204" pitchFamily="34" charset="0"/>
              </a:rPr>
              <a:t>when possible, dedicated to the patient and disinfected between uses</a:t>
            </a:r>
          </a:p>
          <a:p>
            <a:pPr marL="342900" indent="-342900"/>
            <a:r>
              <a:rPr lang="en-US" sz="2200" dirty="0">
                <a:solidFill>
                  <a:srgbClr val="FF0000"/>
                </a:solidFill>
                <a:latin typeface="Arial" panose="020B0604020202020204" pitchFamily="34" charset="0"/>
                <a:cs typeface="Arial" panose="020B0604020202020204" pitchFamily="34" charset="0"/>
              </a:rPr>
              <a:t>Avoid transporting </a:t>
            </a:r>
            <a:r>
              <a:rPr lang="en-US" sz="2200" dirty="0">
                <a:latin typeface="Arial" panose="020B0604020202020204" pitchFamily="34" charset="0"/>
                <a:cs typeface="Arial" panose="020B0604020202020204" pitchFamily="34" charset="0"/>
              </a:rPr>
              <a:t>suspected or confirmed cases – if necessary, have patients wear masks. HCW should wear appropriate PPE. </a:t>
            </a:r>
          </a:p>
          <a:p>
            <a:pPr marL="342900" indent="-342900"/>
            <a:r>
              <a:rPr lang="en-US" sz="2200" dirty="0">
                <a:latin typeface="Arial" panose="020B0604020202020204" pitchFamily="34" charset="0"/>
                <a:cs typeface="Arial" panose="020B0604020202020204" pitchFamily="34" charset="0"/>
              </a:rPr>
              <a:t>Routine cleaning of the environment is crucial</a:t>
            </a:r>
          </a:p>
          <a:p>
            <a:pPr marL="342900" indent="-342900"/>
            <a:r>
              <a:rPr lang="en-US" sz="2200" dirty="0">
                <a:solidFill>
                  <a:srgbClr val="FF0000"/>
                </a:solidFill>
                <a:latin typeface="Arial" panose="020B0604020202020204" pitchFamily="34" charset="0"/>
                <a:cs typeface="Arial" panose="020B0604020202020204" pitchFamily="34" charset="0"/>
              </a:rPr>
              <a:t>Limit </a:t>
            </a:r>
            <a:r>
              <a:rPr lang="en-US" sz="2200" dirty="0">
                <a:latin typeface="Arial" panose="020B0604020202020204" pitchFamily="34" charset="0"/>
                <a:cs typeface="Arial" panose="020B0604020202020204" pitchFamily="34" charset="0"/>
              </a:rPr>
              <a:t>the number of HCW, visitors, and family members who are in contact with the patient. If necessary, everyone must wear PPE.</a:t>
            </a:r>
          </a:p>
          <a:p>
            <a:pPr marL="342900" indent="-342900"/>
            <a:r>
              <a:rPr lang="en-US" sz="2200" dirty="0">
                <a:latin typeface="Arial" panose="020B0604020202020204" pitchFamily="34" charset="0"/>
                <a:cs typeface="Arial" panose="020B0604020202020204" pitchFamily="34" charset="0"/>
              </a:rPr>
              <a:t>All persons entering the patients room (including visitors) should be recorded (for contact tracing purposes). </a:t>
            </a:r>
          </a:p>
          <a:p>
            <a:pPr marL="342900" indent="-342900"/>
            <a:r>
              <a:rPr lang="en-US" sz="2200" dirty="0">
                <a:latin typeface="Arial" panose="020B0604020202020204" pitchFamily="34" charset="0"/>
                <a:cs typeface="Arial" panose="020B0604020202020204" pitchFamily="34" charset="0"/>
              </a:rPr>
              <a:t>Precautions should continue until the patient is asymptomatic.</a:t>
            </a:r>
          </a:p>
          <a:p>
            <a:pPr marL="342900" indent="-342900"/>
            <a:endParaRPr lang="en-US" sz="2200" dirty="0">
              <a:latin typeface="Arial" panose="020B0604020202020204" pitchFamily="34" charset="0"/>
              <a:cs typeface="Arial" panose="020B0604020202020204" pitchFamily="34" charset="0"/>
            </a:endParaRPr>
          </a:p>
          <a:p>
            <a:pPr marL="342900" indent="-342900"/>
            <a:endParaRPr lang="en-US" sz="1800" dirty="0">
              <a:latin typeface="Arial" panose="020B0604020202020204" pitchFamily="34" charset="0"/>
              <a:cs typeface="Arial" panose="020B0604020202020204" pitchFamily="34" charset="0"/>
            </a:endParaRPr>
          </a:p>
          <a:p>
            <a:pPr marL="342900" indent="-342900"/>
            <a:endParaRPr lang="en-US" sz="18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D5D04FC-9B35-4237-A649-8C30E7EF88F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latin typeface="+mn-lt"/>
              </a:rPr>
              <a:t>Patients suspected or confirmed COVID-19 (2)</a:t>
            </a:r>
          </a:p>
        </p:txBody>
      </p:sp>
      <p:pic>
        <p:nvPicPr>
          <p:cNvPr id="8" name="Picture 7">
            <a:extLst>
              <a:ext uri="{FF2B5EF4-FFF2-40B4-BE49-F238E27FC236}">
                <a16:creationId xmlns:a16="http://schemas.microsoft.com/office/drawing/2014/main" xmlns="" id="{94BBE62C-8534-4435-8AD3-C577BC6F4344}"/>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0081346" y="1556658"/>
            <a:ext cx="1855196" cy="1712410"/>
          </a:xfrm>
          <a:prstGeom prst="rect">
            <a:avLst/>
          </a:prstGeom>
        </p:spPr>
      </p:pic>
    </p:spTree>
    <p:extLst>
      <p:ext uri="{BB962C8B-B14F-4D97-AF65-F5344CB8AC3E}">
        <p14:creationId xmlns:p14="http://schemas.microsoft.com/office/powerpoint/2010/main" xmlns="" val="1879147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1AA64-79AA-40EB-B374-A02D336B879F}"/>
              </a:ext>
            </a:extLst>
          </p:cNvPr>
          <p:cNvSpPr>
            <a:spLocks noGrp="1"/>
          </p:cNvSpPr>
          <p:nvPr>
            <p:ph type="title"/>
          </p:nvPr>
        </p:nvSpPr>
        <p:spPr>
          <a:xfrm>
            <a:off x="1905000" y="-67887"/>
            <a:ext cx="8565052" cy="1062644"/>
          </a:xfrm>
        </p:spPr>
        <p:txBody>
          <a:bodyPr anchor="b">
            <a:normAutofit/>
          </a:bodyPr>
          <a:lstStyle/>
          <a:p>
            <a:pPr algn="l"/>
            <a:r>
              <a:rPr lang="en-US" b="1" dirty="0">
                <a:solidFill>
                  <a:srgbClr val="FF0000"/>
                </a:solidFill>
                <a:latin typeface="Arial" panose="020B0604020202020204" pitchFamily="34" charset="0"/>
                <a:cs typeface="Arial" panose="020B0604020202020204" pitchFamily="34" charset="0"/>
              </a:rPr>
              <a:t>Outpatient Care</a:t>
            </a:r>
          </a:p>
        </p:txBody>
      </p:sp>
      <p:sp>
        <p:nvSpPr>
          <p:cNvPr id="3" name="Text Placeholder 2">
            <a:extLst>
              <a:ext uri="{FF2B5EF4-FFF2-40B4-BE49-F238E27FC236}">
                <a16:creationId xmlns:a16="http://schemas.microsoft.com/office/drawing/2014/main" xmlns="" id="{82692325-F237-40CD-B601-234E8D3AB4EE}"/>
              </a:ext>
            </a:extLst>
          </p:cNvPr>
          <p:cNvSpPr>
            <a:spLocks noGrp="1"/>
          </p:cNvSpPr>
          <p:nvPr>
            <p:ph type="body" idx="1"/>
          </p:nvPr>
        </p:nvSpPr>
        <p:spPr>
          <a:xfrm>
            <a:off x="3888783" y="1143001"/>
            <a:ext cx="6583852" cy="5787043"/>
          </a:xfrm>
        </p:spPr>
        <p:txBody>
          <a:bodyPr>
            <a:normAutofit fontScale="85000" lnSpcReduction="20000"/>
          </a:bodyPr>
          <a:lstStyle/>
          <a:p>
            <a:pPr>
              <a:spcAft>
                <a:spcPts val="600"/>
              </a:spcAft>
            </a:pPr>
            <a:r>
              <a:rPr lang="en-US" sz="1800" dirty="0">
                <a:latin typeface="Arial" panose="020B0604020202020204" pitchFamily="34" charset="0"/>
                <a:cs typeface="Arial" panose="020B0604020202020204" pitchFamily="34" charset="0"/>
              </a:rPr>
              <a:t>The basic principles of IPC and standard precautions should be applied in all health care facilities, including outpatient care and primary care. </a:t>
            </a:r>
          </a:p>
          <a:p>
            <a:pPr>
              <a:spcAft>
                <a:spcPts val="600"/>
              </a:spcAft>
            </a:pPr>
            <a:endParaRPr lang="en-US" sz="1800" dirty="0">
              <a:latin typeface="Arial" panose="020B0604020202020204" pitchFamily="34" charset="0"/>
              <a:cs typeface="Arial" panose="020B0604020202020204" pitchFamily="34" charset="0"/>
            </a:endParaRPr>
          </a:p>
          <a:p>
            <a:pPr marL="742950" lvl="1" indent="-285750">
              <a:spcAft>
                <a:spcPts val="600"/>
              </a:spcAft>
            </a:pPr>
            <a:r>
              <a:rPr lang="en-US" dirty="0">
                <a:solidFill>
                  <a:srgbClr val="FF0000"/>
                </a:solidFill>
                <a:latin typeface="Arial" panose="020B0604020202020204" pitchFamily="34" charset="0"/>
                <a:cs typeface="Arial" panose="020B0604020202020204" pitchFamily="34" charset="0"/>
              </a:rPr>
              <a:t>Triage and early recognition</a:t>
            </a:r>
            <a:endParaRPr lang="en-US" dirty="0">
              <a:latin typeface="Arial" panose="020B0604020202020204" pitchFamily="34" charset="0"/>
              <a:cs typeface="Arial" panose="020B0604020202020204" pitchFamily="34" charset="0"/>
            </a:endParaRPr>
          </a:p>
          <a:p>
            <a:pPr marL="742950" lvl="1" indent="-285750">
              <a:spcAft>
                <a:spcPts val="600"/>
              </a:spcAft>
            </a:pPr>
            <a:r>
              <a:rPr lang="en-US" dirty="0">
                <a:latin typeface="Arial" panose="020B0604020202020204" pitchFamily="34" charset="0"/>
                <a:cs typeface="Arial" panose="020B0604020202020204" pitchFamily="34" charset="0"/>
              </a:rPr>
              <a:t>emphasis on </a:t>
            </a:r>
            <a:r>
              <a:rPr lang="en-US" dirty="0">
                <a:solidFill>
                  <a:srgbClr val="FF0000"/>
                </a:solidFill>
                <a:latin typeface="Arial" panose="020B0604020202020204" pitchFamily="34" charset="0"/>
                <a:cs typeface="Arial" panose="020B0604020202020204" pitchFamily="34" charset="0"/>
              </a:rPr>
              <a:t>hand hygiene, respiratory hygiene </a:t>
            </a:r>
            <a:r>
              <a:rPr lang="en-US" dirty="0">
                <a:latin typeface="Arial" panose="020B0604020202020204" pitchFamily="34" charset="0"/>
                <a:cs typeface="Arial" panose="020B0604020202020204" pitchFamily="34" charset="0"/>
              </a:rPr>
              <a:t>and </a:t>
            </a:r>
            <a:r>
              <a:rPr lang="en-US" dirty="0">
                <a:solidFill>
                  <a:srgbClr val="FF0000"/>
                </a:solidFill>
                <a:latin typeface="Arial" panose="020B0604020202020204" pitchFamily="34" charset="0"/>
                <a:cs typeface="Arial" panose="020B0604020202020204" pitchFamily="34" charset="0"/>
              </a:rPr>
              <a:t>medical masks </a:t>
            </a:r>
            <a:r>
              <a:rPr lang="en-US" dirty="0">
                <a:latin typeface="Arial" panose="020B0604020202020204" pitchFamily="34" charset="0"/>
                <a:cs typeface="Arial" panose="020B0604020202020204" pitchFamily="34" charset="0"/>
              </a:rPr>
              <a:t>to be used by patients with respiratory symptoms (consider having signage); </a:t>
            </a:r>
          </a:p>
          <a:p>
            <a:pPr marL="742950" lvl="1" indent="-285750">
              <a:spcAft>
                <a:spcPts val="600"/>
              </a:spcAft>
            </a:pPr>
            <a:r>
              <a:rPr lang="en-US" dirty="0">
                <a:latin typeface="Arial" panose="020B0604020202020204" pitchFamily="34" charset="0"/>
                <a:cs typeface="Arial" panose="020B0604020202020204" pitchFamily="34" charset="0"/>
              </a:rPr>
              <a:t>if possible – place patients in separate rooms or away from other patients in the waiting rooms, and wear mask, gloves and gown if possible when seeing them in the clinic (as much of contact and droplet precautions as possible);</a:t>
            </a:r>
          </a:p>
          <a:p>
            <a:pPr marL="742950" lvl="1" indent="-285750">
              <a:spcAft>
                <a:spcPts val="600"/>
              </a:spcAft>
            </a:pPr>
            <a:r>
              <a:rPr lang="en-US" dirty="0">
                <a:latin typeface="Arial" panose="020B0604020202020204" pitchFamily="34" charset="0"/>
                <a:cs typeface="Arial" panose="020B0604020202020204" pitchFamily="34" charset="0"/>
              </a:rPr>
              <a:t>when symptomatic patients are required to wait, ensure they have a separate waiting area </a:t>
            </a:r>
            <a:r>
              <a:rPr lang="en-US" dirty="0">
                <a:solidFill>
                  <a:srgbClr val="FF0000"/>
                </a:solidFill>
                <a:latin typeface="Arial" panose="020B0604020202020204" pitchFamily="34" charset="0"/>
                <a:cs typeface="Arial" panose="020B0604020202020204" pitchFamily="34" charset="0"/>
              </a:rPr>
              <a:t>(1m separation);</a:t>
            </a:r>
          </a:p>
          <a:p>
            <a:pPr marL="742950" lvl="1" indent="-285750">
              <a:spcAft>
                <a:spcPts val="600"/>
              </a:spcAft>
            </a:pPr>
            <a:r>
              <a:rPr lang="en-US" dirty="0">
                <a:solidFill>
                  <a:srgbClr val="FF0000"/>
                </a:solidFill>
                <a:latin typeface="Arial" panose="020B0604020202020204" pitchFamily="34" charset="0"/>
                <a:cs typeface="Arial" panose="020B0604020202020204" pitchFamily="34" charset="0"/>
              </a:rPr>
              <a:t>prioritization of care of symptomatic patients; </a:t>
            </a:r>
          </a:p>
          <a:p>
            <a:pPr marL="742950" lvl="1" indent="-285750">
              <a:spcAft>
                <a:spcPts val="600"/>
              </a:spcAft>
            </a:pPr>
            <a:r>
              <a:rPr lang="en-US" dirty="0">
                <a:latin typeface="Arial" panose="020B0604020202020204" pitchFamily="34" charset="0"/>
                <a:cs typeface="Arial" panose="020B0604020202020204" pitchFamily="34" charset="0"/>
              </a:rPr>
              <a:t>educate patients and families about the early recognition of symptoms, basic precautions to be used and which health care facility they should refer to.</a:t>
            </a:r>
          </a:p>
        </p:txBody>
      </p:sp>
      <p:pic>
        <p:nvPicPr>
          <p:cNvPr id="5" name="Picture 4">
            <a:extLst>
              <a:ext uri="{FF2B5EF4-FFF2-40B4-BE49-F238E27FC236}">
                <a16:creationId xmlns:a16="http://schemas.microsoft.com/office/drawing/2014/main" xmlns="" id="{7CE743CA-71C4-4774-BD14-C247299C4F7E}"/>
              </a:ext>
            </a:extLst>
          </p:cNvPr>
          <p:cNvPicPr>
            <a:picLocks noChangeAspect="1"/>
          </p:cNvPicPr>
          <p:nvPr/>
        </p:nvPicPr>
        <p:blipFill>
          <a:blip r:embed="rId3"/>
          <a:stretch>
            <a:fillRect/>
          </a:stretch>
        </p:blipFill>
        <p:spPr>
          <a:xfrm>
            <a:off x="2139564" y="1954818"/>
            <a:ext cx="1042988" cy="1062644"/>
          </a:xfrm>
          <a:prstGeom prst="rect">
            <a:avLst/>
          </a:prstGeom>
        </p:spPr>
      </p:pic>
      <p:pic>
        <p:nvPicPr>
          <p:cNvPr id="6" name="Picture 5">
            <a:extLst>
              <a:ext uri="{FF2B5EF4-FFF2-40B4-BE49-F238E27FC236}">
                <a16:creationId xmlns:a16="http://schemas.microsoft.com/office/drawing/2014/main" xmlns="" id="{590E2530-F002-4192-BF02-510BEE2403F1}"/>
              </a:ext>
            </a:extLst>
          </p:cNvPr>
          <p:cNvPicPr>
            <a:picLocks noChangeAspect="1"/>
          </p:cNvPicPr>
          <p:nvPr/>
        </p:nvPicPr>
        <p:blipFill>
          <a:blip r:embed="rId4"/>
          <a:stretch>
            <a:fillRect/>
          </a:stretch>
        </p:blipFill>
        <p:spPr>
          <a:xfrm>
            <a:off x="2139564" y="3429000"/>
            <a:ext cx="1042988" cy="914400"/>
          </a:xfrm>
          <a:prstGeom prst="rect">
            <a:avLst/>
          </a:prstGeom>
        </p:spPr>
      </p:pic>
      <p:pic>
        <p:nvPicPr>
          <p:cNvPr id="7" name="Picture 6">
            <a:extLst>
              <a:ext uri="{FF2B5EF4-FFF2-40B4-BE49-F238E27FC236}">
                <a16:creationId xmlns:a16="http://schemas.microsoft.com/office/drawing/2014/main" xmlns="" id="{80C75A38-9B4E-4CF2-8221-9B392BFEA035}"/>
              </a:ext>
            </a:extLst>
          </p:cNvPr>
          <p:cNvPicPr>
            <a:picLocks noChangeAspect="1"/>
          </p:cNvPicPr>
          <p:nvPr/>
        </p:nvPicPr>
        <p:blipFill>
          <a:blip r:embed="rId5"/>
          <a:stretch>
            <a:fillRect/>
          </a:stretch>
        </p:blipFill>
        <p:spPr>
          <a:xfrm>
            <a:off x="2139564" y="4800601"/>
            <a:ext cx="1042988" cy="1062643"/>
          </a:xfrm>
          <a:prstGeom prst="rect">
            <a:avLst/>
          </a:prstGeom>
        </p:spPr>
      </p:pic>
    </p:spTree>
    <p:extLst>
      <p:ext uri="{BB962C8B-B14F-4D97-AF65-F5344CB8AC3E}">
        <p14:creationId xmlns:p14="http://schemas.microsoft.com/office/powerpoint/2010/main" xmlns="" val="105769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8882073A-5486-6F4A-92E8-F10D2B96BB8F}"/>
              </a:ext>
            </a:extLst>
          </p:cNvPr>
          <p:cNvSpPr>
            <a:spLocks noGrp="1"/>
          </p:cNvSpPr>
          <p:nvPr>
            <p:ph type="body" sz="quarter" idx="21"/>
          </p:nvPr>
        </p:nvSpPr>
        <p:spPr>
          <a:xfrm>
            <a:off x="1883999" y="6541656"/>
            <a:ext cx="8419774" cy="362766"/>
          </a:xfrm>
        </p:spPr>
        <p:txBody>
          <a:bodyPr>
            <a:normAutofit/>
          </a:bodyPr>
          <a:lstStyle/>
          <a:p>
            <a:endParaRPr lang="en-US" sz="1000" dirty="0"/>
          </a:p>
        </p:txBody>
      </p:sp>
      <p:sp>
        <p:nvSpPr>
          <p:cNvPr id="6" name="Title 5">
            <a:extLst>
              <a:ext uri="{FF2B5EF4-FFF2-40B4-BE49-F238E27FC236}">
                <a16:creationId xmlns:a16="http://schemas.microsoft.com/office/drawing/2014/main" xmlns="" id="{D5B3C635-F64A-334F-9A79-C5FDD87083CF}"/>
              </a:ext>
            </a:extLst>
          </p:cNvPr>
          <p:cNvSpPr>
            <a:spLocks noGrp="1"/>
          </p:cNvSpPr>
          <p:nvPr>
            <p:ph type="title"/>
          </p:nvPr>
        </p:nvSpPr>
        <p:spPr>
          <a:xfrm>
            <a:off x="1025487" y="550843"/>
            <a:ext cx="10515600" cy="1101687"/>
          </a:xfrm>
        </p:spPr>
        <p:txBody>
          <a:bodyPr>
            <a:normAutofit/>
          </a:bodyPr>
          <a:lstStyle/>
          <a:p>
            <a:pPr algn="ctr"/>
            <a:r>
              <a:rPr lang="en-US" sz="2000" dirty="0" smtClean="0">
                <a:latin typeface="Algerian" pitchFamily="82" charset="0"/>
              </a:rPr>
              <a:t>QUALITY OF HOSPITAL SERVICES IN COVID-19 </a:t>
            </a:r>
            <a:r>
              <a:rPr lang="en-US" dirty="0" smtClean="0">
                <a:latin typeface="Algerian" pitchFamily="82" charset="0"/>
              </a:rPr>
              <a:t/>
            </a:r>
            <a:br>
              <a:rPr lang="en-US" dirty="0" smtClean="0">
                <a:latin typeface="Algerian" pitchFamily="82" charset="0"/>
              </a:rPr>
            </a:br>
            <a:r>
              <a:rPr lang="en-US" dirty="0" smtClean="0">
                <a:solidFill>
                  <a:srgbClr val="FF0000"/>
                </a:solidFill>
                <a:latin typeface="+mn-lt"/>
              </a:rPr>
              <a:t>Benefits </a:t>
            </a:r>
            <a:r>
              <a:rPr lang="en-US" dirty="0">
                <a:solidFill>
                  <a:srgbClr val="FF0000"/>
                </a:solidFill>
                <a:latin typeface="+mn-lt"/>
              </a:rPr>
              <a:t>of IPC</a:t>
            </a:r>
          </a:p>
        </p:txBody>
      </p:sp>
      <p:graphicFrame>
        <p:nvGraphicFramePr>
          <p:cNvPr id="9" name="Content Placeholder 3">
            <a:extLst>
              <a:ext uri="{FF2B5EF4-FFF2-40B4-BE49-F238E27FC236}">
                <a16:creationId xmlns:a16="http://schemas.microsoft.com/office/drawing/2014/main" xmlns="" id="{30E9EA87-36C9-124D-95E3-05802BC92C23}"/>
              </a:ext>
            </a:extLst>
          </p:cNvPr>
          <p:cNvGraphicFramePr>
            <a:graphicFrameLocks noGrp="1"/>
          </p:cNvGraphicFramePr>
          <p:nvPr>
            <p:ph sz="quarter" idx="1"/>
            <p:extLst>
              <p:ext uri="{D42A27DB-BD31-4B8C-83A1-F6EECF244321}">
                <p14:modId xmlns:p14="http://schemas.microsoft.com/office/powerpoint/2010/main" xmlns="" val="2251908079"/>
              </p:ext>
            </p:extLst>
          </p:nvPr>
        </p:nvGraphicFramePr>
        <p:xfrm>
          <a:off x="2286000" y="2522863"/>
          <a:ext cx="7001219" cy="4020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5833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xmlns=""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xmlns=""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xmlns=""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xmlns="" id="{83FF265B-832A-A249-898E-1C5C892ADEBC}"/>
              </a:ext>
            </a:extLst>
          </p:cNvPr>
          <p:cNvSpPr txBox="1"/>
          <p:nvPr/>
        </p:nvSpPr>
        <p:spPr>
          <a:xfrm>
            <a:off x="1452564" y="1971678"/>
            <a:ext cx="7448551" cy="1446550"/>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Additional Control Measures</a:t>
            </a:r>
            <a:endParaRPr lang="en-US" sz="4400" b="1" dirty="0">
              <a:solidFill>
                <a:schemeClr val="bg1"/>
              </a:solidFill>
              <a:latin typeface="+mj-lt"/>
            </a:endParaRPr>
          </a:p>
        </p:txBody>
      </p:sp>
    </p:spTree>
    <p:extLst>
      <p:ext uri="{BB962C8B-B14F-4D97-AF65-F5344CB8AC3E}">
        <p14:creationId xmlns:p14="http://schemas.microsoft.com/office/powerpoint/2010/main" xmlns="" val="1943933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88CD94E-39CD-104C-87AC-3D9B62F98228}"/>
              </a:ext>
            </a:extLst>
          </p:cNvPr>
          <p:cNvPicPr>
            <a:picLocks noChangeAspect="1"/>
          </p:cNvPicPr>
          <p:nvPr/>
        </p:nvPicPr>
        <p:blipFill>
          <a:blip r:embed="rId3"/>
          <a:stretch>
            <a:fillRect/>
          </a:stretch>
        </p:blipFill>
        <p:spPr>
          <a:xfrm>
            <a:off x="1546303" y="152400"/>
            <a:ext cx="9139282" cy="6553200"/>
          </a:xfrm>
          <a:prstGeom prst="rect">
            <a:avLst/>
          </a:prstGeom>
        </p:spPr>
      </p:pic>
    </p:spTree>
    <p:extLst>
      <p:ext uri="{BB962C8B-B14F-4D97-AF65-F5344CB8AC3E}">
        <p14:creationId xmlns:p14="http://schemas.microsoft.com/office/powerpoint/2010/main" xmlns="" val="9421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C5D9B0B-6A9D-484E-B6FC-D7C1F91C51EB}"/>
              </a:ext>
            </a:extLst>
          </p:cNvPr>
          <p:cNvSpPr>
            <a:spLocks noGrp="1"/>
          </p:cNvSpPr>
          <p:nvPr>
            <p:ph idx="1"/>
          </p:nvPr>
        </p:nvSpPr>
        <p:spPr/>
        <p:txBody>
          <a:bodyPr/>
          <a:lstStyle/>
          <a:p>
            <a:pPr marL="342900" indent="-342900"/>
            <a:r>
              <a:rPr lang="en-US" sz="2200" dirty="0"/>
              <a:t>Provision of adequate </a:t>
            </a:r>
            <a:r>
              <a:rPr lang="en-US" sz="2200" dirty="0">
                <a:solidFill>
                  <a:srgbClr val="FF0000"/>
                </a:solidFill>
              </a:rPr>
              <a:t>training</a:t>
            </a:r>
            <a:r>
              <a:rPr lang="en-US" sz="2200" dirty="0"/>
              <a:t> for HCWs; </a:t>
            </a:r>
          </a:p>
          <a:p>
            <a:pPr marL="342900" indent="-342900"/>
            <a:r>
              <a:rPr lang="en-US" sz="2200" dirty="0"/>
              <a:t>Ensuring an adequate </a:t>
            </a:r>
            <a:r>
              <a:rPr lang="en-US" sz="2200" dirty="0">
                <a:solidFill>
                  <a:srgbClr val="FF0000"/>
                </a:solidFill>
              </a:rPr>
              <a:t>patient-to-staf</a:t>
            </a:r>
            <a:r>
              <a:rPr lang="en-US" sz="2200" dirty="0"/>
              <a:t>f ratio; </a:t>
            </a:r>
          </a:p>
          <a:p>
            <a:pPr marL="342900" indent="-342900"/>
            <a:r>
              <a:rPr lang="en-US" sz="2200" dirty="0"/>
              <a:t>Establishing a </a:t>
            </a:r>
            <a:r>
              <a:rPr lang="en-US" sz="2200" dirty="0">
                <a:solidFill>
                  <a:srgbClr val="FF0000"/>
                </a:solidFill>
              </a:rPr>
              <a:t>surveillance</a:t>
            </a:r>
            <a:r>
              <a:rPr lang="en-US" sz="2200" dirty="0"/>
              <a:t> process for acute respiratory infections potentially caused by COVID-19 among HCWs; </a:t>
            </a:r>
          </a:p>
          <a:p>
            <a:pPr marL="342900" indent="-342900"/>
            <a:r>
              <a:rPr lang="en-US" sz="2200" dirty="0"/>
              <a:t>Ensuring that HCWs and the public understand the importance of promptly seeking medical care; </a:t>
            </a:r>
          </a:p>
          <a:p>
            <a:pPr marL="342900" indent="-342900"/>
            <a:r>
              <a:rPr lang="en-US" sz="2200" dirty="0">
                <a:solidFill>
                  <a:srgbClr val="FF0000"/>
                </a:solidFill>
              </a:rPr>
              <a:t>Monitoring HCW compliance </a:t>
            </a:r>
            <a:r>
              <a:rPr lang="en-US" sz="2200" dirty="0"/>
              <a:t>with standard precautions and providing mechanisms for improvement as needed.</a:t>
            </a:r>
          </a:p>
          <a:p>
            <a:endParaRPr lang="en-US" dirty="0"/>
          </a:p>
        </p:txBody>
      </p:sp>
      <p:sp>
        <p:nvSpPr>
          <p:cNvPr id="2" name="Title 1">
            <a:extLst>
              <a:ext uri="{FF2B5EF4-FFF2-40B4-BE49-F238E27FC236}">
                <a16:creationId xmlns:a16="http://schemas.microsoft.com/office/drawing/2014/main" xmlns="" id="{C5F98597-27E2-4BF9-96CB-D189802606FE}"/>
              </a:ext>
            </a:extLst>
          </p:cNvPr>
          <p:cNvSpPr>
            <a:spLocks noGrp="1"/>
          </p:cNvSpPr>
          <p:nvPr>
            <p:ph type="title"/>
          </p:nvPr>
        </p:nvSpPr>
        <p:spPr/>
        <p:txBody>
          <a:bodyPr>
            <a:normAutofit/>
          </a:bodyPr>
          <a:lstStyle/>
          <a:p>
            <a:pPr algn="l"/>
            <a:r>
              <a:rPr lang="en-US" sz="4000" b="1" dirty="0">
                <a:solidFill>
                  <a:srgbClr val="FF0000"/>
                </a:solidFill>
                <a:latin typeface="Arial" panose="020B0604020202020204" pitchFamily="34" charset="0"/>
                <a:cs typeface="Arial" panose="020B0604020202020204" pitchFamily="34" charset="0"/>
              </a:rPr>
              <a:t>Administrative Controls</a:t>
            </a:r>
          </a:p>
        </p:txBody>
      </p:sp>
    </p:spTree>
    <p:extLst>
      <p:ext uri="{BB962C8B-B14F-4D97-AF65-F5344CB8AC3E}">
        <p14:creationId xmlns:p14="http://schemas.microsoft.com/office/powerpoint/2010/main" xmlns="" val="275488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41B29A-4600-417F-8AA4-50CE8D4A18D5}"/>
              </a:ext>
            </a:extLst>
          </p:cNvPr>
          <p:cNvSpPr>
            <a:spLocks noGrp="1"/>
          </p:cNvSpPr>
          <p:nvPr>
            <p:ph type="title"/>
          </p:nvPr>
        </p:nvSpPr>
        <p:spPr/>
        <p:txBody>
          <a:bodyPr>
            <a:normAutofit/>
          </a:bodyPr>
          <a:lstStyle/>
          <a:p>
            <a:r>
              <a:rPr lang="en-US" sz="3600" b="1" dirty="0">
                <a:solidFill>
                  <a:srgbClr val="FF0000"/>
                </a:solidFill>
              </a:rPr>
              <a:t>Home care for patients with suspected COVID-19 infection with mild symptoms</a:t>
            </a:r>
            <a:endParaRPr lang="en-IN" sz="3600" b="1" dirty="0">
              <a:solidFill>
                <a:srgbClr val="FF0000"/>
              </a:solidFill>
            </a:endParaRPr>
          </a:p>
        </p:txBody>
      </p:sp>
      <p:sp>
        <p:nvSpPr>
          <p:cNvPr id="3" name="Content Placeholder 2">
            <a:extLst>
              <a:ext uri="{FF2B5EF4-FFF2-40B4-BE49-F238E27FC236}">
                <a16:creationId xmlns:a16="http://schemas.microsoft.com/office/drawing/2014/main" xmlns="" id="{CE7F7069-8398-42C7-946A-22C8756D4362}"/>
              </a:ext>
            </a:extLst>
          </p:cNvPr>
          <p:cNvSpPr>
            <a:spLocks noGrp="1"/>
          </p:cNvSpPr>
          <p:nvPr>
            <p:ph idx="1"/>
          </p:nvPr>
        </p:nvSpPr>
        <p:spPr/>
        <p:txBody>
          <a:bodyPr>
            <a:normAutofit fontScale="85000" lnSpcReduction="20000"/>
          </a:bodyPr>
          <a:lstStyle/>
          <a:p>
            <a:r>
              <a:rPr lang="en-US" dirty="0"/>
              <a:t>Place the patient in a well-ventilated single room (i.e., with open windows and an open door).</a:t>
            </a:r>
          </a:p>
          <a:p>
            <a:r>
              <a:rPr lang="en-US" dirty="0"/>
              <a:t>Limit the movement of the patient &amp; minimize shared space</a:t>
            </a:r>
          </a:p>
          <a:p>
            <a:r>
              <a:rPr lang="en-US" dirty="0"/>
              <a:t>Household members should stay in a different room or, if that is not possible, maintain a distance of at least 1 m from the ill person (e.g., sleep in a separate bed).</a:t>
            </a:r>
          </a:p>
          <a:p>
            <a:r>
              <a:rPr lang="en-US" dirty="0"/>
              <a:t>Limit the number of caregivers - good health and has no underlying disease</a:t>
            </a:r>
          </a:p>
          <a:p>
            <a:r>
              <a:rPr lang="en-US" dirty="0"/>
              <a:t>Visitors should not be allowed.</a:t>
            </a:r>
          </a:p>
          <a:p>
            <a:r>
              <a:rPr lang="en-US" dirty="0"/>
              <a:t>Perform hand hygiene after contact with patients or their immediate environment, before and after preparing food, before eating, after using the toilet and whenever hands look dirty. </a:t>
            </a:r>
          </a:p>
          <a:p>
            <a:r>
              <a:rPr lang="en-US" dirty="0"/>
              <a:t>To contain respiratory secretions, provide  medical mask to the patient.</a:t>
            </a:r>
          </a:p>
        </p:txBody>
      </p:sp>
    </p:spTree>
    <p:extLst>
      <p:ext uri="{BB962C8B-B14F-4D97-AF65-F5344CB8AC3E}">
        <p14:creationId xmlns:p14="http://schemas.microsoft.com/office/powerpoint/2010/main" xmlns="" val="1646444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41B29A-4600-417F-8AA4-50CE8D4A18D5}"/>
              </a:ext>
            </a:extLst>
          </p:cNvPr>
          <p:cNvSpPr>
            <a:spLocks noGrp="1"/>
          </p:cNvSpPr>
          <p:nvPr>
            <p:ph type="title"/>
          </p:nvPr>
        </p:nvSpPr>
        <p:spPr/>
        <p:txBody>
          <a:bodyPr>
            <a:normAutofit/>
          </a:bodyPr>
          <a:lstStyle/>
          <a:p>
            <a:r>
              <a:rPr lang="en-US" sz="3200" b="1" dirty="0">
                <a:solidFill>
                  <a:srgbClr val="FF0000"/>
                </a:solidFill>
              </a:rPr>
              <a:t>Home care for patients with suspected COVID-19 infection with mild symptoms</a:t>
            </a:r>
            <a:endParaRPr lang="en-IN" sz="3200" b="1" dirty="0">
              <a:solidFill>
                <a:srgbClr val="FF0000"/>
              </a:solidFill>
            </a:endParaRPr>
          </a:p>
        </p:txBody>
      </p:sp>
      <p:sp>
        <p:nvSpPr>
          <p:cNvPr id="3" name="Content Placeholder 2">
            <a:extLst>
              <a:ext uri="{FF2B5EF4-FFF2-40B4-BE49-F238E27FC236}">
                <a16:creationId xmlns:a16="http://schemas.microsoft.com/office/drawing/2014/main" xmlns="" id="{CE7F7069-8398-42C7-946A-22C8756D4362}"/>
              </a:ext>
            </a:extLst>
          </p:cNvPr>
          <p:cNvSpPr>
            <a:spLocks noGrp="1"/>
          </p:cNvSpPr>
          <p:nvPr>
            <p:ph idx="1"/>
          </p:nvPr>
        </p:nvSpPr>
        <p:spPr>
          <a:xfrm>
            <a:off x="838200" y="1825624"/>
            <a:ext cx="10750420" cy="4761787"/>
          </a:xfrm>
        </p:spPr>
        <p:txBody>
          <a:bodyPr>
            <a:normAutofit fontScale="77500" lnSpcReduction="20000"/>
          </a:bodyPr>
          <a:lstStyle/>
          <a:p>
            <a:r>
              <a:rPr lang="en-US" dirty="0"/>
              <a:t>Individuals who cannot tolerate a medical mask should use rigorous respiratory hygiene </a:t>
            </a:r>
          </a:p>
          <a:p>
            <a:r>
              <a:rPr lang="en-US" dirty="0"/>
              <a:t>Caregivers should wear a tightly fitted medical mask that covers their mouth and nose when in the same room as the patient</a:t>
            </a:r>
          </a:p>
          <a:p>
            <a:r>
              <a:rPr lang="en-US" dirty="0"/>
              <a:t>Avoid direct contact with body fluids. Use disposable gloves and a mask when providing oral or respiratory care and when handling stool, urine and other waste. Perform hand hygiene before and after removing gloves and the mask.</a:t>
            </a:r>
          </a:p>
          <a:p>
            <a:r>
              <a:rPr lang="en-US" dirty="0"/>
              <a:t>Use dedicated linen and eating utensils for the patient; these items should be cleaned with soap and water after use and may be re-used instead of being discarded.</a:t>
            </a:r>
          </a:p>
          <a:p>
            <a:r>
              <a:rPr lang="en-US" dirty="0"/>
              <a:t>Clean and disinfect daily surfaces that are frequently touched in the room where the patient is being cared for (Household soap or detergent should be used first for cleaning, and then, after rinsing, regular household disinfectant-sodium hypochlorite)</a:t>
            </a:r>
          </a:p>
          <a:p>
            <a:r>
              <a:rPr lang="en-US" dirty="0"/>
              <a:t>Clean the patient’s clothes, bed linen, and bath and hand towels using regular laundry soap and water or machine wash at 60–90 °C with common household detergent, and dry thoroughly</a:t>
            </a:r>
            <a:endParaRPr lang="en-IN" dirty="0"/>
          </a:p>
        </p:txBody>
      </p:sp>
    </p:spTree>
    <p:extLst>
      <p:ext uri="{BB962C8B-B14F-4D97-AF65-F5344CB8AC3E}">
        <p14:creationId xmlns:p14="http://schemas.microsoft.com/office/powerpoint/2010/main" xmlns="" val="628984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2AA11-429C-44FE-AB69-2E293FBF8501}"/>
              </a:ext>
            </a:extLst>
          </p:cNvPr>
          <p:cNvSpPr>
            <a:spLocks noGrp="1"/>
          </p:cNvSpPr>
          <p:nvPr>
            <p:ph type="title"/>
          </p:nvPr>
        </p:nvSpPr>
        <p:spPr/>
        <p:txBody>
          <a:bodyPr/>
          <a:lstStyle/>
          <a:p>
            <a:r>
              <a:rPr lang="en-US" b="1" dirty="0">
                <a:solidFill>
                  <a:srgbClr val="FF0000"/>
                </a:solidFill>
              </a:rPr>
              <a:t>Use of masks</a:t>
            </a:r>
            <a:endParaRPr lang="en-IN" b="1" dirty="0">
              <a:solidFill>
                <a:srgbClr val="FF0000"/>
              </a:solidFill>
            </a:endParaRPr>
          </a:p>
        </p:txBody>
      </p:sp>
      <p:sp>
        <p:nvSpPr>
          <p:cNvPr id="3" name="Content Placeholder 2">
            <a:extLst>
              <a:ext uri="{FF2B5EF4-FFF2-40B4-BE49-F238E27FC236}">
                <a16:creationId xmlns:a16="http://schemas.microsoft.com/office/drawing/2014/main" xmlns="" id="{9D5D641A-0A9E-435A-B334-F2281D13DCB7}"/>
              </a:ext>
            </a:extLst>
          </p:cNvPr>
          <p:cNvSpPr>
            <a:spLocks noGrp="1"/>
          </p:cNvSpPr>
          <p:nvPr>
            <p:ph idx="1"/>
          </p:nvPr>
        </p:nvSpPr>
        <p:spPr/>
        <p:txBody>
          <a:bodyPr>
            <a:normAutofit lnSpcReduction="10000"/>
          </a:bodyPr>
          <a:lstStyle/>
          <a:p>
            <a:r>
              <a:rPr lang="en-IN" dirty="0"/>
              <a:t>Use of Mask- </a:t>
            </a:r>
            <a:r>
              <a:rPr lang="en-US" dirty="0"/>
              <a:t>limit spread of certain respiratory diseases</a:t>
            </a:r>
          </a:p>
          <a:p>
            <a:r>
              <a:rPr lang="en-US" dirty="0"/>
              <a:t>Mask alone is insufficient to provide the adequate level of protection and other equally relevant measures should be adopted – </a:t>
            </a:r>
            <a:r>
              <a:rPr lang="en-US" dirty="0">
                <a:solidFill>
                  <a:srgbClr val="FF0000"/>
                </a:solidFill>
              </a:rPr>
              <a:t>Hand hygiene</a:t>
            </a:r>
          </a:p>
          <a:p>
            <a:r>
              <a:rPr lang="en-US" dirty="0"/>
              <a:t>Wearing medical masks when not indicated may cause </a:t>
            </a:r>
          </a:p>
          <a:p>
            <a:pPr lvl="1"/>
            <a:r>
              <a:rPr lang="en-US" dirty="0"/>
              <a:t>unnecessary cost</a:t>
            </a:r>
          </a:p>
          <a:p>
            <a:pPr lvl="1"/>
            <a:r>
              <a:rPr lang="en-US" dirty="0"/>
              <a:t>procurement burden</a:t>
            </a:r>
          </a:p>
          <a:p>
            <a:pPr lvl="1"/>
            <a:r>
              <a:rPr lang="en-US" dirty="0"/>
              <a:t>create a false sense of security that can lead to neglecting other essential measures such as hand hygiene practices. </a:t>
            </a:r>
          </a:p>
          <a:p>
            <a:r>
              <a:rPr lang="en-US" dirty="0"/>
              <a:t>Using a mask incorrectly may hamper its effectiveness to reduce the risk of transmission. </a:t>
            </a:r>
            <a:endParaRPr lang="en-IN" dirty="0"/>
          </a:p>
        </p:txBody>
      </p:sp>
      <p:sp>
        <p:nvSpPr>
          <p:cNvPr id="4" name="Rectangle 3">
            <a:extLst>
              <a:ext uri="{FF2B5EF4-FFF2-40B4-BE49-F238E27FC236}">
                <a16:creationId xmlns:a16="http://schemas.microsoft.com/office/drawing/2014/main" xmlns="" id="{82B8A24D-7948-4A73-BCD0-2C30CC944C06}"/>
              </a:ext>
            </a:extLst>
          </p:cNvPr>
          <p:cNvSpPr/>
          <p:nvPr/>
        </p:nvSpPr>
        <p:spPr>
          <a:xfrm>
            <a:off x="2488163" y="6573162"/>
            <a:ext cx="6151984" cy="276999"/>
          </a:xfrm>
          <a:prstGeom prst="rect">
            <a:avLst/>
          </a:prstGeom>
        </p:spPr>
        <p:txBody>
          <a:bodyPr wrap="square">
            <a:spAutoFit/>
          </a:bodyPr>
          <a:lstStyle/>
          <a:p>
            <a:r>
              <a:rPr lang="en-IN" sz="1200" dirty="0">
                <a:hlinkClick r:id="rId2"/>
              </a:rPr>
              <a:t>file:///C:/Users/Mala%20Chhabra/Downloads/WHO-nCov-IPC_Masks-2020.1-eng.pdf</a:t>
            </a:r>
            <a:endParaRPr lang="en-IN" sz="1200" dirty="0"/>
          </a:p>
        </p:txBody>
      </p:sp>
    </p:spTree>
    <p:extLst>
      <p:ext uri="{BB962C8B-B14F-4D97-AF65-F5344CB8AC3E}">
        <p14:creationId xmlns:p14="http://schemas.microsoft.com/office/powerpoint/2010/main" xmlns="" val="2196320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7EB94-1613-4826-9234-828301E4658D}"/>
              </a:ext>
            </a:extLst>
          </p:cNvPr>
          <p:cNvSpPr>
            <a:spLocks noGrp="1"/>
          </p:cNvSpPr>
          <p:nvPr>
            <p:ph type="title"/>
          </p:nvPr>
        </p:nvSpPr>
        <p:spPr/>
        <p:txBody>
          <a:bodyPr>
            <a:normAutofit/>
          </a:bodyPr>
          <a:lstStyle/>
          <a:p>
            <a:r>
              <a:rPr lang="en-IN" sz="4000" b="1" dirty="0">
                <a:solidFill>
                  <a:srgbClr val="FF0000"/>
                </a:solidFill>
              </a:rPr>
              <a:t>Use of Mask : Health Care Settings</a:t>
            </a:r>
          </a:p>
        </p:txBody>
      </p:sp>
      <p:sp>
        <p:nvSpPr>
          <p:cNvPr id="3" name="Content Placeholder 2">
            <a:extLst>
              <a:ext uri="{FF2B5EF4-FFF2-40B4-BE49-F238E27FC236}">
                <a16:creationId xmlns:a16="http://schemas.microsoft.com/office/drawing/2014/main" xmlns="" id="{3E1755B9-5D28-46DF-891F-437634D51CD4}"/>
              </a:ext>
            </a:extLst>
          </p:cNvPr>
          <p:cNvSpPr>
            <a:spLocks noGrp="1"/>
          </p:cNvSpPr>
          <p:nvPr>
            <p:ph idx="1"/>
          </p:nvPr>
        </p:nvSpPr>
        <p:spPr/>
        <p:txBody>
          <a:bodyPr>
            <a:normAutofit fontScale="92500" lnSpcReduction="20000"/>
          </a:bodyPr>
          <a:lstStyle/>
          <a:p>
            <a:pPr marL="0" indent="0">
              <a:buNone/>
            </a:pPr>
            <a:r>
              <a:rPr lang="en-US" dirty="0"/>
              <a:t>Individuals with respiratory symptoms should: </a:t>
            </a:r>
          </a:p>
          <a:p>
            <a:r>
              <a:rPr lang="en-US" dirty="0"/>
              <a:t>wear a medical mask while waiting in </a:t>
            </a:r>
            <a:r>
              <a:rPr lang="en-US" dirty="0">
                <a:solidFill>
                  <a:srgbClr val="FF0000"/>
                </a:solidFill>
              </a:rPr>
              <a:t>triage</a:t>
            </a:r>
            <a:r>
              <a:rPr lang="en-US" dirty="0"/>
              <a:t> or waiting areas or during transportation within the facility;</a:t>
            </a:r>
          </a:p>
          <a:p>
            <a:r>
              <a:rPr lang="en-US" dirty="0"/>
              <a:t>wear a medical mask when staying in </a:t>
            </a:r>
            <a:r>
              <a:rPr lang="en-US" dirty="0" err="1">
                <a:solidFill>
                  <a:srgbClr val="FF0000"/>
                </a:solidFill>
              </a:rPr>
              <a:t>cohorting</a:t>
            </a:r>
            <a:r>
              <a:rPr lang="en-US" dirty="0"/>
              <a:t> areas dedicated to suspected or confirmed cases;</a:t>
            </a:r>
          </a:p>
          <a:p>
            <a:r>
              <a:rPr lang="en-US" dirty="0"/>
              <a:t>do not wear a medical mask when isolated in single rooms but cover mouth and nose when coughing or sneezing with disposable paper tissues.</a:t>
            </a:r>
          </a:p>
          <a:p>
            <a:pPr marL="0" indent="0">
              <a:buNone/>
            </a:pPr>
            <a:r>
              <a:rPr lang="en-US" dirty="0"/>
              <a:t>Health care workers should:</a:t>
            </a:r>
          </a:p>
          <a:p>
            <a:r>
              <a:rPr lang="en-US" dirty="0"/>
              <a:t>wear a medical mask while providing care to the patient</a:t>
            </a:r>
          </a:p>
          <a:p>
            <a:r>
              <a:rPr lang="en-IN" dirty="0"/>
              <a:t>Use a particulate respirator N95 (NIOSH certified) , FFP2 (EU standard), or equivalent, when performing aerosol generating procedures (</a:t>
            </a:r>
            <a:r>
              <a:rPr lang="en-IN" sz="1600" dirty="0"/>
              <a:t>tracheal intubation, non-invasive ventilation, tracheotomy, cardiopulmonary resuscitation, manual ventilation before intubation, and bronchoscopy.</a:t>
            </a:r>
          </a:p>
        </p:txBody>
      </p:sp>
    </p:spTree>
    <p:extLst>
      <p:ext uri="{BB962C8B-B14F-4D97-AF65-F5344CB8AC3E}">
        <p14:creationId xmlns:p14="http://schemas.microsoft.com/office/powerpoint/2010/main" xmlns="" val="4154784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E5021-862E-44B6-9857-94A578891354}"/>
              </a:ext>
            </a:extLst>
          </p:cNvPr>
          <p:cNvSpPr>
            <a:spLocks noGrp="1"/>
          </p:cNvSpPr>
          <p:nvPr>
            <p:ph type="title"/>
          </p:nvPr>
        </p:nvSpPr>
        <p:spPr/>
        <p:txBody>
          <a:bodyPr/>
          <a:lstStyle/>
          <a:p>
            <a:r>
              <a:rPr lang="en-IN" b="1" dirty="0">
                <a:solidFill>
                  <a:srgbClr val="FF0000"/>
                </a:solidFill>
              </a:rPr>
              <a:t>Masks management</a:t>
            </a:r>
          </a:p>
        </p:txBody>
      </p:sp>
      <p:sp>
        <p:nvSpPr>
          <p:cNvPr id="3" name="Content Placeholder 2">
            <a:extLst>
              <a:ext uri="{FF2B5EF4-FFF2-40B4-BE49-F238E27FC236}">
                <a16:creationId xmlns:a16="http://schemas.microsoft.com/office/drawing/2014/main" xmlns="" id="{8AC9A84C-247A-4711-898E-7E7EC4073E75}"/>
              </a:ext>
            </a:extLst>
          </p:cNvPr>
          <p:cNvSpPr>
            <a:spLocks noGrp="1"/>
          </p:cNvSpPr>
          <p:nvPr>
            <p:ph idx="1"/>
          </p:nvPr>
        </p:nvSpPr>
        <p:spPr/>
        <p:txBody>
          <a:bodyPr>
            <a:normAutofit fontScale="85000" lnSpcReduction="10000"/>
          </a:bodyPr>
          <a:lstStyle/>
          <a:p>
            <a:r>
              <a:rPr lang="en-US" dirty="0"/>
              <a:t>place mask carefully to cover mouth and nose and tie securely to </a:t>
            </a:r>
            <a:r>
              <a:rPr lang="en-US" dirty="0" err="1"/>
              <a:t>minimise</a:t>
            </a:r>
            <a:r>
              <a:rPr lang="en-US" dirty="0"/>
              <a:t> any gaps between the face and the mask</a:t>
            </a:r>
          </a:p>
          <a:p>
            <a:r>
              <a:rPr lang="en-US" dirty="0"/>
              <a:t>while in use, avoid touching the mask</a:t>
            </a:r>
          </a:p>
          <a:p>
            <a:r>
              <a:rPr lang="en-US" dirty="0"/>
              <a:t>remove the mask by using appropriate technique (i.e. do not touch the front but remove the lace from behind)</a:t>
            </a:r>
          </a:p>
          <a:p>
            <a:r>
              <a:rPr lang="en-US" dirty="0"/>
              <a:t>after removal or whenever you inadvertently touch a used mask, clean hands by using an alcohol-based hand rub or soap and water if visibly soiled</a:t>
            </a:r>
          </a:p>
          <a:p>
            <a:r>
              <a:rPr lang="en-US" dirty="0"/>
              <a:t>replace masks with a new clean, dry mask as soon as they become damp/humid</a:t>
            </a:r>
          </a:p>
          <a:p>
            <a:r>
              <a:rPr lang="en-US" dirty="0"/>
              <a:t>do not re-use single-use masks</a:t>
            </a:r>
          </a:p>
          <a:p>
            <a:r>
              <a:rPr lang="en-US" dirty="0"/>
              <a:t>discard single-use masks after each use and dispose of them immediately upon removal</a:t>
            </a:r>
            <a:endParaRPr lang="en-IN" dirty="0"/>
          </a:p>
        </p:txBody>
      </p:sp>
    </p:spTree>
    <p:extLst>
      <p:ext uri="{BB962C8B-B14F-4D97-AF65-F5344CB8AC3E}">
        <p14:creationId xmlns:p14="http://schemas.microsoft.com/office/powerpoint/2010/main" xmlns="" val="812095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366A22-EA04-43AB-ACE3-59042E6F0842}"/>
              </a:ext>
            </a:extLst>
          </p:cNvPr>
          <p:cNvSpPr>
            <a:spLocks noGrp="1"/>
          </p:cNvSpPr>
          <p:nvPr>
            <p:ph type="title"/>
          </p:nvPr>
        </p:nvSpPr>
        <p:spPr/>
        <p:txBody>
          <a:bodyPr/>
          <a:lstStyle/>
          <a:p>
            <a:r>
              <a:rPr lang="en-IN" b="1" dirty="0">
                <a:solidFill>
                  <a:srgbClr val="FF0000"/>
                </a:solidFill>
              </a:rPr>
              <a:t>Conclusions</a:t>
            </a:r>
          </a:p>
        </p:txBody>
      </p:sp>
      <p:sp>
        <p:nvSpPr>
          <p:cNvPr id="3" name="Content Placeholder 2">
            <a:extLst>
              <a:ext uri="{FF2B5EF4-FFF2-40B4-BE49-F238E27FC236}">
                <a16:creationId xmlns:a16="http://schemas.microsoft.com/office/drawing/2014/main" xmlns="" id="{44DC0C41-1E9E-439F-B126-D6378E9B40BA}"/>
              </a:ext>
            </a:extLst>
          </p:cNvPr>
          <p:cNvSpPr>
            <a:spLocks noGrp="1"/>
          </p:cNvSpPr>
          <p:nvPr>
            <p:ph idx="1"/>
          </p:nvPr>
        </p:nvSpPr>
        <p:spPr/>
        <p:txBody>
          <a:bodyPr>
            <a:normAutofit lnSpcReduction="10000"/>
          </a:bodyPr>
          <a:lstStyle/>
          <a:p>
            <a:r>
              <a:rPr lang="en-IN" dirty="0"/>
              <a:t>IPC is key for containment</a:t>
            </a:r>
          </a:p>
          <a:p>
            <a:r>
              <a:rPr lang="en-IN" dirty="0"/>
              <a:t>Based on key principles- Hand Hygiene, Respiratory etiquette, safe distance</a:t>
            </a:r>
          </a:p>
          <a:p>
            <a:r>
              <a:rPr lang="en-IN" dirty="0"/>
              <a:t>Hospital Infection Prevention &amp; control- Standard &amp; Additional precautions</a:t>
            </a:r>
          </a:p>
          <a:p>
            <a:pPr lvl="1"/>
            <a:r>
              <a:rPr lang="en-IN" dirty="0"/>
              <a:t>Protect Yourself and the community</a:t>
            </a:r>
          </a:p>
          <a:p>
            <a:pPr lvl="1"/>
            <a:r>
              <a:rPr lang="en-IN" dirty="0"/>
              <a:t>Triage &amp; Admissions</a:t>
            </a:r>
          </a:p>
          <a:p>
            <a:pPr lvl="1"/>
            <a:r>
              <a:rPr lang="en-IN" dirty="0"/>
              <a:t>PPE</a:t>
            </a:r>
          </a:p>
          <a:p>
            <a:pPr lvl="2"/>
            <a:r>
              <a:rPr lang="en-IN" dirty="0"/>
              <a:t>Judicious and Appropriate use</a:t>
            </a:r>
          </a:p>
          <a:p>
            <a:pPr lvl="2"/>
            <a:r>
              <a:rPr lang="en-IN" dirty="0"/>
              <a:t>Pay attention to donning and doffing</a:t>
            </a:r>
          </a:p>
          <a:p>
            <a:r>
              <a:rPr lang="en-IN" dirty="0"/>
              <a:t>Home care precautions</a:t>
            </a:r>
          </a:p>
          <a:p>
            <a:endParaRPr lang="en-IN" dirty="0"/>
          </a:p>
        </p:txBody>
      </p:sp>
    </p:spTree>
    <p:extLst>
      <p:ext uri="{BB962C8B-B14F-4D97-AF65-F5344CB8AC3E}">
        <p14:creationId xmlns:p14="http://schemas.microsoft.com/office/powerpoint/2010/main" xmlns="" val="177440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7AD9A4C-7E8F-48C3-A967-DCBE4A2399BF}"/>
              </a:ext>
            </a:extLst>
          </p:cNvPr>
          <p:cNvSpPr>
            <a:spLocks noGrp="1"/>
          </p:cNvSpPr>
          <p:nvPr>
            <p:ph idx="1"/>
          </p:nvPr>
        </p:nvSpPr>
        <p:spPr>
          <a:xfrm>
            <a:off x="1849587" y="914400"/>
            <a:ext cx="8424001" cy="5410200"/>
          </a:xfrm>
        </p:spPr>
        <p:txBody>
          <a:bodyPr>
            <a:normAutofit fontScale="92500" lnSpcReduction="20000"/>
          </a:bodyPr>
          <a:lstStyle/>
          <a:p>
            <a:r>
              <a:rPr lang="en-US" dirty="0"/>
              <a:t>WHO Coronavirus Homepage</a:t>
            </a:r>
          </a:p>
          <a:p>
            <a:r>
              <a:rPr lang="en-US" dirty="0">
                <a:hlinkClick r:id="rId2"/>
              </a:rPr>
              <a:t>https://www.who.int/emergencies/diseases/novel-coronavirus-2019</a:t>
            </a:r>
            <a:endParaRPr lang="en-US" dirty="0"/>
          </a:p>
          <a:p>
            <a:r>
              <a:rPr lang="en-US" dirty="0"/>
              <a:t>All coronavirus (COVID-19) technical guidance documents</a:t>
            </a:r>
          </a:p>
          <a:p>
            <a:r>
              <a:rPr lang="en-US" dirty="0">
                <a:hlinkClick r:id="rId3"/>
              </a:rPr>
              <a:t>https://www.who.int/emergencies/diseases/novel-coronavirus-2019/technical-guidance</a:t>
            </a:r>
            <a:endParaRPr lang="en-US" dirty="0"/>
          </a:p>
          <a:p>
            <a:r>
              <a:rPr lang="en-US" dirty="0"/>
              <a:t>IPC documents</a:t>
            </a:r>
          </a:p>
          <a:p>
            <a:r>
              <a:rPr lang="en-US" dirty="0">
                <a:hlinkClick r:id="rId4"/>
              </a:rPr>
              <a:t>https://www.who.int/emergencies/diseases/novel-coronavirus-2019/technical-guidance/infection-prevention-and-control</a:t>
            </a:r>
            <a:endParaRPr lang="en-US" dirty="0"/>
          </a:p>
          <a:p>
            <a:r>
              <a:rPr lang="en-US" dirty="0">
                <a:hlinkClick r:id="rId5"/>
              </a:rPr>
              <a:t>https://www.who.int/infection-prevention/publications/en/</a:t>
            </a:r>
            <a:endParaRPr lang="en-US" dirty="0"/>
          </a:p>
          <a:p>
            <a:r>
              <a:rPr lang="en-US" dirty="0"/>
              <a:t>Questions and Answers</a:t>
            </a:r>
          </a:p>
          <a:p>
            <a:r>
              <a:rPr lang="en-US" dirty="0">
                <a:hlinkClick r:id="rId6"/>
              </a:rPr>
              <a:t>https://www.who.int/news-room/q-a-detail/q-a-coronaviruses</a:t>
            </a:r>
            <a:endParaRPr lang="en-US" dirty="0"/>
          </a:p>
          <a:p>
            <a:endParaRPr lang="en-US" dirty="0"/>
          </a:p>
          <a:p>
            <a:endParaRPr lang="en-US" dirty="0"/>
          </a:p>
        </p:txBody>
      </p:sp>
      <p:sp>
        <p:nvSpPr>
          <p:cNvPr id="5" name="Title 4">
            <a:extLst>
              <a:ext uri="{FF2B5EF4-FFF2-40B4-BE49-F238E27FC236}">
                <a16:creationId xmlns:a16="http://schemas.microsoft.com/office/drawing/2014/main" xmlns="" id="{29FAE702-C13C-47BD-B5E8-87E70D325804}"/>
              </a:ext>
            </a:extLst>
          </p:cNvPr>
          <p:cNvSpPr>
            <a:spLocks noGrp="1"/>
          </p:cNvSpPr>
          <p:nvPr>
            <p:ph type="title"/>
          </p:nvPr>
        </p:nvSpPr>
        <p:spPr>
          <a:xfrm>
            <a:off x="1849586" y="0"/>
            <a:ext cx="6120000" cy="720000"/>
          </a:xfrm>
        </p:spPr>
        <p:txBody>
          <a:bodyPr/>
          <a:lstStyle/>
          <a:p>
            <a:r>
              <a:rPr lang="en-US" dirty="0">
                <a:latin typeface="+mn-lt"/>
              </a:rPr>
              <a:t>Resources</a:t>
            </a:r>
          </a:p>
        </p:txBody>
      </p:sp>
    </p:spTree>
    <p:extLst>
      <p:ext uri="{BB962C8B-B14F-4D97-AF65-F5344CB8AC3E}">
        <p14:creationId xmlns:p14="http://schemas.microsoft.com/office/powerpoint/2010/main" xmlns="" val="261652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67992E-2CE5-4D40-BB2E-AE16DE8E6A18}"/>
              </a:ext>
            </a:extLst>
          </p:cNvPr>
          <p:cNvSpPr>
            <a:spLocks noGrp="1"/>
          </p:cNvSpPr>
          <p:nvPr>
            <p:ph type="title"/>
          </p:nvPr>
        </p:nvSpPr>
        <p:spPr>
          <a:xfrm>
            <a:off x="1795182" y="-62340"/>
            <a:ext cx="7597634" cy="1286160"/>
          </a:xfrm>
        </p:spPr>
        <p:txBody>
          <a:bodyPr anchor="b">
            <a:normAutofit fontScale="90000"/>
          </a:bodyPr>
          <a:lstStyle/>
          <a:p>
            <a:pPr algn="ctr"/>
            <a:r>
              <a:rPr lang="en-US" sz="3200" dirty="0" smtClean="0">
                <a:latin typeface="Algerian" pitchFamily="82" charset="0"/>
              </a:rPr>
              <a:t>QUALITY OF HOSPITAL SERVICES</a:t>
            </a:r>
            <a:br>
              <a:rPr lang="en-US" sz="3200" dirty="0" smtClean="0">
                <a:latin typeface="Algerian" pitchFamily="82" charset="0"/>
              </a:rPr>
            </a:br>
            <a:r>
              <a:rPr lang="en-US" sz="3200" dirty="0" smtClean="0">
                <a:latin typeface="Algerian" pitchFamily="82" charset="0"/>
              </a:rPr>
              <a:t>IN COVID-19 </a:t>
            </a:r>
            <a:br>
              <a:rPr lang="en-US" sz="3200" dirty="0" smtClean="0">
                <a:latin typeface="Algerian" pitchFamily="82" charset="0"/>
              </a:rPr>
            </a:br>
            <a:r>
              <a:rPr lang="en-US" sz="3200" b="1" dirty="0" smtClean="0">
                <a:solidFill>
                  <a:srgbClr val="FF0000"/>
                </a:solidFill>
                <a:latin typeface="Arial" panose="020B0604020202020204" pitchFamily="34" charset="0"/>
                <a:cs typeface="Arial" panose="020B0604020202020204" pitchFamily="34" charset="0"/>
              </a:rPr>
              <a:t>IPC </a:t>
            </a:r>
            <a:r>
              <a:rPr lang="en-US" sz="3200" b="1" dirty="0">
                <a:solidFill>
                  <a:srgbClr val="FF0000"/>
                </a:solidFill>
                <a:latin typeface="Arial" panose="020B0604020202020204" pitchFamily="34" charset="0"/>
                <a:cs typeface="Arial" panose="020B0604020202020204" pitchFamily="34" charset="0"/>
              </a:rPr>
              <a:t>goals in outbreak preparedness​</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EhAN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szxL4g0Tw3p4v9e1O2062LhBJO+0Fj0ArTr5s/bgdvsXhmPcdnnTNj32jmunB0FiK0abdrmdWfJByPoPw/rmkeINNTUtF1G2v7RyVEsDhlyOo+tcX4h+KEOlardacujSTSW8hjJacICR+BrzX9iOGKTw/wCJfMiR8XsWNyg/8s67jxl8OdX1bxPd32nvZRW8xDDzHKnOOeADXkcSU8ZhfcwerT7Lax7OQfUq028bpG2mrWt/IF+MLbhu8PADvi8z/wCyVdtvi7pbEfaNJvY/+ubK/wDMiudb4TeIgOL3TG9hI/8A8TVK8+GfiuAZjtYLn/rnOv8A7Nivk/refU9ZRb/7dX6I+p+p8P1NIyS/7ef6s9K0/wCI3hO7IVr97Zj2niZR+fT9a6Sw1Cwv4/Msb23uU9YpAw/SvnPUvDmvacCbzSbuJR1cxEr+Y4rNikkhlEkUjxSL0ZSVI/EVUOKMVRfLiKX5p/jcmfCuErR5sPVf4NfhY+qKK+edL8d+KtPCrHqsk8Y/guAJM/ifm/Wuksvi5qkagXmk2k57mN2j/nur1aPFGCmvfvH1V/yueRW4Vx0PgtL52/Ox7FRXlqfF+HaN+hSBu4W4BH/oNU7r4vXrD/RdFt4veScv/ICumXEOXpX9p+D/AMjmjw3mLdvZ/iv8z16iuQ+HXjRfFCTwT2y215AAzKrZV1PcenPb3FdfXp4bE08TTVWk7pnl4rC1cLVdKqrNBRRRW5zhRRRQAUUUUAFFFFABRRRQAUUUUAFFFFABXzX+3B/x7eGv+uk38hX0pXzX+3B/x7eGv+uk38hXo5V/vcPn+Rhiv4TLX7D/APyL/iX/AK/Yv/RdfRVfOv7D/wDyL/iX/r9i/wDRdfRVLNP97n/XQMN/CQUUUV55uFZWreHNC1XP2/S7WZj1fZtf/voYP61q0VE6cKi5Zq68y6dWdN80G0/I8/1P4U6Dcbmsrm7s2PQZEiD8Dz+tc/efCLUVJ+x6vay+nmoyfyzXsFFeVWyHAVdXTt6XX/APXo8QZhS0VS/rZ/8ABPEX+FXiFFLNd6aqgZJMrAAf981wkyCOV4w6uFYjcvRvcV7h8Y/EH9l+H/7NgfF1fgpweVj/AIj+PT868e8NaTNreuWumQ5BmcBmH8KDlm/AZr43OMFh6GIjhsKnzddb6vZH2uS47E18NLE4ppR6aW0W7PTvgZoclvZXGuzZX7SPKhX1QHlvzGPwr0yobC1hsbKGztkCQwoI0X0AGBU1ffYDCRweHjRXT8+p+e5jjJYzEyrPrt6dAooorsOIKKKKACiiigAooooAKKKKACiiigAooooAK+a/24P+Pbw1/wBdJv5CvpSvmv8Abg/49vDX/XSb+Qr0cq/3uHz/ACMMV/CZa/Yf/wCRf8S/9fsX/ouvoqvnX9h//kX/ABL/ANfsX/ouvoqlmn+9z/roGG/hIKKKK883CiiigApk8scELzTOEjjUs7HoABkmn1j+Nbe4u/Cep29rkzPbttA6nuR+I4rOrNwhKSV2kaUYKdSMZOybR4N411yTxB4iuNQbcIidkCn+GMdB/X6k16X8EvD/ANj0uTXbhP312NsORysYPX8T+gFeNjg/MucHkdK+l/C1/Z6l4fsrvT0WO3aIBYx/yzxwV/DGK+G4chHFY2deq7yWvzfX5fqfe8SzlhcDDD0laL0+S6fP9DTooor70/PgooooAKKKKACiiigArB8deLtD8F6BLrWvXQgt0O1FAy8r9kUdya3q+I/2nfGNx4o+Jd5YJMTp2jubW3jB+UyD/WP9d3y/RfrXdl+D+tVeV7Lcxr1fZRv1Nzxn+0n4x1K5kTw7b2ui2fIQsgmnI7Ek/KD7YP1rntJ+PfxQsLgSy6/HqC/887q0j2/+OBT+teYUV9bHAYaMeVQR5Tr1G73PtD4L/HLSPHFwmjarbrpWtkfIm/MVx/uE9/8AZP4Zr2CvzTtp5rW5iubeV4ponDxyIcFWByCDX338GPFbeM/h1petzEG6ZPKusf8APVOGP48H8a+dzXL44e1Sn8L/AAPQwtd1PdludjRRRXjHWFfNf7cH/Ht4a/66TfyFfSlfNf7cH/Ht4a/66TfyFejlX+9w+f5GGK/hMtfsP/8AIv8AiX/r9i/9F19FV86/sP8A/Iv+Jf8Ar9i/9F16d4k+Jmm6RqNxp8en3VxPA5Rzwqgj68/pXLn2Mo4XEzlWlZX/AEOrLMFXxcVCjG7O8orx64+LupNnyNHtY/TdKW/oKrp8WddDAtY2LDuBuH9a+afEuXp/E/uZ7q4YzBr4V96PaaK8jtfi9dBgLrRYmXuY5yD+RFdBpnxU8O3JC3Ud3ZH1ePcPzXNb0c9wFV2VRL1uvzMK2QZhSV3Tv6Wf5HeUVn6XrWk6om/T9RtrgeiSAkfhWhXqwnGa5ou6PJnCUHyyVmeD/Frw7/YviE3VvHts73MiYHCv/Ev9fxrT+CfiL7HqcmhXMmILs7oMnhZB1H4j9R716T440KPxD4duLAgeeBvgY/wyDp+fT8a+df8ASLO7/jguIJPoyOp/mCK+DzKlLKMwjiaa92Wv+a/r9D9AyytDOMulhqr95af5M+pqKxPBOux+IfDtvqC7RLjZOg/hkHUf1Hsa26+6pVY1YKpB3T1PgK1KdGo6c1ZrQKKKK0MwooooAKKKKAA1+dnxDgmtvH/iKGdGSRdVuchuvMrEH8QQfxr9E6+U/wBrf4c3VnrjeO9Kt2lsrsKuoKikmGUDAkP+ywAHsR717WSV406zjL7Rx4yDlC66Hz3RRRX1h5YV9lfsd280Pwi3yqVWbUZpI891woz+YNfKPgfwtq/jHxFb6Jo1u0s0rDe+PliTu7HsBX374L0C08L+FtP0Cx/1FlCIwx6sepb8SSa8LPa8VTVLq3c7sFB8zka9FFNmkjhjaSaRI0UZZmOAPxr5Y9IdXzX+3B/x7eGv+uk38hXdfEH4+eCPDBktbG4bXL9cjyrMgop/2n6D6DJr5f8Ai18Sda+I2qwXWpww2tvaqy29tCSQmTyST1PvxXuZVgqyrRqyjZI48VWhyOKep7V+xHsk0XxLA27/AI+omwCR/B7V3PxB8Caxq/i6S80uCI28yKXd5AoVgMH3NfKfwv8AH+ufD7XhqekyeZBJhbu0b7k6Dt7N6GvvTw7qttrmhWOsWZzBeQLMn0YZxXncT5RHFS/ffC3dW7pHfkmaVME+alva2p5bafCPUmGbrVbWP2jVm/nirTfCBsDbrgJ75g/+vXq9FfMx4dy9K3J+L/zPblxLmLd+f8F/keMXfwl1qME21/ZTDsDuUn9MVzeq+C/E2mgtcaTMyDq8X7wD6kV9F0VzVuF8HNe43H53/M6aHFeNg/fSkvS35HysPMglDfPFIvQ8qwrc03xj4m08KtvrFwyD+GUiQH/vrn9a991TQ9I1RSuoadbXGerMg3fmOa5fUPhf4ZuGLQLdWp7COTKj8D/jXlS4bxuHd8NV/FpnrR4mwOJXLiaX4KS/r5HCRfFLxSgAb7BIM87oDk/k1cprepTavqc2o3McEc0x3OIVKqT64yeTXp03wgtSxMWtzKM8BoAf1zTrf4Q2asDPrU7r3VYQv65rnr5VnOIShV1XnJf5nRQzbJcO3Olo/KL/AMjF+Bd9cxeI7nT0y1vPAZHHZWUjDfrj8q9orB8J+E9J8NLKdPSRpZQA8srZYj09hW9X1uT4Org8KqVV3evy8j5DOsbSxmLdWkrLT5+YUUUV6h5IUUUUAFFFFABTJ4op4XhmjSWKRSro6gqwPUEHqKi1K+s9Nspb3ULqG1tolLSSyuFVR7k14P42/aa0LTruS18MaTLrBQkfaJX8qFj/ALPBYj3xXRQwtau7U43InUjBe8zW8a/s4+DNbupLvR7i50GaRtzJCBJDnvhD0z9fwrA079lnR47pHv8AxXfXEAPzRx2yxlv+BZOPyrA/4ap1r/oTdP8A/A9//iKP+Gqda/6E3T//AAPf/wCIr2Y0c1jHlT/FHG54Vu/+Z9C+BPBPhrwTppsfD2nJbBsebKfmllPqzHk/y9q19Z1bTdGsXvtWv7eytkGWlnkCKB+NfK+sftQeKbqxeHTvD2m6fOwwJ2mabb/wEgV414p8TeIPFF6bzxBq11qEucqJX+VP91RwPwFZ0smxFWXNWdvxZUsXTirQR9OfED9pbQNN8y08JWL6xcDI+0yZjt1Pt3b8Bj3r568d/Ejxl40kb+3NYla2J4tIP3cA9to+9/wImuRor3MNl9DD6xjr3ZxVMROpuwFFbPhXwt4h8U3os9A0m6v5D1MaHYo9WboBXQ/E74Ya58PdO0q51y5tGm1AuPIhYsYivYnofwrodempqm5avoZqEmua2hy/hvQ9V8Sazb6Po1pJc3lw21FUZA/2j6AdzX6CeBdDTw14O0nQUbcLG1SHPqQOf1rwL9iC3tyniS7MKG4DxRiTHzBcE4z6Zr6Xr5nOsVKdX2PSJ6WDpqMebuFFFFeIdgUUUUAFFFFABRRRQAUUUUAFFFFABRRSSOscbSSMFRQSzE4AHrQAtebfFb4x+FvAcclq0w1LWMfJY27AlT2Lnoo/WvFPjN+0Fqmr3FzovguQ2GmAmNr9f9dcDoSv91T2PU+1eCyO8kjSSO0kjnczsxLMfUk9TX0GCyVytOvou3+Zw1sYlpA6/wCJXxI8U+Pr0yazeFLNTmKxhJWGP8P4j7n9K46igEHpX0lOnGnHlgrI86UnJ3YUUUVQgoNFfQv7Hvg/w54g/tvVta0uC/ubCeFLbzhuVNysSdvQngdawxWIWHpOpJXsaUqbqSUUeWeBPhl4z8ZyA6Po8wts4a6uB5cQ/E9fwr6F+H/7Nfh3SzHdeK7x9auRgmCPMduD6f3m/Svd4o44o1jiRURRhVUYAHoBTq+WxOcV62kfdXl/melTwkIb6lTSdM07SbJLLS7G3s7ZB8scMYRf07+9fO37cH/Ht4a/66TfyFfSlfNf7cH/AB7eGv8ArpN/IVllTbxcG/P8isT/AAmO/Yf/AOPHxL/12i/9BNfSVfNv7D//AB4+Jf8ArtF/6Ca+kqM1/wB7n8vyHhv4SCiiivONwooooAKKKKACiiigAooooAKKKKACsXx7ZXepeB9e07T223l1ptxDAfR2jYL+pFbVFOMuVpiauj80HVkdkdSjKSGUjBBHUGkr3r9rT4c/2HrY8aaTb7dO1GTbeqg4huD0b6P/AOhD3rwWvvsNiI4ikqkep4dSm6cnFnsP7OPwq0z4g3N5qOs37LY2EiK1pEcSTEgnk/wrx+NT/ta6JpOgeMNF07RtPt7G1j0wARwoFHDtyfU+5rivg745u/AHjS21iLc9nJiG+hB/1kJPP4jqPcV3n7YF9aap4v0DUrCZZ7W60hZYZFPDKXJBrhlGssfFyfutO33G6cHQdlqeIUUUV6pyhX1H+w7/AMgbxT/19W//AKA1fLlfUf7Dv/IG8U/9fVv/AOgNXm5v/ukvl+Z04T+Kj6Nooor4s9cK+a/24P8Aj28Nf9dJv5CvpSvmv9uD/j28Nf8AXSb+Qr0cq/3uHz/IwxX8Jjv2H/8Ajx8S/wDXaL/0E19JV82/sP8A/Hj4l/67Rf8AoJr6SozX/e5/L8gw38JBRRRXnG4UUUUAFFFFABRRRQAUUUUAFFFFABRRRQBneJdF0/xFoN5ouqQLPZ3cRjkU+h7j0IPIPqK+A/iT4R1DwP4wvfD2obmMLboJiMCeI/dcfXofQgiv0Nryj9pP4cDxx4RN9p0IOuaYrSWxA5mTq0X44yPce9erlWN+r1OWT91/1c5sVR9pG63R8TVavNQvLy1tLW5uHlis0MdurH/VqW3FR7ZJP41WIKkqylSDggjBB9KSvsbJnkBRRRQAV9P/ALE1xBa+H/Fc9zNHBElzblpJGCqo2N1Jr5gqaO6uY7aS2juJkgkIMkSuQrkdMjofxrmxmH+s0XTva5pSqeznzH2Z46/aC8DeHXe20+WXXbtcgpaf6sH0Lniua8PftQaDdaikGs6Dd6dbucG4SQSBPcqOcfSvlKiuKOS4ZRs7t97mzxlS9z9KNNvrPUrCC/sLiO5tZ0EkUsbZV1PQg185/twf8e3hr/rpN/IVP+xV4lubnTtY8LXErSRWe25tgf8AlmrHDKPx5qD9uD/j28Nf9dJv5CvIwmHeHzBU30/yOurU9ph3Id+w/wD8ePiX/rtF/wCgmvpKvm39h/8A48fEv/XaL/0E19JVz5r/AL3P5fkaYb+EgooorzjcKKKKACiiigAooooAKKKKACiiigAooooAKKKKAPkP9q34bSaB4gfxhpFqf7J1F83aovFvOepPordfrn1rwuv0rvLW3vLWS1u4I54JBteORQysPQg1+f8A8YLPTtO+J/iGx0m2S2soLxkiiT7qcDIHtnNfWZPjpVo+yktYrfyPLxdFQfMupylFFFe0cYUUU6OOSTf5cbv5a732qTtX1OOg96AG0UUUAfQX7EX/ACOPiL/sHxf+jDW1+3B/x7eGv+uk38hWL+xF/wAjj4i/7B8X/ow1tftwf8e3hr/rpN/IV89P/kbL+uh3x/3V/wBdR37D/wDx4+Jf+u0X/oJr6Sr5t/Yf/wCPHxL/ANdov/QTX0lXl5r/AL3P5fkdWG/hIKKKK843CiiigAooooAKKKKACiiigAooooAKKKKACiiigBGO1S3oM1+dHje4+2eNdeu924TancyA+xlYiv0O1i4W10m7uW6RQO5/BSa/NoyPKTLIxZ3O5ie5PJNfRZBHWcvT9Tz8c/hQlanhbQdV8T69baJott9pvrkkRpuwMAZJJ7ADk1l17N+x7Yi5+LRuioJs7GWQH03YT/2avdxVV0aMqi6I4qceeaidx4D/AGYreMx3XjPV2nPBazsjtX6FzyfwxXqHizwj4b8L/CjxDZ6Fo1pZRf2dNu2Rjc3y9Sepr0KuZ+Kv/JNvEX/YOm/9BNfHSxtbEVI+0l1XoeuqMIRfKj89F+6PpS0i/dH0pa+5PFPoL9iL/kcfEX/YPi/9GGtr9uD/AI9vDX/XSb+QrF/Yi/5HHxF/2D4v/Rhra/bg/wCPbw1/10m/kK+dn/yNl/XQ74/7q/66jv2H/wDjx8S/9dov/QTX0lXzb+w//wAePiX/AK7Rf+gmvpKvLzX/AHufy/I6sN/CQUUUV5xuFFFFABRRRQAUUUUAFFFFABRRRQAUUUUAFFFFAHK/F+9bT/hb4nvEIDx6XOUz/e2ED9a/PkcDFfcv7Tt6bH4J68w6zLFABn+/Kqn9Ca+Gq+qyGNqMpef6HmY5++kFfQ37Edju8T+INSyf3dmkGO3zOG/9lr55r6l/YgtGTQ/El8wG2W5hjX/gKtn+YrrzaXLhJfL8zLCq9VH0XXM/FX/km3iL/sHTf+gmumqlr+nRavol7pc/+ru4Hhb6MMV8bTlyzTZ67V0fm2v3R9KWtjxj4b1Twl4iutB1e3eG4t2IUsOJUz8rr6gisc8Dmv0KMlJKUdmeC01oz6A/YjYjxp4gXbkHTo8n0/eVuftwf8e3hr/rpN/IVufsgeCL7QfD194l1S2a3uNV2rbo64cQLyCR7k5FYf7cH/Ht4a/66TfyFfOe0jUzVOP9aHocrjhdf61HfsP/APHj4l/67Rf+gmvpKvm39h//AI8fEv8A12i/9BNfSVedmv8Avc/l+R0Yb+EgooorzjcKKKKACiiigAooooAKKKKACiiigAooooAKKKKAPFf2yLwW/wAJ4rYnBu9RhjA9cBn/APZK+Oa+pv23rxV8P+HNP3DdJeSTAd8Im3/2cV8s19jksbYVPu2eTjHeqFfYn7Gtq0PwruLhkKmfUpSCe6hUAP55r47r7j/Zetlt/gnobqAPP82U8dT5jD+lRnkrYZLux4JfvPkem0jEKpZiAAMkntUN/eWun2U17e3EdvbQoXllkbaqKOpJr5K+PPx0uvExm8PeEppLTRclZ7oZWS7HoO6p+p7+lfOYTB1MVPljt1Z6FWtGmrs0v2pPid4Z11T4X0XT7LU54G/e6oyBvJPdYT3Pq3T09a8L8L6r/YfiPT9ZFnBefY51m+zzjKSY7Gs2lVWbO1ScDJwOg9a+yw+FhQpeyjseRUqynLmZ+gPwv8f+H/H2hrfaNNsmjUC4tH4kgb0I7j0I4rxn9uD/AI9vDX/XSb+Qr558KeItZ8La3BrGh30lpdwnhlPDDurDoQfQ16D8bvidafEbw14eZrZrXVLN5BeRAfIcgYZD6H0PSvKpZZLDYuM4ax/LQ6pYlVKTi9z0f9h//jx8S/8AXaL/ANBNfSVfNv7D/wDx4+Jf+u0X/oJr6SryM1/3ufy/I68N/CQUUUV5xuFFFFABRRRQAUUUUAFFFFABRRRQAUUUUAFFFFAHyn+27d+Z4p8O2XP7izmk/wC+3Uf+yV8919BftsaPPD4u0XXvKbyLmzNqZP4Q6MWC+xIcn8D6V8+19vldvqkLf1qeNif4rA9DX3d4D1XRvBXwQ0LUNavIrOyg06ORmY8sWG7aoH3mOeAOa+ETyMV0XjDxnr/iqHT7bVbstaadbx29rbJ8scaooXOO7HHJP8qWPwbxfJG9knqFCt7K76nW/G34vav8QbxrK38yw0CJ8xWgbmYg8PJjqfQdB+teYUUV2UaMKMFCCsjKc3N3kFdZ8IdUt9I+I+jXF6kcllLOLa6SRQyvFJ8rAg/UVydKjvG6yRsVkQhlI7Ecg1VSCnBxfUUXZpnvHx6+BVz4dM/iLwfbyXOkcvPZqN0lqO5XuyfqPpXg1fod8NdaTxH4A0XWA3mfabNC5PdgMNn8Qa8W+PfwFjvxceJfA9skV3zJc6agws3ctH6N/s9D9a8HAZq4y9jiHqtL/wCf+Z3V8Ndc9M5n9jnxZo+ja1qmg6ncpazakUe1kkbCu68bM9j6etfWNfmnIk1vcNHIskM0T4ZWBVkYHoe4INfRnwF+PbWwt/DXjq6Lw8R2upvyU9Fl9R/tfn60s1y2U5OvT17r/IeFxCS5JH1BRTY5EkjWSN1dGAZWU5BB6EGnV80egFFFFABRRRQAUUUUAFFFFABRRRQAUUUUAFFFFAGN4z8MaL4v0CfRNdtFubSXnrhkYdGU9QR618bfHX4Z6T8O7+GGy8UR6hJcNuSxkjxcRR/3nI4xngcDPpwa93+PPxvsvCCTaB4akivdfIKyyfeis/r/AHn9F7d/Q/Imq6he6rqM+o6ldS3V3cOZJZpGyzse5r6XJsPiIrnbtHt3/wAjzsXUpvS12VaKKK+hOAKKKKACiiigD6+/Y213+0Ph3d6NI5aTTLshc/3HG4Aew5r3Kvjf9kXxNbaF8Qrqxv7uO2tNQs2BeaQJGrp8wyScZIyK9N+Kn7Rmi6TFNp3gtV1a/wAFftjgi3iPqO7n8h7mvksdgKs8XKNOO+v3nq0a0VSTkzb+OvwV07xvFJrOiiKw8QIv3sYjugP4X9/RvzzXx5rmlajomq3GlatZy2d7bttlikXBHv7g9j3rorr4nfEG51JtQk8YayszPvxHdMiA+gQHaB7YxXS6p8RtI8eaPFpvxE05l1OBdtrr1hGBKvtLHwHX1wRjsM17GEpYnCRUZvmj5br/ADRyVZU6rutGaPwI+Nl/4Lkh0PxA0194fJ2qc7pLT3X1X/Z/L0P2Bo+pWGsaZBqWl3cV3Z3CB4pomyrCvzfvIVgupIY7iK5RWIWWPO1x6jIBH4gGu9+DnxU1z4d6mFhJvNGmfN1Yu3B9XQ/wt+h7+oxzHKlW/eUtJdu//BLoYpw92Wx93UVieCfFWh+MdCi1jQbxbm3fhh0eJu6uvY1t18tKLi3GS1PSTTV0FFFFSMKKKKACiiigAooooAKKKr6lfWem2E9/qF1Fa2sCF5ZpWCoijuSaErgTsQqlmIAAySe1fNXx8+PYUT+GfAl1knKXWqRnp6rCfX/b/L1rk/jz8cbzxd5/h7ww8tnoOSss3Ky3g9+6xn+71Pf0HiNfS5dlFrVK616L/P8AyPOxGKv7sBzszuzuxZmOWYnJJ9abRRX0JwBRRRQAUUUUAFFFFABRRRQAUUUUAFFFFAHTfDnxxr3gTXk1XRLkqDgXFu5zFcJ/dYfyPUV9rfCj4j6D8Q9G+16bJ5F7CB9rspGHmQn191PZv5HivgOtLwzruq+G9at9Y0W8ks72A5SRD1HcEdCD3Brzcfl0MUuZaS7/AOZ0UMQ6bt0P0eoryv4H/GLSfH9qmn33laf4hjX95bZwk4A5eLPUeq9R7jmvVK+QrUZ0ZuE1ZnrQmpq8QooorIoKKKKACiiigArlviP4F0rx5ptvputXeoxWcMnmmG1nEaytjjfwc46j3rqaKqE5QkpRdmJpNWZ4z/wzZ8OfXWf/AALH/wATR/wzZ8OfXWf/AALH/wATXs1FdP1/E/8APx/eZ+wp/wAp4z/wzZ8OfXWf/Asf/E0f8M2fDn11n/wLH/xNezUUfX8T/wA/H94ewp/ynjP/AAzZ8OfXWf8AwLH/AMTR/wAM2fDn11n/AMCx/wDE17NRR9fxP/Px/eHsKf8AKeM/8M2fDn11n/wLH/xNH/DNnw59dZ/8Cx/8TXs1FH1/E/8APx/eHsKf8p4z/wAM2fDn11n/AMCx/wDE0f8ADNnw59dZ/wDAsf8AxNezUUfX8T/z8f3h7Cn/ACnjP/DNnw59dZ/8Cx/8TR/wzZ8OfXWf/Asf/E17NRR9fxP/AD8f3h7Cn/KeM/8ADNnw59dZ/wDAsf8AxNH/AAzZ8OfXWf8AwLH/AMTXs1FH1/E/8/H94ewp/wAp4z/wzZ8OfXWf/Asf/E0f8M2fDn11n/wLH/xNezUUfX8T/wA/H94ewp/ynjP/AAzZ8OfXWf8AwLH/AMTR/wAM2fDn11n/AMCx/wDE17NRR9fxP/Px/eHsKf8AKeQaf+zv4C0++gvrOfXIbiCRZIpEvcMrA5BBC168g2oF3FsDGT1NLRWNWvUrW9pK5cYRj8KCiiisigooooAKKKKACiiigAooooAKKKKACiiigAooooAKKKKACiiigAooooAKKKKACiiigAooooAKKKKACiiigAooooA//9k=">
            <a:extLst>
              <a:ext uri="{FF2B5EF4-FFF2-40B4-BE49-F238E27FC236}">
                <a16:creationId xmlns:a16="http://schemas.microsoft.com/office/drawing/2014/main" xmlns="" id="{65D9945E-446F-4BB8-8732-C57DD98FA9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EhAN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szxL4g0Tw3p4v9e1O2062LhBJO+0Fj0ArTr5s/bgdvsXhmPcdnnTNj32jmunB0FiK0abdrmdWfJByPoPw/rmkeINNTUtF1G2v7RyVEsDhlyOo+tcX4h+KEOlardacujSTSW8hjJacICR+BrzX9iOGKTw/wCJfMiR8XsWNyg/8s67jxl8OdX1bxPd32nvZRW8xDDzHKnOOeADXkcSU8ZhfcwerT7Lax7OQfUq028bpG2mrWt/IF+MLbhu8PADvi8z/wCyVdtvi7pbEfaNJvY/+ubK/wDMiudb4TeIgOL3TG9hI/8A8TVK8+GfiuAZjtYLn/rnOv8A7Nivk/refU9ZRb/7dX6I+p+p8P1NIyS/7ef6s9K0/wCI3hO7IVr97Zj2niZR+fT9a6Sw1Cwv4/Msb23uU9YpAw/SvnPUvDmvacCbzSbuJR1cxEr+Y4rNikkhlEkUjxSL0ZSVI/EVUOKMVRfLiKX5p/jcmfCuErR5sPVf4NfhY+qKK+edL8d+KtPCrHqsk8Y/guAJM/ifm/Wuksvi5qkagXmk2k57mN2j/nur1aPFGCmvfvH1V/yueRW4Vx0PgtL52/Ox7FRXlqfF+HaN+hSBu4W4BH/oNU7r4vXrD/RdFt4veScv/ICumXEOXpX9p+D/AMjmjw3mLdvZ/iv8z16iuQ+HXjRfFCTwT2y215AAzKrZV1PcenPb3FdfXp4bE08TTVWk7pnl4rC1cLVdKqrNBRRRW5zhRRRQAUUUUAFFFFABRRRQAUUUUAFFFFABXzX+3B/x7eGv+uk38hX0pXzX+3B/x7eGv+uk38hXo5V/vcPn+Rhiv4TLX7D/APyL/iX/AK/Yv/RdfRVfOv7D/wDyL/iX/r9i/wDRdfRVLNP97n/XQMN/CQUUUV55uFZWreHNC1XP2/S7WZj1fZtf/voYP61q0VE6cKi5Zq68y6dWdN80G0/I8/1P4U6Dcbmsrm7s2PQZEiD8Dz+tc/efCLUVJ+x6vay+nmoyfyzXsFFeVWyHAVdXTt6XX/APXo8QZhS0VS/rZ/8ABPEX+FXiFFLNd6aqgZJMrAAf981wkyCOV4w6uFYjcvRvcV7h8Y/EH9l+H/7NgfF1fgpweVj/AIj+PT868e8NaTNreuWumQ5BmcBmH8KDlm/AZr43OMFh6GIjhsKnzddb6vZH2uS47E18NLE4ppR6aW0W7PTvgZoclvZXGuzZX7SPKhX1QHlvzGPwr0yobC1hsbKGztkCQwoI0X0AGBU1ffYDCRweHjRXT8+p+e5jjJYzEyrPrt6dAooorsOIKKKKACiiigAooooAKKKKACiiigAooooAK+a/24P+Pbw1/wBdJv5CvpSvmv8Abg/49vDX/XSb+Qr0cq/3uHz/ACMMV/CZa/Yf/wCRf8S/9fsX/ouvoqvnX9h//kX/ABL/ANfsX/ouvoqlmn+9z/roGG/hIKKKK883CiiigApk8scELzTOEjjUs7HoABkmn1j+Nbe4u/Cep29rkzPbttA6nuR+I4rOrNwhKSV2kaUYKdSMZOybR4N411yTxB4iuNQbcIidkCn+GMdB/X6k16X8EvD/ANj0uTXbhP312NsORysYPX8T+gFeNjg/MucHkdK+l/C1/Z6l4fsrvT0WO3aIBYx/yzxwV/DGK+G4chHFY2deq7yWvzfX5fqfe8SzlhcDDD0laL0+S6fP9DTooor70/PgooooAKKKKACiiigArB8deLtD8F6BLrWvXQgt0O1FAy8r9kUdya3q+I/2nfGNx4o+Jd5YJMTp2jubW3jB+UyD/WP9d3y/RfrXdl+D+tVeV7Lcxr1fZRv1Nzxn+0n4x1K5kTw7b2ui2fIQsgmnI7Ek/KD7YP1rntJ+PfxQsLgSy6/HqC/887q0j2/+OBT+teYUV9bHAYaMeVQR5Tr1G73PtD4L/HLSPHFwmjarbrpWtkfIm/MVx/uE9/8AZP4Zr2CvzTtp5rW5iubeV4ponDxyIcFWByCDX338GPFbeM/h1petzEG6ZPKusf8APVOGP48H8a+dzXL44e1Sn8L/AAPQwtd1PdludjRRRXjHWFfNf7cH/Ht4a/66TfyFfSlfNf7cH/Ht4a/66TfyFejlX+9w+f5GGK/hMtfsP/8AIv8AiX/r9i/9F19FV86/sP8A/Iv+Jf8Ar9i/9F16d4k+Jmm6RqNxp8en3VxPA5Rzwqgj68/pXLn2Mo4XEzlWlZX/AEOrLMFXxcVCjG7O8orx64+LupNnyNHtY/TdKW/oKrp8WddDAtY2LDuBuH9a+afEuXp/E/uZ7q4YzBr4V96PaaK8jtfi9dBgLrRYmXuY5yD+RFdBpnxU8O3JC3Ud3ZH1ePcPzXNb0c9wFV2VRL1uvzMK2QZhSV3Tv6Wf5HeUVn6XrWk6om/T9RtrgeiSAkfhWhXqwnGa5ou6PJnCUHyyVmeD/Frw7/YviE3VvHts73MiYHCv/Ev9fxrT+CfiL7HqcmhXMmILs7oMnhZB1H4j9R716T440KPxD4duLAgeeBvgY/wyDp+fT8a+df8ASLO7/jguIJPoyOp/mCK+DzKlLKMwjiaa92Wv+a/r9D9AyytDOMulhqr95af5M+pqKxPBOux+IfDtvqC7RLjZOg/hkHUf1Hsa26+6pVY1YKpB3T1PgK1KdGo6c1ZrQKKKK0MwooooAKKKKAA1+dnxDgmtvH/iKGdGSRdVuchuvMrEH8QQfxr9E6+U/wBrf4c3VnrjeO9Kt2lsrsKuoKikmGUDAkP+ywAHsR717WSV406zjL7Rx4yDlC66Hz3RRRX1h5YV9lfsd280Pwi3yqVWbUZpI891woz+YNfKPgfwtq/jHxFb6Jo1u0s0rDe+PliTu7HsBX374L0C08L+FtP0Cx/1FlCIwx6sepb8SSa8LPa8VTVLq3c7sFB8zka9FFNmkjhjaSaRI0UZZmOAPxr5Y9IdXzX+3B/x7eGv+uk38hXdfEH4+eCPDBktbG4bXL9cjyrMgop/2n6D6DJr5f8Ai18Sda+I2qwXWpww2tvaqy29tCSQmTyST1PvxXuZVgqyrRqyjZI48VWhyOKep7V+xHsk0XxLA27/AI+omwCR/B7V3PxB8Caxq/i6S80uCI28yKXd5AoVgMH3NfKfwv8AH+ufD7XhqekyeZBJhbu0b7k6Dt7N6GvvTw7qttrmhWOsWZzBeQLMn0YZxXncT5RHFS/ffC3dW7pHfkmaVME+alva2p5bafCPUmGbrVbWP2jVm/nirTfCBsDbrgJ75g/+vXq9FfMx4dy9K3J+L/zPblxLmLd+f8F/keMXfwl1qME21/ZTDsDuUn9MVzeq+C/E2mgtcaTMyDq8X7wD6kV9F0VzVuF8HNe43H53/M6aHFeNg/fSkvS35HysPMglDfPFIvQ8qwrc03xj4m08KtvrFwyD+GUiQH/vrn9a991TQ9I1RSuoadbXGerMg3fmOa5fUPhf4ZuGLQLdWp7COTKj8D/jXlS4bxuHd8NV/FpnrR4mwOJXLiaX4KS/r5HCRfFLxSgAb7BIM87oDk/k1cprepTavqc2o3McEc0x3OIVKqT64yeTXp03wgtSxMWtzKM8BoAf1zTrf4Q2asDPrU7r3VYQv65rnr5VnOIShV1XnJf5nRQzbJcO3Olo/KL/AMjF+Bd9cxeI7nT0y1vPAZHHZWUjDfrj8q9orB8J+E9J8NLKdPSRpZQA8srZYj09hW9X1uT4Org8KqVV3evy8j5DOsbSxmLdWkrLT5+YUUUV6h5IUUUUAFFFFABTJ4op4XhmjSWKRSro6gqwPUEHqKi1K+s9Nspb3ULqG1tolLSSyuFVR7k14P42/aa0LTruS18MaTLrBQkfaJX8qFj/ALPBYj3xXRQwtau7U43InUjBe8zW8a/s4+DNbupLvR7i50GaRtzJCBJDnvhD0z9fwrA079lnR47pHv8AxXfXEAPzRx2yxlv+BZOPyrA/4ap1r/oTdP8A/A9//iKP+Gqda/6E3T//AAPf/wCIr2Y0c1jHlT/FHG54Vu/+Z9C+BPBPhrwTppsfD2nJbBsebKfmllPqzHk/y9q19Z1bTdGsXvtWv7eytkGWlnkCKB+NfK+sftQeKbqxeHTvD2m6fOwwJ2mabb/wEgV414p8TeIPFF6bzxBq11qEucqJX+VP91RwPwFZ0smxFWXNWdvxZUsXTirQR9OfED9pbQNN8y08JWL6xcDI+0yZjt1Pt3b8Bj3r568d/Ejxl40kb+3NYla2J4tIP3cA9to+9/wImuRor3MNl9DD6xjr3ZxVMROpuwFFbPhXwt4h8U3os9A0m6v5D1MaHYo9WboBXQ/E74Ya58PdO0q51y5tGm1AuPIhYsYivYnofwrodempqm5avoZqEmua2hy/hvQ9V8Sazb6Po1pJc3lw21FUZA/2j6AdzX6CeBdDTw14O0nQUbcLG1SHPqQOf1rwL9iC3tyniS7MKG4DxRiTHzBcE4z6Zr6Xr5nOsVKdX2PSJ6WDpqMebuFFFFeIdgUUUUAFFFFABRRRQAUUUUAFFFFABRRSSOscbSSMFRQSzE4AHrQAtebfFb4x+FvAcclq0w1LWMfJY27AlT2Lnoo/WvFPjN+0Fqmr3FzovguQ2GmAmNr9f9dcDoSv91T2PU+1eCyO8kjSSO0kjnczsxLMfUk9TX0GCyVytOvou3+Zw1sYlpA6/wCJXxI8U+Pr0yazeFLNTmKxhJWGP8P4j7n9K46igEHpX0lOnGnHlgrI86UnJ3YUUUVQgoNFfQv7Hvg/w54g/tvVta0uC/ubCeFLbzhuVNysSdvQngdawxWIWHpOpJXsaUqbqSUUeWeBPhl4z8ZyA6Po8wts4a6uB5cQ/E9fwr6F+H/7Nfh3SzHdeK7x9auRgmCPMduD6f3m/Svd4o44o1jiRURRhVUYAHoBTq+WxOcV62kfdXl/melTwkIb6lTSdM07SbJLLS7G3s7ZB8scMYRf07+9fO37cH/Ht4a/66TfyFfSlfNf7cH/AB7eGv8ArpN/IVllTbxcG/P8isT/AAmO/Yf/AOPHxL/12i/9BNfSVfNv7D//AB4+Jf8ArtF/6Ca+kqM1/wB7n8vyHhv4SCiiivONwooooAKKKKACiiigAooooAKKKKACsXx7ZXepeB9e07T223l1ptxDAfR2jYL+pFbVFOMuVpiauj80HVkdkdSjKSGUjBBHUGkr3r9rT4c/2HrY8aaTb7dO1GTbeqg4huD0b6P/AOhD3rwWvvsNiI4ikqkep4dSm6cnFnsP7OPwq0z4g3N5qOs37LY2EiK1pEcSTEgnk/wrx+NT/ta6JpOgeMNF07RtPt7G1j0wARwoFHDtyfU+5rivg745u/AHjS21iLc9nJiG+hB/1kJPP4jqPcV3n7YF9aap4v0DUrCZZ7W60hZYZFPDKXJBrhlGssfFyfutO33G6cHQdlqeIUUUV6pyhX1H+w7/AMgbxT/19W//AKA1fLlfUf7Dv/IG8U/9fVv/AOgNXm5v/ukvl+Z04T+Kj6Nooor4s9cK+a/24P8Aj28Nf9dJv5CvpSvmv9uD/j28Nf8AXSb+Qr0cq/3uHz/IwxX8Jjv2H/8Ajx8S/wDXaL/0E19JV82/sP8A/Hj4l/67Rf8AoJr6SozX/e5/L8gw38JBRRRXnG4UUUUAFFFFABRRRQAUUUUAFFFFABRRRQBneJdF0/xFoN5ouqQLPZ3cRjkU+h7j0IPIPqK+A/iT4R1DwP4wvfD2obmMLboJiMCeI/dcfXofQgiv0Nryj9pP4cDxx4RN9p0IOuaYrSWxA5mTq0X44yPce9erlWN+r1OWT91/1c5sVR9pG63R8TVavNQvLy1tLW5uHlis0MdurH/VqW3FR7ZJP41WIKkqylSDggjBB9KSvsbJnkBRRRQAV9P/ALE1xBa+H/Fc9zNHBElzblpJGCqo2N1Jr5gqaO6uY7aS2juJkgkIMkSuQrkdMjofxrmxmH+s0XTva5pSqeznzH2Z46/aC8DeHXe20+WXXbtcgpaf6sH0Lniua8PftQaDdaikGs6Dd6dbucG4SQSBPcqOcfSvlKiuKOS4ZRs7t97mzxlS9z9KNNvrPUrCC/sLiO5tZ0EkUsbZV1PQg185/twf8e3hr/rpN/IVP+xV4lubnTtY8LXErSRWe25tgf8AlmrHDKPx5qD9uD/j28Nf9dJv5CvIwmHeHzBU30/yOurU9ph3Id+w/wD8ePiX/rtF/wCgmvpKvm39h/8A48fEv/XaL/0E19JVz5r/AL3P5fkaYb+EgooorzjcKKKKACiiigAooooAKKKKACiiigAooooAKKKKAPkP9q34bSaB4gfxhpFqf7J1F83aovFvOepPordfrn1rwuv0rvLW3vLWS1u4I54JBteORQysPQg1+f8A8YLPTtO+J/iGx0m2S2soLxkiiT7qcDIHtnNfWZPjpVo+yktYrfyPLxdFQfMupylFFFe0cYUUU6OOSTf5cbv5a732qTtX1OOg96AG0UUUAfQX7EX/ACOPiL/sHxf+jDW1+3B/x7eGv+uk38hWL+xF/wAjj4i/7B8X/ow1tftwf8e3hr/rpN/IV89P/kbL+uh3x/3V/wBdR37D/wDx4+Jf+u0X/oJr6Sr5t/Yf/wCPHxL/ANdov/QTX0lXl5r/AL3P5fkdWG/hIKKKK843CiiigAooooAKKKKACiiigAooooAKKKKACiiigBGO1S3oM1+dHje4+2eNdeu924TancyA+xlYiv0O1i4W10m7uW6RQO5/BSa/NoyPKTLIxZ3O5ie5PJNfRZBHWcvT9Tz8c/hQlanhbQdV8T69baJott9pvrkkRpuwMAZJJ7ADk1l17N+x7Yi5+LRuioJs7GWQH03YT/2avdxVV0aMqi6I4qceeaidx4D/AGYreMx3XjPV2nPBazsjtX6FzyfwxXqHizwj4b8L/CjxDZ6Fo1pZRf2dNu2Rjc3y9Sepr0KuZ+Kv/JNvEX/YOm/9BNfHSxtbEVI+0l1XoeuqMIRfKj89F+6PpS0i/dH0pa+5PFPoL9iL/kcfEX/YPi/9GGtr9uD/AI9vDX/XSb+QrF/Yi/5HHxF/2D4v/Rhra/bg/wCPbw1/10m/kK+dn/yNl/XQ74/7q/66jv2H/wDjx8S/9dov/QTX0lXzb+w//wAePiX/AK7Rf+gmvpKvLzX/AHufy/I6sN/CQUUUV5xuFFFFABRRRQAUUUUAFFFFABRRRQAUUUUAFFFFAHK/F+9bT/hb4nvEIDx6XOUz/e2ED9a/PkcDFfcv7Tt6bH4J68w6zLFABn+/Kqn9Ca+Gq+qyGNqMpef6HmY5++kFfQ37Edju8T+INSyf3dmkGO3zOG/9lr55r6l/YgtGTQ/El8wG2W5hjX/gKtn+YrrzaXLhJfL8zLCq9VH0XXM/FX/km3iL/sHTf+gmumqlr+nRavol7pc/+ru4Hhb6MMV8bTlyzTZ67V0fm2v3R9KWtjxj4b1Twl4iutB1e3eG4t2IUsOJUz8rr6gisc8Dmv0KMlJKUdmeC01oz6A/YjYjxp4gXbkHTo8n0/eVuftwf8e3hr/rpN/IVufsgeCL7QfD194l1S2a3uNV2rbo64cQLyCR7k5FYf7cH/Ht4a/66TfyFfOe0jUzVOP9aHocrjhdf61HfsP/APHj4l/67Rf+gmvpKvm39h//AI8fEv8A12i/9BNfSVedmv8Avc/l+R0Yb+EgooorzjcKKKKACiiigAooooAKKKKACiiigAooooAKKKKAPFf2yLwW/wAJ4rYnBu9RhjA9cBn/APZK+Oa+pv23rxV8P+HNP3DdJeSTAd8Im3/2cV8s19jksbYVPu2eTjHeqFfYn7Gtq0PwruLhkKmfUpSCe6hUAP55r47r7j/Zetlt/gnobqAPP82U8dT5jD+lRnkrYZLux4JfvPkem0jEKpZiAAMkntUN/eWun2U17e3EdvbQoXllkbaqKOpJr5K+PPx0uvExm8PeEppLTRclZ7oZWS7HoO6p+p7+lfOYTB1MVPljt1Z6FWtGmrs0v2pPid4Z11T4X0XT7LU54G/e6oyBvJPdYT3Pq3T09a8L8L6r/YfiPT9ZFnBefY51m+zzjKSY7Gs2lVWbO1ScDJwOg9a+yw+FhQpeyjseRUqynLmZ+gPwv8f+H/H2hrfaNNsmjUC4tH4kgb0I7j0I4rxn9uD/AI9vDX/XSb+Qr558KeItZ8La3BrGh30lpdwnhlPDDurDoQfQ16D8bvidafEbw14eZrZrXVLN5BeRAfIcgYZD6H0PSvKpZZLDYuM4ax/LQ6pYlVKTi9z0f9h//jx8S/8AXaL/ANBNfSVfNv7D/wDx4+Jf+u0X/oJr6SryM1/3ufy/I68N/CQUUUV5xuFFFFABRRRQAUUUUAFFFFABRRRQAUUUUAFFFFAHyn+27d+Z4p8O2XP7izmk/wC+3Uf+yV8919BftsaPPD4u0XXvKbyLmzNqZP4Q6MWC+xIcn8D6V8+19vldvqkLf1qeNif4rA9DX3d4D1XRvBXwQ0LUNavIrOyg06ORmY8sWG7aoH3mOeAOa+ETyMV0XjDxnr/iqHT7bVbstaadbx29rbJ8scaooXOO7HHJP8qWPwbxfJG9knqFCt7K76nW/G34vav8QbxrK38yw0CJ8xWgbmYg8PJjqfQdB+teYUUV2UaMKMFCCsjKc3N3kFdZ8IdUt9I+I+jXF6kcllLOLa6SRQyvFJ8rAg/UVydKjvG6yRsVkQhlI7Ecg1VSCnBxfUUXZpnvHx6+BVz4dM/iLwfbyXOkcvPZqN0lqO5XuyfqPpXg1fod8NdaTxH4A0XWA3mfabNC5PdgMNn8Qa8W+PfwFjvxceJfA9skV3zJc6agws3ctH6N/s9D9a8HAZq4y9jiHqtL/wCf+Z3V8Ndc9M5n9jnxZo+ja1qmg6ncpazakUe1kkbCu68bM9j6etfWNfmnIk1vcNHIskM0T4ZWBVkYHoe4INfRnwF+PbWwt/DXjq6Lw8R2upvyU9Fl9R/tfn60s1y2U5OvT17r/IeFxCS5JH1BRTY5EkjWSN1dGAZWU5BB6EGnV80egFFFFABRRRQAUUUUAFFFFABRRRQAUUUUAFFFFAGN4z8MaL4v0CfRNdtFubSXnrhkYdGU9QR618bfHX4Z6T8O7+GGy8UR6hJcNuSxkjxcRR/3nI4xngcDPpwa93+PPxvsvCCTaB4akivdfIKyyfeis/r/AHn9F7d/Q/Imq6he6rqM+o6ldS3V3cOZJZpGyzse5r6XJsPiIrnbtHt3/wAjzsXUpvS12VaKKK+hOAKKKKACiiigD6+/Y213+0Ph3d6NI5aTTLshc/3HG4Aew5r3Kvjf9kXxNbaF8Qrqxv7uO2tNQs2BeaQJGrp8wyScZIyK9N+Kn7Rmi6TFNp3gtV1a/wAFftjgi3iPqO7n8h7mvksdgKs8XKNOO+v3nq0a0VSTkzb+OvwV07xvFJrOiiKw8QIv3sYjugP4X9/RvzzXx5rmlajomq3GlatZy2d7bttlikXBHv7g9j3rorr4nfEG51JtQk8YayszPvxHdMiA+gQHaB7YxXS6p8RtI8eaPFpvxE05l1OBdtrr1hGBKvtLHwHX1wRjsM17GEpYnCRUZvmj5br/ADRyVZU6rutGaPwI+Nl/4Lkh0PxA0194fJ2qc7pLT3X1X/Z/L0P2Bo+pWGsaZBqWl3cV3Z3CB4pomyrCvzfvIVgupIY7iK5RWIWWPO1x6jIBH4gGu9+DnxU1z4d6mFhJvNGmfN1Yu3B9XQ/wt+h7+oxzHKlW/eUtJdu//BLoYpw92Wx93UVieCfFWh+MdCi1jQbxbm3fhh0eJu6uvY1t18tKLi3GS1PSTTV0FFFFSMKKKKACiiigAooooAKKKr6lfWem2E9/qF1Fa2sCF5ZpWCoijuSaErgTsQqlmIAAySe1fNXx8+PYUT+GfAl1knKXWqRnp6rCfX/b/L1rk/jz8cbzxd5/h7ww8tnoOSss3Ky3g9+6xn+71Pf0HiNfS5dlFrVK616L/P8AyPOxGKv7sBzszuzuxZmOWYnJJ9abRRX0JwBRRRQAUUUUAFFFFABRRRQAUUUUAFFFFAHTfDnxxr3gTXk1XRLkqDgXFu5zFcJ/dYfyPUV9rfCj4j6D8Q9G+16bJ5F7CB9rspGHmQn191PZv5HivgOtLwzruq+G9at9Y0W8ks72A5SRD1HcEdCD3Brzcfl0MUuZaS7/AOZ0UMQ6bt0P0eoryv4H/GLSfH9qmn33laf4hjX95bZwk4A5eLPUeq9R7jmvVK+QrUZ0ZuE1ZnrQmpq8QooorIoKKKKACiiigArlviP4F0rx5ptvputXeoxWcMnmmG1nEaytjjfwc46j3rqaKqE5QkpRdmJpNWZ4z/wzZ8OfXWf/AALH/wATR/wzZ8OfXWf/AALH/wATXs1FdP1/E/8APx/eZ+wp/wAp4z/wzZ8OfXWf/Asf/E0f8M2fDn11n/wLH/xNezUUfX8T/wA/H94ewp/ynjP/AAzZ8OfXWf8AwLH/AMTR/wAM2fDn11n/AMCx/wDE17NRR9fxP/Px/eHsKf8AKeM/8M2fDn11n/wLH/xNH/DNnw59dZ/8Cx/8TXs1FH1/E/8APx/eHsKf8p4z/wAM2fDn11n/AMCx/wDE0f8ADNnw59dZ/wDAsf8AxNezUUfX8T/z8f3h7Cn/ACnjP/DNnw59dZ/8Cx/8TR/wzZ8OfXWf/Asf/E17NRR9fxP/AD8f3h7Cn/KeM/8ADNnw59dZ/wDAsf8AxNH/AAzZ8OfXWf8AwLH/AMTXs1FH1/E/8/H94ewp/wAp4z/wzZ8OfXWf/Asf/E0f8M2fDn11n/wLH/xNezUUfX8T/wA/H94ewp/ynjP/AAzZ8OfXWf8AwLH/AMTR/wAM2fDn11n/AMCx/wDE17NRR9fxP/Px/eHsKf8AKeQaf+zv4C0++gvrOfXIbiCRZIpEvcMrA5BBC168g2oF3FsDGT1NLRWNWvUrW9pK5cYRj8KCiiisigooooAKKKKACiiigAooooAKKKKACiiigAooooAKKKKACiiigAooooAKKKKACiiigAooooAKKKKACiiigAooooA//9k=">
            <a:extLst>
              <a:ext uri="{FF2B5EF4-FFF2-40B4-BE49-F238E27FC236}">
                <a16:creationId xmlns:a16="http://schemas.microsoft.com/office/drawing/2014/main" xmlns="" id="{FD926CFE-34D7-49CE-8D0E-AC55AC8E28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g;base64,%20/9j/4AAQSkZJRgABAQEAYABgAAD/2wBDAAUDBAQEAwUEBAQFBQUGBwwIBwcHBw8LCwkMEQ8SEhEPERETFhwXExQaFRERGCEYGh0dHx8fExciJCIeJBweHx7/2wBDAQUFBQcGBw4ICA4eFBEUHh4eHh4eHh4eHh4eHh4eHh4eHh4eHh4eHh4eHh4eHh4eHh4eHh4eHh4eHh4eHh4eHh7/wAARCAEhAN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szxL4g0Tw3p4v9e1O2062LhBJO+0Fj0ArTr5s/bgdvsXhmPcdnnTNj32jmunB0FiK0abdrmdWfJByPoPw/rmkeINNTUtF1G2v7RyVEsDhlyOo+tcX4h+KEOlardacujSTSW8hjJacICR+BrzX9iOGKTw/wCJfMiR8XsWNyg/8s67jxl8OdX1bxPd32nvZRW8xDDzHKnOOeADXkcSU8ZhfcwerT7Lax7OQfUq028bpG2mrWt/IF+MLbhu8PADvi8z/wCyVdtvi7pbEfaNJvY/+ubK/wDMiudb4TeIgOL3TG9hI/8A8TVK8+GfiuAZjtYLn/rnOv8A7Nivk/refU9ZRb/7dX6I+p+p8P1NIyS/7ef6s9K0/wCI3hO7IVr97Zj2niZR+fT9a6Sw1Cwv4/Msb23uU9YpAw/SvnPUvDmvacCbzSbuJR1cxEr+Y4rNikkhlEkUjxSL0ZSVI/EVUOKMVRfLiKX5p/jcmfCuErR5sPVf4NfhY+qKK+edL8d+KtPCrHqsk8Y/guAJM/ifm/Wuksvi5qkagXmk2k57mN2j/nur1aPFGCmvfvH1V/yueRW4Vx0PgtL52/Ox7FRXlqfF+HaN+hSBu4W4BH/oNU7r4vXrD/RdFt4veScv/ICumXEOXpX9p+D/AMjmjw3mLdvZ/iv8z16iuQ+HXjRfFCTwT2y215AAzKrZV1PcenPb3FdfXp4bE08TTVWk7pnl4rC1cLVdKqrNBRRRW5zhRRRQAUUUUAFFFFABRRRQAUUUUAFFFFABXzX+3B/x7eGv+uk38hX0pXzX+3B/x7eGv+uk38hXo5V/vcPn+Rhiv4TLX7D/APyL/iX/AK/Yv/RdfRVfOv7D/wDyL/iX/r9i/wDRdfRVLNP97n/XQMN/CQUUUV55uFZWreHNC1XP2/S7WZj1fZtf/voYP61q0VE6cKi5Zq68y6dWdN80G0/I8/1P4U6Dcbmsrm7s2PQZEiD8Dz+tc/efCLUVJ+x6vay+nmoyfyzXsFFeVWyHAVdXTt6XX/APXo8QZhS0VS/rZ/8ABPEX+FXiFFLNd6aqgZJMrAAf981wkyCOV4w6uFYjcvRvcV7h8Y/EH9l+H/7NgfF1fgpweVj/AIj+PT868e8NaTNreuWumQ5BmcBmH8KDlm/AZr43OMFh6GIjhsKnzddb6vZH2uS47E18NLE4ppR6aW0W7PTvgZoclvZXGuzZX7SPKhX1QHlvzGPwr0yobC1hsbKGztkCQwoI0X0AGBU1ffYDCRweHjRXT8+p+e5jjJYzEyrPrt6dAooorsOIKKKKACiiigAooooAKKKKACiiigAooooAK+a/24P+Pbw1/wBdJv5CvpSvmv8Abg/49vDX/XSb+Qr0cq/3uHz/ACMMV/CZa/Yf/wCRf8S/9fsX/ouvoqvnX9h//kX/ABL/ANfsX/ouvoqlmn+9z/roGG/hIKKKK883CiiigApk8scELzTOEjjUs7HoABkmn1j+Nbe4u/Cep29rkzPbttA6nuR+I4rOrNwhKSV2kaUYKdSMZOybR4N411yTxB4iuNQbcIidkCn+GMdB/X6k16X8EvD/ANj0uTXbhP312NsORysYPX8T+gFeNjg/MucHkdK+l/C1/Z6l4fsrvT0WO3aIBYx/yzxwV/DGK+G4chHFY2deq7yWvzfX5fqfe8SzlhcDDD0laL0+S6fP9DTooor70/PgooooAKKKKACiiigArB8deLtD8F6BLrWvXQgt0O1FAy8r9kUdya3q+I/2nfGNx4o+Jd5YJMTp2jubW3jB+UyD/WP9d3y/RfrXdl+D+tVeV7Lcxr1fZRv1Nzxn+0n4x1K5kTw7b2ui2fIQsgmnI7Ek/KD7YP1rntJ+PfxQsLgSy6/HqC/887q0j2/+OBT+teYUV9bHAYaMeVQR5Tr1G73PtD4L/HLSPHFwmjarbrpWtkfIm/MVx/uE9/8AZP4Zr2CvzTtp5rW5iubeV4ponDxyIcFWByCDX338GPFbeM/h1petzEG6ZPKusf8APVOGP48H8a+dzXL44e1Sn8L/AAPQwtd1PdludjRRRXjHWFfNf7cH/Ht4a/66TfyFfSlfNf7cH/Ht4a/66TfyFejlX+9w+f5GGK/hMtfsP/8AIv8AiX/r9i/9F19FV86/sP8A/Iv+Jf8Ar9i/9F16d4k+Jmm6RqNxp8en3VxPA5Rzwqgj68/pXLn2Mo4XEzlWlZX/AEOrLMFXxcVCjG7O8orx64+LupNnyNHtY/TdKW/oKrp8WddDAtY2LDuBuH9a+afEuXp/E/uZ7q4YzBr4V96PaaK8jtfi9dBgLrRYmXuY5yD+RFdBpnxU8O3JC3Ud3ZH1ePcPzXNb0c9wFV2VRL1uvzMK2QZhSV3Tv6Wf5HeUVn6XrWk6om/T9RtrgeiSAkfhWhXqwnGa5ou6PJnCUHyyVmeD/Frw7/YviE3VvHts73MiYHCv/Ev9fxrT+CfiL7HqcmhXMmILs7oMnhZB1H4j9R716T440KPxD4duLAgeeBvgY/wyDp+fT8a+df8ASLO7/jguIJPoyOp/mCK+DzKlLKMwjiaa92Wv+a/r9D9AyytDOMulhqr95af5M+pqKxPBOux+IfDtvqC7RLjZOg/hkHUf1Hsa26+6pVY1YKpB3T1PgK1KdGo6c1ZrQKKKK0MwooooAKKKKAA1+dnxDgmtvH/iKGdGSRdVuchuvMrEH8QQfxr9E6+U/wBrf4c3VnrjeO9Kt2lsrsKuoKikmGUDAkP+ywAHsR717WSV406zjL7Rx4yDlC66Hz3RRRX1h5YV9lfsd280Pwi3yqVWbUZpI891woz+YNfKPgfwtq/jHxFb6Jo1u0s0rDe+PliTu7HsBX374L0C08L+FtP0Cx/1FlCIwx6sepb8SSa8LPa8VTVLq3c7sFB8zka9FFNmkjhjaSaRI0UZZmOAPxr5Y9IdXzX+3B/x7eGv+uk38hXdfEH4+eCPDBktbG4bXL9cjyrMgop/2n6D6DJr5f8Ai18Sda+I2qwXWpww2tvaqy29tCSQmTyST1PvxXuZVgqyrRqyjZI48VWhyOKep7V+xHsk0XxLA27/AI+omwCR/B7V3PxB8Caxq/i6S80uCI28yKXd5AoVgMH3NfKfwv8AH+ufD7XhqekyeZBJhbu0b7k6Dt7N6GvvTw7qttrmhWOsWZzBeQLMn0YZxXncT5RHFS/ffC3dW7pHfkmaVME+alva2p5bafCPUmGbrVbWP2jVm/nirTfCBsDbrgJ75g/+vXq9FfMx4dy9K3J+L/zPblxLmLd+f8F/keMXfwl1qME21/ZTDsDuUn9MVzeq+C/E2mgtcaTMyDq8X7wD6kV9F0VzVuF8HNe43H53/M6aHFeNg/fSkvS35HysPMglDfPFIvQ8qwrc03xj4m08KtvrFwyD+GUiQH/vrn9a991TQ9I1RSuoadbXGerMg3fmOa5fUPhf4ZuGLQLdWp7COTKj8D/jXlS4bxuHd8NV/FpnrR4mwOJXLiaX4KS/r5HCRfFLxSgAb7BIM87oDk/k1cprepTavqc2o3McEc0x3OIVKqT64yeTXp03wgtSxMWtzKM8BoAf1zTrf4Q2asDPrU7r3VYQv65rnr5VnOIShV1XnJf5nRQzbJcO3Olo/KL/AMjF+Bd9cxeI7nT0y1vPAZHHZWUjDfrj8q9orB8J+E9J8NLKdPSRpZQA8srZYj09hW9X1uT4Org8KqVV3evy8j5DOsbSxmLdWkrLT5+YUUUV6h5IUUUUAFFFFABTJ4op4XhmjSWKRSro6gqwPUEHqKi1K+s9Nspb3ULqG1tolLSSyuFVR7k14P42/aa0LTruS18MaTLrBQkfaJX8qFj/ALPBYj3xXRQwtau7U43InUjBe8zW8a/s4+DNbupLvR7i50GaRtzJCBJDnvhD0z9fwrA079lnR47pHv8AxXfXEAPzRx2yxlv+BZOPyrA/4ap1r/oTdP8A/A9//iKP+Gqda/6E3T//AAPf/wCIr2Y0c1jHlT/FHG54Vu/+Z9C+BPBPhrwTppsfD2nJbBsebKfmllPqzHk/y9q19Z1bTdGsXvtWv7eytkGWlnkCKB+NfK+sftQeKbqxeHTvD2m6fOwwJ2mabb/wEgV414p8TeIPFF6bzxBq11qEucqJX+VP91RwPwFZ0smxFWXNWdvxZUsXTirQR9OfED9pbQNN8y08JWL6xcDI+0yZjt1Pt3b8Bj3r568d/Ejxl40kb+3NYla2J4tIP3cA9to+9/wImuRor3MNl9DD6xjr3ZxVMROpuwFFbPhXwt4h8U3os9A0m6v5D1MaHYo9WboBXQ/E74Ya58PdO0q51y5tGm1AuPIhYsYivYnofwrodempqm5avoZqEmua2hy/hvQ9V8Sazb6Po1pJc3lw21FUZA/2j6AdzX6CeBdDTw14O0nQUbcLG1SHPqQOf1rwL9iC3tyniS7MKG4DxRiTHzBcE4z6Zr6Xr5nOsVKdX2PSJ6WDpqMebuFFFFeIdgUUUUAFFFFABRRRQAUUUUAFFFFABRRSSOscbSSMFRQSzE4AHrQAtebfFb4x+FvAcclq0w1LWMfJY27AlT2Lnoo/WvFPjN+0Fqmr3FzovguQ2GmAmNr9f9dcDoSv91T2PU+1eCyO8kjSSO0kjnczsxLMfUk9TX0GCyVytOvou3+Zw1sYlpA6/wCJXxI8U+Pr0yazeFLNTmKxhJWGP8P4j7n9K46igEHpX0lOnGnHlgrI86UnJ3YUUUVQgoNFfQv7Hvg/w54g/tvVta0uC/ubCeFLbzhuVNysSdvQngdawxWIWHpOpJXsaUqbqSUUeWeBPhl4z8ZyA6Po8wts4a6uB5cQ/E9fwr6F+H/7Nfh3SzHdeK7x9auRgmCPMduD6f3m/Svd4o44o1jiRURRhVUYAHoBTq+WxOcV62kfdXl/melTwkIb6lTSdM07SbJLLS7G3s7ZB8scMYRf07+9fO37cH/Ht4a/66TfyFfSlfNf7cH/AB7eGv8ArpN/IVllTbxcG/P8isT/AAmO/Yf/AOPHxL/12i/9BNfSVfNv7D//AB4+Jf8ArtF/6Ca+kqM1/wB7n8vyHhv4SCiiivONwooooAKKKKACiiigAooooAKKKKACsXx7ZXepeB9e07T223l1ptxDAfR2jYL+pFbVFOMuVpiauj80HVkdkdSjKSGUjBBHUGkr3r9rT4c/2HrY8aaTb7dO1GTbeqg4huD0b6P/AOhD3rwWvvsNiI4ikqkep4dSm6cnFnsP7OPwq0z4g3N5qOs37LY2EiK1pEcSTEgnk/wrx+NT/ta6JpOgeMNF07RtPt7G1j0wARwoFHDtyfU+5rivg745u/AHjS21iLc9nJiG+hB/1kJPP4jqPcV3n7YF9aap4v0DUrCZZ7W60hZYZFPDKXJBrhlGssfFyfutO33G6cHQdlqeIUUUV6pyhX1H+w7/AMgbxT/19W//AKA1fLlfUf7Dv/IG8U/9fVv/AOgNXm5v/ukvl+Z04T+Kj6Nooor4s9cK+a/24P8Aj28Nf9dJv5CvpSvmv9uD/j28Nf8AXSb+Qr0cq/3uHz/IwxX8Jjv2H/8Ajx8S/wDXaL/0E19JV82/sP8A/Hj4l/67Rf8AoJr6SozX/e5/L8gw38JBRRRXnG4UUUUAFFFFABRRRQAUUUUAFFFFABRRRQBneJdF0/xFoN5ouqQLPZ3cRjkU+h7j0IPIPqK+A/iT4R1DwP4wvfD2obmMLboJiMCeI/dcfXofQgiv0Nryj9pP4cDxx4RN9p0IOuaYrSWxA5mTq0X44yPce9erlWN+r1OWT91/1c5sVR9pG63R8TVavNQvLy1tLW5uHlis0MdurH/VqW3FR7ZJP41WIKkqylSDggjBB9KSvsbJnkBRRRQAV9P/ALE1xBa+H/Fc9zNHBElzblpJGCqo2N1Jr5gqaO6uY7aS2juJkgkIMkSuQrkdMjofxrmxmH+s0XTva5pSqeznzH2Z46/aC8DeHXe20+WXXbtcgpaf6sH0Lniua8PftQaDdaikGs6Dd6dbucG4SQSBPcqOcfSvlKiuKOS4ZRs7t97mzxlS9z9KNNvrPUrCC/sLiO5tZ0EkUsbZV1PQg185/twf8e3hr/rpN/IVP+xV4lubnTtY8LXErSRWe25tgf8AlmrHDKPx5qD9uD/j28Nf9dJv5CvIwmHeHzBU30/yOurU9ph3Id+w/wD8ePiX/rtF/wCgmvpKvm39h/8A48fEv/XaL/0E19JVz5r/AL3P5fkaYb+EgooorzjcKKKKACiiigAooooAKKKKACiiigAooooAKKKKAPkP9q34bSaB4gfxhpFqf7J1F83aovFvOepPordfrn1rwuv0rvLW3vLWS1u4I54JBteORQysPQg1+f8A8YLPTtO+J/iGx0m2S2soLxkiiT7qcDIHtnNfWZPjpVo+yktYrfyPLxdFQfMupylFFFe0cYUUU6OOSTf5cbv5a732qTtX1OOg96AG0UUUAfQX7EX/ACOPiL/sHxf+jDW1+3B/x7eGv+uk38hWL+xF/wAjj4i/7B8X/ow1tftwf8e3hr/rpN/IV89P/kbL+uh3x/3V/wBdR37D/wDx4+Jf+u0X/oJr6Sr5t/Yf/wCPHxL/ANdov/QTX0lXl5r/AL3P5fkdWG/hIKKKK843CiiigAooooAKKKKACiiigAooooAKKKKACiiigBGO1S3oM1+dHje4+2eNdeu924TancyA+xlYiv0O1i4W10m7uW6RQO5/BSa/NoyPKTLIxZ3O5ie5PJNfRZBHWcvT9Tz8c/hQlanhbQdV8T69baJott9pvrkkRpuwMAZJJ7ADk1l17N+x7Yi5+LRuioJs7GWQH03YT/2avdxVV0aMqi6I4qceeaidx4D/AGYreMx3XjPV2nPBazsjtX6FzyfwxXqHizwj4b8L/CjxDZ6Fo1pZRf2dNu2Rjc3y9Sepr0KuZ+Kv/JNvEX/YOm/9BNfHSxtbEVI+0l1XoeuqMIRfKj89F+6PpS0i/dH0pa+5PFPoL9iL/kcfEX/YPi/9GGtr9uD/AI9vDX/XSb+QrF/Yi/5HHxF/2D4v/Rhra/bg/wCPbw1/10m/kK+dn/yNl/XQ74/7q/66jv2H/wDjx8S/9dov/QTX0lXzb+w//wAePiX/AK7Rf+gmvpKvLzX/AHufy/I6sN/CQUUUV5xuFFFFABRRRQAUUUUAFFFFABRRRQAUUUUAFFFFAHK/F+9bT/hb4nvEIDx6XOUz/e2ED9a/PkcDFfcv7Tt6bH4J68w6zLFABn+/Kqn9Ca+Gq+qyGNqMpef6HmY5++kFfQ37Edju8T+INSyf3dmkGO3zOG/9lr55r6l/YgtGTQ/El8wG2W5hjX/gKtn+YrrzaXLhJfL8zLCq9VH0XXM/FX/km3iL/sHTf+gmumqlr+nRavol7pc/+ru4Hhb6MMV8bTlyzTZ67V0fm2v3R9KWtjxj4b1Twl4iutB1e3eG4t2IUsOJUz8rr6gisc8Dmv0KMlJKUdmeC01oz6A/YjYjxp4gXbkHTo8n0/eVuftwf8e3hr/rpN/IVufsgeCL7QfD194l1S2a3uNV2rbo64cQLyCR7k5FYf7cH/Ht4a/66TfyFfOe0jUzVOP9aHocrjhdf61HfsP/APHj4l/67Rf+gmvpKvm39h//AI8fEv8A12i/9BNfSVedmv8Avc/l+R0Yb+EgooorzjcKKKKACiiigAooooAKKKKACiiigAooooAKKKKAPFf2yLwW/wAJ4rYnBu9RhjA9cBn/APZK+Oa+pv23rxV8P+HNP3DdJeSTAd8Im3/2cV8s19jksbYVPu2eTjHeqFfYn7Gtq0PwruLhkKmfUpSCe6hUAP55r47r7j/Zetlt/gnobqAPP82U8dT5jD+lRnkrYZLux4JfvPkem0jEKpZiAAMkntUN/eWun2U17e3EdvbQoXllkbaqKOpJr5K+PPx0uvExm8PeEppLTRclZ7oZWS7HoO6p+p7+lfOYTB1MVPljt1Z6FWtGmrs0v2pPid4Z11T4X0XT7LU54G/e6oyBvJPdYT3Pq3T09a8L8L6r/YfiPT9ZFnBefY51m+zzjKSY7Gs2lVWbO1ScDJwOg9a+yw+FhQpeyjseRUqynLmZ+gPwv8f+H/H2hrfaNNsmjUC4tH4kgb0I7j0I4rxn9uD/AI9vDX/XSb+Qr558KeItZ8La3BrGh30lpdwnhlPDDurDoQfQ16D8bvidafEbw14eZrZrXVLN5BeRAfIcgYZD6H0PSvKpZZLDYuM4ax/LQ6pYlVKTi9z0f9h//jx8S/8AXaL/ANBNfSVfNv7D/wDx4+Jf+u0X/oJr6SryM1/3ufy/I68N/CQUUUV5xuFFFFABRRRQAUUUUAFFFFABRRRQAUUUUAFFFFAHyn+27d+Z4p8O2XP7izmk/wC+3Uf+yV8919BftsaPPD4u0XXvKbyLmzNqZP4Q6MWC+xIcn8D6V8+19vldvqkLf1qeNif4rA9DX3d4D1XRvBXwQ0LUNavIrOyg06ORmY8sWG7aoH3mOeAOa+ETyMV0XjDxnr/iqHT7bVbstaadbx29rbJ8scaooXOO7HHJP8qWPwbxfJG9knqFCt7K76nW/G34vav8QbxrK38yw0CJ8xWgbmYg8PJjqfQdB+teYUUV2UaMKMFCCsjKc3N3kFdZ8IdUt9I+I+jXF6kcllLOLa6SRQyvFJ8rAg/UVydKjvG6yRsVkQhlI7Ecg1VSCnBxfUUXZpnvHx6+BVz4dM/iLwfbyXOkcvPZqN0lqO5XuyfqPpXg1fod8NdaTxH4A0XWA3mfabNC5PdgMNn8Qa8W+PfwFjvxceJfA9skV3zJc6agws3ctH6N/s9D9a8HAZq4y9jiHqtL/wCf+Z3V8Ndc9M5n9jnxZo+ja1qmg6ncpazakUe1kkbCu68bM9j6etfWNfmnIk1vcNHIskM0T4ZWBVkYHoe4INfRnwF+PbWwt/DXjq6Lw8R2upvyU9Fl9R/tfn60s1y2U5OvT17r/IeFxCS5JH1BRTY5EkjWSN1dGAZWU5BB6EGnV80egFFFFABRRRQAUUUUAFFFFABRRRQAUUUUAFFFFAGN4z8MaL4v0CfRNdtFubSXnrhkYdGU9QR618bfHX4Z6T8O7+GGy8UR6hJcNuSxkjxcRR/3nI4xngcDPpwa93+PPxvsvCCTaB4akivdfIKyyfeis/r/AHn9F7d/Q/Imq6he6rqM+o6ldS3V3cOZJZpGyzse5r6XJsPiIrnbtHt3/wAjzsXUpvS12VaKKK+hOAKKKKACiiigD6+/Y213+0Ph3d6NI5aTTLshc/3HG4Aew5r3Kvjf9kXxNbaF8Qrqxv7uO2tNQs2BeaQJGrp8wyScZIyK9N+Kn7Rmi6TFNp3gtV1a/wAFftjgi3iPqO7n8h7mvksdgKs8XKNOO+v3nq0a0VSTkzb+OvwV07xvFJrOiiKw8QIv3sYjugP4X9/RvzzXx5rmlajomq3GlatZy2d7bttlikXBHv7g9j3rorr4nfEG51JtQk8YayszPvxHdMiA+gQHaB7YxXS6p8RtI8eaPFpvxE05l1OBdtrr1hGBKvtLHwHX1wRjsM17GEpYnCRUZvmj5br/ADRyVZU6rutGaPwI+Nl/4Lkh0PxA0194fJ2qc7pLT3X1X/Z/L0P2Bo+pWGsaZBqWl3cV3Z3CB4pomyrCvzfvIVgupIY7iK5RWIWWPO1x6jIBH4gGu9+DnxU1z4d6mFhJvNGmfN1Yu3B9XQ/wt+h7+oxzHKlW/eUtJdu//BLoYpw92Wx93UVieCfFWh+MdCi1jQbxbm3fhh0eJu6uvY1t18tKLi3GS1PSTTV0FFFFSMKKKKACiiigAooooAKKKr6lfWem2E9/qF1Fa2sCF5ZpWCoijuSaErgTsQqlmIAAySe1fNXx8+PYUT+GfAl1knKXWqRnp6rCfX/b/L1rk/jz8cbzxd5/h7ww8tnoOSss3Ky3g9+6xn+71Pf0HiNfS5dlFrVK616L/P8AyPOxGKv7sBzszuzuxZmOWYnJJ9abRRX0JwBRRRQAUUUUAFFFFABRRRQAUUUUAFFFFAHTfDnxxr3gTXk1XRLkqDgXFu5zFcJ/dYfyPUV9rfCj4j6D8Q9G+16bJ5F7CB9rspGHmQn191PZv5HivgOtLwzruq+G9at9Y0W8ks72A5SRD1HcEdCD3Brzcfl0MUuZaS7/AOZ0UMQ6bt0P0eoryv4H/GLSfH9qmn33laf4hjX95bZwk4A5eLPUeq9R7jmvVK+QrUZ0ZuE1ZnrQmpq8QooorIoKKKKACiiigArlviP4F0rx5ptvputXeoxWcMnmmG1nEaytjjfwc46j3rqaKqE5QkpRdmJpNWZ4z/wzZ8OfXWf/AALH/wATR/wzZ8OfXWf/AALH/wATXs1FdP1/E/8APx/eZ+wp/wAp4z/wzZ8OfXWf/Asf/E0f8M2fDn11n/wLH/xNezUUfX8T/wA/H94ewp/ynjP/AAzZ8OfXWf8AwLH/AMTR/wAM2fDn11n/AMCx/wDE17NRR9fxP/Px/eHsKf8AKeM/8M2fDn11n/wLH/xNH/DNnw59dZ/8Cx/8TXs1FH1/E/8APx/eHsKf8p4z/wAM2fDn11n/AMCx/wDE0f8ADNnw59dZ/wDAsf8AxNezUUfX8T/z8f3h7Cn/ACnjP/DNnw59dZ/8Cx/8TR/wzZ8OfXWf/Asf/E17NRR9fxP/AD8f3h7Cn/KeM/8ADNnw59dZ/wDAsf8AxNH/AAzZ8OfXWf8AwLH/AMTXs1FH1/E/8/H94ewp/wAp4z/wzZ8OfXWf/Asf/E0f8M2fDn11n/wLH/xNezUUfX8T/wA/H94ewp/ynjP/AAzZ8OfXWf8AwLH/AMTR/wAM2fDn11n/AMCx/wDE17NRR9fxP/Px/eHsKf8AKeQaf+zv4C0++gvrOfXIbiCRZIpEvcMrA5BBC168g2oF3FsDGT1NLRWNWvUrW9pK5cYRj8KCiiisigooooAKKKKACiiigAooooAKKKKACiiigAooooAKKKKACiiigAooooAKKKKACiiigAooooAKKKKACiiigAooooA//9k=">
            <a:extLst>
              <a:ext uri="{FF2B5EF4-FFF2-40B4-BE49-F238E27FC236}">
                <a16:creationId xmlns:a16="http://schemas.microsoft.com/office/drawing/2014/main" xmlns="" id="{E23D9A4C-791E-4411-896A-8ACD8550DB4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xmlns="" id="{7B43780B-0CC7-4619-8FE0-2E397DC3EFE4}"/>
              </a:ext>
            </a:extLst>
          </p:cNvPr>
          <p:cNvSpPr/>
          <p:nvPr/>
        </p:nvSpPr>
        <p:spPr>
          <a:xfrm>
            <a:off x="5977217" y="3244334"/>
            <a:ext cx="237566" cy="369332"/>
          </a:xfrm>
          <a:prstGeom prst="rect">
            <a:avLst/>
          </a:prstGeom>
        </p:spPr>
        <p:txBody>
          <a:bodyPr wrap="none">
            <a:spAutoFit/>
          </a:bodyPr>
          <a:lstStyle/>
          <a:p>
            <a:pPr>
              <a:spcAft>
                <a:spcPts val="600"/>
              </a:spcAft>
            </a:pPr>
            <a:r>
              <a:rPr lang="en-US"/>
              <a:t> </a:t>
            </a:r>
          </a:p>
        </p:txBody>
      </p:sp>
      <p:pic>
        <p:nvPicPr>
          <p:cNvPr id="9" name="Picture 8">
            <a:extLst>
              <a:ext uri="{FF2B5EF4-FFF2-40B4-BE49-F238E27FC236}">
                <a16:creationId xmlns:a16="http://schemas.microsoft.com/office/drawing/2014/main" xmlns="" id="{BEDDE0D2-6FEA-CE4C-956B-EB900ECCF10B}"/>
              </a:ext>
            </a:extLst>
          </p:cNvPr>
          <p:cNvPicPr>
            <a:picLocks noChangeAspect="1"/>
          </p:cNvPicPr>
          <p:nvPr/>
        </p:nvPicPr>
        <p:blipFill>
          <a:blip r:embed="rId2"/>
          <a:stretch>
            <a:fillRect/>
          </a:stretch>
        </p:blipFill>
        <p:spPr>
          <a:xfrm>
            <a:off x="893233" y="1563792"/>
            <a:ext cx="2851117" cy="4290252"/>
          </a:xfrm>
          <a:prstGeom prst="rect">
            <a:avLst/>
          </a:prstGeom>
        </p:spPr>
      </p:pic>
      <p:sp>
        <p:nvSpPr>
          <p:cNvPr id="11" name="Text Placeholder 2">
            <a:extLst>
              <a:ext uri="{FF2B5EF4-FFF2-40B4-BE49-F238E27FC236}">
                <a16:creationId xmlns:a16="http://schemas.microsoft.com/office/drawing/2014/main" xmlns="" id="{E9E46271-4843-48DE-89CB-7324CF813DD5}"/>
              </a:ext>
            </a:extLst>
          </p:cNvPr>
          <p:cNvSpPr txBox="1">
            <a:spLocks/>
          </p:cNvSpPr>
          <p:nvPr/>
        </p:nvSpPr>
        <p:spPr bwMode="gray">
          <a:xfrm>
            <a:off x="3744350" y="1922106"/>
            <a:ext cx="8180172" cy="4877241"/>
          </a:xfrm>
          <a:prstGeom prst="rect">
            <a:avLst/>
          </a:prstGeom>
        </p:spPr>
        <p:txBody>
          <a:bodyPr vert="horz" lIns="18000" tIns="0" rIns="18000" bIns="0" rtlCol="0">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buFont typeface="+mj-lt"/>
              <a:buAutoNum type="arabicPeriod"/>
            </a:pPr>
            <a:r>
              <a:rPr lang="en-CA" sz="2400" dirty="0">
                <a:latin typeface="Arial" panose="020B0604020202020204" pitchFamily="34" charset="0"/>
                <a:cs typeface="Arial" panose="020B0604020202020204" pitchFamily="34" charset="0"/>
              </a:rPr>
              <a:t>To reduce transmission of health care associated infections</a:t>
            </a:r>
            <a:r>
              <a:rPr lang="en-US" sz="2400" dirty="0">
                <a:latin typeface="Arial" panose="020B0604020202020204" pitchFamily="34" charset="0"/>
                <a:cs typeface="Arial" panose="020B0604020202020204" pitchFamily="34" charset="0"/>
              </a:rPr>
              <a:t>​</a:t>
            </a:r>
          </a:p>
          <a:p>
            <a:pPr marL="342900" indent="-342900" fontAlgn="base">
              <a:buFont typeface="+mj-lt"/>
              <a:buAutoNum type="arabicPeriod"/>
            </a:pPr>
            <a:r>
              <a:rPr lang="en-CA" sz="2400" dirty="0">
                <a:latin typeface="Arial" panose="020B0604020202020204" pitchFamily="34" charset="0"/>
                <a:cs typeface="Arial" panose="020B0604020202020204" pitchFamily="34" charset="0"/>
              </a:rPr>
              <a:t>To enhance the safety of staff, patients and visitors</a:t>
            </a:r>
            <a:r>
              <a:rPr lang="en-US" sz="2400" dirty="0">
                <a:latin typeface="Arial" panose="020B0604020202020204" pitchFamily="34" charset="0"/>
                <a:cs typeface="Arial" panose="020B0604020202020204" pitchFamily="34" charset="0"/>
              </a:rPr>
              <a:t>​</a:t>
            </a:r>
          </a:p>
          <a:p>
            <a:pPr marL="342900" indent="-342900" fontAlgn="base">
              <a:buFont typeface="+mj-lt"/>
              <a:buAutoNum type="arabicPeriod"/>
            </a:pPr>
            <a:r>
              <a:rPr lang="en-CA" sz="2400" dirty="0">
                <a:latin typeface="Arial" panose="020B0604020202020204" pitchFamily="34" charset="0"/>
                <a:cs typeface="Arial" panose="020B0604020202020204" pitchFamily="34" charset="0"/>
              </a:rPr>
              <a:t>To enhance the ability of the organization/health facility to respond to an outbreak </a:t>
            </a:r>
            <a:r>
              <a:rPr lang="en-US" sz="2400" dirty="0">
                <a:latin typeface="Arial" panose="020B0604020202020204" pitchFamily="34" charset="0"/>
                <a:cs typeface="Arial" panose="020B0604020202020204" pitchFamily="34" charset="0"/>
              </a:rPr>
              <a:t>​</a:t>
            </a:r>
          </a:p>
          <a:p>
            <a:pPr marL="342900" indent="-342900" fontAlgn="base">
              <a:buFont typeface="+mj-lt"/>
              <a:buAutoNum type="arabicPeriod"/>
            </a:pPr>
            <a:r>
              <a:rPr lang="en-CA" sz="2400" dirty="0">
                <a:latin typeface="Arial" panose="020B0604020202020204" pitchFamily="34" charset="0"/>
                <a:cs typeface="Arial" panose="020B0604020202020204" pitchFamily="34" charset="0"/>
              </a:rPr>
              <a:t>To lower or reduce the risk of the hospital (health care facility) itself amplifying the outbreak</a:t>
            </a:r>
            <a:r>
              <a:rPr lang="en-US" sz="2400" dirty="0">
                <a:latin typeface="Arial" panose="020B0604020202020204" pitchFamily="34" charset="0"/>
                <a:cs typeface="Arial" panose="020B0604020202020204" pitchFamily="34" charset="0"/>
              </a:rPr>
              <a:t>​</a:t>
            </a:r>
          </a:p>
          <a:p>
            <a:pPr marL="342900" indent="-342900" fontAlgn="base">
              <a:buFont typeface="+mj-lt"/>
              <a:buAutoNum type="arabicPeriod"/>
            </a:pPr>
            <a:endParaRPr lang="en-CA"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67137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34DA56-321F-C948-BE21-443F015ABDD9}"/>
              </a:ext>
            </a:extLst>
          </p:cNvPr>
          <p:cNvPicPr>
            <a:picLocks noChangeAspect="1"/>
          </p:cNvPicPr>
          <p:nvPr/>
        </p:nvPicPr>
        <p:blipFill rotWithShape="1">
          <a:blip r:embed="rId2" cstate="print"/>
          <a:srcRect l="2662" t="77290" r="2316" b="712"/>
          <a:stretch/>
        </p:blipFill>
        <p:spPr>
          <a:xfrm>
            <a:off x="1563666" y="5277254"/>
            <a:ext cx="9104334" cy="1580748"/>
          </a:xfrm>
          <a:prstGeom prst="rect">
            <a:avLst/>
          </a:prstGeom>
        </p:spPr>
      </p:pic>
      <p:sp>
        <p:nvSpPr>
          <p:cNvPr id="5" name="Title 4">
            <a:extLst>
              <a:ext uri="{FF2B5EF4-FFF2-40B4-BE49-F238E27FC236}">
                <a16:creationId xmlns:a16="http://schemas.microsoft.com/office/drawing/2014/main" xmlns="" id="{3AC3D8D7-FF06-3942-84F0-9E5ABDB4019D}"/>
              </a:ext>
            </a:extLst>
          </p:cNvPr>
          <p:cNvSpPr>
            <a:spLocks noGrp="1"/>
          </p:cNvSpPr>
          <p:nvPr>
            <p:ph type="title"/>
          </p:nvPr>
        </p:nvSpPr>
        <p:spPr>
          <a:xfrm>
            <a:off x="1016876" y="1499623"/>
            <a:ext cx="10515600" cy="1325563"/>
          </a:xfrm>
        </p:spPr>
        <p:txBody>
          <a:bodyPr>
            <a:normAutofit fontScale="90000"/>
          </a:bodyPr>
          <a:lstStyle/>
          <a:p>
            <a:pPr algn="ctr"/>
            <a:r>
              <a:rPr lang="en-US" sz="2200" dirty="0" smtClean="0">
                <a:solidFill>
                  <a:prstClr val="black"/>
                </a:solidFill>
                <a:latin typeface="Algerian" pitchFamily="82" charset="0"/>
              </a:rPr>
              <a:t>QUALITY OF HOSPITAL SERVICES IN COVID-19 </a:t>
            </a:r>
            <a:br>
              <a:rPr lang="en-US" sz="2200" dirty="0" smtClean="0">
                <a:solidFill>
                  <a:prstClr val="black"/>
                </a:solidFill>
                <a:latin typeface="Algerian" pitchFamily="82" charset="0"/>
              </a:rPr>
            </a:br>
            <a:r>
              <a:rPr lang="en-US" sz="2200" dirty="0" smtClean="0">
                <a:solidFill>
                  <a:prstClr val="black"/>
                </a:solidFill>
                <a:latin typeface="Algerian" pitchFamily="82" charset="0"/>
              </a:rPr>
              <a:t/>
            </a:r>
            <a:br>
              <a:rPr lang="en-US" sz="2200" dirty="0" smtClean="0">
                <a:solidFill>
                  <a:prstClr val="black"/>
                </a:solidFill>
                <a:latin typeface="Algerian" pitchFamily="82" charset="0"/>
              </a:rPr>
            </a:br>
            <a:r>
              <a:rPr lang="en-US" sz="2200" dirty="0" smtClean="0">
                <a:solidFill>
                  <a:prstClr val="black"/>
                </a:solidFill>
                <a:latin typeface="Algerian" pitchFamily="82" charset="0"/>
              </a:rPr>
              <a:t/>
            </a:r>
            <a:br>
              <a:rPr lang="en-US" sz="2200" dirty="0" smtClean="0">
                <a:solidFill>
                  <a:prstClr val="black"/>
                </a:solidFill>
                <a:latin typeface="Algerian" pitchFamily="82" charset="0"/>
              </a:rPr>
            </a:br>
            <a:r>
              <a:rPr lang="en-US" sz="2200" dirty="0" smtClean="0">
                <a:solidFill>
                  <a:prstClr val="black"/>
                </a:solidFill>
                <a:latin typeface="Algerian" pitchFamily="82" charset="0"/>
              </a:rPr>
              <a:t/>
            </a:r>
            <a:br>
              <a:rPr lang="en-US" sz="2200" dirty="0" smtClean="0">
                <a:solidFill>
                  <a:prstClr val="black"/>
                </a:solidFill>
                <a:latin typeface="Algerian" pitchFamily="82" charset="0"/>
              </a:rPr>
            </a:br>
            <a:r>
              <a:rPr lang="en-US" sz="2200" dirty="0" smtClean="0">
                <a:solidFill>
                  <a:prstClr val="black"/>
                </a:solidFill>
                <a:latin typeface="Algerian" pitchFamily="82" charset="0"/>
              </a:rPr>
              <a:t/>
            </a:r>
            <a:br>
              <a:rPr lang="en-US" sz="2200" dirty="0" smtClean="0">
                <a:solidFill>
                  <a:prstClr val="black"/>
                </a:solidFill>
                <a:latin typeface="Algerian" pitchFamily="82" charset="0"/>
              </a:rPr>
            </a:br>
            <a:r>
              <a:rPr lang="en-US" sz="2200" dirty="0" smtClean="0">
                <a:solidFill>
                  <a:prstClr val="black"/>
                </a:solidFill>
                <a:latin typeface="Algerian" pitchFamily="82" charset="0"/>
              </a:rPr>
              <a:t/>
            </a:r>
            <a:br>
              <a:rPr lang="en-US" sz="2200" dirty="0" smtClean="0">
                <a:solidFill>
                  <a:prstClr val="black"/>
                </a:solidFill>
                <a:latin typeface="Algerian" pitchFamily="82" charset="0"/>
              </a:rPr>
            </a:br>
            <a:r>
              <a:rPr lang="en-US" sz="2200" dirty="0" smtClean="0">
                <a:solidFill>
                  <a:prstClr val="black"/>
                </a:solidFill>
                <a:latin typeface="Algerian" pitchFamily="82" charset="0"/>
              </a:rPr>
              <a:t/>
            </a:r>
            <a:br>
              <a:rPr lang="en-US" sz="2200" dirty="0" smtClean="0">
                <a:solidFill>
                  <a:prstClr val="black"/>
                </a:solidFill>
                <a:latin typeface="Algerian" pitchFamily="82" charset="0"/>
              </a:rPr>
            </a:br>
            <a:r>
              <a:rPr lang="en-US" sz="2200" dirty="0" smtClean="0">
                <a:solidFill>
                  <a:prstClr val="black"/>
                </a:solidFill>
                <a:latin typeface="Algerian" pitchFamily="82" charset="0"/>
              </a:rPr>
              <a:t/>
            </a:r>
            <a:br>
              <a:rPr lang="en-US" sz="2200" dirty="0" smtClean="0">
                <a:solidFill>
                  <a:prstClr val="black"/>
                </a:solidFill>
                <a:latin typeface="Algerian" pitchFamily="82" charset="0"/>
              </a:rPr>
            </a:br>
            <a:r>
              <a:rPr lang="en-US" sz="2200" dirty="0" smtClean="0">
                <a:solidFill>
                  <a:prstClr val="black"/>
                </a:solidFill>
                <a:latin typeface="Algerian" pitchFamily="82" charset="0"/>
              </a:rPr>
              <a:t/>
            </a:r>
            <a:br>
              <a:rPr lang="en-US" sz="2200" dirty="0" smtClean="0">
                <a:solidFill>
                  <a:prstClr val="black"/>
                </a:solidFill>
                <a:latin typeface="Algerian" pitchFamily="82" charset="0"/>
              </a:rPr>
            </a:br>
            <a:r>
              <a:rPr lang="en-US" sz="2200" dirty="0" smtClean="0">
                <a:solidFill>
                  <a:prstClr val="black"/>
                </a:solidFill>
                <a:latin typeface="Algerian" pitchFamily="82" charset="0"/>
              </a:rPr>
              <a:t/>
            </a:r>
            <a:br>
              <a:rPr lang="en-US" sz="2200" dirty="0" smtClean="0">
                <a:solidFill>
                  <a:prstClr val="black"/>
                </a:solidFill>
                <a:latin typeface="Algerian" pitchFamily="82" charset="0"/>
              </a:rPr>
            </a:br>
            <a:r>
              <a:rPr lang="en-US" sz="2200" dirty="0" smtClean="0">
                <a:solidFill>
                  <a:prstClr val="black"/>
                </a:solidFill>
                <a:latin typeface="Algerian" pitchFamily="82" charset="0"/>
              </a:rPr>
              <a:t/>
            </a:r>
            <a:br>
              <a:rPr lang="en-US" sz="2200" dirty="0" smtClean="0">
                <a:solidFill>
                  <a:prstClr val="black"/>
                </a:solidFill>
                <a:latin typeface="Algerian" pitchFamily="82" charset="0"/>
              </a:rPr>
            </a:br>
            <a:r>
              <a:rPr lang="en-US" b="1" dirty="0" smtClean="0">
                <a:solidFill>
                  <a:srgbClr val="0792CA"/>
                </a:solidFill>
              </a:rPr>
              <a:t>Thank </a:t>
            </a:r>
            <a:r>
              <a:rPr lang="en-US" b="1" dirty="0">
                <a:solidFill>
                  <a:srgbClr val="0792CA"/>
                </a:solidFill>
              </a:rPr>
              <a:t>you</a:t>
            </a:r>
          </a:p>
        </p:txBody>
      </p:sp>
    </p:spTree>
    <p:extLst>
      <p:ext uri="{BB962C8B-B14F-4D97-AF65-F5344CB8AC3E}">
        <p14:creationId xmlns:p14="http://schemas.microsoft.com/office/powerpoint/2010/main" xmlns="" val="202972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D7A6AB4-4EDD-824F-853B-DE73AE37DDD9}"/>
              </a:ext>
            </a:extLst>
          </p:cNvPr>
          <p:cNvSpPr>
            <a:spLocks noGrp="1"/>
          </p:cNvSpPr>
          <p:nvPr>
            <p:ph idx="1"/>
          </p:nvPr>
        </p:nvSpPr>
        <p:spPr>
          <a:xfrm>
            <a:off x="1318727" y="1447800"/>
            <a:ext cx="9504783" cy="5257800"/>
          </a:xfrm>
        </p:spPr>
        <p:txBody>
          <a:bodyPr>
            <a:normAutofit/>
          </a:bodyPr>
          <a:lstStyle/>
          <a:p>
            <a:pPr marL="342900" indent="-342900"/>
            <a:r>
              <a:rPr lang="en-CA" dirty="0">
                <a:latin typeface="Arial" panose="020B0604020202020204" pitchFamily="34" charset="0"/>
                <a:cs typeface="Arial" panose="020B0604020202020204" pitchFamily="34" charset="0"/>
              </a:rPr>
              <a:t>Knowledge: have an understanding of the IPC strategies needed for outbreaks/epidemics, etc</a:t>
            </a:r>
          </a:p>
          <a:p>
            <a:pPr marL="342900" indent="-342900"/>
            <a:r>
              <a:rPr lang="en-CA" dirty="0">
                <a:latin typeface="Arial" panose="020B0604020202020204" pitchFamily="34" charset="0"/>
                <a:cs typeface="Arial" panose="020B0604020202020204" pitchFamily="34" charset="0"/>
              </a:rPr>
              <a:t>Assessment, preparedness and readiness</a:t>
            </a:r>
          </a:p>
          <a:p>
            <a:pPr marL="342900" indent="-342900"/>
            <a:r>
              <a:rPr lang="en-CA" dirty="0">
                <a:latin typeface="Arial" panose="020B0604020202020204" pitchFamily="34" charset="0"/>
                <a:cs typeface="Arial" panose="020B0604020202020204" pitchFamily="34" charset="0"/>
              </a:rPr>
              <a:t>Policy and SOPs development</a:t>
            </a:r>
          </a:p>
          <a:p>
            <a:pPr marL="342900" indent="-342900"/>
            <a:r>
              <a:rPr lang="en-CA" dirty="0">
                <a:latin typeface="Arial" panose="020B0604020202020204" pitchFamily="34" charset="0"/>
                <a:cs typeface="Arial" panose="020B0604020202020204" pitchFamily="34" charset="0"/>
              </a:rPr>
              <a:t>Participate in response and recovery </a:t>
            </a:r>
          </a:p>
          <a:p>
            <a:pPr marL="342900" indent="-342900"/>
            <a:r>
              <a:rPr lang="en-CA" dirty="0">
                <a:latin typeface="Arial" panose="020B0604020202020204" pitchFamily="34" charset="0"/>
                <a:cs typeface="Arial" panose="020B0604020202020204" pitchFamily="34" charset="0"/>
              </a:rPr>
              <a:t>Participate in surveillance &amp; monitoring </a:t>
            </a:r>
          </a:p>
          <a:p>
            <a:pPr marL="342900" indent="-342900"/>
            <a:r>
              <a:rPr lang="en-CA" dirty="0">
                <a:latin typeface="Arial" panose="020B0604020202020204" pitchFamily="34" charset="0"/>
                <a:cs typeface="Arial" panose="020B0604020202020204" pitchFamily="34" charset="0"/>
              </a:rPr>
              <a:t>Patient management</a:t>
            </a:r>
          </a:p>
          <a:p>
            <a:pPr marL="342900" indent="-342900"/>
            <a:r>
              <a:rPr lang="en-CA" dirty="0">
                <a:latin typeface="Arial" panose="020B0604020202020204" pitchFamily="34" charset="0"/>
                <a:cs typeface="Arial" panose="020B0604020202020204" pitchFamily="34" charset="0"/>
              </a:rPr>
              <a:t>Infrastructure for patient management</a:t>
            </a:r>
          </a:p>
          <a:p>
            <a:pPr marL="342900" indent="-342900"/>
            <a:r>
              <a:rPr lang="en-CA" dirty="0">
                <a:latin typeface="Arial" panose="020B0604020202020204" pitchFamily="34" charset="0"/>
                <a:cs typeface="Arial" panose="020B0604020202020204" pitchFamily="34" charset="0"/>
              </a:rPr>
              <a:t>Education</a:t>
            </a:r>
          </a:p>
          <a:p>
            <a:pPr marL="360363" lvl="1" indent="0">
              <a:buNone/>
            </a:pPr>
            <a:endParaRPr lang="en-CA" sz="28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xmlns="" id="{AD9F7F14-C87E-F84B-8465-37046DC24F6F}"/>
              </a:ext>
            </a:extLst>
          </p:cNvPr>
          <p:cNvSpPr>
            <a:spLocks noGrp="1"/>
          </p:cNvSpPr>
          <p:nvPr>
            <p:ph type="title"/>
          </p:nvPr>
        </p:nvSpPr>
        <p:spPr>
          <a:xfrm>
            <a:off x="1883997" y="237444"/>
            <a:ext cx="8305031" cy="984885"/>
          </a:xfrm>
        </p:spPr>
        <p:txBody>
          <a:bodyPr>
            <a:normAutofit fontScale="90000"/>
          </a:bodyPr>
          <a:lstStyle/>
          <a:p>
            <a:pPr algn="ctr"/>
            <a:r>
              <a:rPr lang="en-US" sz="2200" dirty="0" smtClean="0">
                <a:latin typeface="Algerian" pitchFamily="82" charset="0"/>
              </a:rPr>
              <a:t>QUALITY OF HOSPITAL SERVICES IN COVID-19 </a:t>
            </a:r>
            <a:br>
              <a:rPr lang="en-US" sz="2200" dirty="0" smtClean="0">
                <a:latin typeface="Algerian" pitchFamily="82" charset="0"/>
              </a:rPr>
            </a:br>
            <a:r>
              <a:rPr lang="en-US" sz="2200" dirty="0" smtClean="0">
                <a:latin typeface="Algerian" pitchFamily="82" charset="0"/>
              </a:rPr>
              <a:t/>
            </a:r>
            <a:br>
              <a:rPr lang="en-US" sz="2200" dirty="0" smtClean="0">
                <a:latin typeface="Algerian" pitchFamily="82" charset="0"/>
              </a:rPr>
            </a:br>
            <a:r>
              <a:rPr lang="en-CA" sz="2900" b="1" dirty="0" smtClean="0">
                <a:solidFill>
                  <a:srgbClr val="FF0000"/>
                </a:solidFill>
                <a:latin typeface="Arial" panose="020B0604020202020204" pitchFamily="34" charset="0"/>
                <a:cs typeface="Arial" panose="020B0604020202020204" pitchFamily="34" charset="0"/>
              </a:rPr>
              <a:t>Role </a:t>
            </a:r>
            <a:r>
              <a:rPr lang="en-CA" sz="2900" b="1" dirty="0">
                <a:solidFill>
                  <a:srgbClr val="FF0000"/>
                </a:solidFill>
                <a:latin typeface="Arial" panose="020B0604020202020204" pitchFamily="34" charset="0"/>
                <a:cs typeface="Arial" panose="020B0604020202020204" pitchFamily="34" charset="0"/>
              </a:rPr>
              <a:t>of the IPC focal point, team or committee</a:t>
            </a:r>
          </a:p>
        </p:txBody>
      </p:sp>
      <p:sp>
        <p:nvSpPr>
          <p:cNvPr id="7" name="Text Placeholder 2">
            <a:extLst>
              <a:ext uri="{FF2B5EF4-FFF2-40B4-BE49-F238E27FC236}">
                <a16:creationId xmlns:a16="http://schemas.microsoft.com/office/drawing/2014/main" xmlns="" id="{C0977067-3F83-490D-A37D-F38391BC9A80}"/>
              </a:ext>
            </a:extLst>
          </p:cNvPr>
          <p:cNvSpPr txBox="1">
            <a:spLocks/>
          </p:cNvSpPr>
          <p:nvPr/>
        </p:nvSpPr>
        <p:spPr>
          <a:xfrm>
            <a:off x="1883998" y="4500533"/>
            <a:ext cx="6120000" cy="288925"/>
          </a:xfrm>
          <a:prstGeom prst="rect">
            <a:avLst/>
          </a:prstGeom>
        </p:spPr>
        <p:txBody>
          <a:bodyPr wrap="square" lIns="18000" tIns="0" rIns="0" bIns="0" anchor="ctr">
            <a:noAutofit/>
          </a:bodyPr>
          <a:lstStyle>
            <a:lvl1pPr marL="0">
              <a:defRPr sz="1600" b="0" i="1">
                <a:solidFill>
                  <a:schemeClr val="tx1"/>
                </a:solidFill>
                <a:latin typeface="+mj-lt"/>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CA" sz="2800" b="1" kern="0" dirty="0"/>
          </a:p>
        </p:txBody>
      </p:sp>
    </p:spTree>
    <p:extLst>
      <p:ext uri="{BB962C8B-B14F-4D97-AF65-F5344CB8AC3E}">
        <p14:creationId xmlns:p14="http://schemas.microsoft.com/office/powerpoint/2010/main" xmlns="" val="28221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C9988AAC-95F7-074B-BCD9-5B260AD1AAA7}"/>
              </a:ext>
            </a:extLst>
          </p:cNvPr>
          <p:cNvSpPr>
            <a:spLocks noGrp="1"/>
          </p:cNvSpPr>
          <p:nvPr>
            <p:ph idx="1"/>
          </p:nvPr>
        </p:nvSpPr>
        <p:spPr>
          <a:xfrm>
            <a:off x="954719" y="1752601"/>
            <a:ext cx="5850893" cy="4893647"/>
          </a:xfrm>
        </p:spPr>
        <p:txBody>
          <a:bodyPr>
            <a:normAutofit lnSpcReduction="10000"/>
          </a:bodyPr>
          <a:lstStyle/>
          <a:p>
            <a:pPr marL="342900" indent="-342900" fontAlgn="base">
              <a:spcBef>
                <a:spcPts val="600"/>
              </a:spcBef>
            </a:pPr>
            <a:r>
              <a:rPr lang="en-US" sz="2400" dirty="0">
                <a:latin typeface="Arial" panose="020B0604020202020204" pitchFamily="34" charset="0"/>
                <a:cs typeface="Arial" panose="020B0604020202020204" pitchFamily="34" charset="0"/>
              </a:rPr>
              <a:t>Avoid close contact with people suffering from acute respiratory infections</a:t>
            </a:r>
          </a:p>
          <a:p>
            <a:pPr marL="342900" indent="-342900" fontAlgn="base">
              <a:spcBef>
                <a:spcPts val="600"/>
              </a:spcBef>
            </a:pPr>
            <a:endParaRPr lang="en-US" sz="2400" dirty="0">
              <a:latin typeface="Arial" panose="020B0604020202020204" pitchFamily="34" charset="0"/>
              <a:cs typeface="Arial" panose="020B0604020202020204" pitchFamily="34" charset="0"/>
            </a:endParaRPr>
          </a:p>
          <a:p>
            <a:pPr marL="342900" indent="-342900" fontAlgn="base">
              <a:spcBef>
                <a:spcPts val="600"/>
              </a:spcBef>
            </a:pPr>
            <a:r>
              <a:rPr lang="en-US" sz="2400" dirty="0">
                <a:latin typeface="Arial" panose="020B0604020202020204" pitchFamily="34" charset="0"/>
                <a:cs typeface="Arial" panose="020B0604020202020204" pitchFamily="34" charset="0"/>
              </a:rPr>
              <a:t>Frequent hand hygiene, especially after direct contact with ill people or their environment</a:t>
            </a:r>
          </a:p>
          <a:p>
            <a:pPr marL="342900" indent="-342900" fontAlgn="base">
              <a:spcBef>
                <a:spcPts val="600"/>
              </a:spcBef>
            </a:pPr>
            <a:endParaRPr lang="en-US" sz="2400" dirty="0">
              <a:latin typeface="Arial" panose="020B0604020202020204" pitchFamily="34" charset="0"/>
              <a:cs typeface="Arial" panose="020B0604020202020204" pitchFamily="34" charset="0"/>
            </a:endParaRPr>
          </a:p>
          <a:p>
            <a:pPr marL="342900" indent="-342900" fontAlgn="base">
              <a:spcBef>
                <a:spcPts val="600"/>
              </a:spcBef>
            </a:pPr>
            <a:r>
              <a:rPr lang="en-US" sz="2400" dirty="0">
                <a:latin typeface="Arial" panose="020B0604020202020204" pitchFamily="34" charset="0"/>
                <a:cs typeface="Arial" panose="020B0604020202020204" pitchFamily="34" charset="0"/>
              </a:rPr>
              <a:t>People with symptoms of acute respiratory infection should practice</a:t>
            </a:r>
          </a:p>
          <a:p>
            <a:pPr marL="800100" lvl="1" indent="-342900" fontAlgn="base">
              <a:spcBef>
                <a:spcPts val="600"/>
              </a:spcBef>
            </a:pPr>
            <a:r>
              <a:rPr lang="en-US" dirty="0">
                <a:latin typeface="Arial" panose="020B0604020202020204" pitchFamily="34" charset="0"/>
                <a:cs typeface="Arial" panose="020B0604020202020204" pitchFamily="34" charset="0"/>
              </a:rPr>
              <a:t>respiratory etiquette</a:t>
            </a:r>
          </a:p>
          <a:p>
            <a:pPr marL="800100" lvl="1" indent="-342900" fontAlgn="base">
              <a:spcBef>
                <a:spcPts val="600"/>
              </a:spcBef>
            </a:pPr>
            <a:r>
              <a:rPr lang="en-US" dirty="0">
                <a:latin typeface="Arial" panose="020B0604020202020204" pitchFamily="34" charset="0"/>
                <a:cs typeface="Arial" panose="020B0604020202020204" pitchFamily="34" charset="0"/>
              </a:rPr>
              <a:t>wear a medical mask</a:t>
            </a:r>
          </a:p>
          <a:p>
            <a:pPr marL="800100" lvl="1" indent="-342900" fontAlgn="base">
              <a:spcBef>
                <a:spcPts val="600"/>
              </a:spcBef>
            </a:pPr>
            <a:r>
              <a:rPr lang="en-US" dirty="0">
                <a:latin typeface="Arial" panose="020B0604020202020204" pitchFamily="34" charset="0"/>
                <a:cs typeface="Arial" panose="020B0604020202020204" pitchFamily="34" charset="0"/>
              </a:rPr>
              <a:t>seek medical care for advice</a:t>
            </a:r>
          </a:p>
          <a:p>
            <a:pPr fontAlgn="base"/>
            <a:endParaRPr lang="en-US" dirty="0">
              <a:latin typeface="Arial" panose="020B0604020202020204" pitchFamily="34" charset="0"/>
              <a:cs typeface="Arial" panose="020B0604020202020204" pitchFamily="34" charset="0"/>
            </a:endParaRPr>
          </a:p>
          <a:p>
            <a:pPr fontAlgn="base"/>
            <a:endParaRPr lang="en-US" dirty="0">
              <a:latin typeface="Arial" panose="020B0604020202020204" pitchFamily="34" charset="0"/>
              <a:cs typeface="Arial" panose="020B0604020202020204" pitchFamily="34" charset="0"/>
            </a:endParaRPr>
          </a:p>
          <a:p>
            <a:endParaRPr lang="en-US" dirty="0"/>
          </a:p>
        </p:txBody>
      </p:sp>
      <p:sp>
        <p:nvSpPr>
          <p:cNvPr id="2" name="Title 1">
            <a:extLst>
              <a:ext uri="{FF2B5EF4-FFF2-40B4-BE49-F238E27FC236}">
                <a16:creationId xmlns:a16="http://schemas.microsoft.com/office/drawing/2014/main" xmlns="" id="{E446B7A4-1FCF-421E-8AFD-E70C9B1F9DB9}"/>
              </a:ext>
            </a:extLst>
          </p:cNvPr>
          <p:cNvSpPr>
            <a:spLocks noGrp="1"/>
          </p:cNvSpPr>
          <p:nvPr>
            <p:ph type="title"/>
          </p:nvPr>
        </p:nvSpPr>
        <p:spPr>
          <a:xfrm>
            <a:off x="721359" y="457201"/>
            <a:ext cx="6893167" cy="984885"/>
          </a:xfrm>
        </p:spPr>
        <p:txBody>
          <a:bodyPr>
            <a:normAutofit fontScale="90000"/>
          </a:bodyPr>
          <a:lstStyle/>
          <a:p>
            <a:pPr algn="ctr"/>
            <a:r>
              <a:rPr lang="en-US" sz="2200" dirty="0" smtClean="0">
                <a:solidFill>
                  <a:prstClr val="black"/>
                </a:solidFill>
                <a:latin typeface="Algerian" pitchFamily="82" charset="0"/>
              </a:rPr>
              <a:t>QUALITY OF HOSPITAL SERVICES IN COVID-19 </a:t>
            </a:r>
            <a:r>
              <a:rPr lang="en-US" b="1" dirty="0" smtClean="0">
                <a:solidFill>
                  <a:srgbClr val="FF0000"/>
                </a:solidFill>
                <a:latin typeface="Arial" panose="020B0604020202020204" pitchFamily="34" charset="0"/>
                <a:cs typeface="Arial" panose="020B0604020202020204" pitchFamily="34" charset="0"/>
              </a:rPr>
              <a:t>General </a:t>
            </a:r>
            <a:r>
              <a:rPr lang="en-US" b="1" dirty="0">
                <a:solidFill>
                  <a:srgbClr val="FF0000"/>
                </a:solidFill>
                <a:latin typeface="Arial" panose="020B0604020202020204" pitchFamily="34" charset="0"/>
                <a:cs typeface="Arial" panose="020B0604020202020204" pitchFamily="34" charset="0"/>
              </a:rPr>
              <a:t>advice for </a:t>
            </a:r>
            <a:br>
              <a:rPr lang="en-US" b="1" dirty="0">
                <a:solidFill>
                  <a:srgbClr val="FF0000"/>
                </a:solidFill>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COVID-19</a:t>
            </a:r>
          </a:p>
        </p:txBody>
      </p:sp>
    </p:spTree>
    <p:extLst>
      <p:ext uri="{BB962C8B-B14F-4D97-AF65-F5344CB8AC3E}">
        <p14:creationId xmlns:p14="http://schemas.microsoft.com/office/powerpoint/2010/main" xmlns="" val="151786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xmlns=""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xmlns=""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xmlns=""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xmlns="" id="{83FF265B-832A-A249-898E-1C5C892ADEBC}"/>
              </a:ext>
            </a:extLst>
          </p:cNvPr>
          <p:cNvSpPr txBox="1"/>
          <p:nvPr/>
        </p:nvSpPr>
        <p:spPr>
          <a:xfrm>
            <a:off x="1452564" y="1971678"/>
            <a:ext cx="7448551" cy="769441"/>
          </a:xfrm>
          <a:prstGeom prst="rect">
            <a:avLst/>
          </a:prstGeom>
          <a:noFill/>
        </p:spPr>
        <p:txBody>
          <a:bodyPr wrap="square" rtlCol="0">
            <a:spAutoFit/>
          </a:bodyPr>
          <a:lstStyle/>
          <a:p>
            <a:r>
              <a:rPr lang="en-US" sz="4400" b="1" dirty="0">
                <a:solidFill>
                  <a:srgbClr val="FF0000"/>
                </a:solidFill>
                <a:latin typeface="Arial" panose="020B0604020202020204" pitchFamily="34" charset="0"/>
                <a:cs typeface="Arial" panose="020B0604020202020204" pitchFamily="34" charset="0"/>
              </a:rPr>
              <a:t>IPC strategies</a:t>
            </a:r>
            <a:endParaRPr lang="en-US" sz="4400" b="1" dirty="0">
              <a:solidFill>
                <a:srgbClr val="FF0000"/>
              </a:solidFill>
              <a:latin typeface="+mj-lt"/>
            </a:endParaRPr>
          </a:p>
        </p:txBody>
      </p:sp>
    </p:spTree>
    <p:extLst>
      <p:ext uri="{BB962C8B-B14F-4D97-AF65-F5344CB8AC3E}">
        <p14:creationId xmlns:p14="http://schemas.microsoft.com/office/powerpoint/2010/main" xmlns="" val="90577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0128A9E-B72B-4EBD-A0ED-325BF4348350}"/>
              </a:ext>
            </a:extLst>
          </p:cNvPr>
          <p:cNvSpPr>
            <a:spLocks noGrp="1"/>
          </p:cNvSpPr>
          <p:nvPr>
            <p:ph idx="1"/>
          </p:nvPr>
        </p:nvSpPr>
        <p:spPr>
          <a:xfrm>
            <a:off x="1884000" y="1772816"/>
            <a:ext cx="8424001" cy="4551784"/>
          </a:xfrm>
        </p:spPr>
        <p:txBody>
          <a:bodyPr>
            <a:normAutofit lnSpcReduction="10000"/>
          </a:bodyPr>
          <a:lstStyle/>
          <a:p>
            <a:pPr marL="817563" lvl="1" indent="-457200"/>
            <a:r>
              <a:rPr lang="en-US" sz="2800" dirty="0">
                <a:latin typeface="Arial" panose="020B0604020202020204" pitchFamily="34" charset="0"/>
                <a:cs typeface="Arial" panose="020B0604020202020204" pitchFamily="34" charset="0"/>
              </a:rPr>
              <a:t>Applying standard precautions for all patients</a:t>
            </a:r>
          </a:p>
          <a:p>
            <a:pPr marL="817563" lvl="1" indent="-457200"/>
            <a:endParaRPr lang="en-US" sz="2800" dirty="0">
              <a:latin typeface="Arial" panose="020B0604020202020204" pitchFamily="34" charset="0"/>
              <a:cs typeface="Arial" panose="020B0604020202020204" pitchFamily="34" charset="0"/>
            </a:endParaRPr>
          </a:p>
          <a:p>
            <a:pPr marL="817563" lvl="1" indent="-457200"/>
            <a:r>
              <a:rPr lang="en-US" sz="2800" dirty="0">
                <a:latin typeface="Arial" panose="020B0604020202020204" pitchFamily="34" charset="0"/>
                <a:cs typeface="Arial" panose="020B0604020202020204" pitchFamily="34" charset="0"/>
              </a:rPr>
              <a:t>Ensuring triage, early recognition, and source control </a:t>
            </a:r>
          </a:p>
          <a:p>
            <a:pPr marL="817563" lvl="1" indent="-457200"/>
            <a:endParaRPr lang="en-US" sz="2800" dirty="0">
              <a:latin typeface="Arial" panose="020B0604020202020204" pitchFamily="34" charset="0"/>
              <a:cs typeface="Arial" panose="020B0604020202020204" pitchFamily="34" charset="0"/>
            </a:endParaRPr>
          </a:p>
          <a:p>
            <a:pPr marL="817563" lvl="1" indent="-457200"/>
            <a:r>
              <a:rPr lang="en-US" sz="2800" dirty="0">
                <a:latin typeface="Arial" panose="020B0604020202020204" pitchFamily="34" charset="0"/>
                <a:cs typeface="Arial" panose="020B0604020202020204" pitchFamily="34" charset="0"/>
              </a:rPr>
              <a:t>Implementing empiric additional precautions for suspected cases of </a:t>
            </a:r>
            <a:r>
              <a:rPr lang="en-US" sz="2800" dirty="0"/>
              <a:t>COVID-19 </a:t>
            </a:r>
            <a:r>
              <a:rPr lang="en-US" sz="2800" dirty="0">
                <a:latin typeface="Arial" panose="020B0604020202020204" pitchFamily="34" charset="0"/>
                <a:cs typeface="Arial" panose="020B0604020202020204" pitchFamily="34" charset="0"/>
              </a:rPr>
              <a:t>infection</a:t>
            </a:r>
          </a:p>
          <a:p>
            <a:pPr marL="817563" lvl="1" indent="-457200"/>
            <a:endParaRPr lang="en-US" sz="2800" dirty="0">
              <a:latin typeface="Arial" panose="020B0604020202020204" pitchFamily="34" charset="0"/>
              <a:cs typeface="Arial" panose="020B0604020202020204" pitchFamily="34" charset="0"/>
            </a:endParaRPr>
          </a:p>
          <a:p>
            <a:pPr marL="817563" lvl="1" indent="-457200"/>
            <a:r>
              <a:rPr lang="en-US" sz="2800" dirty="0">
                <a:latin typeface="Arial" panose="020B0604020202020204" pitchFamily="34" charset="0"/>
                <a:cs typeface="Arial" panose="020B0604020202020204" pitchFamily="34" charset="0"/>
              </a:rPr>
              <a:t>Implementing administrative controls</a:t>
            </a:r>
          </a:p>
          <a:p>
            <a:pPr marL="817563" lvl="1" indent="-457200"/>
            <a:endParaRPr lang="en-US" sz="2800" dirty="0">
              <a:latin typeface="Arial" panose="020B0604020202020204" pitchFamily="34" charset="0"/>
              <a:cs typeface="Arial" panose="020B0604020202020204" pitchFamily="34" charset="0"/>
            </a:endParaRPr>
          </a:p>
          <a:p>
            <a:pPr marL="817563" lvl="1" indent="-457200"/>
            <a:r>
              <a:rPr lang="en-US" sz="2800" dirty="0">
                <a:latin typeface="Arial" panose="020B0604020202020204" pitchFamily="34" charset="0"/>
                <a:cs typeface="Arial" panose="020B0604020202020204" pitchFamily="34" charset="0"/>
              </a:rPr>
              <a:t>Using environmental and engineering controls.</a:t>
            </a:r>
          </a:p>
        </p:txBody>
      </p:sp>
      <p:sp>
        <p:nvSpPr>
          <p:cNvPr id="4" name="Title 3">
            <a:extLst>
              <a:ext uri="{FF2B5EF4-FFF2-40B4-BE49-F238E27FC236}">
                <a16:creationId xmlns:a16="http://schemas.microsoft.com/office/drawing/2014/main" xmlns="" id="{404EDE4C-5EFE-4B36-AABA-BF795F18AE91}"/>
              </a:ext>
            </a:extLst>
          </p:cNvPr>
          <p:cNvSpPr>
            <a:spLocks noGrp="1"/>
          </p:cNvSpPr>
          <p:nvPr>
            <p:ph type="title"/>
          </p:nvPr>
        </p:nvSpPr>
        <p:spPr>
          <a:xfrm>
            <a:off x="1884000" y="782106"/>
            <a:ext cx="8827543" cy="720000"/>
          </a:xfrm>
        </p:spPr>
        <p:txBody>
          <a:bodyPr>
            <a:noAutofit/>
          </a:bodyPr>
          <a:lstStyle/>
          <a:p>
            <a:r>
              <a:rPr lang="en-US" sz="2200" dirty="0" smtClean="0">
                <a:solidFill>
                  <a:prstClr val="black"/>
                </a:solidFill>
                <a:latin typeface="Algerian" pitchFamily="82" charset="0"/>
              </a:rPr>
              <a:t>QUALITY OF HOSPITAL SERVICES IN COVID-19</a:t>
            </a:r>
            <a:br>
              <a:rPr lang="en-US" sz="2200" dirty="0" smtClean="0">
                <a:solidFill>
                  <a:prstClr val="black"/>
                </a:solidFill>
                <a:latin typeface="Algerian" pitchFamily="82" charset="0"/>
              </a:rPr>
            </a:br>
            <a:r>
              <a:rPr lang="en-US" sz="2200" dirty="0" smtClean="0">
                <a:solidFill>
                  <a:prstClr val="black"/>
                </a:solidFill>
                <a:latin typeface="Algerian" pitchFamily="82" charset="0"/>
              </a:rPr>
              <a:t> </a:t>
            </a:r>
            <a:br>
              <a:rPr lang="en-US" sz="2200" dirty="0" smtClean="0">
                <a:solidFill>
                  <a:prstClr val="black"/>
                </a:solidFill>
                <a:latin typeface="Algerian" pitchFamily="82" charset="0"/>
              </a:rPr>
            </a:br>
            <a:r>
              <a:rPr lang="en-US" sz="3600" b="1" dirty="0" smtClean="0">
                <a:solidFill>
                  <a:srgbClr val="FF0000"/>
                </a:solidFill>
                <a:latin typeface="Arial" panose="020B0604020202020204" pitchFamily="34" charset="0"/>
                <a:cs typeface="Arial" panose="020B0604020202020204" pitchFamily="34" charset="0"/>
              </a:rPr>
              <a:t>IPC </a:t>
            </a:r>
            <a:r>
              <a:rPr lang="en-US" sz="3600" b="1" dirty="0">
                <a:solidFill>
                  <a:srgbClr val="FF0000"/>
                </a:solidFill>
                <a:latin typeface="Arial" panose="020B0604020202020204" pitchFamily="34" charset="0"/>
                <a:cs typeface="Arial" panose="020B0604020202020204" pitchFamily="34" charset="0"/>
              </a:rPr>
              <a:t>strategies for preventing/limiting the spread of </a:t>
            </a:r>
            <a:r>
              <a:rPr lang="en-US" sz="3600" b="1" dirty="0" smtClean="0">
                <a:solidFill>
                  <a:srgbClr val="FF0000"/>
                </a:solidFill>
                <a:latin typeface="Arial" panose="020B0604020202020204" pitchFamily="34" charset="0"/>
                <a:cs typeface="Arial" panose="020B0604020202020204" pitchFamily="34" charset="0"/>
              </a:rPr>
              <a:t>COVID-19</a:t>
            </a:r>
            <a:br>
              <a:rPr lang="en-US" sz="3600" b="1" dirty="0" smtClean="0">
                <a:solidFill>
                  <a:srgbClr val="FF0000"/>
                </a:solidFill>
                <a:latin typeface="Arial" panose="020B0604020202020204" pitchFamily="34" charset="0"/>
                <a:cs typeface="Arial" panose="020B0604020202020204" pitchFamily="34" charset="0"/>
              </a:rPr>
            </a:b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8455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xmlns=""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xmlns=""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xmlns=""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xmlns="" id="{83FF265B-832A-A249-898E-1C5C892ADEBC}"/>
              </a:ext>
            </a:extLst>
          </p:cNvPr>
          <p:cNvSpPr txBox="1"/>
          <p:nvPr/>
        </p:nvSpPr>
        <p:spPr>
          <a:xfrm>
            <a:off x="1452564" y="1971678"/>
            <a:ext cx="7448551" cy="769441"/>
          </a:xfrm>
          <a:prstGeom prst="rect">
            <a:avLst/>
          </a:prstGeom>
          <a:noFill/>
        </p:spPr>
        <p:txBody>
          <a:bodyPr wrap="square" rtlCol="0">
            <a:spAutoFit/>
          </a:bodyPr>
          <a:lstStyle/>
          <a:p>
            <a:r>
              <a:rPr lang="en-US" sz="4400" b="1" dirty="0">
                <a:solidFill>
                  <a:srgbClr val="FF0000"/>
                </a:solidFill>
                <a:latin typeface="Arial" panose="020B0604020202020204" pitchFamily="34" charset="0"/>
                <a:cs typeface="Arial" panose="020B0604020202020204" pitchFamily="34" charset="0"/>
              </a:rPr>
              <a:t>Standard Precautions</a:t>
            </a:r>
            <a:endParaRPr lang="en-US" sz="4400" b="1" dirty="0">
              <a:solidFill>
                <a:srgbClr val="FF0000"/>
              </a:solidFill>
              <a:latin typeface="+mj-lt"/>
            </a:endParaRPr>
          </a:p>
        </p:txBody>
      </p:sp>
    </p:spTree>
    <p:extLst>
      <p:ext uri="{BB962C8B-B14F-4D97-AF65-F5344CB8AC3E}">
        <p14:creationId xmlns:p14="http://schemas.microsoft.com/office/powerpoint/2010/main" xmlns="" val="366206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999" y="367619"/>
            <a:ext cx="7412401" cy="720000"/>
          </a:xfrm>
        </p:spPr>
        <p:txBody>
          <a:bodyPr>
            <a:noAutofit/>
          </a:bodyPr>
          <a:lstStyle/>
          <a:p>
            <a:r>
              <a:rPr lang="en-US" sz="4000" b="1" dirty="0">
                <a:solidFill>
                  <a:srgbClr val="FF0000"/>
                </a:solidFill>
              </a:rPr>
              <a:t>Standard precautions</a:t>
            </a:r>
          </a:p>
        </p:txBody>
      </p:sp>
      <p:sp>
        <p:nvSpPr>
          <p:cNvPr id="3" name="Content Placeholder 2"/>
          <p:cNvSpPr>
            <a:spLocks noGrp="1"/>
          </p:cNvSpPr>
          <p:nvPr>
            <p:ph idx="1"/>
          </p:nvPr>
        </p:nvSpPr>
        <p:spPr>
          <a:xfrm>
            <a:off x="1981200" y="1600200"/>
            <a:ext cx="8229600" cy="4876800"/>
          </a:xfrm>
        </p:spPr>
        <p:txBody>
          <a:bodyPr>
            <a:normAutofit/>
          </a:bodyPr>
          <a:lstStyle/>
          <a:p>
            <a:r>
              <a:rPr lang="en-US" dirty="0"/>
              <a:t>The </a:t>
            </a:r>
            <a:r>
              <a:rPr lang="en-US" i="1" dirty="0"/>
              <a:t>basic level of IPC precautions</a:t>
            </a:r>
            <a:r>
              <a:rPr lang="en-US" dirty="0"/>
              <a:t>, to be used for </a:t>
            </a:r>
            <a:r>
              <a:rPr lang="en-US" b="1" u="sng" dirty="0"/>
              <a:t>ALL</a:t>
            </a:r>
            <a:r>
              <a:rPr lang="en-US" b="1" dirty="0"/>
              <a:t> </a:t>
            </a:r>
            <a:r>
              <a:rPr lang="en-US" dirty="0"/>
              <a:t>patients at </a:t>
            </a:r>
            <a:r>
              <a:rPr lang="en-US" b="1" u="sng" dirty="0"/>
              <a:t>ALL </a:t>
            </a:r>
            <a:r>
              <a:rPr lang="en-US" dirty="0"/>
              <a:t>times</a:t>
            </a:r>
            <a:r>
              <a:rPr lang="en-US" altLang="en-US" dirty="0"/>
              <a:t> regardless of suspected or confirmed status of the patient</a:t>
            </a:r>
            <a:endParaRPr lang="en-US" dirty="0"/>
          </a:p>
          <a:p>
            <a:pPr marL="0" indent="0">
              <a:buNone/>
            </a:pPr>
            <a:endParaRPr lang="en-US" b="1" dirty="0"/>
          </a:p>
          <a:p>
            <a:pPr marL="342900" indent="-342900"/>
            <a:r>
              <a:rPr lang="en-US" b="1" dirty="0"/>
              <a:t>Risk assessment </a:t>
            </a:r>
            <a:r>
              <a:rPr lang="en-US" dirty="0"/>
              <a:t>is critical for all activities, i.e. assess each health care activity and determine the personal protective equipment (PPE) that is needed for adequate protection</a:t>
            </a:r>
          </a:p>
        </p:txBody>
      </p:sp>
    </p:spTree>
    <p:extLst>
      <p:ext uri="{BB962C8B-B14F-4D97-AF65-F5344CB8AC3E}">
        <p14:creationId xmlns:p14="http://schemas.microsoft.com/office/powerpoint/2010/main" xmlns="" val="3806740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2933</Words>
  <Application>Microsoft Office PowerPoint</Application>
  <PresentationFormat>Custom</PresentationFormat>
  <Paragraphs>262</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QUALITY OF HOSPITAL SERVICES IN COVID-19  </vt:lpstr>
      <vt:lpstr>QUALITY OF HOSPITAL SERVICES IN COVID-19  Benefits of IPC</vt:lpstr>
      <vt:lpstr>QUALITY OF HOSPITAL SERVICES IN COVID-19  IPC goals in outbreak preparedness​</vt:lpstr>
      <vt:lpstr>QUALITY OF HOSPITAL SERVICES IN COVID-19   Role of the IPC focal point, team or committee</vt:lpstr>
      <vt:lpstr>QUALITY OF HOSPITAL SERVICES IN COVID-19 General advice for  COVID-19</vt:lpstr>
      <vt:lpstr>Slide 6</vt:lpstr>
      <vt:lpstr>QUALITY OF HOSPITAL SERVICES IN COVID-19   IPC strategies for preventing/limiting the spread of COVID-19 </vt:lpstr>
      <vt:lpstr>Slide 8</vt:lpstr>
      <vt:lpstr>Standard precautions</vt:lpstr>
      <vt:lpstr>QUALITY OF HOSPITAL SERVICES IN COVID-19  Elements of Standard Precautions</vt:lpstr>
      <vt:lpstr>QUALITY OF HOSPITAL SERVICES IN COVID-19  Chain of Transmission</vt:lpstr>
      <vt:lpstr>Hand hygiene: HOW</vt:lpstr>
      <vt:lpstr>QUALITY OF HOSPITAL SERVICES IN COVID-19  Respiratory hygiene/etiquette  </vt:lpstr>
      <vt:lpstr>Promoting respiratory hygiene</vt:lpstr>
      <vt:lpstr>QUALITY OF HOSPITAL SERVICES IN COVID-19   Hospital admission</vt:lpstr>
      <vt:lpstr>Slide 16</vt:lpstr>
      <vt:lpstr>QUALITY OF HOSPITAL SERVICES IN COVID-19  Patients suspected or confirmed COVID-19 (1)</vt:lpstr>
      <vt:lpstr>Slide 18</vt:lpstr>
      <vt:lpstr>Outpatient Care</vt:lpstr>
      <vt:lpstr>Slide 20</vt:lpstr>
      <vt:lpstr>Slide 21</vt:lpstr>
      <vt:lpstr>Administrative Controls</vt:lpstr>
      <vt:lpstr>Home care for patients with suspected COVID-19 infection with mild symptoms</vt:lpstr>
      <vt:lpstr>Home care for patients with suspected COVID-19 infection with mild symptoms</vt:lpstr>
      <vt:lpstr>Use of masks</vt:lpstr>
      <vt:lpstr>Use of Mask : Health Care Settings</vt:lpstr>
      <vt:lpstr>Masks management</vt:lpstr>
      <vt:lpstr>Conclusions</vt:lpstr>
      <vt:lpstr>Resources</vt:lpstr>
      <vt:lpstr>QUALITY OF HOSPITAL SERVICES IN COVID-19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Mala Chhabra</dc:creator>
  <cp:lastModifiedBy>User</cp:lastModifiedBy>
  <cp:revision>49</cp:revision>
  <dcterms:created xsi:type="dcterms:W3CDTF">2020-03-05T17:09:14Z</dcterms:created>
  <dcterms:modified xsi:type="dcterms:W3CDTF">2023-04-26T07:21:42Z</dcterms:modified>
</cp:coreProperties>
</file>