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3" r:id="rId8"/>
    <p:sldId id="264" r:id="rId9"/>
    <p:sldId id="265" r:id="rId10"/>
    <p:sldId id="266" r:id="rId11"/>
    <p:sldId id="267" r:id="rId12"/>
    <p:sldId id="270"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10"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01-Jan-13</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01-Jan-13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01-Jan-13</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01-Jan-13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01-Jan-13</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01-Jan-13</a:t>
            </a:fld>
            <a:endParaRPr lang="en-US" dirty="0"/>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01-Jan-13</a:t>
            </a:fld>
            <a:endParaRPr lang="en-US" dirty="0"/>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01-Jan-13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01-Jan-13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01-Jan-13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01-Jan-13</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01-Jan-13</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solidFill>
                  <a:schemeClr val="bg1"/>
                </a:solidFill>
              </a:rPr>
              <a:t>Clinical Trials</a:t>
            </a:r>
            <a:endParaRPr lang="en-US" sz="4800" dirty="0">
              <a:solidFill>
                <a:schemeClr val="bg1"/>
              </a:solidFill>
            </a:endParaRPr>
          </a:p>
        </p:txBody>
      </p:sp>
      <p:sp>
        <p:nvSpPr>
          <p:cNvPr id="3" name="Subtitle 2"/>
          <p:cNvSpPr>
            <a:spLocks noGrp="1"/>
          </p:cNvSpPr>
          <p:nvPr>
            <p:ph type="subTitle" idx="1"/>
          </p:nvPr>
        </p:nvSpPr>
        <p:spPr/>
        <p:txBody>
          <a:bodyPr/>
          <a:lstStyle/>
          <a:p>
            <a:r>
              <a:rPr lang="en-US" dirty="0" smtClean="0"/>
              <a:t>MR. SANJAY B. PANNA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47500" lnSpcReduction="20000"/>
          </a:bodyPr>
          <a:lstStyle/>
          <a:p>
            <a:pPr>
              <a:buNone/>
            </a:pPr>
            <a:r>
              <a:rPr lang="en-US" dirty="0" smtClean="0"/>
              <a:t>7. Doctors should abstain from engaging in </a:t>
            </a:r>
            <a:r>
              <a:rPr lang="en-US" dirty="0" smtClean="0"/>
              <a:t>research projects </a:t>
            </a:r>
            <a:r>
              <a:rPr lang="en-US" dirty="0" smtClean="0"/>
              <a:t>involving human subjects unless they are </a:t>
            </a:r>
            <a:r>
              <a:rPr lang="en-US" dirty="0" smtClean="0"/>
              <a:t>satisfied that </a:t>
            </a:r>
            <a:r>
              <a:rPr lang="en-US" dirty="0" smtClean="0"/>
              <a:t>the hazards involved are believed to be </a:t>
            </a:r>
            <a:r>
              <a:rPr lang="en-US" dirty="0" smtClean="0"/>
              <a:t>predictable. Doctors </a:t>
            </a:r>
            <a:r>
              <a:rPr lang="en-US" dirty="0" smtClean="0"/>
              <a:t>should cease any investigation if the </a:t>
            </a:r>
            <a:r>
              <a:rPr lang="en-US" dirty="0" smtClean="0"/>
              <a:t>hazards are </a:t>
            </a:r>
            <a:r>
              <a:rPr lang="en-US" dirty="0" smtClean="0"/>
              <a:t>found to </a:t>
            </a:r>
            <a:r>
              <a:rPr lang="en-US" b="1" dirty="0" smtClean="0"/>
              <a:t>outweigh the potential benefits</a:t>
            </a:r>
            <a:r>
              <a:rPr lang="en-US" dirty="0" smtClean="0"/>
              <a:t>.</a:t>
            </a:r>
            <a:endParaRPr lang="en-US" b="1" dirty="0" smtClean="0"/>
          </a:p>
          <a:p>
            <a:pPr>
              <a:buNone/>
            </a:pPr>
            <a:r>
              <a:rPr lang="en-US" dirty="0" smtClean="0"/>
              <a:t>8. In publication of the results of his or her research, </a:t>
            </a:r>
            <a:r>
              <a:rPr lang="en-US" dirty="0" smtClean="0"/>
              <a:t>the doctor </a:t>
            </a:r>
            <a:r>
              <a:rPr lang="en-US" dirty="0" smtClean="0"/>
              <a:t>is obliged to preserve the </a:t>
            </a:r>
            <a:r>
              <a:rPr lang="en-US" b="1" dirty="0" smtClean="0"/>
              <a:t>accuracy of the </a:t>
            </a:r>
            <a:r>
              <a:rPr lang="en-US" b="1" dirty="0" smtClean="0"/>
              <a:t>result</a:t>
            </a:r>
            <a:r>
              <a:rPr lang="en-US" dirty="0" smtClean="0"/>
              <a:t>. Reports </a:t>
            </a:r>
            <a:r>
              <a:rPr lang="en-US" dirty="0" smtClean="0"/>
              <a:t>of experimentation not in accordance with </a:t>
            </a:r>
            <a:r>
              <a:rPr lang="en-US" dirty="0" smtClean="0"/>
              <a:t>the principles </a:t>
            </a:r>
            <a:r>
              <a:rPr lang="en-US" dirty="0" smtClean="0"/>
              <a:t>laid down in </a:t>
            </a:r>
            <a:r>
              <a:rPr lang="en-US" dirty="0" smtClean="0"/>
              <a:t>this Declaration </a:t>
            </a:r>
            <a:r>
              <a:rPr lang="en-US" dirty="0" smtClean="0"/>
              <a:t>should not </a:t>
            </a:r>
            <a:r>
              <a:rPr lang="en-US" dirty="0" smtClean="0"/>
              <a:t>be accepted </a:t>
            </a:r>
            <a:r>
              <a:rPr lang="en-US" dirty="0" smtClean="0"/>
              <a:t>for publication.</a:t>
            </a:r>
          </a:p>
          <a:p>
            <a:pPr>
              <a:buNone/>
            </a:pPr>
            <a:r>
              <a:rPr lang="en-US" dirty="0" smtClean="0"/>
              <a:t>9. In any research on human beings, each potential </a:t>
            </a:r>
            <a:r>
              <a:rPr lang="en-US" dirty="0" smtClean="0"/>
              <a:t>subject must </a:t>
            </a:r>
            <a:r>
              <a:rPr lang="en-US" dirty="0" smtClean="0"/>
              <a:t>be adequately informed of the aims, </a:t>
            </a:r>
            <a:r>
              <a:rPr lang="en-US" dirty="0" smtClean="0"/>
              <a:t>methods, anticipated </a:t>
            </a:r>
            <a:r>
              <a:rPr lang="en-US" dirty="0" smtClean="0"/>
              <a:t>benefits and potential hazards of the </a:t>
            </a:r>
            <a:r>
              <a:rPr lang="en-US" dirty="0" smtClean="0"/>
              <a:t>study and </a:t>
            </a:r>
            <a:r>
              <a:rPr lang="en-US" dirty="0" smtClean="0"/>
              <a:t>the discomfort it may entail. He or she should </a:t>
            </a:r>
            <a:r>
              <a:rPr lang="en-US" dirty="0" smtClean="0"/>
              <a:t>be informed </a:t>
            </a:r>
            <a:r>
              <a:rPr lang="en-US" dirty="0" smtClean="0"/>
              <a:t>that he or she is at liberty to abstain </a:t>
            </a:r>
            <a:r>
              <a:rPr lang="en-US" dirty="0" smtClean="0"/>
              <a:t>from participation </a:t>
            </a:r>
            <a:r>
              <a:rPr lang="en-US" dirty="0" smtClean="0"/>
              <a:t>in the study and that he or she is free </a:t>
            </a:r>
            <a:r>
              <a:rPr lang="en-US" dirty="0" smtClean="0"/>
              <a:t>to withdraw </a:t>
            </a:r>
            <a:r>
              <a:rPr lang="en-US" dirty="0" smtClean="0"/>
              <a:t>his or her consent to participation at any </a:t>
            </a:r>
            <a:r>
              <a:rPr lang="en-US" dirty="0" smtClean="0"/>
              <a:t>time. The </a:t>
            </a:r>
            <a:r>
              <a:rPr lang="en-US" dirty="0" smtClean="0"/>
              <a:t>doctor should then obtain the subject’s freely </a:t>
            </a:r>
            <a:r>
              <a:rPr lang="en-US" dirty="0" smtClean="0"/>
              <a:t>given </a:t>
            </a:r>
            <a:r>
              <a:rPr lang="en-US" b="1" dirty="0" smtClean="0"/>
              <a:t>informed </a:t>
            </a:r>
            <a:r>
              <a:rPr lang="en-US" b="1" dirty="0" smtClean="0"/>
              <a:t>consent</a:t>
            </a:r>
            <a:r>
              <a:rPr lang="en-US" dirty="0" smtClean="0"/>
              <a:t>, preferably in writing.</a:t>
            </a:r>
          </a:p>
          <a:p>
            <a:pPr>
              <a:buNone/>
            </a:pPr>
            <a:r>
              <a:rPr lang="en-US" dirty="0" smtClean="0"/>
              <a:t>10. When obtaining informed consent for the research </a:t>
            </a:r>
            <a:r>
              <a:rPr lang="en-US" dirty="0" smtClean="0"/>
              <a:t>project the </a:t>
            </a:r>
            <a:r>
              <a:rPr lang="en-US" dirty="0" smtClean="0"/>
              <a:t>doctor should be particularly cautious if the </a:t>
            </a:r>
            <a:r>
              <a:rPr lang="en-US" dirty="0" smtClean="0"/>
              <a:t>subject is </a:t>
            </a:r>
            <a:r>
              <a:rPr lang="en-US" dirty="0" smtClean="0"/>
              <a:t>in a </a:t>
            </a:r>
            <a:r>
              <a:rPr lang="en-US" b="1" dirty="0" smtClean="0"/>
              <a:t>dependent relationship </a:t>
            </a:r>
            <a:r>
              <a:rPr lang="en-US" dirty="0" smtClean="0"/>
              <a:t>to him or her or </a:t>
            </a:r>
            <a:r>
              <a:rPr lang="en-US" dirty="0" smtClean="0"/>
              <a:t>may consent </a:t>
            </a:r>
            <a:r>
              <a:rPr lang="en-US" dirty="0" smtClean="0"/>
              <a:t>under duress. In that case, the informed </a:t>
            </a:r>
            <a:r>
              <a:rPr lang="en-US" dirty="0" smtClean="0"/>
              <a:t>consent should </a:t>
            </a:r>
            <a:r>
              <a:rPr lang="en-US" dirty="0" smtClean="0"/>
              <a:t>be obtained by a doctor who is not engaged </a:t>
            </a:r>
            <a:r>
              <a:rPr lang="en-US" dirty="0" smtClean="0"/>
              <a:t>in the </a:t>
            </a:r>
            <a:r>
              <a:rPr lang="en-US" dirty="0" smtClean="0"/>
              <a:t>investigation and who is completely independent </a:t>
            </a:r>
            <a:r>
              <a:rPr lang="en-US" dirty="0" smtClean="0"/>
              <a:t>of this </a:t>
            </a:r>
            <a:r>
              <a:rPr lang="en-US" dirty="0" smtClean="0"/>
              <a:t>official </a:t>
            </a:r>
            <a:r>
              <a:rPr lang="en-US" dirty="0" smtClean="0"/>
              <a:t>relationship.</a:t>
            </a:r>
          </a:p>
          <a:p>
            <a:pPr>
              <a:buNone/>
            </a:pPr>
            <a:r>
              <a:rPr lang="en-US" dirty="0" smtClean="0"/>
              <a:t>11</a:t>
            </a:r>
            <a:r>
              <a:rPr lang="en-US" dirty="0" smtClean="0"/>
              <a:t>. In case of legal incompetence, informed consent </a:t>
            </a:r>
            <a:r>
              <a:rPr lang="en-US" dirty="0" smtClean="0"/>
              <a:t>should be </a:t>
            </a:r>
            <a:r>
              <a:rPr lang="en-US" dirty="0" smtClean="0"/>
              <a:t>obtained from the </a:t>
            </a:r>
            <a:r>
              <a:rPr lang="en-US" b="1" dirty="0" smtClean="0"/>
              <a:t>legal guardian</a:t>
            </a:r>
            <a:r>
              <a:rPr lang="en-US" dirty="0" smtClean="0"/>
              <a:t> in accordance </a:t>
            </a:r>
            <a:r>
              <a:rPr lang="en-US" dirty="0" smtClean="0"/>
              <a:t>with national </a:t>
            </a:r>
            <a:r>
              <a:rPr lang="en-US" dirty="0" smtClean="0"/>
              <a:t>legislation. Where physical or mental </a:t>
            </a:r>
            <a:r>
              <a:rPr lang="en-US" dirty="0" smtClean="0"/>
              <a:t>incapacity makes </a:t>
            </a:r>
            <a:r>
              <a:rPr lang="en-US" dirty="0" smtClean="0"/>
              <a:t>it impossible to obtain informed consent, or </a:t>
            </a:r>
            <a:r>
              <a:rPr lang="en-US" dirty="0" smtClean="0"/>
              <a:t>when the </a:t>
            </a:r>
            <a:r>
              <a:rPr lang="en-US" dirty="0" smtClean="0"/>
              <a:t>subject is a minor, permission from the </a:t>
            </a:r>
            <a:r>
              <a:rPr lang="en-US" dirty="0" smtClean="0"/>
              <a:t>responsible relative </a:t>
            </a:r>
            <a:r>
              <a:rPr lang="en-US" dirty="0" smtClean="0"/>
              <a:t>replaces that of the subject in accordance </a:t>
            </a:r>
            <a:r>
              <a:rPr lang="en-US" dirty="0" smtClean="0"/>
              <a:t>with national legislation.</a:t>
            </a:r>
          </a:p>
          <a:p>
            <a:pPr>
              <a:buNone/>
            </a:pPr>
            <a:r>
              <a:rPr lang="en-US" dirty="0" smtClean="0"/>
              <a:t>12</a:t>
            </a:r>
            <a:r>
              <a:rPr lang="en-US" dirty="0" smtClean="0"/>
              <a:t>. The research protocol should always contain a </a:t>
            </a:r>
            <a:r>
              <a:rPr lang="en-US" dirty="0" smtClean="0"/>
              <a:t>statement of </a:t>
            </a:r>
            <a:r>
              <a:rPr lang="en-US" dirty="0" smtClean="0"/>
              <a:t>the </a:t>
            </a:r>
            <a:r>
              <a:rPr lang="en-US" b="1" dirty="0" smtClean="0"/>
              <a:t>ethical considerations </a:t>
            </a:r>
            <a:r>
              <a:rPr lang="en-US" dirty="0" smtClean="0"/>
              <a:t>involved and should </a:t>
            </a:r>
            <a:r>
              <a:rPr lang="en-US" dirty="0" smtClean="0"/>
              <a:t>indicate that </a:t>
            </a:r>
            <a:r>
              <a:rPr lang="en-US" dirty="0" smtClean="0"/>
              <a:t>the principles enunciated in the present </a:t>
            </a:r>
            <a:r>
              <a:rPr lang="en-US" dirty="0" smtClean="0"/>
              <a:t>Declaration are </a:t>
            </a:r>
            <a:r>
              <a:rPr lang="en-US" dirty="0" smtClean="0"/>
              <a:t>complied with.</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Use of </a:t>
            </a:r>
            <a:r>
              <a:rPr lang="en-US" b="1" dirty="0" smtClean="0"/>
              <a:t>Placebo</a:t>
            </a:r>
            <a:endParaRPr lang="en-US" dirty="0"/>
          </a:p>
        </p:txBody>
      </p:sp>
      <p:sp>
        <p:nvSpPr>
          <p:cNvPr id="3" name="Content Placeholder 2"/>
          <p:cNvSpPr>
            <a:spLocks noGrp="1"/>
          </p:cNvSpPr>
          <p:nvPr>
            <p:ph sz="quarter" idx="1"/>
          </p:nvPr>
        </p:nvSpPr>
        <p:spPr/>
        <p:txBody>
          <a:bodyPr>
            <a:normAutofit fontScale="92500" lnSpcReduction="20000"/>
          </a:bodyPr>
          <a:lstStyle/>
          <a:p>
            <a:pPr>
              <a:buFont typeface="Wingdings" pitchFamily="2" charset="2"/>
              <a:buChar char="ü"/>
            </a:pPr>
            <a:r>
              <a:rPr lang="en-US" dirty="0" smtClean="0"/>
              <a:t>Many </a:t>
            </a:r>
            <a:r>
              <a:rPr lang="en-US" dirty="0" smtClean="0"/>
              <a:t>clinical trials were being conducted comparing </a:t>
            </a:r>
            <a:r>
              <a:rPr lang="en-US" dirty="0" smtClean="0"/>
              <a:t>the benefits </a:t>
            </a:r>
            <a:r>
              <a:rPr lang="en-US" dirty="0" smtClean="0"/>
              <a:t>of the therapy under trial against </a:t>
            </a:r>
            <a:r>
              <a:rPr lang="en-US" dirty="0" smtClean="0"/>
              <a:t>placebo administered to </a:t>
            </a:r>
            <a:r>
              <a:rPr lang="en-US" dirty="0" smtClean="0"/>
              <a:t>the subjects in the control group. </a:t>
            </a:r>
            <a:endParaRPr lang="en-US" dirty="0" smtClean="0"/>
          </a:p>
          <a:p>
            <a:pPr>
              <a:buFont typeface="Wingdings" pitchFamily="2" charset="2"/>
              <a:buChar char="ü"/>
            </a:pPr>
            <a:r>
              <a:rPr lang="en-US" dirty="0" smtClean="0"/>
              <a:t>The </a:t>
            </a:r>
            <a:r>
              <a:rPr lang="en-US" dirty="0" smtClean="0"/>
              <a:t>World </a:t>
            </a:r>
            <a:r>
              <a:rPr lang="en-US" dirty="0" smtClean="0"/>
              <a:t>Medical Association </a:t>
            </a:r>
            <a:r>
              <a:rPr lang="en-US" dirty="0" smtClean="0"/>
              <a:t>(WMA) became concerned about the use of </a:t>
            </a:r>
            <a:r>
              <a:rPr lang="en-US" dirty="0" smtClean="0"/>
              <a:t>placebo as </a:t>
            </a:r>
            <a:r>
              <a:rPr lang="en-US" dirty="0" smtClean="0"/>
              <a:t>control and declared in Helsinki Declaration’s </a:t>
            </a:r>
            <a:r>
              <a:rPr lang="en-US" dirty="0" smtClean="0"/>
              <a:t>paragraph 29 </a:t>
            </a:r>
            <a:r>
              <a:rPr lang="en-US" dirty="0" smtClean="0"/>
              <a:t>that new treatments should be tested against the </a:t>
            </a:r>
            <a:r>
              <a:rPr lang="en-US" dirty="0" smtClean="0"/>
              <a:t>best available </a:t>
            </a:r>
            <a:r>
              <a:rPr lang="en-US" dirty="0" smtClean="0"/>
              <a:t>treatment and not a placebo, unless no </a:t>
            </a:r>
            <a:r>
              <a:rPr lang="en-US" dirty="0" smtClean="0"/>
              <a:t>proven treatment </a:t>
            </a:r>
            <a:r>
              <a:rPr lang="en-US" dirty="0" smtClean="0"/>
              <a:t>exists. </a:t>
            </a:r>
            <a:endParaRPr lang="en-US" dirty="0" smtClean="0"/>
          </a:p>
          <a:p>
            <a:pPr>
              <a:buFont typeface="Wingdings" pitchFamily="2" charset="2"/>
              <a:buChar char="ü"/>
            </a:pPr>
            <a:r>
              <a:rPr lang="en-US" dirty="0" smtClean="0"/>
              <a:t>This </a:t>
            </a:r>
            <a:r>
              <a:rPr lang="en-US" dirty="0" smtClean="0"/>
              <a:t>was to ensure that the control </a:t>
            </a:r>
            <a:r>
              <a:rPr lang="en-US" dirty="0" smtClean="0"/>
              <a:t>subjects are </a:t>
            </a:r>
            <a:r>
              <a:rPr lang="en-US" dirty="0" smtClean="0"/>
              <a:t>not denied the benefits of available therapy. But it </a:t>
            </a:r>
            <a:r>
              <a:rPr lang="en-US" dirty="0" smtClean="0"/>
              <a:t>created a </a:t>
            </a:r>
            <a:r>
              <a:rPr lang="en-US" dirty="0" smtClean="0"/>
              <a:t>controversy and WMA issued a clarification:</a:t>
            </a:r>
          </a:p>
          <a:p>
            <a:pPr>
              <a:buFont typeface="Wingdings" pitchFamily="2" charset="2"/>
              <a:buChar char="ü"/>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Clarification of </a:t>
            </a:r>
            <a:r>
              <a:rPr lang="en-US" sz="2800" b="1" dirty="0" smtClean="0"/>
              <a:t>WMA-</a:t>
            </a:r>
            <a:r>
              <a:rPr lang="en-US" sz="2400" b="1" dirty="0" smtClean="0"/>
              <a:t>Declaration of Helsinki</a:t>
            </a:r>
            <a:r>
              <a:rPr lang="en-US" sz="3200" b="1" dirty="0" smtClean="0"/>
              <a:t>  </a:t>
            </a:r>
            <a:br>
              <a:rPr lang="en-US" sz="3200" b="1" dirty="0" smtClean="0"/>
            </a:br>
            <a:r>
              <a:rPr lang="en-US" sz="1800" b="1" dirty="0" smtClean="0"/>
              <a:t>(</a:t>
            </a:r>
            <a:r>
              <a:rPr lang="en-US" sz="1200" b="1" dirty="0" smtClean="0"/>
              <a:t>WMA Council, 7 October, 2001, France)</a:t>
            </a:r>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a:t>
            </a:r>
            <a:r>
              <a:rPr lang="en-US" dirty="0" smtClean="0"/>
              <a:t>The WMA is concerned that paragraph 29 of the </a:t>
            </a:r>
            <a:r>
              <a:rPr lang="en-US" dirty="0" smtClean="0"/>
              <a:t>revised Declaration </a:t>
            </a:r>
            <a:r>
              <a:rPr lang="en-US" dirty="0" smtClean="0"/>
              <a:t>of Helsinki (Oct., 2000) has led to </a:t>
            </a:r>
            <a:r>
              <a:rPr lang="en-US" dirty="0" smtClean="0"/>
              <a:t>diverse interpretations </a:t>
            </a:r>
            <a:r>
              <a:rPr lang="en-US" dirty="0" smtClean="0"/>
              <a:t>and possible confusion. It hereby reaffirms </a:t>
            </a:r>
            <a:r>
              <a:rPr lang="en-US" dirty="0" smtClean="0"/>
              <a:t>its position </a:t>
            </a:r>
            <a:r>
              <a:rPr lang="en-US" dirty="0" smtClean="0"/>
              <a:t>that extreme care must be taken in making use of </a:t>
            </a:r>
            <a:r>
              <a:rPr lang="en-US" dirty="0" smtClean="0"/>
              <a:t>a placebo-controlled </a:t>
            </a:r>
            <a:r>
              <a:rPr lang="en-US" dirty="0" smtClean="0"/>
              <a:t>trial and that in general, this </a:t>
            </a:r>
            <a:r>
              <a:rPr lang="en-US" dirty="0" smtClean="0"/>
              <a:t>methodology should </a:t>
            </a:r>
            <a:r>
              <a:rPr lang="en-US" dirty="0" smtClean="0"/>
              <a:t>only be used in the absence of existing proven </a:t>
            </a:r>
            <a:r>
              <a:rPr lang="en-US" dirty="0" smtClean="0"/>
              <a:t>therapy. However</a:t>
            </a:r>
            <a:r>
              <a:rPr lang="en-US" dirty="0" smtClean="0"/>
              <a:t>, a placebo-controlled trial may be </a:t>
            </a:r>
            <a:r>
              <a:rPr lang="en-US" dirty="0" smtClean="0"/>
              <a:t>ethically acceptable</a:t>
            </a:r>
            <a:r>
              <a:rPr lang="en-US" dirty="0" smtClean="0"/>
              <a:t>, even if proven therapy is available, under </a:t>
            </a:r>
            <a:r>
              <a:rPr lang="en-US" dirty="0" smtClean="0"/>
              <a:t>the following </a:t>
            </a:r>
            <a:r>
              <a:rPr lang="en-US" dirty="0" smtClean="0"/>
              <a:t>circumstances:</a:t>
            </a:r>
          </a:p>
          <a:p>
            <a:pPr>
              <a:buNone/>
            </a:pPr>
            <a:r>
              <a:rPr lang="en-US" dirty="0" smtClean="0"/>
              <a:t>- where for compelling and scientifically </a:t>
            </a:r>
            <a:r>
              <a:rPr lang="en-US" dirty="0" smtClean="0"/>
              <a:t>sound methodological </a:t>
            </a:r>
            <a:r>
              <a:rPr lang="en-US" dirty="0" smtClean="0"/>
              <a:t>reasons its use is necessary to </a:t>
            </a:r>
            <a:r>
              <a:rPr lang="en-US" dirty="0" smtClean="0"/>
              <a:t>determine the </a:t>
            </a:r>
            <a:r>
              <a:rPr lang="en-US" dirty="0" smtClean="0"/>
              <a:t>efficacy or safety of a prophylactic, diagnostic </a:t>
            </a:r>
            <a:r>
              <a:rPr lang="en-US" dirty="0" smtClean="0"/>
              <a:t>or therapeutic </a:t>
            </a:r>
            <a:r>
              <a:rPr lang="en-US" dirty="0" smtClean="0"/>
              <a:t>method; or</a:t>
            </a:r>
          </a:p>
          <a:p>
            <a:pPr>
              <a:buNone/>
            </a:pPr>
            <a:r>
              <a:rPr lang="en-US" dirty="0" smtClean="0"/>
              <a:t>- where a prophylactic, diagnostic or therapeutic method </a:t>
            </a:r>
            <a:r>
              <a:rPr lang="en-US" dirty="0" smtClean="0"/>
              <a:t>is being </a:t>
            </a:r>
            <a:r>
              <a:rPr lang="en-US" dirty="0" smtClean="0"/>
              <a:t>investigated for a minor condition and the </a:t>
            </a:r>
            <a:r>
              <a:rPr lang="en-US" dirty="0" smtClean="0"/>
              <a:t>patients who </a:t>
            </a:r>
            <a:r>
              <a:rPr lang="en-US" dirty="0" smtClean="0"/>
              <a:t>receive placebo will not be subject to any </a:t>
            </a:r>
            <a:r>
              <a:rPr lang="en-US" dirty="0" smtClean="0"/>
              <a:t>additional risk </a:t>
            </a:r>
            <a:r>
              <a:rPr lang="en-US" dirty="0" smtClean="0"/>
              <a:t>of serious or irreversible </a:t>
            </a:r>
            <a:r>
              <a:rPr lang="en-US" dirty="0" smtClean="0"/>
              <a:t>harm. All </a:t>
            </a:r>
            <a:r>
              <a:rPr lang="en-US" dirty="0" smtClean="0"/>
              <a:t>other provisions of the Declaration of Helsinki must </a:t>
            </a:r>
            <a:r>
              <a:rPr lang="en-US" dirty="0" smtClean="0"/>
              <a:t>be adhered </a:t>
            </a:r>
            <a:r>
              <a:rPr lang="en-US" dirty="0" smtClean="0"/>
              <a:t>to, especially the need for appropriate ethical </a:t>
            </a:r>
            <a:r>
              <a:rPr lang="en-US" dirty="0" smtClean="0"/>
              <a:t>and scientific </a:t>
            </a:r>
            <a:r>
              <a:rPr lang="en-US" dirty="0" smtClean="0"/>
              <a:t>review”.</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Medical Research Combined with Professional </a:t>
            </a:r>
            <a:r>
              <a:rPr lang="en-US" sz="2800" b="1" dirty="0" smtClean="0"/>
              <a:t>Care (</a:t>
            </a:r>
            <a:r>
              <a:rPr lang="en-US" sz="2400" b="1" dirty="0" smtClean="0"/>
              <a:t>Clinical</a:t>
            </a:r>
            <a:r>
              <a:rPr lang="en-US" sz="2800" b="1" dirty="0" smtClean="0"/>
              <a:t> </a:t>
            </a:r>
            <a:r>
              <a:rPr lang="en-US" sz="2800" b="1" dirty="0" smtClean="0"/>
              <a:t>Research)</a:t>
            </a:r>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1</a:t>
            </a:r>
            <a:r>
              <a:rPr lang="en-US" dirty="0" smtClean="0"/>
              <a:t>. In the treatment of the sick person, the doctor must </a:t>
            </a:r>
            <a:r>
              <a:rPr lang="en-US" dirty="0" smtClean="0"/>
              <a:t>be free </a:t>
            </a:r>
            <a:r>
              <a:rPr lang="en-US" dirty="0" smtClean="0"/>
              <a:t>to use a new diagnostic and therapeutic measure, if </a:t>
            </a:r>
            <a:r>
              <a:rPr lang="en-US" dirty="0" smtClean="0"/>
              <a:t>in his </a:t>
            </a:r>
            <a:r>
              <a:rPr lang="en-US" dirty="0" smtClean="0"/>
              <a:t>or her </a:t>
            </a:r>
            <a:r>
              <a:rPr lang="en-US" dirty="0" smtClean="0"/>
              <a:t>judgment </a:t>
            </a:r>
            <a:r>
              <a:rPr lang="en-US" dirty="0" smtClean="0"/>
              <a:t>it offers hope of saving </a:t>
            </a:r>
            <a:r>
              <a:rPr lang="en-US" dirty="0" smtClean="0"/>
              <a:t>life, reestablishing </a:t>
            </a:r>
            <a:r>
              <a:rPr lang="en-US" dirty="0" smtClean="0"/>
              <a:t>health or alleviating suffering.</a:t>
            </a:r>
          </a:p>
          <a:p>
            <a:pPr>
              <a:buNone/>
            </a:pPr>
            <a:r>
              <a:rPr lang="en-US" dirty="0" smtClean="0"/>
              <a:t>2. The potential benefits, hazards and discomfort of a </a:t>
            </a:r>
            <a:r>
              <a:rPr lang="en-US" dirty="0" smtClean="0"/>
              <a:t>new method </a:t>
            </a:r>
            <a:r>
              <a:rPr lang="en-US" dirty="0" smtClean="0"/>
              <a:t>should be weighed against the advantages of </a:t>
            </a:r>
            <a:r>
              <a:rPr lang="en-US" dirty="0" smtClean="0"/>
              <a:t>the best </a:t>
            </a:r>
            <a:r>
              <a:rPr lang="en-US" dirty="0" smtClean="0"/>
              <a:t>current diagnostic and therapeutic methods.</a:t>
            </a:r>
          </a:p>
          <a:p>
            <a:pPr>
              <a:buNone/>
            </a:pPr>
            <a:r>
              <a:rPr lang="en-US" dirty="0" smtClean="0"/>
              <a:t>3</a:t>
            </a:r>
            <a:r>
              <a:rPr lang="en-US" dirty="0" smtClean="0"/>
              <a:t>. In any medical study, every patient, including those of </a:t>
            </a:r>
            <a:r>
              <a:rPr lang="en-US" dirty="0" smtClean="0"/>
              <a:t>a control </a:t>
            </a:r>
            <a:r>
              <a:rPr lang="en-US" dirty="0" smtClean="0"/>
              <a:t>group if any, should be assured of the best </a:t>
            </a:r>
            <a:r>
              <a:rPr lang="en-US" dirty="0" smtClean="0"/>
              <a:t>proven diagnostic </a:t>
            </a:r>
            <a:r>
              <a:rPr lang="en-US" dirty="0" smtClean="0"/>
              <a:t>and therapeutic method.</a:t>
            </a:r>
          </a:p>
          <a:p>
            <a:pPr>
              <a:buNone/>
            </a:pPr>
            <a:r>
              <a:rPr lang="en-US" dirty="0" smtClean="0"/>
              <a:t>4. The refusal of the patient to participate in a study </a:t>
            </a:r>
            <a:r>
              <a:rPr lang="en-US" dirty="0" smtClean="0"/>
              <a:t>must never </a:t>
            </a:r>
            <a:r>
              <a:rPr lang="en-US" dirty="0" smtClean="0"/>
              <a:t>interfere with the doctor-patient relationship.</a:t>
            </a:r>
          </a:p>
          <a:p>
            <a:pPr>
              <a:buNone/>
            </a:pPr>
            <a:r>
              <a:rPr lang="en-US" dirty="0" smtClean="0"/>
              <a:t>5. If the doctor considers it essential not to obtain </a:t>
            </a:r>
            <a:r>
              <a:rPr lang="en-US" dirty="0" smtClean="0"/>
              <a:t>informed consent</a:t>
            </a:r>
            <a:r>
              <a:rPr lang="en-US" dirty="0" smtClean="0"/>
              <a:t>, the specific reasons for this proposal should </a:t>
            </a:r>
            <a:r>
              <a:rPr lang="en-US" dirty="0" smtClean="0"/>
              <a:t>be stated </a:t>
            </a:r>
            <a:r>
              <a:rPr lang="en-US" dirty="0" smtClean="0"/>
              <a:t>in the experimental protocol for transmission to </a:t>
            </a:r>
            <a:r>
              <a:rPr lang="en-US" dirty="0" smtClean="0"/>
              <a:t>the independent committee.</a:t>
            </a:r>
          </a:p>
          <a:p>
            <a:pPr>
              <a:buNone/>
            </a:pPr>
            <a:r>
              <a:rPr lang="en-US" dirty="0" smtClean="0"/>
              <a:t>6</a:t>
            </a:r>
            <a:r>
              <a:rPr lang="en-US" dirty="0" smtClean="0"/>
              <a:t>. The doctor can combine medical research with </a:t>
            </a:r>
            <a:r>
              <a:rPr lang="en-US" dirty="0" smtClean="0"/>
              <a:t>professional care</a:t>
            </a:r>
            <a:r>
              <a:rPr lang="en-US" dirty="0" smtClean="0"/>
              <a:t>, the objective </a:t>
            </a:r>
            <a:r>
              <a:rPr lang="en-US" dirty="0" smtClean="0"/>
              <a:t>Being </a:t>
            </a:r>
            <a:r>
              <a:rPr lang="en-US" dirty="0" smtClean="0"/>
              <a:t>the acquisition of new </a:t>
            </a:r>
            <a:r>
              <a:rPr lang="en-US" dirty="0" smtClean="0"/>
              <a:t>medical knowledge</a:t>
            </a:r>
            <a:r>
              <a:rPr lang="en-US" dirty="0" smtClean="0"/>
              <a:t>, only to the extent that medical research </a:t>
            </a:r>
            <a:r>
              <a:rPr lang="en-US" dirty="0" smtClean="0"/>
              <a:t>is justified </a:t>
            </a:r>
            <a:r>
              <a:rPr lang="en-US" dirty="0" smtClean="0"/>
              <a:t>by its potential diagnostic or therapeutic </a:t>
            </a:r>
            <a:r>
              <a:rPr lang="en-US" dirty="0" smtClean="0"/>
              <a:t>value for </a:t>
            </a:r>
            <a:r>
              <a:rPr lang="en-US" dirty="0" smtClean="0"/>
              <a:t>the patient.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NON-THERAPEUTIC </a:t>
            </a:r>
            <a:r>
              <a:rPr lang="en-US" sz="3100" b="1" dirty="0" smtClean="0"/>
              <a:t>BIOMEDICAL RESEARCH Involving </a:t>
            </a:r>
            <a:r>
              <a:rPr lang="en-US" sz="3100" b="1" dirty="0" smtClean="0"/>
              <a:t>Human </a:t>
            </a:r>
            <a:r>
              <a:rPr lang="en-US" sz="3100" b="1" dirty="0" smtClean="0"/>
              <a:t>Subjects </a:t>
            </a:r>
            <a:r>
              <a:rPr lang="en-US" sz="2700" b="1" dirty="0" smtClean="0"/>
              <a:t>(Non-clinical </a:t>
            </a:r>
            <a:r>
              <a:rPr lang="en-US" sz="2700" b="1" dirty="0" smtClean="0"/>
              <a:t>biomedical research</a:t>
            </a:r>
            <a:r>
              <a:rPr lang="en-US" sz="2700" b="1" dirty="0" smtClean="0"/>
              <a:t>)</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1</a:t>
            </a:r>
            <a:r>
              <a:rPr lang="en-US" dirty="0" smtClean="0"/>
              <a:t>. In the purely scientific application of medical </a:t>
            </a:r>
            <a:r>
              <a:rPr lang="en-US" dirty="0" smtClean="0"/>
              <a:t>research carried </a:t>
            </a:r>
            <a:r>
              <a:rPr lang="en-US" dirty="0" smtClean="0"/>
              <a:t>out on a human being, it is the duty of the </a:t>
            </a:r>
            <a:r>
              <a:rPr lang="en-US" dirty="0" smtClean="0"/>
              <a:t>doctor to </a:t>
            </a:r>
            <a:r>
              <a:rPr lang="en-US" dirty="0" smtClean="0"/>
              <a:t>remain the protector of the life and health of that </a:t>
            </a:r>
            <a:r>
              <a:rPr lang="en-US" dirty="0" smtClean="0"/>
              <a:t>person on </a:t>
            </a:r>
            <a:r>
              <a:rPr lang="en-US" dirty="0" smtClean="0"/>
              <a:t>whom biomedical research is being carried out.</a:t>
            </a:r>
          </a:p>
          <a:p>
            <a:pPr>
              <a:buNone/>
            </a:pPr>
            <a:r>
              <a:rPr lang="en-US" dirty="0" smtClean="0"/>
              <a:t>2. The subjects should be volunteers either healthy </a:t>
            </a:r>
            <a:r>
              <a:rPr lang="en-US" dirty="0" smtClean="0"/>
              <a:t>persons or </a:t>
            </a:r>
            <a:r>
              <a:rPr lang="en-US" dirty="0" smtClean="0"/>
              <a:t>patients for whom the experimental design is not </a:t>
            </a:r>
            <a:r>
              <a:rPr lang="en-US" dirty="0" smtClean="0"/>
              <a:t>related to </a:t>
            </a:r>
            <a:r>
              <a:rPr lang="en-US" dirty="0" smtClean="0"/>
              <a:t>the patient’s illness.</a:t>
            </a:r>
          </a:p>
          <a:p>
            <a:pPr>
              <a:buNone/>
            </a:pPr>
            <a:r>
              <a:rPr lang="en-US" dirty="0" smtClean="0"/>
              <a:t>3. The investigator or the investigating team </a:t>
            </a:r>
            <a:r>
              <a:rPr lang="en-US" dirty="0" smtClean="0"/>
              <a:t>should discontinue </a:t>
            </a:r>
            <a:r>
              <a:rPr lang="en-US" dirty="0" smtClean="0"/>
              <a:t>the research if in his/her or their </a:t>
            </a:r>
            <a:r>
              <a:rPr lang="en-US" dirty="0" err="1" smtClean="0"/>
              <a:t>judgement</a:t>
            </a:r>
            <a:r>
              <a:rPr lang="en-US" dirty="0" smtClean="0"/>
              <a:t> </a:t>
            </a:r>
            <a:r>
              <a:rPr lang="en-US" dirty="0" smtClean="0"/>
              <a:t>it may</a:t>
            </a:r>
            <a:r>
              <a:rPr lang="en-US" dirty="0" smtClean="0"/>
              <a:t>, if continued, be harmful to the individual.</a:t>
            </a:r>
          </a:p>
          <a:p>
            <a:pPr>
              <a:buNone/>
            </a:pPr>
            <a:r>
              <a:rPr lang="en-US" dirty="0" smtClean="0"/>
              <a:t>4. In research on man, the interest of science and </a:t>
            </a:r>
            <a:r>
              <a:rPr lang="en-US" dirty="0" smtClean="0"/>
              <a:t>society should </a:t>
            </a:r>
            <a:r>
              <a:rPr lang="en-US" dirty="0" smtClean="0"/>
              <a:t>never take precedence over considerations </a:t>
            </a:r>
            <a:r>
              <a:rPr lang="en-US" dirty="0" smtClean="0"/>
              <a:t>related to </a:t>
            </a:r>
            <a:r>
              <a:rPr lang="en-US" dirty="0" smtClean="0"/>
              <a:t>the well being of the </a:t>
            </a:r>
            <a:r>
              <a:rPr lang="en-US" dirty="0" smtClean="0"/>
              <a:t>subject. Informed </a:t>
            </a:r>
            <a:r>
              <a:rPr lang="en-US" dirty="0" smtClean="0"/>
              <a:t>consent is an important factor in complying </a:t>
            </a:r>
            <a:r>
              <a:rPr lang="en-US" dirty="0" smtClean="0"/>
              <a:t>with the </a:t>
            </a:r>
            <a:r>
              <a:rPr lang="en-US" dirty="0" smtClean="0"/>
              <a:t>guidelines of the Declaration of Helsinki. Often it </a:t>
            </a:r>
            <a:r>
              <a:rPr lang="en-US" dirty="0" smtClean="0"/>
              <a:t>falls short </a:t>
            </a:r>
            <a:r>
              <a:rPr lang="en-US" dirty="0" smtClean="0"/>
              <a:t>of the requirements. A study, published in the </a:t>
            </a:r>
            <a:r>
              <a:rPr lang="en-US" i="1" dirty="0" smtClean="0"/>
              <a:t>British Medical </a:t>
            </a:r>
            <a:r>
              <a:rPr lang="en-US" i="1" dirty="0" smtClean="0"/>
              <a:t>Journal (1991) showed that there are shortfalls even </a:t>
            </a:r>
            <a:r>
              <a:rPr lang="en-US" i="1" dirty="0" smtClean="0"/>
              <a:t>in </a:t>
            </a:r>
            <a:r>
              <a:rPr lang="en-US" dirty="0" smtClean="0"/>
              <a:t>countries </a:t>
            </a:r>
            <a:r>
              <a:rPr lang="en-US" dirty="0" smtClean="0"/>
              <a:t>like Sweden where the awareness is greater </a:t>
            </a:r>
            <a:r>
              <a:rPr lang="en-US" dirty="0" smtClean="0"/>
              <a:t>among the </a:t>
            </a:r>
            <a:r>
              <a:rPr lang="en-US" dirty="0" smtClean="0"/>
              <a:t>researchers and the </a:t>
            </a:r>
            <a:r>
              <a:rPr lang="en-US" dirty="0" err="1" smtClean="0"/>
              <a:t>praticipants</a:t>
            </a:r>
            <a:r>
              <a:rPr lang="en-US" dirty="0" smtClean="0"/>
              <a:t>. The quality of </a:t>
            </a:r>
            <a:r>
              <a:rPr lang="en-US" dirty="0" smtClean="0"/>
              <a:t>information understood </a:t>
            </a:r>
            <a:r>
              <a:rPr lang="en-US" dirty="0" smtClean="0"/>
              <a:t>by the participants did not meet the </a:t>
            </a:r>
            <a:r>
              <a:rPr lang="en-US" dirty="0" smtClean="0"/>
              <a:t>guidelines fully</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Evaluation of drugs is done after studying the new drugs </a:t>
            </a:r>
            <a:r>
              <a:rPr lang="en-US" dirty="0" smtClean="0"/>
              <a:t>in the </a:t>
            </a:r>
            <a:r>
              <a:rPr lang="en-US" dirty="0" smtClean="0"/>
              <a:t>laboratory and in animals. </a:t>
            </a:r>
          </a:p>
          <a:p>
            <a:r>
              <a:rPr lang="en-US" dirty="0" smtClean="0"/>
              <a:t>Clinical </a:t>
            </a:r>
            <a:r>
              <a:rPr lang="en-US" dirty="0" smtClean="0"/>
              <a:t>trials of </a:t>
            </a:r>
            <a:r>
              <a:rPr lang="en-US" dirty="0" smtClean="0"/>
              <a:t>drugs/vaccines are </a:t>
            </a:r>
            <a:r>
              <a:rPr lang="en-US" dirty="0" smtClean="0"/>
              <a:t>designed to evaluate the effectiveness and safety of </a:t>
            </a:r>
            <a:r>
              <a:rPr lang="en-US" dirty="0" smtClean="0"/>
              <a:t>drugs/vaccines</a:t>
            </a:r>
            <a:r>
              <a:rPr lang="en-US" dirty="0" smtClean="0"/>
              <a:t>, the dosage, route of administration, etc. </a:t>
            </a:r>
          </a:p>
          <a:p>
            <a:r>
              <a:rPr lang="en-US" dirty="0" smtClean="0"/>
              <a:t>All drug trials </a:t>
            </a:r>
            <a:r>
              <a:rPr lang="en-US" dirty="0" smtClean="0"/>
              <a:t>will be conducted in accordance with the </a:t>
            </a:r>
            <a:r>
              <a:rPr lang="en-US" b="1" dirty="0" smtClean="0"/>
              <a:t>guidelines </a:t>
            </a:r>
            <a:r>
              <a:rPr lang="en-US" b="1" dirty="0" smtClean="0"/>
              <a:t>of the </a:t>
            </a:r>
            <a:r>
              <a:rPr lang="en-US" b="1" dirty="0" smtClean="0"/>
              <a:t>Indian Council of Medical Research </a:t>
            </a:r>
            <a:r>
              <a:rPr lang="en-US" dirty="0" smtClean="0"/>
              <a:t>and the </a:t>
            </a:r>
            <a:r>
              <a:rPr lang="en-US" dirty="0" smtClean="0"/>
              <a:t>International Conference </a:t>
            </a:r>
            <a:r>
              <a:rPr lang="en-US" dirty="0" smtClean="0"/>
              <a:t>on </a:t>
            </a:r>
            <a:r>
              <a:rPr lang="en-US" b="1" dirty="0" smtClean="0"/>
              <a:t>Harmonization Guidelines for Good </a:t>
            </a:r>
            <a:r>
              <a:rPr lang="en-US" b="1" dirty="0" smtClean="0"/>
              <a:t>Clinical Practice </a:t>
            </a:r>
            <a:r>
              <a:rPr lang="en-US" b="1" dirty="0" smtClean="0"/>
              <a:t>(1996). </a:t>
            </a:r>
            <a:endParaRPr lang="en-US" b="1" dirty="0" smtClean="0"/>
          </a:p>
          <a:p>
            <a:r>
              <a:rPr lang="en-US" dirty="0" smtClean="0"/>
              <a:t>The </a:t>
            </a:r>
            <a:r>
              <a:rPr lang="en-US" dirty="0" smtClean="0"/>
              <a:t>trial should be carried out only </a:t>
            </a:r>
            <a:r>
              <a:rPr lang="en-US" dirty="0" smtClean="0"/>
              <a:t>after receiving </a:t>
            </a:r>
            <a:r>
              <a:rPr lang="en-US" dirty="0" smtClean="0"/>
              <a:t>the approval of the Drugs Controller General </a:t>
            </a:r>
            <a:r>
              <a:rPr lang="en-US" dirty="0" smtClean="0"/>
              <a:t>of India</a:t>
            </a:r>
            <a:r>
              <a:rPr lang="en-US" dirty="0" smtClean="0"/>
              <a:t>. </a:t>
            </a:r>
            <a:endParaRPr lang="en-US" dirty="0" smtClean="0"/>
          </a:p>
          <a:p>
            <a:r>
              <a:rPr lang="en-US" dirty="0" smtClean="0"/>
              <a:t>It </a:t>
            </a:r>
            <a:r>
              <a:rPr lang="en-US" dirty="0" smtClean="0"/>
              <a:t>is also necessary to get the approval of the </a:t>
            </a:r>
            <a:r>
              <a:rPr lang="en-US" dirty="0" smtClean="0"/>
              <a:t>Ethics Committee </a:t>
            </a:r>
            <a:r>
              <a:rPr lang="en-US" dirty="0" smtClean="0"/>
              <a:t>of the Institution. </a:t>
            </a:r>
            <a:endParaRPr lang="en-US" dirty="0" smtClean="0"/>
          </a:p>
          <a:p>
            <a:r>
              <a:rPr lang="en-US" dirty="0" smtClean="0"/>
              <a:t>There </a:t>
            </a:r>
            <a:r>
              <a:rPr lang="en-US" dirty="0" smtClean="0"/>
              <a:t>is need for separate </a:t>
            </a:r>
            <a:r>
              <a:rPr lang="en-US" dirty="0" smtClean="0"/>
              <a:t>clinical trials </a:t>
            </a:r>
            <a:r>
              <a:rPr lang="en-US" dirty="0" smtClean="0"/>
              <a:t>in the country before the drug is approved for </a:t>
            </a:r>
            <a:r>
              <a:rPr lang="en-US" dirty="0" smtClean="0"/>
              <a:t>marketing, even </a:t>
            </a:r>
            <a:r>
              <a:rPr lang="en-US" dirty="0" smtClean="0"/>
              <a:t>if trials had been carried out in the country where </a:t>
            </a:r>
            <a:r>
              <a:rPr lang="en-US" dirty="0" smtClean="0"/>
              <a:t>the drug </a:t>
            </a:r>
            <a:r>
              <a:rPr lang="en-US" dirty="0" smtClean="0"/>
              <a:t>had been developed. </a:t>
            </a:r>
            <a:endParaRPr lang="en-US" dirty="0" smtClean="0"/>
          </a:p>
          <a:p>
            <a:r>
              <a:rPr lang="en-US" dirty="0" smtClean="0"/>
              <a:t>There </a:t>
            </a:r>
            <a:r>
              <a:rPr lang="en-US" dirty="0" smtClean="0"/>
              <a:t>can be variations </a:t>
            </a:r>
            <a:r>
              <a:rPr lang="en-US" dirty="0" smtClean="0"/>
              <a:t>in metabolism</a:t>
            </a:r>
            <a:r>
              <a:rPr lang="en-US" dirty="0" smtClean="0"/>
              <a:t>, responses and toxicity.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Phases of Clinical Trials of </a:t>
            </a:r>
            <a:r>
              <a:rPr lang="en-US" b="1" dirty="0" smtClean="0"/>
              <a:t>Drugs</a:t>
            </a:r>
            <a:endParaRPr lang="en-US" dirty="0"/>
          </a:p>
        </p:txBody>
      </p:sp>
      <p:sp>
        <p:nvSpPr>
          <p:cNvPr id="3" name="Content Placeholder 2"/>
          <p:cNvSpPr>
            <a:spLocks noGrp="1"/>
          </p:cNvSpPr>
          <p:nvPr>
            <p:ph sz="quarter" idx="1"/>
          </p:nvPr>
        </p:nvSpPr>
        <p:spPr/>
        <p:txBody>
          <a:bodyPr>
            <a:normAutofit fontScale="62500" lnSpcReduction="20000"/>
          </a:bodyPr>
          <a:lstStyle/>
          <a:p>
            <a:pPr marL="514350" indent="-514350">
              <a:buFont typeface="+mj-lt"/>
              <a:buAutoNum type="arabicPeriod"/>
            </a:pPr>
            <a:r>
              <a:rPr lang="en-US" b="1" u="sng" dirty="0" smtClean="0"/>
              <a:t>Phase </a:t>
            </a:r>
            <a:r>
              <a:rPr lang="en-US" b="1" u="sng" dirty="0" smtClean="0"/>
              <a:t>I -</a:t>
            </a:r>
            <a:r>
              <a:rPr lang="en-US" dirty="0" smtClean="0"/>
              <a:t>is </a:t>
            </a:r>
            <a:r>
              <a:rPr lang="en-US" dirty="0" smtClean="0"/>
              <a:t>done in volunteers to determine the safety of </a:t>
            </a:r>
            <a:r>
              <a:rPr lang="en-US" dirty="0" smtClean="0"/>
              <a:t>the maximum </a:t>
            </a:r>
            <a:r>
              <a:rPr lang="en-US" dirty="0" smtClean="0"/>
              <a:t>tolerated dose in healthy adults. </a:t>
            </a:r>
            <a:r>
              <a:rPr lang="en-US" dirty="0" smtClean="0"/>
              <a:t>At </a:t>
            </a:r>
            <a:r>
              <a:rPr lang="en-US" dirty="0" smtClean="0"/>
              <a:t>least </a:t>
            </a:r>
            <a:r>
              <a:rPr lang="en-US" dirty="0" smtClean="0"/>
              <a:t>two subjects </a:t>
            </a:r>
            <a:r>
              <a:rPr lang="en-US" dirty="0" smtClean="0"/>
              <a:t>are given each dose to </a:t>
            </a:r>
            <a:r>
              <a:rPr lang="en-US" dirty="0" smtClean="0"/>
              <a:t>establish the </a:t>
            </a:r>
            <a:r>
              <a:rPr lang="en-US" dirty="0" smtClean="0"/>
              <a:t>safe dosage </a:t>
            </a:r>
            <a:r>
              <a:rPr lang="en-US" dirty="0" smtClean="0"/>
              <a:t>range, pharmacokinetic </a:t>
            </a:r>
            <a:r>
              <a:rPr lang="en-US" dirty="0" smtClean="0"/>
              <a:t>and pharmacodynamic effects, </a:t>
            </a:r>
            <a:r>
              <a:rPr lang="en-US" dirty="0" smtClean="0"/>
              <a:t>and adverse </a:t>
            </a:r>
            <a:r>
              <a:rPr lang="en-US" dirty="0" smtClean="0"/>
              <a:t>drug reactions, if any</a:t>
            </a:r>
            <a:r>
              <a:rPr lang="en-US" dirty="0" smtClean="0"/>
              <a:t>.</a:t>
            </a:r>
            <a:endParaRPr lang="en-US" dirty="0" smtClean="0"/>
          </a:p>
          <a:p>
            <a:pPr marL="514350" indent="-514350">
              <a:buFont typeface="+mj-lt"/>
              <a:buAutoNum type="arabicPeriod"/>
            </a:pPr>
            <a:r>
              <a:rPr lang="en-US" b="1" u="sng" dirty="0" smtClean="0"/>
              <a:t>Phase </a:t>
            </a:r>
            <a:r>
              <a:rPr lang="en-US" b="1" u="sng" dirty="0" smtClean="0"/>
              <a:t>II </a:t>
            </a:r>
            <a:r>
              <a:rPr lang="en-US" b="1" u="sng" dirty="0" smtClean="0"/>
              <a:t>-</a:t>
            </a:r>
            <a:r>
              <a:rPr lang="en-US" dirty="0" smtClean="0"/>
              <a:t>trials </a:t>
            </a:r>
            <a:r>
              <a:rPr lang="en-US" dirty="0" smtClean="0"/>
              <a:t>are controlled studies conducted in a </a:t>
            </a:r>
            <a:r>
              <a:rPr lang="en-US" dirty="0" smtClean="0"/>
              <a:t>limited number </a:t>
            </a:r>
            <a:r>
              <a:rPr lang="en-US" dirty="0" smtClean="0"/>
              <a:t>of patients to determine therapeutic uses, </a:t>
            </a:r>
            <a:r>
              <a:rPr lang="en-US" dirty="0" smtClean="0"/>
              <a:t>effective dose </a:t>
            </a:r>
            <a:r>
              <a:rPr lang="en-US" dirty="0" smtClean="0"/>
              <a:t>range and further evaluation of safety </a:t>
            </a:r>
            <a:r>
              <a:rPr lang="en-US" dirty="0" smtClean="0"/>
              <a:t>and pharmacokinetics</a:t>
            </a:r>
            <a:r>
              <a:rPr lang="en-US" dirty="0" smtClean="0"/>
              <a:t>. 20-25 patients are studied for </a:t>
            </a:r>
            <a:r>
              <a:rPr lang="en-US" dirty="0" smtClean="0"/>
              <a:t>assessment of </a:t>
            </a:r>
            <a:r>
              <a:rPr lang="en-US" dirty="0" smtClean="0"/>
              <a:t>each </a:t>
            </a:r>
            <a:r>
              <a:rPr lang="en-US" dirty="0" smtClean="0"/>
              <a:t>dosage.</a:t>
            </a:r>
          </a:p>
          <a:p>
            <a:pPr marL="514350" indent="-514350">
              <a:buFont typeface="+mj-lt"/>
              <a:buAutoNum type="arabicPeriod"/>
            </a:pPr>
            <a:r>
              <a:rPr lang="en-US" b="1" u="sng" dirty="0" smtClean="0"/>
              <a:t>Phase </a:t>
            </a:r>
            <a:r>
              <a:rPr lang="en-US" b="1" u="sng" dirty="0" smtClean="0"/>
              <a:t>III </a:t>
            </a:r>
            <a:r>
              <a:rPr lang="en-US" b="1" u="sng" dirty="0" smtClean="0"/>
              <a:t>-</a:t>
            </a:r>
            <a:r>
              <a:rPr lang="en-US" dirty="0" smtClean="0"/>
              <a:t>trials </a:t>
            </a:r>
            <a:r>
              <a:rPr lang="en-US" dirty="0" smtClean="0"/>
              <a:t>have the objective of obtaining enough </a:t>
            </a:r>
            <a:r>
              <a:rPr lang="en-US" dirty="0" smtClean="0"/>
              <a:t>data about </a:t>
            </a:r>
            <a:r>
              <a:rPr lang="en-US" dirty="0" smtClean="0"/>
              <a:t>the efficacy and safety of drugs in a large number </a:t>
            </a:r>
            <a:r>
              <a:rPr lang="en-US" dirty="0" smtClean="0"/>
              <a:t>of </a:t>
            </a:r>
            <a:r>
              <a:rPr lang="en-US" dirty="0" smtClean="0"/>
              <a:t>patients, usually in comparison with a standard drug. If </a:t>
            </a:r>
            <a:r>
              <a:rPr lang="en-US" dirty="0" smtClean="0"/>
              <a:t>a standard </a:t>
            </a:r>
            <a:r>
              <a:rPr lang="en-US" dirty="0" smtClean="0"/>
              <a:t>drug is not available, it is done in </a:t>
            </a:r>
            <a:r>
              <a:rPr lang="en-US" dirty="0" smtClean="0"/>
              <a:t>comparison with </a:t>
            </a:r>
            <a:r>
              <a:rPr lang="en-US" dirty="0" smtClean="0"/>
              <a:t>a placebo. If Phase III trials are successful, </a:t>
            </a:r>
            <a:r>
              <a:rPr lang="en-US" dirty="0" smtClean="0"/>
              <a:t>permission may </a:t>
            </a:r>
            <a:r>
              <a:rPr lang="en-US" dirty="0" smtClean="0"/>
              <a:t>be granted for marketing the drug.</a:t>
            </a:r>
          </a:p>
          <a:p>
            <a:pPr marL="514350" indent="-514350">
              <a:buFont typeface="+mj-lt"/>
              <a:buAutoNum type="arabicPeriod"/>
            </a:pPr>
            <a:r>
              <a:rPr lang="en-US" b="1" u="sng" dirty="0" smtClean="0"/>
              <a:t>Phase IV-</a:t>
            </a:r>
            <a:r>
              <a:rPr lang="en-US" dirty="0" smtClean="0"/>
              <a:t> </a:t>
            </a:r>
            <a:r>
              <a:rPr lang="en-US" dirty="0" smtClean="0"/>
              <a:t> After approval for marketing, post marketing </a:t>
            </a:r>
            <a:r>
              <a:rPr lang="en-US" dirty="0" smtClean="0"/>
              <a:t>surveillance is </a:t>
            </a:r>
            <a:r>
              <a:rPr lang="en-US" dirty="0" smtClean="0"/>
              <a:t>undertaken to obtain additional </a:t>
            </a:r>
            <a:r>
              <a:rPr lang="en-US" dirty="0" smtClean="0"/>
              <a:t>information about </a:t>
            </a:r>
            <a:r>
              <a:rPr lang="en-US" dirty="0" smtClean="0"/>
              <a:t>the drug’s risks and benefits. Adverse reactions, </a:t>
            </a:r>
            <a:r>
              <a:rPr lang="en-US" dirty="0" smtClean="0"/>
              <a:t>if any</a:t>
            </a:r>
            <a:r>
              <a:rPr lang="en-US" dirty="0" smtClean="0"/>
              <a:t>, should be brought to the notice of the </a:t>
            </a:r>
            <a:r>
              <a:rPr lang="en-US" dirty="0" smtClean="0"/>
              <a:t>Ethics Committee</a:t>
            </a:r>
            <a:r>
              <a:rPr lang="en-US" dirty="0" smtClean="0"/>
              <a:t>.</a:t>
            </a:r>
          </a:p>
          <a:p>
            <a:pPr marL="514350" indent="-514350">
              <a:buFont typeface="+mj-lt"/>
              <a:buAutoNum type="arabicPeriod"/>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Clinical Trials of </a:t>
            </a:r>
            <a:r>
              <a:rPr lang="en-US" b="1" dirty="0" smtClean="0"/>
              <a:t>Vaccines</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b="1" u="sng" dirty="0" smtClean="0"/>
              <a:t>1</a:t>
            </a:r>
            <a:r>
              <a:rPr lang="en-US" b="1" u="sng" dirty="0" smtClean="0"/>
              <a:t>. Phase </a:t>
            </a:r>
            <a:r>
              <a:rPr lang="en-US" b="1" u="sng" dirty="0" smtClean="0"/>
              <a:t>I-</a:t>
            </a:r>
            <a:r>
              <a:rPr lang="en-US" u="sng" dirty="0" smtClean="0"/>
              <a:t> </a:t>
            </a:r>
            <a:r>
              <a:rPr lang="en-US" dirty="0" smtClean="0"/>
              <a:t>involves the introduction of the vaccine into </a:t>
            </a:r>
            <a:r>
              <a:rPr lang="en-US" dirty="0" smtClean="0"/>
              <a:t>the human </a:t>
            </a:r>
            <a:r>
              <a:rPr lang="en-US" dirty="0" smtClean="0"/>
              <a:t>population for determination of its safety </a:t>
            </a:r>
            <a:r>
              <a:rPr lang="en-US" dirty="0" smtClean="0"/>
              <a:t>and biological </a:t>
            </a:r>
            <a:r>
              <a:rPr lang="en-US" dirty="0" smtClean="0"/>
              <a:t>effects, including </a:t>
            </a:r>
            <a:r>
              <a:rPr lang="en-US" dirty="0" smtClean="0"/>
              <a:t>immunogenicity. </a:t>
            </a:r>
            <a:r>
              <a:rPr lang="en-US" dirty="0" smtClean="0"/>
              <a:t>It </a:t>
            </a:r>
            <a:r>
              <a:rPr lang="en-US" dirty="0" smtClean="0"/>
              <a:t>includes the </a:t>
            </a:r>
            <a:r>
              <a:rPr lang="en-US" dirty="0" smtClean="0"/>
              <a:t>study of the dose and route of administration.</a:t>
            </a:r>
          </a:p>
          <a:p>
            <a:pPr>
              <a:buNone/>
            </a:pPr>
            <a:r>
              <a:rPr lang="en-US" b="1" u="sng" dirty="0" smtClean="0"/>
              <a:t>2. Phase </a:t>
            </a:r>
            <a:r>
              <a:rPr lang="en-US" b="1" u="sng" dirty="0" smtClean="0"/>
              <a:t>II-</a:t>
            </a:r>
            <a:r>
              <a:rPr lang="en-US" dirty="0" smtClean="0"/>
              <a:t> </a:t>
            </a:r>
            <a:r>
              <a:rPr lang="en-US" dirty="0" smtClean="0"/>
              <a:t>involves the study of the </a:t>
            </a:r>
            <a:r>
              <a:rPr lang="en-US" dirty="0" smtClean="0"/>
              <a:t>effectiveness (immunogenicity) </a:t>
            </a:r>
            <a:r>
              <a:rPr lang="en-US" dirty="0" smtClean="0"/>
              <a:t>in a limited number of </a:t>
            </a:r>
            <a:r>
              <a:rPr lang="en-US" dirty="0" smtClean="0"/>
              <a:t>volunteers. Prophylactic </a:t>
            </a:r>
            <a:r>
              <a:rPr lang="en-US" dirty="0" smtClean="0"/>
              <a:t>vaccines are given to normal </a:t>
            </a:r>
            <a:r>
              <a:rPr lang="en-US" dirty="0" smtClean="0"/>
              <a:t>volunteers; therapeutic </a:t>
            </a:r>
            <a:r>
              <a:rPr lang="en-US" dirty="0" smtClean="0"/>
              <a:t>or curative vaccines are given to </a:t>
            </a:r>
            <a:r>
              <a:rPr lang="en-US" dirty="0" smtClean="0"/>
              <a:t>patients suffering </a:t>
            </a:r>
            <a:r>
              <a:rPr lang="en-US" dirty="0" smtClean="0"/>
              <a:t>from the disease.</a:t>
            </a:r>
          </a:p>
          <a:p>
            <a:pPr>
              <a:buNone/>
            </a:pPr>
            <a:r>
              <a:rPr lang="en-US" b="1" u="sng" dirty="0" smtClean="0"/>
              <a:t>3. Phase </a:t>
            </a:r>
            <a:r>
              <a:rPr lang="en-US" b="1" u="sng" dirty="0" smtClean="0"/>
              <a:t>III-</a:t>
            </a:r>
            <a:r>
              <a:rPr lang="en-US" dirty="0" smtClean="0"/>
              <a:t> </a:t>
            </a:r>
            <a:r>
              <a:rPr lang="en-US" dirty="0" smtClean="0"/>
              <a:t>focuses on assessment of safety and </a:t>
            </a:r>
            <a:r>
              <a:rPr lang="en-US" dirty="0" smtClean="0"/>
              <a:t>effectiveness in </a:t>
            </a:r>
            <a:r>
              <a:rPr lang="en-US" dirty="0" smtClean="0"/>
              <a:t>the prevention of disease. It involved controlled </a:t>
            </a:r>
            <a:r>
              <a:rPr lang="en-US" dirty="0" smtClean="0"/>
              <a:t>study on </a:t>
            </a:r>
            <a:r>
              <a:rPr lang="en-US" dirty="0" smtClean="0"/>
              <a:t>a very large number of volunteers.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a:t>
            </a:r>
            <a:r>
              <a:rPr lang="en-US" b="1" dirty="0" smtClean="0"/>
              <a:t>Investigator</a:t>
            </a:r>
            <a:endParaRPr lang="en-US" dirty="0"/>
          </a:p>
        </p:txBody>
      </p:sp>
      <p:sp>
        <p:nvSpPr>
          <p:cNvPr id="3" name="Content Placeholder 2"/>
          <p:cNvSpPr>
            <a:spLocks noGrp="1"/>
          </p:cNvSpPr>
          <p:nvPr>
            <p:ph sz="quarter" idx="1"/>
          </p:nvPr>
        </p:nvSpPr>
        <p:spPr/>
        <p:txBody>
          <a:bodyPr>
            <a:normAutofit fontScale="62500" lnSpcReduction="20000"/>
          </a:bodyPr>
          <a:lstStyle/>
          <a:p>
            <a:r>
              <a:rPr lang="en-US" b="1" dirty="0" smtClean="0"/>
              <a:t>S</a:t>
            </a:r>
            <a:r>
              <a:rPr lang="en-US" b="1" dirty="0" smtClean="0"/>
              <a:t>hould </a:t>
            </a:r>
            <a:r>
              <a:rPr lang="en-US" b="1" dirty="0" smtClean="0"/>
              <a:t>be competent </a:t>
            </a:r>
            <a:r>
              <a:rPr lang="en-US" b="1" dirty="0" smtClean="0"/>
              <a:t>(qualification</a:t>
            </a:r>
            <a:r>
              <a:rPr lang="en-US" b="1" dirty="0" smtClean="0"/>
              <a:t>, training and experience). </a:t>
            </a:r>
            <a:endParaRPr lang="en-US" b="1" dirty="0" smtClean="0"/>
          </a:p>
          <a:p>
            <a:r>
              <a:rPr lang="en-US" dirty="0" smtClean="0"/>
              <a:t>He/she should </a:t>
            </a:r>
            <a:r>
              <a:rPr lang="en-US" dirty="0" smtClean="0"/>
              <a:t>be thoroughly familiar with the investigational </a:t>
            </a:r>
            <a:r>
              <a:rPr lang="en-US" dirty="0" smtClean="0"/>
              <a:t>product, as </a:t>
            </a:r>
            <a:r>
              <a:rPr lang="en-US" dirty="0" smtClean="0"/>
              <a:t>described in the protocol, product information and </a:t>
            </a:r>
            <a:r>
              <a:rPr lang="en-US" dirty="0" smtClean="0"/>
              <a:t>other information </a:t>
            </a:r>
            <a:r>
              <a:rPr lang="en-US" dirty="0" smtClean="0"/>
              <a:t>provided by the sponsor, as also the </a:t>
            </a:r>
            <a:r>
              <a:rPr lang="en-US" dirty="0" smtClean="0"/>
              <a:t>regulatory requirements</a:t>
            </a:r>
            <a:r>
              <a:rPr lang="en-US" dirty="0" smtClean="0"/>
              <a:t>. </a:t>
            </a:r>
            <a:endParaRPr lang="en-US" dirty="0" smtClean="0"/>
          </a:p>
          <a:p>
            <a:r>
              <a:rPr lang="en-US" dirty="0" smtClean="0"/>
              <a:t>The </a:t>
            </a:r>
            <a:r>
              <a:rPr lang="en-US" dirty="0" smtClean="0"/>
              <a:t>investigator should have the </a:t>
            </a:r>
            <a:r>
              <a:rPr lang="en-US" dirty="0" smtClean="0"/>
              <a:t>needed resources </a:t>
            </a:r>
            <a:r>
              <a:rPr lang="en-US" dirty="0" smtClean="0"/>
              <a:t>and ensure that all persons assisting with the </a:t>
            </a:r>
            <a:r>
              <a:rPr lang="en-US" dirty="0" smtClean="0"/>
              <a:t>trial have </a:t>
            </a:r>
            <a:r>
              <a:rPr lang="en-US" dirty="0" smtClean="0"/>
              <a:t>the necessary information about the duties and </a:t>
            </a:r>
            <a:r>
              <a:rPr lang="en-US" dirty="0" smtClean="0"/>
              <a:t>functions related </a:t>
            </a:r>
            <a:r>
              <a:rPr lang="en-US" dirty="0" smtClean="0"/>
              <a:t>to the trial.</a:t>
            </a:r>
          </a:p>
          <a:p>
            <a:r>
              <a:rPr lang="en-US" dirty="0" smtClean="0"/>
              <a:t>The investigator/institution should ensure good </a:t>
            </a:r>
            <a:r>
              <a:rPr lang="en-US" dirty="0" smtClean="0"/>
              <a:t>medical care </a:t>
            </a:r>
            <a:r>
              <a:rPr lang="en-US" dirty="0" smtClean="0"/>
              <a:t>of the subject, especially for any adverse reactions.</a:t>
            </a:r>
          </a:p>
          <a:p>
            <a:r>
              <a:rPr lang="en-US" dirty="0" smtClean="0"/>
              <a:t>If a subject withdraws from the investigation, </a:t>
            </a:r>
            <a:r>
              <a:rPr lang="en-US" dirty="0" smtClean="0"/>
              <a:t>they </a:t>
            </a:r>
            <a:r>
              <a:rPr lang="en-US" dirty="0" smtClean="0"/>
              <a:t>should try to ascertain the reason, while </a:t>
            </a:r>
            <a:r>
              <a:rPr lang="en-US" dirty="0" smtClean="0"/>
              <a:t>fully respecting </a:t>
            </a:r>
            <a:r>
              <a:rPr lang="en-US" dirty="0" smtClean="0"/>
              <a:t>the right of the subject not to give any reason.</a:t>
            </a:r>
          </a:p>
          <a:p>
            <a:r>
              <a:rPr lang="en-US" dirty="0" smtClean="0"/>
              <a:t>The investigator should maintain complete records of </a:t>
            </a:r>
            <a:r>
              <a:rPr lang="en-US" dirty="0" smtClean="0"/>
              <a:t>the investigational </a:t>
            </a:r>
            <a:r>
              <a:rPr lang="en-US" dirty="0" smtClean="0"/>
              <a:t>product, which should be stored as </a:t>
            </a:r>
            <a:r>
              <a:rPr lang="en-US" dirty="0" smtClean="0"/>
              <a:t>specified by </a:t>
            </a:r>
            <a:r>
              <a:rPr lang="en-US" dirty="0" smtClean="0"/>
              <a:t>the sponsor and used only in accordance with the </a:t>
            </a:r>
            <a:r>
              <a:rPr lang="en-US" dirty="0" smtClean="0"/>
              <a:t>approved protocol</a:t>
            </a:r>
            <a:r>
              <a:rPr lang="en-US" dirty="0" smtClean="0"/>
              <a:t>.</a:t>
            </a:r>
          </a:p>
          <a:p>
            <a:r>
              <a:rPr lang="en-US" dirty="0" smtClean="0"/>
              <a:t>The investigator should ensure the accuracy </a:t>
            </a:r>
            <a:r>
              <a:rPr lang="en-US" dirty="0" smtClean="0"/>
              <a:t>and completeness </a:t>
            </a:r>
            <a:r>
              <a:rPr lang="en-US" dirty="0" smtClean="0"/>
              <a:t>of all the data collected, and should </a:t>
            </a:r>
            <a:r>
              <a:rPr lang="en-US" dirty="0" smtClean="0"/>
              <a:t>maintain the </a:t>
            </a:r>
            <a:r>
              <a:rPr lang="en-US" dirty="0" smtClean="0"/>
              <a:t>trial documents, as required.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Informed Consent</a:t>
            </a:r>
            <a:endParaRPr lang="en-US" dirty="0"/>
          </a:p>
        </p:txBody>
      </p:sp>
      <p:sp>
        <p:nvSpPr>
          <p:cNvPr id="3" name="Content Placeholder 2"/>
          <p:cNvSpPr>
            <a:spLocks noGrp="1"/>
          </p:cNvSpPr>
          <p:nvPr>
            <p:ph sz="quarter" idx="1"/>
          </p:nvPr>
        </p:nvSpPr>
        <p:spPr/>
        <p:txBody>
          <a:bodyPr>
            <a:normAutofit fontScale="55000" lnSpcReduction="20000"/>
          </a:bodyPr>
          <a:lstStyle/>
          <a:p>
            <a:pPr>
              <a:buFont typeface="Wingdings" pitchFamily="2" charset="2"/>
              <a:buChar char="ü"/>
            </a:pPr>
            <a:r>
              <a:rPr lang="en-US" dirty="0" smtClean="0"/>
              <a:t>The subject’s participation in the trial is purely voluntary and he/ she may withdraw at any time, without penalty or loss of benefits</a:t>
            </a:r>
          </a:p>
          <a:p>
            <a:pPr>
              <a:buFont typeface="Wingdings" pitchFamily="2" charset="2"/>
              <a:buChar char="ü"/>
            </a:pPr>
            <a:r>
              <a:rPr lang="en-US" dirty="0" smtClean="0"/>
              <a:t>The records identifying the subject will be kept confidential but the persons involved in the trial will have access to the records without violating the confidentiality of the subject.</a:t>
            </a:r>
          </a:p>
          <a:p>
            <a:pPr>
              <a:buFont typeface="Wingdings" pitchFamily="2" charset="2"/>
              <a:buChar char="ü"/>
            </a:pPr>
            <a:r>
              <a:rPr lang="en-US" dirty="0" smtClean="0"/>
              <a:t>The person to contact for further information and in the event of trial-related injury</a:t>
            </a:r>
          </a:p>
          <a:p>
            <a:pPr>
              <a:buFont typeface="Wingdings" pitchFamily="2" charset="2"/>
              <a:buChar char="ü"/>
            </a:pPr>
            <a:r>
              <a:rPr lang="en-US" dirty="0" smtClean="0"/>
              <a:t>The expected duration of the trial and when the subject must be available for the trial.</a:t>
            </a:r>
          </a:p>
          <a:p>
            <a:pPr>
              <a:buFont typeface="Wingdings" pitchFamily="2" charset="2"/>
              <a:buChar char="ü"/>
            </a:pPr>
            <a:r>
              <a:rPr lang="en-US" dirty="0" smtClean="0"/>
              <a:t>The trial involves research and experimentation</a:t>
            </a:r>
          </a:p>
          <a:p>
            <a:pPr>
              <a:buFont typeface="Wingdings" pitchFamily="2" charset="2"/>
              <a:buChar char="ü"/>
            </a:pPr>
            <a:r>
              <a:rPr lang="en-US" dirty="0" smtClean="0"/>
              <a:t>The purpose of the trial</a:t>
            </a:r>
          </a:p>
          <a:p>
            <a:pPr>
              <a:buFont typeface="Wingdings" pitchFamily="2" charset="2"/>
              <a:buChar char="ü"/>
            </a:pPr>
            <a:r>
              <a:rPr lang="en-US" dirty="0" smtClean="0"/>
              <a:t>The trial treatment</a:t>
            </a:r>
          </a:p>
          <a:p>
            <a:pPr>
              <a:buFont typeface="Wingdings" pitchFamily="2" charset="2"/>
              <a:buChar char="ü"/>
            </a:pPr>
            <a:r>
              <a:rPr lang="en-US" dirty="0" smtClean="0"/>
              <a:t>The probability of random assignment</a:t>
            </a:r>
          </a:p>
          <a:p>
            <a:pPr>
              <a:buFont typeface="Wingdings" pitchFamily="2" charset="2"/>
              <a:buChar char="ü"/>
            </a:pPr>
            <a:r>
              <a:rPr lang="en-US" dirty="0" smtClean="0"/>
              <a:t>The procedures</a:t>
            </a:r>
          </a:p>
          <a:p>
            <a:pPr>
              <a:buFont typeface="Wingdings" pitchFamily="2" charset="2"/>
              <a:buChar char="ü"/>
            </a:pPr>
            <a:r>
              <a:rPr lang="en-US" dirty="0" smtClean="0"/>
              <a:t>Subject’s responsibilities</a:t>
            </a:r>
          </a:p>
          <a:p>
            <a:pPr>
              <a:buFont typeface="Wingdings" pitchFamily="2" charset="2"/>
              <a:buChar char="ü"/>
            </a:pPr>
            <a:r>
              <a:rPr lang="en-US" dirty="0" smtClean="0"/>
              <a:t>Foreseeable risks/inconveniences/benefits</a:t>
            </a:r>
          </a:p>
          <a:p>
            <a:pPr>
              <a:buFont typeface="Wingdings" pitchFamily="2" charset="2"/>
              <a:buChar char="ü"/>
            </a:pPr>
            <a:r>
              <a:rPr lang="en-US" dirty="0" smtClean="0"/>
              <a:t>Alternative treatments/procedures and their potential benefits/risks</a:t>
            </a:r>
          </a:p>
          <a:p>
            <a:pPr>
              <a:buFont typeface="Wingdings" pitchFamily="2" charset="2"/>
              <a:buChar char="ü"/>
            </a:pPr>
            <a:r>
              <a:rPr lang="en-US" dirty="0" smtClean="0"/>
              <a:t>Compensation and/or treatment available to the subject in the event of trial related injury.(In instances where the subject is incompetent to consent, due to age, mental deficiency or any other reason, the subject’s legally acceptable representative must be involved fully).</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Human </a:t>
            </a:r>
            <a:r>
              <a:rPr lang="en-US" b="1" dirty="0" smtClean="0"/>
              <a:t>Embryos</a:t>
            </a:r>
            <a:endParaRPr lang="en-US" dirty="0"/>
          </a:p>
        </p:txBody>
      </p:sp>
      <p:sp>
        <p:nvSpPr>
          <p:cNvPr id="3" name="Content Placeholder 2"/>
          <p:cNvSpPr>
            <a:spLocks noGrp="1"/>
          </p:cNvSpPr>
          <p:nvPr>
            <p:ph sz="quarter" idx="1"/>
          </p:nvPr>
        </p:nvSpPr>
        <p:spPr/>
        <p:txBody>
          <a:bodyPr>
            <a:normAutofit fontScale="62500" lnSpcReduction="20000"/>
          </a:bodyPr>
          <a:lstStyle/>
          <a:p>
            <a:pPr>
              <a:buFont typeface="Wingdings" pitchFamily="2" charset="2"/>
              <a:buChar char="§"/>
            </a:pPr>
            <a:r>
              <a:rPr lang="en-US" dirty="0" smtClean="0"/>
              <a:t>There </a:t>
            </a:r>
            <a:r>
              <a:rPr lang="en-US" dirty="0" smtClean="0"/>
              <a:t>are increasing reports of experimentation on the </a:t>
            </a:r>
            <a:r>
              <a:rPr lang="en-US" dirty="0" smtClean="0"/>
              <a:t>human embryos</a:t>
            </a:r>
            <a:r>
              <a:rPr lang="en-US" dirty="0" smtClean="0"/>
              <a:t>, whether </a:t>
            </a:r>
            <a:r>
              <a:rPr lang="en-US" i="1" dirty="0" smtClean="0"/>
              <a:t>in vivo or in vitro. With in vitro </a:t>
            </a:r>
            <a:r>
              <a:rPr lang="en-US" i="1" dirty="0" smtClean="0"/>
              <a:t>fertilization, </a:t>
            </a:r>
            <a:r>
              <a:rPr lang="en-US" dirty="0" smtClean="0"/>
              <a:t>when </a:t>
            </a:r>
            <a:r>
              <a:rPr lang="en-US" dirty="0" smtClean="0"/>
              <a:t>many ova are </a:t>
            </a:r>
            <a:r>
              <a:rPr lang="en-US" dirty="0" err="1" smtClean="0"/>
              <a:t>fertilised</a:t>
            </a:r>
            <a:r>
              <a:rPr lang="en-US" dirty="0" smtClean="0"/>
              <a:t> at a time and only a few </a:t>
            </a:r>
            <a:r>
              <a:rPr lang="en-US" dirty="0" smtClean="0"/>
              <a:t>are used </a:t>
            </a:r>
            <a:r>
              <a:rPr lang="en-US" dirty="0" smtClean="0"/>
              <a:t>for implantation, many embryos become </a:t>
            </a:r>
            <a:r>
              <a:rPr lang="en-US" dirty="0" smtClean="0"/>
              <a:t>available. Keeping </a:t>
            </a:r>
            <a:r>
              <a:rPr lang="en-US" dirty="0" smtClean="0"/>
              <a:t>alive the embryo merely for experimental </a:t>
            </a:r>
            <a:r>
              <a:rPr lang="en-US" dirty="0" smtClean="0"/>
              <a:t>purposes and </a:t>
            </a:r>
            <a:r>
              <a:rPr lang="en-US" dirty="0" smtClean="0"/>
              <a:t>carrying out experiments not for the benefit of </a:t>
            </a:r>
            <a:r>
              <a:rPr lang="en-US" dirty="0" smtClean="0"/>
              <a:t>the developing </a:t>
            </a:r>
            <a:r>
              <a:rPr lang="en-US" dirty="0" smtClean="0"/>
              <a:t>individual are opposed to human dignity </a:t>
            </a:r>
            <a:r>
              <a:rPr lang="en-US" dirty="0" smtClean="0"/>
              <a:t>and respect </a:t>
            </a:r>
            <a:r>
              <a:rPr lang="en-US" dirty="0" smtClean="0"/>
              <a:t>for </a:t>
            </a:r>
            <a:r>
              <a:rPr lang="en-US" dirty="0" smtClean="0"/>
              <a:t>life. </a:t>
            </a:r>
          </a:p>
          <a:p>
            <a:pPr>
              <a:buFont typeface="Wingdings" pitchFamily="2" charset="2"/>
              <a:buChar char="§"/>
            </a:pPr>
            <a:r>
              <a:rPr lang="en-US" dirty="0" smtClean="0"/>
              <a:t>Sometimes</a:t>
            </a:r>
            <a:r>
              <a:rPr lang="en-US" dirty="0" smtClean="0"/>
              <a:t>, the developing embryo in the uterus may </a:t>
            </a:r>
            <a:r>
              <a:rPr lang="en-US" dirty="0" smtClean="0"/>
              <a:t>have developmental </a:t>
            </a:r>
            <a:r>
              <a:rPr lang="en-US" dirty="0" smtClean="0"/>
              <a:t>defects. If the motive for experimentation </a:t>
            </a:r>
            <a:r>
              <a:rPr lang="en-US" dirty="0" smtClean="0"/>
              <a:t>on the </a:t>
            </a:r>
            <a:r>
              <a:rPr lang="en-US" dirty="0" smtClean="0"/>
              <a:t>human </a:t>
            </a:r>
            <a:r>
              <a:rPr lang="en-US" dirty="0" err="1" smtClean="0"/>
              <a:t>foetus</a:t>
            </a:r>
            <a:r>
              <a:rPr lang="en-US" dirty="0" smtClean="0"/>
              <a:t> is for therapeutic purposes bringing </a:t>
            </a:r>
            <a:r>
              <a:rPr lang="en-US" dirty="0" smtClean="0"/>
              <a:t>benefit to </a:t>
            </a:r>
            <a:r>
              <a:rPr lang="en-US" dirty="0" smtClean="0"/>
              <a:t>the individual, the procedure is ethically sound. </a:t>
            </a:r>
            <a:endParaRPr lang="en-US" dirty="0" smtClean="0"/>
          </a:p>
          <a:p>
            <a:pPr>
              <a:buFont typeface="Wingdings" pitchFamily="2" charset="2"/>
              <a:buChar char="§"/>
            </a:pPr>
            <a:r>
              <a:rPr lang="en-US" dirty="0" smtClean="0"/>
              <a:t>Care should be </a:t>
            </a:r>
            <a:r>
              <a:rPr lang="en-US" dirty="0" smtClean="0"/>
              <a:t>exercised to ensure that the expected benefit to </a:t>
            </a:r>
            <a:r>
              <a:rPr lang="en-US" dirty="0" smtClean="0"/>
              <a:t>the individual </a:t>
            </a:r>
            <a:r>
              <a:rPr lang="en-US" dirty="0" smtClean="0"/>
              <a:t>justified taking the risks involved in the procedure.</a:t>
            </a:r>
          </a:p>
          <a:p>
            <a:pPr>
              <a:buFont typeface="Wingdings" pitchFamily="2" charset="2"/>
              <a:buChar char="§"/>
            </a:pPr>
            <a:r>
              <a:rPr lang="en-US" dirty="0" smtClean="0"/>
              <a:t>The Warnock committee (U.K.) stated that an embryo is </a:t>
            </a:r>
            <a:r>
              <a:rPr lang="en-US" dirty="0" smtClean="0"/>
              <a:t>a potential </a:t>
            </a:r>
            <a:r>
              <a:rPr lang="en-US" dirty="0" smtClean="0"/>
              <a:t>person and that there is a widely shared </a:t>
            </a:r>
            <a:r>
              <a:rPr lang="en-US" dirty="0" smtClean="0"/>
              <a:t>sentiment that </a:t>
            </a:r>
            <a:r>
              <a:rPr lang="en-US" dirty="0" smtClean="0"/>
              <a:t>embryo experiments are wrong. </a:t>
            </a:r>
            <a:endParaRPr lang="en-US" dirty="0" smtClean="0"/>
          </a:p>
          <a:p>
            <a:pPr>
              <a:buFont typeface="Wingdings" pitchFamily="2" charset="2"/>
              <a:buChar char="§"/>
            </a:pPr>
            <a:r>
              <a:rPr lang="en-US" dirty="0" smtClean="0"/>
              <a:t>They </a:t>
            </a:r>
            <a:r>
              <a:rPr lang="en-US" dirty="0" smtClean="0"/>
              <a:t>wanted </a:t>
            </a:r>
            <a:r>
              <a:rPr lang="en-US" dirty="0" smtClean="0"/>
              <a:t>embryo research </a:t>
            </a:r>
            <a:r>
              <a:rPr lang="en-US" dirty="0" smtClean="0"/>
              <a:t>to be controlled whether financed from public </a:t>
            </a:r>
            <a:r>
              <a:rPr lang="en-US" dirty="0" smtClean="0"/>
              <a:t>or private </a:t>
            </a:r>
            <a:r>
              <a:rPr lang="en-US" dirty="0" smtClean="0"/>
              <a:t>funds. </a:t>
            </a:r>
            <a:endParaRPr lang="en-US" dirty="0" smtClean="0"/>
          </a:p>
          <a:p>
            <a:pPr>
              <a:buFont typeface="Wingdings" pitchFamily="2" charset="2"/>
              <a:buChar char="§"/>
            </a:pPr>
            <a:r>
              <a:rPr lang="en-US" dirty="0" smtClean="0"/>
              <a:t>No </a:t>
            </a:r>
            <a:r>
              <a:rPr lang="en-US" dirty="0" smtClean="0"/>
              <a:t>research was to be done on embryos </a:t>
            </a:r>
            <a:r>
              <a:rPr lang="en-US" dirty="0" smtClean="0"/>
              <a:t>more than </a:t>
            </a:r>
            <a:r>
              <a:rPr lang="en-US" dirty="0" smtClean="0"/>
              <a:t>12 days old. No embryo which had been </a:t>
            </a:r>
            <a:r>
              <a:rPr lang="en-US" dirty="0" smtClean="0"/>
              <a:t>experimented upon </a:t>
            </a:r>
            <a:r>
              <a:rPr lang="en-US" dirty="0" smtClean="0"/>
              <a:t>should be returned to a woman.</a:t>
            </a:r>
          </a:p>
          <a:p>
            <a:pPr>
              <a:buFont typeface="Wingdings" pitchFamily="2" charset="2"/>
              <a:buChar cha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Fraudulent Research</a:t>
            </a:r>
          </a:p>
        </p:txBody>
      </p:sp>
      <p:sp>
        <p:nvSpPr>
          <p:cNvPr id="3" name="Content Placeholder 2"/>
          <p:cNvSpPr>
            <a:spLocks noGrp="1"/>
          </p:cNvSpPr>
          <p:nvPr>
            <p:ph sz="quarter" idx="1"/>
          </p:nvPr>
        </p:nvSpPr>
        <p:spPr/>
        <p:txBody>
          <a:bodyPr>
            <a:normAutofit fontScale="62500" lnSpcReduction="20000"/>
          </a:bodyPr>
          <a:lstStyle/>
          <a:p>
            <a:r>
              <a:rPr lang="en-US" dirty="0" smtClean="0"/>
              <a:t>Unfortunately </a:t>
            </a:r>
            <a:r>
              <a:rPr lang="en-US" dirty="0" smtClean="0"/>
              <a:t>there is considerable amount of </a:t>
            </a:r>
            <a:r>
              <a:rPr lang="en-US" dirty="0" smtClean="0"/>
              <a:t>fraudulent research </a:t>
            </a:r>
            <a:r>
              <a:rPr lang="en-US" dirty="0" smtClean="0"/>
              <a:t>going on throughout the world. </a:t>
            </a:r>
            <a:endParaRPr lang="en-US" dirty="0" smtClean="0"/>
          </a:p>
          <a:p>
            <a:r>
              <a:rPr lang="en-US" dirty="0" smtClean="0"/>
              <a:t>Cheating </a:t>
            </a:r>
            <a:r>
              <a:rPr lang="en-US" dirty="0" smtClean="0"/>
              <a:t>in </a:t>
            </a:r>
            <a:r>
              <a:rPr lang="en-US" dirty="0" smtClean="0"/>
              <a:t>medical research </a:t>
            </a:r>
            <a:r>
              <a:rPr lang="en-US" dirty="0" smtClean="0"/>
              <a:t>is not uncommon anywhere in the world. </a:t>
            </a:r>
            <a:endParaRPr lang="en-US" dirty="0" smtClean="0"/>
          </a:p>
          <a:p>
            <a:r>
              <a:rPr lang="en-US" dirty="0" smtClean="0"/>
              <a:t>There is fabrication </a:t>
            </a:r>
            <a:r>
              <a:rPr lang="en-US" dirty="0" smtClean="0"/>
              <a:t>of data, plagiarism of articles and inventions </a:t>
            </a:r>
            <a:r>
              <a:rPr lang="en-US" dirty="0" smtClean="0"/>
              <a:t>as also </a:t>
            </a:r>
            <a:r>
              <a:rPr lang="en-US" dirty="0" smtClean="0"/>
              <a:t>manipulation and suppression of facts. </a:t>
            </a:r>
            <a:r>
              <a:rPr lang="en-US" dirty="0" smtClean="0"/>
              <a:t> </a:t>
            </a:r>
          </a:p>
          <a:p>
            <a:r>
              <a:rPr lang="en-US" dirty="0" smtClean="0"/>
              <a:t>How </a:t>
            </a:r>
            <a:r>
              <a:rPr lang="en-US" dirty="0" smtClean="0"/>
              <a:t>can </a:t>
            </a:r>
            <a:r>
              <a:rPr lang="en-US" dirty="0" smtClean="0"/>
              <a:t>we investigate </a:t>
            </a:r>
            <a:r>
              <a:rPr lang="en-US" dirty="0" smtClean="0"/>
              <a:t>it? </a:t>
            </a:r>
            <a:endParaRPr lang="en-US" dirty="0" smtClean="0"/>
          </a:p>
          <a:p>
            <a:r>
              <a:rPr lang="en-US" dirty="0" smtClean="0"/>
              <a:t>How </a:t>
            </a:r>
            <a:r>
              <a:rPr lang="en-US" dirty="0" smtClean="0"/>
              <a:t>can we prevent such dishonest </a:t>
            </a:r>
            <a:r>
              <a:rPr lang="en-US" dirty="0" smtClean="0"/>
              <a:t>practices?</a:t>
            </a:r>
          </a:p>
          <a:p>
            <a:r>
              <a:rPr lang="en-US" dirty="0" smtClean="0"/>
              <a:t>One </a:t>
            </a:r>
            <a:r>
              <a:rPr lang="en-US" dirty="0" smtClean="0"/>
              <a:t>step would be to teach students research ethics . </a:t>
            </a:r>
            <a:endParaRPr lang="en-US" dirty="0" smtClean="0"/>
          </a:p>
          <a:p>
            <a:r>
              <a:rPr lang="en-US" dirty="0" smtClean="0"/>
              <a:t>The need </a:t>
            </a:r>
            <a:r>
              <a:rPr lang="en-US" dirty="0" smtClean="0"/>
              <a:t>for integrity in research cannot be over-</a:t>
            </a:r>
            <a:r>
              <a:rPr lang="en-US" dirty="0" err="1" smtClean="0"/>
              <a:t>emphasised</a:t>
            </a:r>
            <a:r>
              <a:rPr lang="en-US" dirty="0" smtClean="0"/>
              <a:t>. </a:t>
            </a:r>
            <a:endParaRPr lang="en-US" dirty="0" smtClean="0"/>
          </a:p>
          <a:p>
            <a:r>
              <a:rPr lang="en-US" dirty="0" smtClean="0"/>
              <a:t>The ethics </a:t>
            </a:r>
            <a:r>
              <a:rPr lang="en-US" dirty="0" smtClean="0"/>
              <a:t>committees may look into all instances of alleged </a:t>
            </a:r>
            <a:r>
              <a:rPr lang="en-US" dirty="0" smtClean="0"/>
              <a:t>bogus research</a:t>
            </a:r>
            <a:r>
              <a:rPr lang="en-US" dirty="0" smtClean="0"/>
              <a:t>. </a:t>
            </a:r>
            <a:endParaRPr lang="en-US" dirty="0" smtClean="0"/>
          </a:p>
          <a:p>
            <a:r>
              <a:rPr lang="en-US" dirty="0" smtClean="0"/>
              <a:t>Each </a:t>
            </a:r>
            <a:r>
              <a:rPr lang="en-US" dirty="0" smtClean="0"/>
              <a:t>institution, where research is carried on, </a:t>
            </a:r>
            <a:r>
              <a:rPr lang="en-US" dirty="0" smtClean="0"/>
              <a:t>may appoint </a:t>
            </a:r>
            <a:r>
              <a:rPr lang="en-US" dirty="0" smtClean="0"/>
              <a:t>a person of high standing to receive allegations </a:t>
            </a:r>
            <a:r>
              <a:rPr lang="en-US" dirty="0" smtClean="0"/>
              <a:t>and screen </a:t>
            </a:r>
            <a:r>
              <a:rPr lang="en-US" dirty="0" smtClean="0"/>
              <a:t>them. </a:t>
            </a:r>
            <a:endParaRPr lang="en-US" dirty="0" smtClean="0"/>
          </a:p>
          <a:p>
            <a:r>
              <a:rPr lang="en-US" dirty="0" smtClean="0"/>
              <a:t>If </a:t>
            </a:r>
            <a:r>
              <a:rPr lang="en-US" dirty="0" smtClean="0"/>
              <a:t>there is a prima facie case, a three </a:t>
            </a:r>
            <a:r>
              <a:rPr lang="en-US" dirty="0" smtClean="0"/>
              <a:t>member committee </a:t>
            </a:r>
            <a:r>
              <a:rPr lang="en-US" dirty="0" smtClean="0"/>
              <a:t>may be appointed to investigate the allegation.</a:t>
            </a:r>
          </a:p>
          <a:p>
            <a:r>
              <a:rPr lang="en-US" dirty="0" smtClean="0"/>
              <a:t>There is need to maintain confidentiality and see that </a:t>
            </a:r>
            <a:r>
              <a:rPr lang="en-US" dirty="0" smtClean="0"/>
              <a:t>natural  justice </a:t>
            </a:r>
            <a:r>
              <a:rPr lang="en-US" dirty="0" smtClean="0"/>
              <a:t>is not violated.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DECLARATION OF </a:t>
            </a:r>
            <a:r>
              <a:rPr lang="en-US" b="1" u="sng" dirty="0" smtClean="0"/>
              <a:t>HELSINKI</a:t>
            </a:r>
            <a:r>
              <a:rPr lang="en-US" sz="2000" b="1" dirty="0" smtClean="0"/>
              <a:t/>
            </a:r>
            <a:br>
              <a:rPr lang="en-US" sz="2000" b="1" dirty="0" smtClean="0"/>
            </a:br>
            <a:r>
              <a:rPr lang="en-US" sz="2000" dirty="0" smtClean="0"/>
              <a:t>Recommendations guiding medical doctors </a:t>
            </a:r>
            <a:r>
              <a:rPr lang="en-US" sz="2000" dirty="0" smtClean="0"/>
              <a:t>in </a:t>
            </a:r>
            <a:br>
              <a:rPr lang="en-US" sz="2000" dirty="0" smtClean="0"/>
            </a:br>
            <a:r>
              <a:rPr lang="en-US" sz="2000" dirty="0" smtClean="0"/>
              <a:t>biomedical </a:t>
            </a:r>
            <a:r>
              <a:rPr lang="en-US" sz="2000" dirty="0" smtClean="0"/>
              <a:t>research involving human </a:t>
            </a:r>
            <a:r>
              <a:rPr lang="en-US" sz="2000" dirty="0" smtClean="0"/>
              <a:t>subjects</a:t>
            </a:r>
            <a:endParaRPr lang="en-US" dirty="0"/>
          </a:p>
        </p:txBody>
      </p:sp>
      <p:sp>
        <p:nvSpPr>
          <p:cNvPr id="3" name="Content Placeholder 2"/>
          <p:cNvSpPr>
            <a:spLocks noGrp="1"/>
          </p:cNvSpPr>
          <p:nvPr>
            <p:ph sz="quarter" idx="1"/>
          </p:nvPr>
        </p:nvSpPr>
        <p:spPr/>
        <p:txBody>
          <a:bodyPr>
            <a:normAutofit fontScale="47500" lnSpcReduction="20000"/>
          </a:bodyPr>
          <a:lstStyle/>
          <a:p>
            <a:pPr>
              <a:buNone/>
            </a:pPr>
            <a:r>
              <a:rPr lang="en-US" sz="3800" b="1" u="sng" dirty="0" smtClean="0"/>
              <a:t>I. Basic Principles</a:t>
            </a:r>
          </a:p>
          <a:p>
            <a:pPr>
              <a:buNone/>
            </a:pPr>
            <a:r>
              <a:rPr lang="en-US" dirty="0" smtClean="0"/>
              <a:t>1. </a:t>
            </a:r>
            <a:r>
              <a:rPr lang="en-US" dirty="0" smtClean="0"/>
              <a:t>Human </a:t>
            </a:r>
            <a:r>
              <a:rPr lang="en-US" dirty="0" smtClean="0"/>
              <a:t>subjects </a:t>
            </a:r>
            <a:r>
              <a:rPr lang="en-US" dirty="0" smtClean="0"/>
              <a:t>must conform </a:t>
            </a:r>
            <a:r>
              <a:rPr lang="en-US" dirty="0" smtClean="0"/>
              <a:t>to generally accepted scientific principles </a:t>
            </a:r>
            <a:r>
              <a:rPr lang="en-US" dirty="0" smtClean="0"/>
              <a:t>and should </a:t>
            </a:r>
            <a:r>
              <a:rPr lang="en-US" dirty="0" smtClean="0"/>
              <a:t>be based on adequately performed </a:t>
            </a:r>
            <a:r>
              <a:rPr lang="en-US" dirty="0" smtClean="0"/>
              <a:t>laboratory and </a:t>
            </a:r>
            <a:r>
              <a:rPr lang="en-US" dirty="0" smtClean="0"/>
              <a:t>animal </a:t>
            </a:r>
            <a:r>
              <a:rPr lang="en-US" dirty="0" smtClean="0"/>
              <a:t>experimentation and </a:t>
            </a:r>
            <a:r>
              <a:rPr lang="en-US" dirty="0" smtClean="0"/>
              <a:t>on a </a:t>
            </a:r>
            <a:r>
              <a:rPr lang="en-US" dirty="0" smtClean="0"/>
              <a:t>thorough knowledge </a:t>
            </a:r>
            <a:r>
              <a:rPr lang="en-US" dirty="0" smtClean="0"/>
              <a:t>of the </a:t>
            </a:r>
            <a:r>
              <a:rPr lang="en-US" b="1" dirty="0" smtClean="0"/>
              <a:t>scientific literature</a:t>
            </a:r>
            <a:r>
              <a:rPr lang="en-US" dirty="0" smtClean="0"/>
              <a:t>.</a:t>
            </a:r>
          </a:p>
          <a:p>
            <a:pPr>
              <a:buNone/>
            </a:pPr>
            <a:r>
              <a:rPr lang="en-US" dirty="0" smtClean="0"/>
              <a:t>2 . The design and performance of each </a:t>
            </a:r>
            <a:r>
              <a:rPr lang="en-US" dirty="0" smtClean="0"/>
              <a:t>experimental procedure </a:t>
            </a:r>
            <a:r>
              <a:rPr lang="en-US" dirty="0" smtClean="0"/>
              <a:t>involving human subjects should be </a:t>
            </a:r>
            <a:r>
              <a:rPr lang="en-US" dirty="0" smtClean="0"/>
              <a:t>clearly formulated </a:t>
            </a:r>
            <a:r>
              <a:rPr lang="en-US" dirty="0" smtClean="0"/>
              <a:t>in an experimental protocol </a:t>
            </a:r>
            <a:r>
              <a:rPr lang="en-US" dirty="0" smtClean="0"/>
              <a:t>which should be transmitted </a:t>
            </a:r>
            <a:r>
              <a:rPr lang="en-US" dirty="0" smtClean="0"/>
              <a:t>to a specially appointed </a:t>
            </a:r>
            <a:r>
              <a:rPr lang="en-US" b="1" dirty="0" smtClean="0"/>
              <a:t>independent committee</a:t>
            </a:r>
            <a:r>
              <a:rPr lang="en-US" dirty="0" smtClean="0"/>
              <a:t> </a:t>
            </a:r>
            <a:r>
              <a:rPr lang="en-US" dirty="0" smtClean="0"/>
              <a:t>for consideration, comment and guidance.</a:t>
            </a:r>
          </a:p>
          <a:p>
            <a:pPr>
              <a:buNone/>
            </a:pPr>
            <a:r>
              <a:rPr lang="en-US" dirty="0" smtClean="0"/>
              <a:t>3. Biomedical research involving human subjects should </a:t>
            </a:r>
            <a:r>
              <a:rPr lang="en-US" dirty="0" smtClean="0"/>
              <a:t>be conducted </a:t>
            </a:r>
            <a:r>
              <a:rPr lang="en-US" dirty="0" smtClean="0"/>
              <a:t>only by </a:t>
            </a:r>
            <a:r>
              <a:rPr lang="en-US" b="1" dirty="0" smtClean="0"/>
              <a:t>scientifically qualified persons </a:t>
            </a:r>
            <a:r>
              <a:rPr lang="en-US" b="1" dirty="0" smtClean="0"/>
              <a:t>and under </a:t>
            </a:r>
            <a:r>
              <a:rPr lang="en-US" b="1" dirty="0" smtClean="0"/>
              <a:t>the supervision</a:t>
            </a:r>
            <a:r>
              <a:rPr lang="en-US" dirty="0" smtClean="0"/>
              <a:t> of a </a:t>
            </a:r>
            <a:r>
              <a:rPr lang="en-US" dirty="0" smtClean="0"/>
              <a:t>clinically competent medical person</a:t>
            </a:r>
            <a:r>
              <a:rPr lang="en-US" dirty="0" smtClean="0"/>
              <a:t>. The responsibility for the human subject </a:t>
            </a:r>
            <a:r>
              <a:rPr lang="en-US" dirty="0" smtClean="0"/>
              <a:t>must always </a:t>
            </a:r>
            <a:r>
              <a:rPr lang="en-US" dirty="0" smtClean="0"/>
              <a:t>rest with a medically qualified person and </a:t>
            </a:r>
            <a:r>
              <a:rPr lang="en-US" dirty="0" smtClean="0"/>
              <a:t>never rest </a:t>
            </a:r>
            <a:r>
              <a:rPr lang="en-US" dirty="0" smtClean="0"/>
              <a:t>on the </a:t>
            </a:r>
            <a:r>
              <a:rPr lang="en-US" dirty="0" smtClean="0"/>
              <a:t>subject of </a:t>
            </a:r>
            <a:r>
              <a:rPr lang="en-US" dirty="0" smtClean="0"/>
              <a:t>the research, even though the </a:t>
            </a:r>
            <a:r>
              <a:rPr lang="en-US" dirty="0" smtClean="0"/>
              <a:t>subject has </a:t>
            </a:r>
            <a:r>
              <a:rPr lang="en-US" dirty="0" smtClean="0"/>
              <a:t>given his or her consent.</a:t>
            </a:r>
          </a:p>
          <a:p>
            <a:pPr>
              <a:buNone/>
            </a:pPr>
            <a:r>
              <a:rPr lang="en-US" dirty="0" smtClean="0"/>
              <a:t>4 . Biomedical research involving human subjects </a:t>
            </a:r>
            <a:r>
              <a:rPr lang="en-US" dirty="0" smtClean="0"/>
              <a:t>cannot legitimately </a:t>
            </a:r>
            <a:r>
              <a:rPr lang="en-US" dirty="0" smtClean="0"/>
              <a:t>be carried out unless the importance of </a:t>
            </a:r>
            <a:r>
              <a:rPr lang="en-US" dirty="0" smtClean="0"/>
              <a:t>the objective </a:t>
            </a:r>
            <a:r>
              <a:rPr lang="en-US" dirty="0" smtClean="0"/>
              <a:t>is in proportion to the ‘</a:t>
            </a:r>
            <a:r>
              <a:rPr lang="en-US" b="1" dirty="0" smtClean="0"/>
              <a:t>inherent  risk </a:t>
            </a:r>
            <a:r>
              <a:rPr lang="en-US" b="1" dirty="0" smtClean="0"/>
              <a:t>of the </a:t>
            </a:r>
            <a:r>
              <a:rPr lang="en-US" b="1" dirty="0" smtClean="0"/>
              <a:t>subject</a:t>
            </a:r>
            <a:r>
              <a:rPr lang="en-US" dirty="0" smtClean="0"/>
              <a:t>.</a:t>
            </a:r>
          </a:p>
          <a:p>
            <a:pPr>
              <a:buNone/>
            </a:pPr>
            <a:r>
              <a:rPr lang="en-US" dirty="0" smtClean="0"/>
              <a:t>5 </a:t>
            </a:r>
            <a:r>
              <a:rPr lang="en-US" dirty="0" smtClean="0"/>
              <a:t>. Every biomedical research project involving </a:t>
            </a:r>
            <a:r>
              <a:rPr lang="en-US" dirty="0" smtClean="0"/>
              <a:t>human subjects </a:t>
            </a:r>
            <a:r>
              <a:rPr lang="en-US" dirty="0" smtClean="0"/>
              <a:t>should be preceded by </a:t>
            </a:r>
            <a:r>
              <a:rPr lang="en-US" b="1" dirty="0" smtClean="0"/>
              <a:t>careful assessment</a:t>
            </a:r>
            <a:r>
              <a:rPr lang="en-US" dirty="0" smtClean="0"/>
              <a:t> </a:t>
            </a:r>
            <a:r>
              <a:rPr lang="en-US" dirty="0" smtClean="0"/>
              <a:t>of predictable </a:t>
            </a:r>
            <a:r>
              <a:rPr lang="en-US" dirty="0" smtClean="0"/>
              <a:t>risks in comparison with foreseeable </a:t>
            </a:r>
            <a:r>
              <a:rPr lang="en-US" dirty="0" smtClean="0"/>
              <a:t>benefits to </a:t>
            </a:r>
            <a:r>
              <a:rPr lang="en-US" dirty="0" smtClean="0"/>
              <a:t>the subjects or to others. Concern for the interests </a:t>
            </a:r>
            <a:r>
              <a:rPr lang="en-US" dirty="0" smtClean="0"/>
              <a:t>of the </a:t>
            </a:r>
            <a:r>
              <a:rPr lang="en-US" dirty="0" smtClean="0"/>
              <a:t>subjects must always prevail over the interest </a:t>
            </a:r>
            <a:r>
              <a:rPr lang="en-US" dirty="0" smtClean="0"/>
              <a:t>of science </a:t>
            </a:r>
            <a:r>
              <a:rPr lang="en-US" dirty="0" smtClean="0"/>
              <a:t>and society.</a:t>
            </a:r>
          </a:p>
          <a:p>
            <a:pPr>
              <a:buNone/>
            </a:pPr>
            <a:r>
              <a:rPr lang="en-US" dirty="0" smtClean="0"/>
              <a:t>6. The right of the research subject to safeguard his or </a:t>
            </a:r>
            <a:r>
              <a:rPr lang="en-US" dirty="0" smtClean="0"/>
              <a:t>her integrity </a:t>
            </a:r>
            <a:r>
              <a:rPr lang="en-US" dirty="0" smtClean="0"/>
              <a:t>must always be respected. Every </a:t>
            </a:r>
            <a:r>
              <a:rPr lang="en-US" dirty="0" smtClean="0"/>
              <a:t>precaution should </a:t>
            </a:r>
            <a:r>
              <a:rPr lang="en-US" dirty="0" smtClean="0"/>
              <a:t>be taken to respect the </a:t>
            </a:r>
            <a:r>
              <a:rPr lang="en-US" b="1" dirty="0" smtClean="0"/>
              <a:t>privacy of the subject</a:t>
            </a:r>
            <a:r>
              <a:rPr lang="en-US" dirty="0" smtClean="0"/>
              <a:t> </a:t>
            </a:r>
            <a:r>
              <a:rPr lang="en-US" dirty="0" smtClean="0"/>
              <a:t>and to </a:t>
            </a:r>
            <a:r>
              <a:rPr lang="en-US" dirty="0" smtClean="0"/>
              <a:t>minimize the impact of the study on the </a:t>
            </a:r>
            <a:r>
              <a:rPr lang="en-US" dirty="0" smtClean="0"/>
              <a:t>subject’s physical </a:t>
            </a:r>
            <a:r>
              <a:rPr lang="en-US" dirty="0" smtClean="0"/>
              <a:t>and mental integrity and on the personality </a:t>
            </a:r>
            <a:r>
              <a:rPr lang="en-US" dirty="0" smtClean="0"/>
              <a:t>of the </a:t>
            </a:r>
            <a:r>
              <a:rPr lang="en-US" dirty="0" smtClean="0"/>
              <a:t>subject</a:t>
            </a:r>
            <a:r>
              <a:rPr lang="en-US" dirty="0" smtClean="0"/>
              <a:t>.</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156</TotalTime>
  <Words>2482</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Clinical Trials</vt:lpstr>
      <vt:lpstr>INTRODUCTION</vt:lpstr>
      <vt:lpstr>Phases of Clinical Trials of Drugs</vt:lpstr>
      <vt:lpstr>Clinical Trials of Vaccines</vt:lpstr>
      <vt:lpstr>The Investigator</vt:lpstr>
      <vt:lpstr>Informed Consent</vt:lpstr>
      <vt:lpstr>Human Embryos</vt:lpstr>
      <vt:lpstr>Fraudulent Research</vt:lpstr>
      <vt:lpstr>DECLARATION OF HELSINKI Recommendations guiding medical doctors in  biomedical research involving human subjects</vt:lpstr>
      <vt:lpstr>Slide 10</vt:lpstr>
      <vt:lpstr>Use of Placebo</vt:lpstr>
      <vt:lpstr>Clarification of WMA-Declaration of Helsinki   (WMA Council, 7 October, 2001, France)</vt:lpstr>
      <vt:lpstr>Medical Research Combined with Professional Care (Clinical Research)</vt:lpstr>
      <vt:lpstr>NON-THERAPEUTIC BIOMEDICAL RESEARCH Involving Human Subjects (Non-clinical biomedical research)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Trials</dc:title>
  <dc:creator>User</dc:creator>
  <cp:lastModifiedBy>User</cp:lastModifiedBy>
  <cp:revision>17</cp:revision>
  <dcterms:created xsi:type="dcterms:W3CDTF">2006-08-16T00:00:00Z</dcterms:created>
  <dcterms:modified xsi:type="dcterms:W3CDTF">2012-12-31T21:55:03Z</dcterms:modified>
</cp:coreProperties>
</file>