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FE508F8-A1AB-426E-AACE-8088A59E9813}" type="datetimeFigureOut">
              <a:rPr lang="en-US" smtClean="0"/>
              <a:pPr/>
              <a:t>01-Jan-13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3D6C07B-979B-4D1F-9C62-D7A206E1FEE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E508F8-A1AB-426E-AACE-8088A59E9813}" type="datetimeFigureOut">
              <a:rPr lang="en-US" smtClean="0"/>
              <a:pPr/>
              <a:t>01-Jan-13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D6C07B-979B-4D1F-9C62-D7A206E1FEE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E508F8-A1AB-426E-AACE-8088A59E9813}" type="datetimeFigureOut">
              <a:rPr lang="en-US" smtClean="0"/>
              <a:pPr/>
              <a:t>01-Jan-13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D6C07B-979B-4D1F-9C62-D7A206E1FEE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E508F8-A1AB-426E-AACE-8088A59E9813}" type="datetimeFigureOut">
              <a:rPr lang="en-US" smtClean="0"/>
              <a:pPr/>
              <a:t>01-Jan-13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D6C07B-979B-4D1F-9C62-D7A206E1FEE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FE508F8-A1AB-426E-AACE-8088A59E9813}" type="datetimeFigureOut">
              <a:rPr lang="en-US" smtClean="0"/>
              <a:pPr/>
              <a:t>01-Jan-13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D6C07B-979B-4D1F-9C62-D7A206E1FEE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E508F8-A1AB-426E-AACE-8088A59E9813}" type="datetimeFigureOut">
              <a:rPr lang="en-US" smtClean="0"/>
              <a:pPr/>
              <a:t>01-Jan-13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D6C07B-979B-4D1F-9C62-D7A206E1FE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7FE508F8-A1AB-426E-AACE-8088A59E9813}" type="datetimeFigureOut">
              <a:rPr lang="en-US" smtClean="0"/>
              <a:pPr/>
              <a:t>01-Jan-13</a:t>
            </a:fld>
            <a:endParaRPr lang="en-US"/>
          </a:p>
        </p:txBody>
      </p:sp>
      <p:sp>
        <p:nvSpPr>
          <p:cNvPr id="27" name="Slide Number Placeholder 26"/>
          <p:cNvSpPr>
            <a:spLocks noGrp="1"/>
          </p:cNvSpPr>
          <p:nvPr>
            <p:ph type="sldNum" sz="quarter" idx="11"/>
          </p:nvPr>
        </p:nvSpPr>
        <p:spPr/>
        <p:txBody>
          <a:bodyPr rtlCol="0"/>
          <a:lstStyle/>
          <a:p>
            <a:fld id="{93D6C07B-979B-4D1F-9C62-D7A206E1FEEF}"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7FE508F8-A1AB-426E-AACE-8088A59E9813}" type="datetimeFigureOut">
              <a:rPr lang="en-US" smtClean="0"/>
              <a:pPr/>
              <a:t>01-Jan-13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93D6C07B-979B-4D1F-9C62-D7A206E1FEE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E508F8-A1AB-426E-AACE-8088A59E9813}" type="datetimeFigureOut">
              <a:rPr lang="en-US" smtClean="0"/>
              <a:pPr/>
              <a:t>01-Jan-13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D6C07B-979B-4D1F-9C62-D7A206E1FEE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FE508F8-A1AB-426E-AACE-8088A59E9813}" type="datetimeFigureOut">
              <a:rPr lang="en-US" smtClean="0"/>
              <a:pPr/>
              <a:t>01-Jan-13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D6C07B-979B-4D1F-9C62-D7A206E1FEE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FE508F8-A1AB-426E-AACE-8088A59E9813}" type="datetimeFigureOut">
              <a:rPr lang="en-US" smtClean="0"/>
              <a:pPr/>
              <a:t>01-Jan-13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D6C07B-979B-4D1F-9C62-D7A206E1FEE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FE508F8-A1AB-426E-AACE-8088A59E9813}" type="datetimeFigureOut">
              <a:rPr lang="en-US" smtClean="0"/>
              <a:pPr/>
              <a:t>01-Jan-13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3D6C07B-979B-4D1F-9C62-D7A206E1FEE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HUMAN EXPERIMENTATION</a:t>
            </a:r>
            <a:endParaRPr lang="en-US" dirty="0"/>
          </a:p>
        </p:txBody>
      </p:sp>
      <p:sp>
        <p:nvSpPr>
          <p:cNvPr id="3" name="Subtitle 2"/>
          <p:cNvSpPr>
            <a:spLocks noGrp="1"/>
          </p:cNvSpPr>
          <p:nvPr>
            <p:ph type="subTitle" idx="1"/>
          </p:nvPr>
        </p:nvSpPr>
        <p:spPr/>
        <p:txBody>
          <a:bodyPr/>
          <a:lstStyle/>
          <a:p>
            <a:r>
              <a:rPr lang="en-US" dirty="0" smtClean="0"/>
              <a:t>MR.SANJAY B PANNA</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buNone/>
            </a:pPr>
            <a:r>
              <a:rPr lang="en-US" sz="4400" b="1" i="1" u="sng" dirty="0" smtClean="0"/>
              <a:t>Protocol:</a:t>
            </a:r>
            <a:endParaRPr lang="en-US" b="1" i="1" u="sng" dirty="0"/>
          </a:p>
          <a:p>
            <a:pPr>
              <a:buNone/>
            </a:pPr>
            <a:r>
              <a:rPr lang="en-US" dirty="0" smtClean="0"/>
              <a:t>	When </a:t>
            </a:r>
            <a:r>
              <a:rPr lang="en-US" dirty="0"/>
              <a:t>submitting the protocol, the investigators must </a:t>
            </a:r>
            <a:r>
              <a:rPr lang="en-US" dirty="0" smtClean="0"/>
              <a:t>provide complete </a:t>
            </a:r>
            <a:r>
              <a:rPr lang="en-US" dirty="0"/>
              <a:t>and correct information.</a:t>
            </a:r>
          </a:p>
          <a:p>
            <a:pPr>
              <a:buFont typeface="Wingdings" pitchFamily="2" charset="2"/>
              <a:buChar char="v"/>
            </a:pPr>
            <a:r>
              <a:rPr lang="en-US" dirty="0" smtClean="0"/>
              <a:t>Objectives </a:t>
            </a:r>
            <a:r>
              <a:rPr lang="en-US" dirty="0"/>
              <a:t>of the research together with the state </a:t>
            </a:r>
            <a:r>
              <a:rPr lang="en-US" dirty="0" smtClean="0"/>
              <a:t>of knowledge</a:t>
            </a:r>
            <a:r>
              <a:rPr lang="en-US" dirty="0"/>
              <a:t>, what gap is expected to be filled and </a:t>
            </a:r>
            <a:r>
              <a:rPr lang="en-US" dirty="0" smtClean="0"/>
              <a:t>the justification </a:t>
            </a:r>
            <a:r>
              <a:rPr lang="en-US" dirty="0"/>
              <a:t>for carrying out the investigation.</a:t>
            </a:r>
          </a:p>
          <a:p>
            <a:pPr>
              <a:buFont typeface="Wingdings" pitchFamily="2" charset="2"/>
              <a:buChar char="v"/>
            </a:pPr>
            <a:r>
              <a:rPr lang="en-US" dirty="0" smtClean="0"/>
              <a:t>Evidence </a:t>
            </a:r>
            <a:r>
              <a:rPr lang="en-US" dirty="0"/>
              <a:t>that the investigators are adequately </a:t>
            </a:r>
            <a:r>
              <a:rPr lang="en-US" dirty="0" smtClean="0"/>
              <a:t>qualified and </a:t>
            </a:r>
            <a:r>
              <a:rPr lang="en-US" dirty="0"/>
              <a:t>experienced.</a:t>
            </a:r>
          </a:p>
          <a:p>
            <a:pPr>
              <a:buFont typeface="Wingdings" pitchFamily="2" charset="2"/>
              <a:buChar char="v"/>
            </a:pPr>
            <a:r>
              <a:rPr lang="en-US" dirty="0" smtClean="0"/>
              <a:t>Design </a:t>
            </a:r>
            <a:r>
              <a:rPr lang="en-US" dirty="0"/>
              <a:t>of the experiment, including the number and </a:t>
            </a:r>
            <a:r>
              <a:rPr lang="en-US" dirty="0" smtClean="0"/>
              <a:t>type of </a:t>
            </a:r>
            <a:r>
              <a:rPr lang="en-US" dirty="0"/>
              <a:t>participants and duration of the experiment.</a:t>
            </a:r>
          </a:p>
          <a:p>
            <a:pPr>
              <a:buFont typeface="Wingdings" pitchFamily="2" charset="2"/>
              <a:buChar char="v"/>
            </a:pPr>
            <a:r>
              <a:rPr lang="en-US" dirty="0" smtClean="0"/>
              <a:t>Criteria </a:t>
            </a:r>
            <a:r>
              <a:rPr lang="en-US" dirty="0"/>
              <a:t>for inclusion of experimental subject, including </a:t>
            </a:r>
            <a:r>
              <a:rPr lang="en-US" dirty="0" smtClean="0"/>
              <a:t>the procedure </a:t>
            </a:r>
            <a:r>
              <a:rPr lang="en-US" dirty="0"/>
              <a:t>for obtaining free informed consent.</a:t>
            </a:r>
          </a:p>
          <a:p>
            <a:pPr>
              <a:buFont typeface="Wingdings" pitchFamily="2" charset="2"/>
              <a:buChar char="v"/>
            </a:pPr>
            <a:r>
              <a:rPr lang="en-US" dirty="0" smtClean="0"/>
              <a:t>Relevant </a:t>
            </a:r>
            <a:r>
              <a:rPr lang="en-US" dirty="0"/>
              <a:t>laboratory and animal experiments carried </a:t>
            </a:r>
            <a:r>
              <a:rPr lang="en-US" dirty="0" smtClean="0"/>
              <a:t>out with </a:t>
            </a:r>
            <a:r>
              <a:rPr lang="en-US" dirty="0"/>
              <a:t>the drug or procedure.</a:t>
            </a:r>
          </a:p>
          <a:p>
            <a:pPr>
              <a:buFont typeface="Wingdings" pitchFamily="2" charset="2"/>
              <a:buChar char="v"/>
            </a:pPr>
            <a:r>
              <a:rPr lang="en-US" dirty="0" smtClean="0"/>
              <a:t>Probable </a:t>
            </a:r>
            <a:r>
              <a:rPr lang="en-US" dirty="0"/>
              <a:t>benefits and risks to the participants.</a:t>
            </a:r>
          </a:p>
          <a:p>
            <a:pPr>
              <a:buFont typeface="Wingdings" pitchFamily="2" charset="2"/>
              <a:buChar char="v"/>
            </a:pPr>
            <a:r>
              <a:rPr lang="en-US" dirty="0" smtClean="0"/>
              <a:t>Maintenance </a:t>
            </a:r>
            <a:r>
              <a:rPr lang="en-US" dirty="0"/>
              <a:t>of confidentiality.</a:t>
            </a:r>
          </a:p>
          <a:p>
            <a:pPr>
              <a:buFont typeface="Wingdings" pitchFamily="2" charset="2"/>
              <a:buChar char="v"/>
            </a:pPr>
            <a:r>
              <a:rPr lang="en-US" dirty="0" smtClean="0"/>
              <a:t>Declaration </a:t>
            </a:r>
            <a:r>
              <a:rPr lang="en-US" dirty="0"/>
              <a:t>that all ethical principles will be followed.</a:t>
            </a:r>
          </a:p>
          <a:p>
            <a:pPr>
              <a:buFont typeface="Wingdings" pitchFamily="2" charset="2"/>
              <a:buChar char="v"/>
            </a:pPr>
            <a:endParaRPr lang="en-US" dirty="0"/>
          </a:p>
          <a:p>
            <a:pPr>
              <a:buFont typeface="Wingdings" pitchFamily="2" charset="2"/>
              <a:buChar char="v"/>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229600" cy="1066800"/>
          </a:xfrm>
        </p:spPr>
        <p:txBody>
          <a:bodyPr>
            <a:noAutofit/>
          </a:bodyPr>
          <a:lstStyle/>
          <a:p>
            <a:r>
              <a:rPr lang="en-US" sz="2800" b="1" dirty="0" smtClean="0"/>
              <a:t>Institutional Ethics Committee/</a:t>
            </a:r>
            <a:br>
              <a:rPr lang="en-US" sz="2800" b="1" dirty="0" smtClean="0"/>
            </a:br>
            <a:r>
              <a:rPr lang="en-US" sz="2800" b="1" dirty="0" smtClean="0"/>
              <a:t>Institutional Review Board</a:t>
            </a:r>
            <a:endParaRPr lang="en-US" sz="2800" dirty="0"/>
          </a:p>
        </p:txBody>
      </p:sp>
      <p:sp>
        <p:nvSpPr>
          <p:cNvPr id="3" name="Content Placeholder 2"/>
          <p:cNvSpPr>
            <a:spLocks noGrp="1"/>
          </p:cNvSpPr>
          <p:nvPr>
            <p:ph idx="1"/>
          </p:nvPr>
        </p:nvSpPr>
        <p:spPr>
          <a:xfrm>
            <a:off x="76200" y="2712720"/>
            <a:ext cx="8503920" cy="4754880"/>
          </a:xfrm>
        </p:spPr>
        <p:txBody>
          <a:bodyPr numCol="2">
            <a:normAutofit fontScale="47500" lnSpcReduction="20000"/>
          </a:bodyPr>
          <a:lstStyle/>
          <a:p>
            <a:pPr>
              <a:buNone/>
            </a:pPr>
            <a:endParaRPr lang="en-US" sz="4000" b="1" u="sng" dirty="0" smtClean="0"/>
          </a:p>
          <a:p>
            <a:r>
              <a:rPr lang="en-US" sz="4000" b="1" u="sng" dirty="0" smtClean="0"/>
              <a:t>Responsibilities:</a:t>
            </a:r>
            <a:endParaRPr lang="en-US" sz="4000" b="1" u="sng" dirty="0"/>
          </a:p>
          <a:p>
            <a:pPr lvl="1">
              <a:buNone/>
            </a:pPr>
            <a:r>
              <a:rPr lang="en-US" sz="3500" dirty="0"/>
              <a:t>The Ethics Committee is responsible to</a:t>
            </a:r>
          </a:p>
          <a:p>
            <a:pPr lvl="1">
              <a:buNone/>
            </a:pPr>
            <a:r>
              <a:rPr lang="en-US" sz="3500" dirty="0"/>
              <a:t>• protect the rights, safety and well-being of the </a:t>
            </a:r>
            <a:r>
              <a:rPr lang="en-US" sz="3500" dirty="0" smtClean="0"/>
              <a:t>potential research </a:t>
            </a:r>
            <a:r>
              <a:rPr lang="en-US" sz="3500" dirty="0"/>
              <a:t>participants;</a:t>
            </a:r>
          </a:p>
          <a:p>
            <a:pPr lvl="1">
              <a:buNone/>
            </a:pPr>
            <a:r>
              <a:rPr lang="en-US" sz="3500" dirty="0"/>
              <a:t>• obtain the following documents:</a:t>
            </a:r>
          </a:p>
          <a:p>
            <a:pPr lvl="2">
              <a:buNone/>
            </a:pPr>
            <a:r>
              <a:rPr lang="en-US" sz="3000" dirty="0"/>
              <a:t>- trial protocols, updated with amendments, if any</a:t>
            </a:r>
          </a:p>
          <a:p>
            <a:pPr lvl="2">
              <a:buNone/>
            </a:pPr>
            <a:r>
              <a:rPr lang="en-US" sz="3000" dirty="0"/>
              <a:t>- written informed consent</a:t>
            </a:r>
          </a:p>
          <a:p>
            <a:pPr lvl="2">
              <a:buNone/>
            </a:pPr>
            <a:r>
              <a:rPr lang="en-US" sz="3000" dirty="0"/>
              <a:t>- subject recruitment procedures</a:t>
            </a:r>
          </a:p>
          <a:p>
            <a:pPr lvl="2">
              <a:buNone/>
            </a:pPr>
            <a:r>
              <a:rPr lang="en-US" sz="3000" dirty="0"/>
              <a:t>- written information to be provided to the subjects</a:t>
            </a:r>
          </a:p>
          <a:p>
            <a:pPr lvl="2">
              <a:buNone/>
            </a:pPr>
            <a:r>
              <a:rPr lang="en-US" sz="3000" dirty="0"/>
              <a:t>- safety information</a:t>
            </a:r>
          </a:p>
          <a:p>
            <a:pPr lvl="2">
              <a:buNone/>
            </a:pPr>
            <a:r>
              <a:rPr lang="en-US" sz="3000" dirty="0"/>
              <a:t>- compensation available, if mishaps occur and</a:t>
            </a:r>
          </a:p>
          <a:p>
            <a:pPr lvl="2">
              <a:buNone/>
            </a:pPr>
            <a:r>
              <a:rPr lang="en-US" sz="3000" dirty="0"/>
              <a:t>- curriculum vitae of the investigators.</a:t>
            </a:r>
          </a:p>
          <a:p>
            <a:pPr lvl="1">
              <a:buNone/>
            </a:pPr>
            <a:endParaRPr lang="en-US" sz="3500" dirty="0" smtClean="0"/>
          </a:p>
          <a:p>
            <a:pPr lvl="1">
              <a:buNone/>
            </a:pPr>
            <a:endParaRPr lang="en-US" sz="3500" dirty="0" smtClean="0"/>
          </a:p>
          <a:p>
            <a:pPr lvl="1">
              <a:buNone/>
            </a:pPr>
            <a:endParaRPr lang="en-US" sz="3500" dirty="0" smtClean="0"/>
          </a:p>
          <a:p>
            <a:pPr lvl="1">
              <a:buNone/>
            </a:pPr>
            <a:endParaRPr lang="en-US" sz="3500" dirty="0" smtClean="0"/>
          </a:p>
          <a:p>
            <a:pPr lvl="1">
              <a:buNone/>
            </a:pPr>
            <a:endParaRPr lang="en-US" sz="3500" dirty="0" smtClean="0"/>
          </a:p>
          <a:p>
            <a:pPr lvl="1">
              <a:buNone/>
            </a:pPr>
            <a:endParaRPr lang="en-US" sz="3500" dirty="0" smtClean="0"/>
          </a:p>
          <a:p>
            <a:pPr lvl="1">
              <a:buNone/>
            </a:pPr>
            <a:r>
              <a:rPr lang="en-US" sz="3500" dirty="0" smtClean="0"/>
              <a:t>• </a:t>
            </a:r>
            <a:r>
              <a:rPr lang="en-US" sz="3500" dirty="0"/>
              <a:t>ensure that the ethical principles are applied in relation </a:t>
            </a:r>
            <a:r>
              <a:rPr lang="en-US" sz="3500" dirty="0" smtClean="0"/>
              <a:t>to the </a:t>
            </a:r>
            <a:r>
              <a:rPr lang="en-US" sz="3500" dirty="0"/>
              <a:t>local values and customs;</a:t>
            </a:r>
          </a:p>
          <a:p>
            <a:pPr lvl="1">
              <a:buNone/>
            </a:pPr>
            <a:r>
              <a:rPr lang="en-US" sz="3500" dirty="0"/>
              <a:t>• provide consultation to the professional staff and </a:t>
            </a:r>
            <a:r>
              <a:rPr lang="en-US" sz="3500" dirty="0" smtClean="0"/>
              <a:t>patients/families </a:t>
            </a:r>
            <a:r>
              <a:rPr lang="en-US" sz="3500" dirty="0"/>
              <a:t>on ethical issues and problems;</a:t>
            </a:r>
          </a:p>
          <a:p>
            <a:pPr lvl="1">
              <a:buNone/>
            </a:pPr>
            <a:r>
              <a:rPr lang="en-US" sz="3500" dirty="0"/>
              <a:t>• provide education and advice to the staff, patients/families;</a:t>
            </a:r>
          </a:p>
          <a:p>
            <a:pPr lvl="1">
              <a:buNone/>
            </a:pPr>
            <a:r>
              <a:rPr lang="en-US" sz="3500" dirty="0"/>
              <a:t>• initiate and, on request, formulate policies on the </a:t>
            </a:r>
            <a:r>
              <a:rPr lang="en-US" sz="3500" dirty="0" smtClean="0"/>
              <a:t>ethical aspects </a:t>
            </a:r>
            <a:r>
              <a:rPr lang="en-US" sz="3500" dirty="0"/>
              <a:t>of clinical care at </a:t>
            </a:r>
            <a:r>
              <a:rPr lang="en-US" sz="3500" dirty="0" smtClean="0"/>
              <a:t>organizational </a:t>
            </a:r>
            <a:r>
              <a:rPr lang="en-US" sz="3500" dirty="0"/>
              <a:t>level;</a:t>
            </a:r>
          </a:p>
          <a:p>
            <a:pPr lvl="1">
              <a:buNone/>
            </a:pPr>
            <a:r>
              <a:rPr lang="en-US" sz="3500" dirty="0"/>
              <a:t>• conduct seminars/workshops periodically for all </a:t>
            </a:r>
            <a:r>
              <a:rPr lang="en-US" sz="3500" dirty="0" smtClean="0"/>
              <a:t>categories of </a:t>
            </a:r>
            <a:r>
              <a:rPr lang="en-US" sz="3500" dirty="0"/>
              <a:t>hospital personnel regarding ethical concerns</a:t>
            </a:r>
            <a:r>
              <a:rPr lang="en-US" dirty="0" smtClean="0"/>
              <a:t>.</a:t>
            </a:r>
            <a:endParaRPr lang="en-US" dirty="0"/>
          </a:p>
        </p:txBody>
      </p:sp>
      <p:graphicFrame>
        <p:nvGraphicFramePr>
          <p:cNvPr id="4" name="Table 3"/>
          <p:cNvGraphicFramePr>
            <a:graphicFrameLocks noGrp="1"/>
          </p:cNvGraphicFramePr>
          <p:nvPr/>
        </p:nvGraphicFramePr>
        <p:xfrm>
          <a:off x="152400" y="1447800"/>
          <a:ext cx="8458200" cy="1554480"/>
        </p:xfrm>
        <a:graphic>
          <a:graphicData uri="http://schemas.openxmlformats.org/drawingml/2006/table">
            <a:tbl>
              <a:tblPr firstRow="1" bandRow="1">
                <a:tableStyleId>{2D5ABB26-0587-4C30-8999-92F81FD0307C}</a:tableStyleId>
              </a:tblPr>
              <a:tblGrid>
                <a:gridCol w="8458200"/>
              </a:tblGrid>
              <a:tr h="1447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All proposals on biomedical research involving human beings should be cleared. The main objective of the Committee is to safeguard the welfare and rights of the participants in the research. It is advisable to have a Scientific Review Committee, which will consider the scientific aspects of the proposed research. Once the proposal is approved from the scientific angle, the proposal is placed before the Ethics Committee.</a:t>
                      </a:r>
                    </a:p>
                    <a:p>
                      <a:endParaRPr lang="en-US" sz="1600"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a:bodyPr>
          <a:lstStyle/>
          <a:p>
            <a:r>
              <a:rPr lang="en-US" b="1" dirty="0" smtClean="0"/>
              <a:t>Hospital Ethics Committee</a:t>
            </a:r>
            <a:endParaRPr lang="en-US" dirty="0"/>
          </a:p>
        </p:txBody>
      </p:sp>
      <p:sp>
        <p:nvSpPr>
          <p:cNvPr id="3" name="Content Placeholder 2"/>
          <p:cNvSpPr>
            <a:spLocks noGrp="1"/>
          </p:cNvSpPr>
          <p:nvPr>
            <p:ph idx="1"/>
          </p:nvPr>
        </p:nvSpPr>
        <p:spPr>
          <a:xfrm>
            <a:off x="457200" y="1600199"/>
            <a:ext cx="8046720" cy="5120640"/>
          </a:xfrm>
        </p:spPr>
        <p:txBody>
          <a:bodyPr>
            <a:normAutofit fontScale="55000" lnSpcReduction="20000"/>
          </a:bodyPr>
          <a:lstStyle/>
          <a:p>
            <a:pPr>
              <a:buFont typeface="Wingdings" pitchFamily="2" charset="2"/>
              <a:buChar char="ü"/>
            </a:pPr>
            <a:r>
              <a:rPr lang="en-US" b="1" dirty="0" smtClean="0"/>
              <a:t>The Hospital Ethics Committee is responsible to ensure that the hospital provides the best possible medical care.</a:t>
            </a:r>
          </a:p>
          <a:p>
            <a:pPr>
              <a:buNone/>
            </a:pPr>
            <a:endParaRPr lang="en-US" b="1" dirty="0" smtClean="0"/>
          </a:p>
          <a:p>
            <a:pPr lvl="1">
              <a:buNone/>
            </a:pPr>
            <a:r>
              <a:rPr lang="en-US" dirty="0" smtClean="0"/>
              <a:t>• Bedside care				• Relief of suffering</a:t>
            </a:r>
            <a:endParaRPr lang="en-US" b="1" dirty="0" smtClean="0"/>
          </a:p>
          <a:p>
            <a:pPr lvl="1">
              <a:buNone/>
            </a:pPr>
            <a:r>
              <a:rPr lang="en-US" dirty="0" smtClean="0"/>
              <a:t>• Cure of disease 			</a:t>
            </a:r>
            <a:r>
              <a:rPr lang="en-US" dirty="0" smtClean="0"/>
              <a:t>	• </a:t>
            </a:r>
            <a:r>
              <a:rPr lang="en-US" dirty="0" smtClean="0"/>
              <a:t>Prevention of iatrogenic disease</a:t>
            </a:r>
          </a:p>
          <a:p>
            <a:pPr lvl="1">
              <a:buNone/>
            </a:pPr>
            <a:r>
              <a:rPr lang="en-US" dirty="0" smtClean="0"/>
              <a:t>• Cost to patient: tests, drugs, 		 • Standards of care</a:t>
            </a:r>
          </a:p>
          <a:p>
            <a:pPr lvl="1">
              <a:buNone/>
            </a:pPr>
            <a:r>
              <a:rPr lang="en-US" dirty="0" smtClean="0"/>
              <a:t>   other costs; avoiding unnecessary		 • Attention to the needs of the patient expenditure	</a:t>
            </a:r>
          </a:p>
          <a:p>
            <a:pPr lvl="1">
              <a:buNone/>
            </a:pPr>
            <a:r>
              <a:rPr lang="en-US" dirty="0" smtClean="0"/>
              <a:t>• Care of seriously ill			• Dying and dead patient</a:t>
            </a:r>
          </a:p>
          <a:p>
            <a:pPr lvl="1">
              <a:buNone/>
            </a:pPr>
            <a:r>
              <a:rPr lang="en-US" dirty="0" smtClean="0"/>
              <a:t>• Education of the staff; seminars/</a:t>
            </a:r>
          </a:p>
          <a:p>
            <a:pPr lvl="1">
              <a:buNone/>
            </a:pPr>
            <a:r>
              <a:rPr lang="en-US" dirty="0" smtClean="0"/>
              <a:t>   workshops on ethics			• Diagnosis</a:t>
            </a:r>
          </a:p>
          <a:p>
            <a:pPr lvl="1">
              <a:buNone/>
            </a:pPr>
            <a:r>
              <a:rPr lang="en-US" dirty="0" smtClean="0"/>
              <a:t>• Brain death 		</a:t>
            </a:r>
            <a:r>
              <a:rPr lang="en-US" dirty="0" smtClean="0"/>
              <a:t>		• </a:t>
            </a:r>
            <a:r>
              <a:rPr lang="en-US" dirty="0" smtClean="0"/>
              <a:t>Harvesting organs </a:t>
            </a:r>
            <a:r>
              <a:rPr lang="en-US" dirty="0" smtClean="0"/>
              <a:t>for transplantation</a:t>
            </a:r>
            <a:endParaRPr lang="en-US" dirty="0" smtClean="0"/>
          </a:p>
          <a:p>
            <a:pPr lvl="1">
              <a:buNone/>
            </a:pPr>
            <a:r>
              <a:rPr lang="en-US" dirty="0" smtClean="0"/>
              <a:t>• Informed consent			• Forum for redressed of complaints; 				</a:t>
            </a:r>
            <a:r>
              <a:rPr lang="en-US" dirty="0" smtClean="0"/>
              <a:t>		ombudsman</a:t>
            </a:r>
            <a:endParaRPr lang="en-US" dirty="0" smtClean="0"/>
          </a:p>
          <a:p>
            <a:pPr lvl="1">
              <a:buNone/>
            </a:pPr>
            <a:r>
              <a:rPr lang="en-US" dirty="0" smtClean="0"/>
              <a:t>• Patient’s rights			</a:t>
            </a:r>
            <a:r>
              <a:rPr lang="en-US" dirty="0" smtClean="0"/>
              <a:t>	• </a:t>
            </a:r>
            <a:r>
              <a:rPr lang="en-US" dirty="0" smtClean="0"/>
              <a:t>Citizen’s rights</a:t>
            </a:r>
          </a:p>
          <a:p>
            <a:pPr lvl="1">
              <a:buNone/>
            </a:pPr>
            <a:endParaRPr lang="en-US" dirty="0" smtClean="0"/>
          </a:p>
          <a:p>
            <a:pPr>
              <a:buNone/>
            </a:pPr>
            <a:r>
              <a:rPr lang="en-US" b="1" dirty="0" smtClean="0"/>
              <a:t>Functions of Hospital Ethics Committee:</a:t>
            </a:r>
            <a:r>
              <a:rPr lang="en-US" dirty="0" smtClean="0"/>
              <a:t> </a:t>
            </a:r>
          </a:p>
          <a:p>
            <a:pPr>
              <a:buNone/>
            </a:pPr>
            <a:r>
              <a:rPr lang="en-US" dirty="0" smtClean="0"/>
              <a:t>They relate to</a:t>
            </a:r>
          </a:p>
          <a:p>
            <a:pPr lvl="1">
              <a:buNone/>
            </a:pPr>
            <a:r>
              <a:rPr lang="en-US" dirty="0" smtClean="0"/>
              <a:t>• Patient Care</a:t>
            </a:r>
          </a:p>
          <a:p>
            <a:pPr lvl="1">
              <a:buNone/>
            </a:pPr>
            <a:r>
              <a:rPr lang="en-US" dirty="0" smtClean="0"/>
              <a:t>• Research</a:t>
            </a:r>
          </a:p>
          <a:p>
            <a:pPr lvl="1">
              <a:buNone/>
            </a:pPr>
            <a:r>
              <a:rPr lang="en-US" dirty="0" smtClean="0"/>
              <a:t>• Education of faculty and other personnel.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a:bodyPr>
          <a:lstStyle/>
          <a:p>
            <a:r>
              <a:rPr lang="en-US" b="1" dirty="0" smtClean="0"/>
              <a:t>Education</a:t>
            </a:r>
            <a:endParaRPr lang="en-US" dirty="0"/>
          </a:p>
        </p:txBody>
      </p:sp>
      <p:sp>
        <p:nvSpPr>
          <p:cNvPr id="3" name="Content Placeholder 2"/>
          <p:cNvSpPr>
            <a:spLocks noGrp="1"/>
          </p:cNvSpPr>
          <p:nvPr>
            <p:ph idx="1"/>
          </p:nvPr>
        </p:nvSpPr>
        <p:spPr>
          <a:xfrm>
            <a:off x="457200" y="1371600"/>
            <a:ext cx="8229600" cy="5212080"/>
          </a:xfrm>
        </p:spPr>
        <p:txBody>
          <a:bodyPr numCol="1" spcCol="182880">
            <a:noAutofit/>
          </a:bodyPr>
          <a:lstStyle/>
          <a:p>
            <a:endParaRPr lang="en-US" sz="1600" dirty="0" smtClean="0"/>
          </a:p>
          <a:p>
            <a:endParaRPr lang="en-US" sz="1600" dirty="0" smtClean="0"/>
          </a:p>
          <a:p>
            <a:r>
              <a:rPr lang="en-US" sz="1600" dirty="0" smtClean="0"/>
              <a:t>The aim is to provide the hospital staff with the concepts, principles and body of knowledge about ethics to enable them to address the complex ethical dimensions of hospital practice: provider: patient relationship; ethical rights of patients and their families; ethical obligations of the providers to the profession/patients/families/society. </a:t>
            </a:r>
          </a:p>
          <a:p>
            <a:r>
              <a:rPr lang="en-US" sz="1600" dirty="0" smtClean="0"/>
              <a:t>The committee assists the hospital in the development of policies and guidelines regarding recurrent ethical issues, questions or problems which arise in the care of patients.</a:t>
            </a:r>
          </a:p>
          <a:p>
            <a:pPr>
              <a:buNone/>
            </a:pPr>
            <a:endParaRPr lang="en-US" sz="1600" b="1" u="sng" dirty="0" smtClean="0"/>
          </a:p>
          <a:p>
            <a:pPr>
              <a:buNone/>
            </a:pPr>
            <a:r>
              <a:rPr lang="en-US" sz="1600" b="1" u="sng" dirty="0" smtClean="0"/>
              <a:t>Case Review</a:t>
            </a:r>
          </a:p>
          <a:p>
            <a:r>
              <a:rPr lang="en-US" sz="1600" dirty="0" smtClean="0"/>
              <a:t>The Committee can set as a forum for analysis of ethical questions which arise in the care of individual patients. The committee provides support to those responsible for treatment decisions - health care providers, patients, surrogates and members of the patient’s family. The decisions may involve </a:t>
            </a:r>
          </a:p>
          <a:p>
            <a:pPr lvl="1">
              <a:buNone/>
            </a:pPr>
            <a:r>
              <a:rPr lang="en-US" sz="1400" dirty="0" smtClean="0"/>
              <a:t>• those of ethical ambiguity;</a:t>
            </a:r>
          </a:p>
          <a:p>
            <a:pPr lvl="1">
              <a:buNone/>
            </a:pPr>
            <a:r>
              <a:rPr lang="en-US" sz="1400" dirty="0" smtClean="0"/>
              <a:t>• disagreement between care providers or between providers and patients/families regarding the ethical aspects of patient care; or</a:t>
            </a:r>
          </a:p>
          <a:p>
            <a:pPr lvl="1">
              <a:buNone/>
            </a:pPr>
            <a:r>
              <a:rPr lang="en-US" sz="1400" dirty="0" smtClean="0"/>
              <a:t>• withholding or withdrawal of life-sustaining treatment.</a:t>
            </a:r>
          </a:p>
          <a:p>
            <a:endParaRPr lang="en-US" sz="1600"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lstStyle/>
          <a:p>
            <a:r>
              <a:rPr lang="en-US" b="1" u="sng" dirty="0" smtClean="0"/>
              <a:t>Educational Functions</a:t>
            </a:r>
          </a:p>
        </p:txBody>
      </p:sp>
      <p:sp>
        <p:nvSpPr>
          <p:cNvPr id="3" name="Content Placeholder 2"/>
          <p:cNvSpPr>
            <a:spLocks noGrp="1"/>
          </p:cNvSpPr>
          <p:nvPr>
            <p:ph idx="1"/>
          </p:nvPr>
        </p:nvSpPr>
        <p:spPr>
          <a:xfrm>
            <a:off x="457200" y="1981200"/>
            <a:ext cx="8229600" cy="4325112"/>
          </a:xfrm>
        </p:spPr>
        <p:txBody>
          <a:bodyPr>
            <a:noAutofit/>
          </a:bodyPr>
          <a:lstStyle/>
          <a:p>
            <a:pPr>
              <a:buNone/>
            </a:pPr>
            <a:r>
              <a:rPr lang="en-US" sz="1400" b="1" i="1" dirty="0" smtClean="0"/>
              <a:t>Own education:</a:t>
            </a:r>
            <a:r>
              <a:rPr lang="en-US" sz="1400" i="1" dirty="0" smtClean="0"/>
              <a:t> Provide members information about clinical</a:t>
            </a:r>
          </a:p>
          <a:p>
            <a:pPr>
              <a:buNone/>
            </a:pPr>
            <a:r>
              <a:rPr lang="en-US" sz="1400" dirty="0" smtClean="0"/>
              <a:t>Ethics and access to the rapidly expanding literature in this field.</a:t>
            </a:r>
          </a:p>
          <a:p>
            <a:pPr lvl="1">
              <a:buNone/>
            </a:pPr>
            <a:r>
              <a:rPr lang="en-US" sz="1400" dirty="0" smtClean="0"/>
              <a:t>		• Orientation of new members</a:t>
            </a:r>
          </a:p>
          <a:p>
            <a:pPr lvl="1">
              <a:buNone/>
            </a:pPr>
            <a:r>
              <a:rPr lang="en-US" sz="1400" dirty="0" smtClean="0"/>
              <a:t>		• Specific reading assignments</a:t>
            </a:r>
          </a:p>
          <a:p>
            <a:pPr lvl="1">
              <a:buNone/>
            </a:pPr>
            <a:r>
              <a:rPr lang="en-US" sz="1400" dirty="0" smtClean="0"/>
              <a:t>		• Seminars</a:t>
            </a:r>
          </a:p>
          <a:p>
            <a:pPr lvl="1">
              <a:buNone/>
            </a:pPr>
            <a:r>
              <a:rPr lang="en-US" sz="1400" dirty="0" smtClean="0"/>
              <a:t>		• Hospital community</a:t>
            </a:r>
          </a:p>
          <a:p>
            <a:pPr>
              <a:buNone/>
            </a:pPr>
            <a:r>
              <a:rPr lang="en-US" sz="1400" b="1" i="1" dirty="0" smtClean="0"/>
              <a:t>Composition:</a:t>
            </a:r>
            <a:r>
              <a:rPr lang="en-US" sz="1400" i="1" dirty="0" smtClean="0"/>
              <a:t> </a:t>
            </a:r>
          </a:p>
          <a:p>
            <a:pPr>
              <a:buNone/>
            </a:pPr>
            <a:r>
              <a:rPr lang="en-US" sz="1400" i="1" dirty="0" smtClean="0"/>
              <a:t>It has to be multidisciplinary. The more diverse </a:t>
            </a:r>
            <a:r>
              <a:rPr lang="en-US" sz="1400" dirty="0" smtClean="0"/>
              <a:t>the members, the more enriching will be their viewpoints.</a:t>
            </a:r>
          </a:p>
          <a:p>
            <a:pPr lvl="2">
              <a:buNone/>
            </a:pPr>
            <a:r>
              <a:rPr lang="en-US" sz="1400" dirty="0" smtClean="0"/>
              <a:t>• Clinicians</a:t>
            </a:r>
          </a:p>
          <a:p>
            <a:pPr lvl="2">
              <a:buNone/>
            </a:pPr>
            <a:r>
              <a:rPr lang="en-US" sz="1400" dirty="0" smtClean="0"/>
              <a:t>• Basic scientists</a:t>
            </a:r>
          </a:p>
          <a:p>
            <a:pPr lvl="2">
              <a:buNone/>
            </a:pPr>
            <a:r>
              <a:rPr lang="en-US" sz="1400" dirty="0" smtClean="0"/>
              <a:t>• Social worker</a:t>
            </a:r>
          </a:p>
          <a:p>
            <a:pPr lvl="2">
              <a:buNone/>
            </a:pPr>
            <a:r>
              <a:rPr lang="en-US" sz="1400" dirty="0" smtClean="0"/>
              <a:t>• Nurse</a:t>
            </a:r>
          </a:p>
          <a:p>
            <a:pPr lvl="2">
              <a:buNone/>
            </a:pPr>
            <a:r>
              <a:rPr lang="en-US" sz="1400" dirty="0" smtClean="0"/>
              <a:t>• Rehabilitation personnel</a:t>
            </a:r>
          </a:p>
          <a:p>
            <a:pPr lvl="2">
              <a:buNone/>
            </a:pPr>
            <a:r>
              <a:rPr lang="en-US" sz="1400" dirty="0" smtClean="0"/>
              <a:t>• Priest/philosopher/ethicist</a:t>
            </a:r>
          </a:p>
          <a:p>
            <a:pPr lvl="2">
              <a:buNone/>
            </a:pPr>
            <a:r>
              <a:rPr lang="en-US" sz="1400" dirty="0" smtClean="0"/>
              <a:t>• Lawyer/retired judge</a:t>
            </a:r>
          </a:p>
          <a:p>
            <a:pPr lvl="2">
              <a:buNone/>
            </a:pPr>
            <a:r>
              <a:rPr lang="en-US" sz="1400" dirty="0" smtClean="0"/>
              <a:t>• Administration</a:t>
            </a:r>
          </a:p>
          <a:p>
            <a:pPr lvl="2">
              <a:buNone/>
            </a:pPr>
            <a:r>
              <a:rPr lang="en-US" sz="1400" dirty="0" smtClean="0"/>
              <a:t>• A respected member of the public, who has no professional or institutional ties with the hospital.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There is need for continuing research, if medical science is </a:t>
            </a:r>
            <a:r>
              <a:rPr lang="en-US" dirty="0" smtClean="0"/>
              <a:t>to progress</a:t>
            </a:r>
            <a:r>
              <a:rPr lang="en-US" dirty="0"/>
              <a:t>. </a:t>
            </a:r>
            <a:endParaRPr lang="en-US" dirty="0" smtClean="0"/>
          </a:p>
          <a:p>
            <a:r>
              <a:rPr lang="en-US" dirty="0" smtClean="0"/>
              <a:t>The </a:t>
            </a:r>
            <a:r>
              <a:rPr lang="en-US" dirty="0"/>
              <a:t>term research in medicine covers a </a:t>
            </a:r>
            <a:r>
              <a:rPr lang="en-US" dirty="0" smtClean="0"/>
              <a:t>wide spectrum </a:t>
            </a:r>
            <a:r>
              <a:rPr lang="en-US" dirty="0"/>
              <a:t>of activities ranging from a review of case-notes </a:t>
            </a:r>
            <a:r>
              <a:rPr lang="en-US" dirty="0" smtClean="0"/>
              <a:t>to basic </a:t>
            </a:r>
            <a:r>
              <a:rPr lang="en-US" dirty="0"/>
              <a:t>investigations aimed at advancing </a:t>
            </a:r>
            <a:r>
              <a:rPr lang="en-US" dirty="0" smtClean="0"/>
              <a:t>fundamental knowledge</a:t>
            </a:r>
            <a:r>
              <a:rPr lang="en-US" dirty="0"/>
              <a:t>. Research brings benefits to patients (present </a:t>
            </a:r>
            <a:r>
              <a:rPr lang="en-US" dirty="0" smtClean="0"/>
              <a:t>and future</a:t>
            </a:r>
            <a:r>
              <a:rPr lang="en-US" dirty="0"/>
              <a:t>), to the researcher doing the work and to the society.</a:t>
            </a:r>
          </a:p>
          <a:p>
            <a:r>
              <a:rPr lang="en-US" dirty="0"/>
              <a:t>Research may be carried out in the laboratory, on </a:t>
            </a:r>
            <a:r>
              <a:rPr lang="en-US" dirty="0" smtClean="0"/>
              <a:t>chemicals and </a:t>
            </a:r>
            <a:r>
              <a:rPr lang="en-US" dirty="0"/>
              <a:t>equipment, on animals or on humans.</a:t>
            </a:r>
          </a:p>
          <a:p>
            <a:r>
              <a:rPr lang="en-US" dirty="0" smtClean="0"/>
              <a:t>Can </a:t>
            </a:r>
            <a:r>
              <a:rPr lang="en-US" dirty="0"/>
              <a:t>human experiments be </a:t>
            </a:r>
            <a:r>
              <a:rPr lang="en-US" dirty="0" smtClean="0"/>
              <a:t>carried out </a:t>
            </a:r>
            <a:r>
              <a:rPr lang="en-US" dirty="0"/>
              <a:t>without limitation</a:t>
            </a:r>
            <a:r>
              <a:rPr lang="en-US" dirty="0" smtClean="0"/>
              <a:t>?</a:t>
            </a:r>
          </a:p>
          <a:p>
            <a:r>
              <a:rPr lang="en-US" dirty="0" smtClean="0"/>
              <a:t>How </a:t>
            </a:r>
            <a:r>
              <a:rPr lang="en-US" dirty="0"/>
              <a:t>to decide what is right and </a:t>
            </a:r>
            <a:r>
              <a:rPr lang="en-US" dirty="0" smtClean="0"/>
              <a:t>what is </a:t>
            </a:r>
            <a:r>
              <a:rPr lang="en-US" dirty="0"/>
              <a:t>wrong in human experimentation?</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8229600" cy="1066800"/>
          </a:xfrm>
        </p:spPr>
        <p:txBody>
          <a:bodyPr>
            <a:normAutofit/>
          </a:bodyPr>
          <a:lstStyle/>
          <a:p>
            <a:r>
              <a:rPr lang="en-US" b="1" dirty="0" smtClean="0"/>
              <a:t>HUMAN EXPERIMENTATION</a:t>
            </a:r>
            <a:endParaRPr lang="en-US" dirty="0"/>
          </a:p>
        </p:txBody>
      </p:sp>
      <p:sp>
        <p:nvSpPr>
          <p:cNvPr id="3" name="Content Placeholder 2"/>
          <p:cNvSpPr>
            <a:spLocks noGrp="1"/>
          </p:cNvSpPr>
          <p:nvPr>
            <p:ph idx="1"/>
          </p:nvPr>
        </p:nvSpPr>
        <p:spPr>
          <a:xfrm>
            <a:off x="457200" y="1447800"/>
            <a:ext cx="8229600" cy="4325112"/>
          </a:xfrm>
        </p:spPr>
        <p:txBody>
          <a:bodyPr>
            <a:noAutofit/>
          </a:bodyPr>
          <a:lstStyle/>
          <a:p>
            <a:r>
              <a:rPr lang="en-US" sz="2400" dirty="0" smtClean="0"/>
              <a:t>Biomedical </a:t>
            </a:r>
            <a:r>
              <a:rPr lang="en-US" sz="2400" dirty="0"/>
              <a:t>research involving human beings is necessary for</a:t>
            </a:r>
          </a:p>
          <a:p>
            <a:pPr lvl="2"/>
            <a:r>
              <a:rPr lang="en-US" dirty="0" smtClean="0"/>
              <a:t>elucidation </a:t>
            </a:r>
            <a:r>
              <a:rPr lang="en-US" dirty="0"/>
              <a:t>of physiological or pathological process in </a:t>
            </a:r>
            <a:r>
              <a:rPr lang="en-US" dirty="0" smtClean="0"/>
              <a:t>health and </a:t>
            </a:r>
            <a:r>
              <a:rPr lang="en-US" dirty="0"/>
              <a:t>disease,</a:t>
            </a:r>
          </a:p>
          <a:p>
            <a:pPr lvl="2"/>
            <a:r>
              <a:rPr lang="en-US" dirty="0" smtClean="0"/>
              <a:t>ascertaining </a:t>
            </a:r>
            <a:r>
              <a:rPr lang="en-US" dirty="0"/>
              <a:t>the response to particular </a:t>
            </a:r>
            <a:r>
              <a:rPr lang="en-US" dirty="0" smtClean="0"/>
              <a:t>intervention, whether </a:t>
            </a:r>
            <a:r>
              <a:rPr lang="en-US" dirty="0"/>
              <a:t>drugs and pharmaceuticals cooperative </a:t>
            </a:r>
            <a:r>
              <a:rPr lang="en-US" dirty="0" smtClean="0"/>
              <a:t>procedures or </a:t>
            </a:r>
            <a:r>
              <a:rPr lang="en-US" dirty="0"/>
              <a:t>any other, in an individual, healthy or ill, </a:t>
            </a:r>
          </a:p>
          <a:p>
            <a:pPr lvl="2"/>
            <a:r>
              <a:rPr lang="en-US" dirty="0" smtClean="0"/>
              <a:t>determining </a:t>
            </a:r>
            <a:r>
              <a:rPr lang="en-US" dirty="0"/>
              <a:t>the effect of preventive and </a:t>
            </a:r>
            <a:r>
              <a:rPr lang="en-US" dirty="0" smtClean="0"/>
              <a:t>therapeutic measures </a:t>
            </a:r>
            <a:r>
              <a:rPr lang="en-US" dirty="0"/>
              <a:t>in communities.</a:t>
            </a:r>
          </a:p>
          <a:p>
            <a:r>
              <a:rPr lang="en-US" sz="2400" dirty="0"/>
              <a:t>We must distinguish between human </a:t>
            </a:r>
            <a:r>
              <a:rPr lang="en-US" sz="2400" dirty="0" smtClean="0"/>
              <a:t>experimentation, clinical </a:t>
            </a:r>
            <a:r>
              <a:rPr lang="en-US" sz="2400" dirty="0"/>
              <a:t>trials and innovative treatment. </a:t>
            </a:r>
            <a:endParaRPr lang="en-US" sz="2400" dirty="0" smtClean="0"/>
          </a:p>
          <a:p>
            <a:r>
              <a:rPr lang="en-US" sz="2400" dirty="0" smtClean="0"/>
              <a:t>There </a:t>
            </a:r>
            <a:r>
              <a:rPr lang="en-US" sz="2400" dirty="0"/>
              <a:t>are very </a:t>
            </a:r>
            <a:r>
              <a:rPr lang="en-US" sz="2400" dirty="0" smtClean="0"/>
              <a:t>strict rules </a:t>
            </a:r>
            <a:r>
              <a:rPr lang="en-US" sz="2400" dirty="0"/>
              <a:t>regarding human experimentation.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Benefit </a:t>
            </a:r>
            <a:r>
              <a:rPr lang="en-US" dirty="0"/>
              <a:t>to the individual human subject involved in </a:t>
            </a:r>
            <a:r>
              <a:rPr lang="en-US" dirty="0" smtClean="0"/>
              <a:t>the experiment</a:t>
            </a:r>
            <a:r>
              <a:rPr lang="en-US" dirty="0"/>
              <a:t>.</a:t>
            </a:r>
          </a:p>
          <a:p>
            <a:pPr lvl="1"/>
            <a:r>
              <a:rPr lang="en-US" dirty="0" smtClean="0"/>
              <a:t>Potential </a:t>
            </a:r>
            <a:r>
              <a:rPr lang="en-US" dirty="0"/>
              <a:t>benefit to a group of patients suffering from </a:t>
            </a:r>
            <a:r>
              <a:rPr lang="en-US" dirty="0" smtClean="0"/>
              <a:t>that disease</a:t>
            </a:r>
            <a:r>
              <a:rPr lang="en-US" dirty="0"/>
              <a:t>.</a:t>
            </a:r>
          </a:p>
          <a:p>
            <a:pPr lvl="1"/>
            <a:r>
              <a:rPr lang="en-US" dirty="0" smtClean="0"/>
              <a:t>Long-term </a:t>
            </a:r>
            <a:r>
              <a:rPr lang="en-US" dirty="0"/>
              <a:t>benefit to humanity in general.</a:t>
            </a:r>
          </a:p>
          <a:p>
            <a:pPr lvl="1"/>
            <a:r>
              <a:rPr lang="en-US" dirty="0" smtClean="0"/>
              <a:t>Contribution </a:t>
            </a:r>
            <a:r>
              <a:rPr lang="en-US" dirty="0"/>
              <a:t>to human knowledge.</a:t>
            </a:r>
          </a:p>
          <a:p>
            <a:r>
              <a:rPr lang="en-US" dirty="0"/>
              <a:t>In the first instance, the individual benefits. It should </a:t>
            </a:r>
            <a:r>
              <a:rPr lang="en-US" dirty="0" smtClean="0"/>
              <a:t>be carried </a:t>
            </a:r>
            <a:r>
              <a:rPr lang="en-US" dirty="0"/>
              <a:t>out only if experiments in the laboratory and on </a:t>
            </a:r>
            <a:r>
              <a:rPr lang="en-US" dirty="0" smtClean="0"/>
              <a:t>animals indicate </a:t>
            </a:r>
            <a:r>
              <a:rPr lang="en-US" dirty="0"/>
              <a:t>possible beneficial effects. </a:t>
            </a:r>
            <a:endParaRPr lang="en-US" dirty="0" smtClean="0"/>
          </a:p>
          <a:p>
            <a:r>
              <a:rPr lang="en-US" dirty="0" smtClean="0"/>
              <a:t>The </a:t>
            </a:r>
            <a:r>
              <a:rPr lang="en-US" dirty="0"/>
              <a:t>doctor has to </a:t>
            </a:r>
            <a:r>
              <a:rPr lang="en-US" dirty="0" smtClean="0"/>
              <a:t>consider the </a:t>
            </a:r>
            <a:r>
              <a:rPr lang="en-US" dirty="0"/>
              <a:t>benefits and risks involved. </a:t>
            </a:r>
            <a:endParaRPr lang="en-US" dirty="0" smtClean="0"/>
          </a:p>
          <a:p>
            <a:r>
              <a:rPr lang="en-US" dirty="0" smtClean="0"/>
              <a:t>The </a:t>
            </a:r>
            <a:r>
              <a:rPr lang="en-US" dirty="0"/>
              <a:t>patient must </a:t>
            </a:r>
            <a:r>
              <a:rPr lang="en-US" dirty="0" smtClean="0"/>
              <a:t>be considered </a:t>
            </a:r>
            <a:r>
              <a:rPr lang="en-US" dirty="0"/>
              <a:t>as a partner in research and </a:t>
            </a:r>
            <a:r>
              <a:rPr lang="en-US" dirty="0" smtClean="0"/>
              <a:t>not merely </a:t>
            </a:r>
            <a:r>
              <a:rPr lang="en-US" dirty="0"/>
              <a:t>as a </a:t>
            </a:r>
            <a:r>
              <a:rPr lang="en-US" dirty="0" smtClean="0"/>
              <a:t>subject of </a:t>
            </a:r>
            <a:r>
              <a:rPr lang="en-US" dirty="0"/>
              <a:t>research.</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447800"/>
            <a:ext cx="8229600" cy="1143000"/>
          </a:xfrm>
        </p:spPr>
        <p:txBody>
          <a:bodyPr>
            <a:noAutofit/>
          </a:bodyPr>
          <a:lstStyle/>
          <a:p>
            <a:r>
              <a:rPr lang="en-US" sz="2000" dirty="0" smtClean="0"/>
              <a:t>The Indian Council of Medical Research (1980) had given detailed </a:t>
            </a:r>
            <a:r>
              <a:rPr lang="en-US" sz="2000" b="1" dirty="0" smtClean="0"/>
              <a:t>guidelines</a:t>
            </a:r>
            <a:r>
              <a:rPr lang="en-US" sz="2000" dirty="0" smtClean="0"/>
              <a:t> for the </a:t>
            </a:r>
            <a:r>
              <a:rPr lang="en-US" sz="2000" b="1" dirty="0" smtClean="0"/>
              <a:t>conduct of human experiment and research.</a:t>
            </a:r>
            <a:r>
              <a:rPr lang="en-US" sz="2000" dirty="0" smtClean="0"/>
              <a:t> These have been modified recently (2000) and new comprehensive guidelines have been given.</a:t>
            </a:r>
            <a:br>
              <a:rPr lang="en-US" sz="2000" dirty="0" smtClean="0"/>
            </a:br>
            <a:endParaRPr lang="en-US" sz="2000" dirty="0"/>
          </a:p>
        </p:txBody>
      </p:sp>
      <p:sp>
        <p:nvSpPr>
          <p:cNvPr id="3" name="Content Placeholder 2"/>
          <p:cNvSpPr>
            <a:spLocks noGrp="1"/>
          </p:cNvSpPr>
          <p:nvPr>
            <p:ph idx="1"/>
          </p:nvPr>
        </p:nvSpPr>
        <p:spPr>
          <a:xfrm>
            <a:off x="152400" y="2743200"/>
            <a:ext cx="8961120" cy="3840480"/>
          </a:xfrm>
        </p:spPr>
        <p:txBody>
          <a:bodyPr numCol="2" spcCol="365760">
            <a:normAutofit/>
          </a:bodyPr>
          <a:lstStyle/>
          <a:p>
            <a:pPr>
              <a:buNone/>
            </a:pPr>
            <a:r>
              <a:rPr lang="en-US" sz="2000" b="1" u="sng" dirty="0" smtClean="0">
                <a:latin typeface="Algerian" pitchFamily="82" charset="0"/>
              </a:rPr>
              <a:t>Important Requisites:</a:t>
            </a:r>
            <a:endParaRPr lang="en-US" sz="2000" u="sng" dirty="0">
              <a:latin typeface="Algerian" pitchFamily="82" charset="0"/>
            </a:endParaRPr>
          </a:p>
          <a:p>
            <a:pPr>
              <a:buNone/>
            </a:pPr>
            <a:r>
              <a:rPr lang="en-US" sz="1600" b="1" dirty="0"/>
              <a:t>1. </a:t>
            </a:r>
            <a:r>
              <a:rPr lang="en-US" sz="1600" b="1" dirty="0" smtClean="0"/>
              <a:t>Essentiality</a:t>
            </a:r>
          </a:p>
          <a:p>
            <a:pPr>
              <a:buNone/>
            </a:pPr>
            <a:r>
              <a:rPr lang="en-US" sz="1600" b="1" dirty="0" smtClean="0"/>
              <a:t>2</a:t>
            </a:r>
            <a:r>
              <a:rPr lang="en-US" sz="1600" b="1" dirty="0"/>
              <a:t>. Informed Consent</a:t>
            </a:r>
          </a:p>
          <a:p>
            <a:pPr>
              <a:buNone/>
            </a:pPr>
            <a:r>
              <a:rPr lang="en-US" sz="1600" b="1" dirty="0"/>
              <a:t>3. Confidentiality</a:t>
            </a:r>
          </a:p>
          <a:p>
            <a:pPr>
              <a:buNone/>
            </a:pPr>
            <a:r>
              <a:rPr lang="en-US" sz="1600" b="1" dirty="0"/>
              <a:t>4. Compensation</a:t>
            </a:r>
          </a:p>
          <a:p>
            <a:pPr>
              <a:buNone/>
            </a:pPr>
            <a:r>
              <a:rPr lang="en-US" sz="1600" b="1" dirty="0"/>
              <a:t>5. Competence</a:t>
            </a:r>
          </a:p>
          <a:p>
            <a:pPr algn="just">
              <a:buNone/>
            </a:pPr>
            <a:r>
              <a:rPr lang="en-US" sz="1600" b="1" dirty="0"/>
              <a:t>6. Accountability, Responsibility and </a:t>
            </a:r>
            <a:r>
              <a:rPr lang="en-US" sz="1600" b="1" dirty="0" smtClean="0"/>
              <a:t>Transparency</a:t>
            </a:r>
            <a:endParaRPr lang="en-US" sz="1600" dirty="0"/>
          </a:p>
          <a:p>
            <a:pPr lvl="3" algn="just"/>
            <a:r>
              <a:rPr lang="en-US" sz="1100" dirty="0" smtClean="0"/>
              <a:t>the </a:t>
            </a:r>
            <a:r>
              <a:rPr lang="en-US" sz="1100" dirty="0"/>
              <a:t>researcher (s),</a:t>
            </a:r>
          </a:p>
          <a:p>
            <a:pPr lvl="3" algn="just"/>
            <a:r>
              <a:rPr lang="en-US" sz="1100" dirty="0" smtClean="0"/>
              <a:t>the </a:t>
            </a:r>
            <a:r>
              <a:rPr lang="en-US" sz="1100" dirty="0"/>
              <a:t>sponsors and funders,</a:t>
            </a:r>
          </a:p>
          <a:p>
            <a:pPr lvl="3" algn="just"/>
            <a:r>
              <a:rPr lang="en-US" sz="1100" dirty="0" smtClean="0"/>
              <a:t>the </a:t>
            </a:r>
            <a:r>
              <a:rPr lang="en-US" sz="1100" dirty="0"/>
              <a:t>institution where the research is conducted, and</a:t>
            </a:r>
          </a:p>
          <a:p>
            <a:pPr lvl="3" algn="just"/>
            <a:r>
              <a:rPr lang="en-US" sz="1100" dirty="0" smtClean="0"/>
              <a:t>those </a:t>
            </a:r>
            <a:r>
              <a:rPr lang="en-US" sz="1100" dirty="0"/>
              <a:t>who use the </a:t>
            </a:r>
            <a:r>
              <a:rPr lang="en-US" sz="1100" dirty="0" smtClean="0"/>
              <a:t>result.</a:t>
            </a:r>
            <a:endParaRPr lang="en-US" sz="1100" dirty="0"/>
          </a:p>
          <a:p>
            <a:pPr>
              <a:buNone/>
            </a:pPr>
            <a:endParaRPr lang="en-US" sz="1600" b="1" dirty="0" smtClean="0"/>
          </a:p>
          <a:p>
            <a:pPr>
              <a:buNone/>
            </a:pPr>
            <a:endParaRPr lang="en-US" sz="1600" b="1" dirty="0" smtClean="0"/>
          </a:p>
          <a:p>
            <a:pPr>
              <a:buNone/>
            </a:pPr>
            <a:r>
              <a:rPr lang="en-US" sz="1600" b="1" dirty="0" smtClean="0"/>
              <a:t>7</a:t>
            </a:r>
            <a:r>
              <a:rPr lang="en-US" sz="1600" b="1" dirty="0"/>
              <a:t>. Risk </a:t>
            </a:r>
            <a:r>
              <a:rPr lang="en-US" sz="1600" b="1" dirty="0" smtClean="0"/>
              <a:t>Minimization</a:t>
            </a:r>
            <a:endParaRPr lang="en-US" sz="1600" b="1" dirty="0"/>
          </a:p>
          <a:p>
            <a:pPr>
              <a:buNone/>
            </a:pPr>
            <a:r>
              <a:rPr lang="en-US" sz="1600" b="1" dirty="0"/>
              <a:t>8. Scientific Committee</a:t>
            </a:r>
          </a:p>
          <a:p>
            <a:pPr>
              <a:buNone/>
            </a:pPr>
            <a:r>
              <a:rPr lang="en-US" sz="1600" b="1" dirty="0"/>
              <a:t>9. Ethics Committee</a:t>
            </a:r>
          </a:p>
          <a:p>
            <a:pPr>
              <a:buNone/>
            </a:pPr>
            <a:r>
              <a:rPr lang="en-US" sz="1600" b="1" dirty="0"/>
              <a:t>10. Institutional Arrangements</a:t>
            </a:r>
          </a:p>
          <a:p>
            <a:pPr>
              <a:buNone/>
            </a:pPr>
            <a:r>
              <a:rPr lang="en-US" sz="1600" b="1" dirty="0"/>
              <a:t>11. Publication of Results</a:t>
            </a:r>
          </a:p>
          <a:p>
            <a:pPr>
              <a:buNone/>
            </a:pPr>
            <a:r>
              <a:rPr lang="en-US" sz="1600" b="1" dirty="0"/>
              <a:t>12. Special Groups as Research Subjects</a:t>
            </a:r>
          </a:p>
          <a:p>
            <a:endParaRPr lang="en-US" sz="1600" b="1" dirty="0" smtClean="0"/>
          </a:p>
          <a:p>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Community Based </a:t>
            </a:r>
            <a:r>
              <a:rPr lang="en-US" i="1" dirty="0" smtClean="0"/>
              <a:t>Research</a:t>
            </a:r>
            <a:endParaRPr lang="en-US" dirty="0"/>
          </a:p>
        </p:txBody>
      </p:sp>
      <p:sp>
        <p:nvSpPr>
          <p:cNvPr id="3" name="Content Placeholder 2"/>
          <p:cNvSpPr>
            <a:spLocks noGrp="1"/>
          </p:cNvSpPr>
          <p:nvPr>
            <p:ph idx="1"/>
          </p:nvPr>
        </p:nvSpPr>
        <p:spPr/>
        <p:txBody>
          <a:bodyPr>
            <a:normAutofit/>
          </a:bodyPr>
          <a:lstStyle/>
          <a:p>
            <a:r>
              <a:rPr lang="en-US" sz="1500" dirty="0"/>
              <a:t>In research involving the whole or a major part of </a:t>
            </a:r>
            <a:r>
              <a:rPr lang="en-US" sz="1500" dirty="0" smtClean="0"/>
              <a:t>the community</a:t>
            </a:r>
            <a:r>
              <a:rPr lang="en-US" sz="1500" dirty="0"/>
              <a:t>, it will not be possible to get the informed </a:t>
            </a:r>
            <a:r>
              <a:rPr lang="en-US" sz="1500" dirty="0" smtClean="0"/>
              <a:t>consent of </a:t>
            </a:r>
            <a:r>
              <a:rPr lang="en-US" sz="1500" dirty="0"/>
              <a:t>everyone. </a:t>
            </a:r>
            <a:r>
              <a:rPr lang="en-US" sz="1500" dirty="0" smtClean="0"/>
              <a:t>This </a:t>
            </a:r>
            <a:r>
              <a:rPr lang="en-US" sz="1500" dirty="0"/>
              <a:t>often involves public health measures. </a:t>
            </a:r>
            <a:endParaRPr lang="en-US" sz="1500" dirty="0" smtClean="0"/>
          </a:p>
          <a:p>
            <a:r>
              <a:rPr lang="en-US" sz="1500" dirty="0" smtClean="0"/>
              <a:t>The public </a:t>
            </a:r>
            <a:r>
              <a:rPr lang="en-US" sz="1500" dirty="0"/>
              <a:t>health authority has the final responsibility, </a:t>
            </a:r>
            <a:r>
              <a:rPr lang="en-US" sz="1500" dirty="0" smtClean="0"/>
              <a:t>which should </a:t>
            </a:r>
            <a:r>
              <a:rPr lang="en-US" sz="1500" dirty="0"/>
              <a:t>not be taken lightly. </a:t>
            </a:r>
          </a:p>
          <a:p>
            <a:r>
              <a:rPr lang="en-US" sz="1500" dirty="0" smtClean="0"/>
              <a:t>Ethical </a:t>
            </a:r>
            <a:r>
              <a:rPr lang="en-US" sz="1500" dirty="0"/>
              <a:t>considerations require </a:t>
            </a:r>
            <a:r>
              <a:rPr lang="en-US" sz="1500" dirty="0" smtClean="0"/>
              <a:t>that</a:t>
            </a:r>
            <a:r>
              <a:rPr lang="en-US" sz="1500" b="1" dirty="0" smtClean="0"/>
              <a:t> </a:t>
            </a:r>
            <a:r>
              <a:rPr lang="en-US" sz="1500" dirty="0" smtClean="0"/>
              <a:t>all </a:t>
            </a:r>
            <a:r>
              <a:rPr lang="en-US" sz="1500" dirty="0"/>
              <a:t>aspects, including the likely benefits and risks of </a:t>
            </a:r>
            <a:r>
              <a:rPr lang="en-US" sz="1500" dirty="0" smtClean="0"/>
              <a:t>the proposed </a:t>
            </a:r>
            <a:r>
              <a:rPr lang="en-US" sz="1500" dirty="0"/>
              <a:t>research are considered carefully.</a:t>
            </a:r>
          </a:p>
          <a:p>
            <a:r>
              <a:rPr lang="en-US" sz="1500" dirty="0"/>
              <a:t>The research is undertaken only after informing </a:t>
            </a:r>
            <a:r>
              <a:rPr lang="en-US" sz="1500" dirty="0" smtClean="0"/>
              <a:t>the community </a:t>
            </a:r>
            <a:r>
              <a:rPr lang="en-US" sz="1500" dirty="0"/>
              <a:t>affected and obtaining their general </a:t>
            </a:r>
            <a:r>
              <a:rPr lang="en-US" sz="1500" dirty="0" smtClean="0"/>
              <a:t>consent through </a:t>
            </a:r>
            <a:r>
              <a:rPr lang="en-US" sz="1500" dirty="0"/>
              <a:t>the leaders, elected representatives and </a:t>
            </a:r>
            <a:r>
              <a:rPr lang="en-US" sz="1500" dirty="0" smtClean="0"/>
              <a:t>other individuals</a:t>
            </a:r>
            <a:r>
              <a:rPr lang="en-US" sz="1500" dirty="0"/>
              <a:t>.</a:t>
            </a:r>
          </a:p>
          <a:p>
            <a:r>
              <a:rPr lang="en-US" sz="1500" dirty="0"/>
              <a:t>Examples of community based research are</a:t>
            </a:r>
          </a:p>
          <a:p>
            <a:pPr lvl="1">
              <a:buFont typeface="Wingdings" pitchFamily="2" charset="2"/>
              <a:buChar char="Ø"/>
            </a:pPr>
            <a:r>
              <a:rPr lang="en-US" sz="1500" dirty="0" smtClean="0"/>
              <a:t>experimental </a:t>
            </a:r>
            <a:r>
              <a:rPr lang="en-US" sz="1500" dirty="0"/>
              <a:t>treatment of drinking water (e.g. fluorides),</a:t>
            </a:r>
          </a:p>
          <a:p>
            <a:pPr lvl="1">
              <a:buFont typeface="Wingdings" pitchFamily="2" charset="2"/>
              <a:buChar char="Ø"/>
            </a:pPr>
            <a:r>
              <a:rPr lang="en-US" sz="1500" dirty="0" smtClean="0"/>
              <a:t>large </a:t>
            </a:r>
            <a:r>
              <a:rPr lang="en-US" sz="1500" dirty="0"/>
              <a:t>scale experimental </a:t>
            </a:r>
            <a:r>
              <a:rPr lang="en-US" sz="1500" dirty="0" smtClean="0"/>
              <a:t>immunization </a:t>
            </a:r>
            <a:r>
              <a:rPr lang="en-US" sz="1500" dirty="0"/>
              <a:t>with new </a:t>
            </a:r>
            <a:r>
              <a:rPr lang="en-US" sz="1500" dirty="0" smtClean="0"/>
              <a:t>vaccines(e.g</a:t>
            </a:r>
            <a:r>
              <a:rPr lang="en-US" sz="1500" dirty="0"/>
              <a:t>. vaccines against leprosy),</a:t>
            </a:r>
          </a:p>
          <a:p>
            <a:pPr lvl="1">
              <a:buFont typeface="Wingdings" pitchFamily="2" charset="2"/>
              <a:buChar char="Ø"/>
            </a:pPr>
            <a:r>
              <a:rPr lang="en-US" sz="1500" dirty="0" smtClean="0"/>
              <a:t>nutritional </a:t>
            </a:r>
            <a:r>
              <a:rPr lang="en-US" sz="1500" dirty="0"/>
              <a:t>supplements (e.g. </a:t>
            </a:r>
            <a:r>
              <a:rPr lang="en-US" sz="1500" dirty="0" smtClean="0"/>
              <a:t>iodized </a:t>
            </a:r>
            <a:r>
              <a:rPr lang="en-US" sz="1500" dirty="0"/>
              <a:t>salt), and</a:t>
            </a:r>
          </a:p>
          <a:p>
            <a:pPr lvl="1">
              <a:buFont typeface="Wingdings" pitchFamily="2" charset="2"/>
              <a:buChar char="Ø"/>
            </a:pPr>
            <a:r>
              <a:rPr lang="en-US" sz="1500" dirty="0" smtClean="0"/>
              <a:t>vector </a:t>
            </a:r>
            <a:r>
              <a:rPr lang="en-US" sz="1500" dirty="0"/>
              <a:t>control (e.g. filariasis</a:t>
            </a:r>
            <a:r>
              <a:rPr lang="en-US" sz="1500" dirty="0" smtClean="0"/>
              <a:t>).</a:t>
            </a:r>
          </a:p>
          <a:p>
            <a:r>
              <a:rPr lang="en-US" sz="1500" dirty="0"/>
              <a:t>The community may sometimes identify certain </a:t>
            </a:r>
            <a:r>
              <a:rPr lang="en-US" sz="1500" dirty="0" smtClean="0"/>
              <a:t>problems of </a:t>
            </a:r>
            <a:r>
              <a:rPr lang="en-US" sz="1500" dirty="0"/>
              <a:t>health, which are important from their view point. </a:t>
            </a:r>
            <a:r>
              <a:rPr lang="en-US" sz="1500" dirty="0" smtClean="0"/>
              <a:t>it must be </a:t>
            </a:r>
            <a:r>
              <a:rPr lang="en-US" sz="1500" dirty="0"/>
              <a:t>possible to carry out research on such problems. </a:t>
            </a:r>
            <a:r>
              <a:rPr lang="en-US" sz="1500" dirty="0" smtClean="0"/>
              <a:t>Community participation </a:t>
            </a:r>
            <a:r>
              <a:rPr lang="en-US" sz="1500" dirty="0"/>
              <a:t>can be expected to be high in such instances</a:t>
            </a:r>
            <a:r>
              <a:rPr lang="en-US" sz="1500" dirty="0" smtClean="0"/>
              <a:t>.</a:t>
            </a:r>
            <a:endParaRPr lang="en-US" sz="1500" dirty="0"/>
          </a:p>
          <a:p>
            <a:endParaRPr lang="en-US" sz="15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Ethical review committee: </a:t>
            </a:r>
            <a:endParaRPr lang="en-US" dirty="0"/>
          </a:p>
        </p:txBody>
      </p:sp>
      <p:sp>
        <p:nvSpPr>
          <p:cNvPr id="3" name="Content Placeholder 2"/>
          <p:cNvSpPr>
            <a:spLocks noGrp="1"/>
          </p:cNvSpPr>
          <p:nvPr>
            <p:ph idx="1"/>
          </p:nvPr>
        </p:nvSpPr>
        <p:spPr/>
        <p:txBody>
          <a:bodyPr>
            <a:normAutofit fontScale="70000" lnSpcReduction="20000"/>
          </a:bodyPr>
          <a:lstStyle/>
          <a:p>
            <a:r>
              <a:rPr lang="en-US" i="1" dirty="0" smtClean="0"/>
              <a:t>Constitute </a:t>
            </a:r>
            <a:r>
              <a:rPr lang="en-US" i="1" dirty="0"/>
              <a:t>an ethical review committee.</a:t>
            </a:r>
          </a:p>
          <a:p>
            <a:r>
              <a:rPr lang="en-US" dirty="0"/>
              <a:t>There can be national, local or institutional review committees.</a:t>
            </a:r>
          </a:p>
          <a:p>
            <a:r>
              <a:rPr lang="en-US" dirty="0"/>
              <a:t>The committee must have appropriate representation: </a:t>
            </a:r>
            <a:r>
              <a:rPr lang="en-US" dirty="0" smtClean="0"/>
              <a:t>medical and </a:t>
            </a:r>
            <a:r>
              <a:rPr lang="en-US" dirty="0"/>
              <a:t>non-medical. </a:t>
            </a:r>
            <a:endParaRPr lang="en-US" dirty="0" smtClean="0"/>
          </a:p>
          <a:p>
            <a:r>
              <a:rPr lang="en-US" dirty="0" smtClean="0"/>
              <a:t>The </a:t>
            </a:r>
            <a:r>
              <a:rPr lang="en-US" dirty="0"/>
              <a:t>committee should have the </a:t>
            </a:r>
            <a:r>
              <a:rPr lang="en-US" dirty="0" smtClean="0"/>
              <a:t>authority to </a:t>
            </a:r>
            <a:r>
              <a:rPr lang="en-US" dirty="0"/>
              <a:t>take independent decisions</a:t>
            </a:r>
            <a:r>
              <a:rPr lang="en-US" dirty="0" smtClean="0"/>
              <a:t>.</a:t>
            </a:r>
          </a:p>
          <a:p>
            <a:r>
              <a:rPr lang="en-US" dirty="0"/>
              <a:t>The research proposal must be scientifically sound. If it </a:t>
            </a:r>
            <a:r>
              <a:rPr lang="en-US" dirty="0" smtClean="0"/>
              <a:t>is not</a:t>
            </a:r>
            <a:r>
              <a:rPr lang="en-US" dirty="0"/>
              <a:t>, it is unethical to use it. If scientifically sound, </a:t>
            </a:r>
            <a:r>
              <a:rPr lang="en-US" dirty="0" smtClean="0"/>
              <a:t>ethical soundness </a:t>
            </a:r>
            <a:r>
              <a:rPr lang="en-US" dirty="0"/>
              <a:t>must be considered. </a:t>
            </a:r>
            <a:r>
              <a:rPr lang="en-US" dirty="0" smtClean="0"/>
              <a:t>This </a:t>
            </a:r>
            <a:r>
              <a:rPr lang="en-US" dirty="0"/>
              <a:t>is done by the </a:t>
            </a:r>
            <a:r>
              <a:rPr lang="en-US" dirty="0" smtClean="0"/>
              <a:t>ethical review </a:t>
            </a:r>
            <a:r>
              <a:rPr lang="en-US" dirty="0"/>
              <a:t>committee. </a:t>
            </a:r>
            <a:endParaRPr lang="en-US" dirty="0" smtClean="0"/>
          </a:p>
          <a:p>
            <a:r>
              <a:rPr lang="en-US" dirty="0" smtClean="0"/>
              <a:t>The </a:t>
            </a:r>
            <a:r>
              <a:rPr lang="en-US" dirty="0"/>
              <a:t>committee must consider all </a:t>
            </a:r>
            <a:r>
              <a:rPr lang="en-US" dirty="0" smtClean="0"/>
              <a:t>ethical aspects </a:t>
            </a:r>
            <a:r>
              <a:rPr lang="en-US" dirty="0"/>
              <a:t>of the proposed research.</a:t>
            </a:r>
          </a:p>
          <a:p>
            <a:r>
              <a:rPr lang="en-US" dirty="0"/>
              <a:t>Ethical review committee must be specially strict in </a:t>
            </a:r>
            <a:r>
              <a:rPr lang="en-US" dirty="0" smtClean="0"/>
              <a:t>the case </a:t>
            </a:r>
            <a:r>
              <a:rPr lang="en-US" dirty="0"/>
              <a:t>of children, pregnant and nursing mothers, </a:t>
            </a:r>
            <a:r>
              <a:rPr lang="en-US" dirty="0" smtClean="0"/>
              <a:t>mentally defective </a:t>
            </a:r>
            <a:r>
              <a:rPr lang="en-US" dirty="0"/>
              <a:t>or ill and subjects who cannot refuse easily, or </a:t>
            </a:r>
            <a:r>
              <a:rPr lang="en-US" dirty="0" smtClean="0"/>
              <a:t>are not </a:t>
            </a:r>
            <a:r>
              <a:rPr lang="en-US" dirty="0"/>
              <a:t>familiar with the implications of biomedical research</a:t>
            </a:r>
            <a:r>
              <a:rPr lang="en-US" dirty="0" smtClean="0"/>
              <a: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229600" cy="1066800"/>
          </a:xfrm>
        </p:spPr>
        <p:txBody>
          <a:bodyPr>
            <a:normAutofit fontScale="90000"/>
          </a:bodyPr>
          <a:lstStyle/>
          <a:p>
            <a:r>
              <a:rPr lang="en-US" i="1" dirty="0" smtClean="0"/>
              <a:t>Researches Sponsored by Outside Agencies</a:t>
            </a:r>
            <a:endParaRPr lang="en-US" dirty="0"/>
          </a:p>
        </p:txBody>
      </p:sp>
      <p:sp>
        <p:nvSpPr>
          <p:cNvPr id="3" name="Content Placeholder 2"/>
          <p:cNvSpPr>
            <a:spLocks noGrp="1"/>
          </p:cNvSpPr>
          <p:nvPr>
            <p:ph idx="1"/>
          </p:nvPr>
        </p:nvSpPr>
        <p:spPr>
          <a:xfrm>
            <a:off x="457200" y="2042160"/>
            <a:ext cx="8229600" cy="4663440"/>
          </a:xfrm>
        </p:spPr>
        <p:txBody>
          <a:bodyPr>
            <a:normAutofit fontScale="62500" lnSpcReduction="20000"/>
          </a:bodyPr>
          <a:lstStyle/>
          <a:p>
            <a:r>
              <a:rPr lang="en-US" dirty="0" smtClean="0"/>
              <a:t>Clinical </a:t>
            </a:r>
            <a:r>
              <a:rPr lang="en-US" dirty="0"/>
              <a:t>trials are becoming big business in India. For a </a:t>
            </a:r>
            <a:r>
              <a:rPr lang="en-US" dirty="0" smtClean="0"/>
              <a:t>variety of </a:t>
            </a:r>
            <a:r>
              <a:rPr lang="en-US" dirty="0"/>
              <a:t>reasons such trials are being transferred by </a:t>
            </a:r>
            <a:r>
              <a:rPr lang="en-US" dirty="0" smtClean="0"/>
              <a:t>Transnational Corporations </a:t>
            </a:r>
            <a:r>
              <a:rPr lang="en-US" dirty="0"/>
              <a:t>to India. </a:t>
            </a:r>
            <a:endParaRPr lang="en-US" dirty="0" smtClean="0"/>
          </a:p>
          <a:p>
            <a:r>
              <a:rPr lang="en-US" dirty="0" smtClean="0"/>
              <a:t>It </a:t>
            </a:r>
            <a:r>
              <a:rPr lang="en-US" dirty="0"/>
              <a:t>is necessary to ensure that such </a:t>
            </a:r>
            <a:r>
              <a:rPr lang="en-US" dirty="0" smtClean="0"/>
              <a:t>studies do </a:t>
            </a:r>
            <a:r>
              <a:rPr lang="en-US" dirty="0"/>
              <a:t>not compromise on the scientific and ethical principles.</a:t>
            </a:r>
          </a:p>
          <a:p>
            <a:r>
              <a:rPr lang="en-US" dirty="0"/>
              <a:t>The Department of Health and Human Services </a:t>
            </a:r>
            <a:r>
              <a:rPr lang="en-US" dirty="0" smtClean="0"/>
              <a:t>Regulations governing US sponsored research in foreign countries and the </a:t>
            </a:r>
            <a:r>
              <a:rPr lang="en-US" dirty="0"/>
              <a:t>Joint Guidelines for Research in the Third World </a:t>
            </a:r>
            <a:r>
              <a:rPr lang="en-US" dirty="0" smtClean="0"/>
              <a:t>issued by </a:t>
            </a:r>
            <a:r>
              <a:rPr lang="en-US" dirty="0"/>
              <a:t>WHO and the Council for International </a:t>
            </a:r>
            <a:r>
              <a:rPr lang="en-US" dirty="0" smtClean="0"/>
              <a:t>Organizations of Medical </a:t>
            </a:r>
            <a:r>
              <a:rPr lang="en-US" dirty="0"/>
              <a:t>Sciences state: Human subjects should </a:t>
            </a:r>
            <a:r>
              <a:rPr lang="en-US" dirty="0" smtClean="0"/>
              <a:t>receive protection </a:t>
            </a:r>
            <a:r>
              <a:rPr lang="en-US" dirty="0"/>
              <a:t>at least equivalent to that in the sponsoring country</a:t>
            </a:r>
            <a:r>
              <a:rPr lang="en-US" dirty="0" smtClean="0"/>
              <a:t>.</a:t>
            </a:r>
          </a:p>
          <a:p>
            <a:r>
              <a:rPr lang="en-US" dirty="0"/>
              <a:t>When researches are sponsored, financed and </a:t>
            </a:r>
            <a:r>
              <a:rPr lang="en-US" dirty="0" smtClean="0"/>
              <a:t>conducted fully </a:t>
            </a:r>
            <a:r>
              <a:rPr lang="en-US" dirty="0"/>
              <a:t>or partially by outside agencies in collaboration </a:t>
            </a:r>
            <a:r>
              <a:rPr lang="en-US" dirty="0" smtClean="0"/>
              <a:t>with researchers </a:t>
            </a:r>
            <a:r>
              <a:rPr lang="en-US" dirty="0"/>
              <a:t>in the host country, ensure </a:t>
            </a:r>
            <a:r>
              <a:rPr lang="en-US" dirty="0" smtClean="0"/>
              <a:t>that </a:t>
            </a:r>
          </a:p>
          <a:p>
            <a:pPr lvl="1"/>
            <a:r>
              <a:rPr lang="en-US" sz="2900" dirty="0" smtClean="0"/>
              <a:t>the </a:t>
            </a:r>
            <a:r>
              <a:rPr lang="en-US" sz="2900" dirty="0"/>
              <a:t>ethical norms of the initiating (sponsoring) and </a:t>
            </a:r>
            <a:r>
              <a:rPr lang="en-US" sz="2900" dirty="0" smtClean="0"/>
              <a:t>host countries </a:t>
            </a:r>
            <a:r>
              <a:rPr lang="en-US" sz="2900" dirty="0"/>
              <a:t>are fully met, </a:t>
            </a:r>
            <a:r>
              <a:rPr lang="en-US" sz="2900" dirty="0" smtClean="0"/>
              <a:t>and </a:t>
            </a:r>
          </a:p>
          <a:p>
            <a:pPr lvl="1"/>
            <a:r>
              <a:rPr lang="en-US" sz="2900" dirty="0" smtClean="0"/>
              <a:t>the </a:t>
            </a:r>
            <a:r>
              <a:rPr lang="en-US" sz="2900" dirty="0"/>
              <a:t>protocol submitted by the researchers of the </a:t>
            </a:r>
            <a:r>
              <a:rPr lang="en-US" sz="2900" dirty="0" smtClean="0"/>
              <a:t>initiating country </a:t>
            </a:r>
            <a:r>
              <a:rPr lang="en-US" sz="2900" dirty="0"/>
              <a:t>is approved by the ethical review committees </a:t>
            </a:r>
            <a:r>
              <a:rPr lang="en-US" sz="2900" dirty="0" smtClean="0"/>
              <a:t>in the </a:t>
            </a:r>
            <a:r>
              <a:rPr lang="en-US" sz="2900" dirty="0"/>
              <a:t>initiating country and the host country.</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US" b="1" i="1" dirty="0"/>
              <a:t>Review Procedures</a:t>
            </a:r>
          </a:p>
          <a:p>
            <a:r>
              <a:rPr lang="en-US" dirty="0"/>
              <a:t>There must be constant review of the effects of the experiment.</a:t>
            </a:r>
          </a:p>
          <a:p>
            <a:r>
              <a:rPr lang="en-US" dirty="0"/>
              <a:t>Safety must be assessed constantly.</a:t>
            </a:r>
          </a:p>
          <a:p>
            <a:pPr>
              <a:buNone/>
            </a:pPr>
            <a:r>
              <a:rPr lang="en-US" b="1" i="1" dirty="0"/>
              <a:t>Compensation for Accidental Injury</a:t>
            </a:r>
          </a:p>
          <a:p>
            <a:r>
              <a:rPr lang="en-US" dirty="0"/>
              <a:t>Though rare, should accidents occur, the participant. must </a:t>
            </a:r>
            <a:r>
              <a:rPr lang="en-US" dirty="0" smtClean="0"/>
              <a:t>be compensated </a:t>
            </a:r>
            <a:r>
              <a:rPr lang="en-US" dirty="0"/>
              <a:t>quickly and adequately. </a:t>
            </a:r>
            <a:endParaRPr lang="en-US" dirty="0" smtClean="0"/>
          </a:p>
          <a:p>
            <a:r>
              <a:rPr lang="en-US" dirty="0" smtClean="0"/>
              <a:t>Experimental subjects should </a:t>
            </a:r>
            <a:r>
              <a:rPr lang="en-US" dirty="0"/>
              <a:t>not be asked to waive their rights to </a:t>
            </a:r>
            <a:r>
              <a:rPr lang="en-US" dirty="0" smtClean="0"/>
              <a:t>compensation, when </a:t>
            </a:r>
            <a:r>
              <a:rPr lang="en-US" dirty="0"/>
              <a:t>giving their willingness to participate.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149</TotalTime>
  <Words>1392</Words>
  <Application>Microsoft Office PowerPoint</Application>
  <PresentationFormat>On-screen Show (4:3)</PresentationFormat>
  <Paragraphs>158</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Urban</vt:lpstr>
      <vt:lpstr>HUMAN EXPERIMENTATION</vt:lpstr>
      <vt:lpstr>INTRODUCTION</vt:lpstr>
      <vt:lpstr>HUMAN EXPERIMENTATION</vt:lpstr>
      <vt:lpstr>Objectives:</vt:lpstr>
      <vt:lpstr>The Indian Council of Medical Research (1980) had given detailed guidelines for the conduct of human experiment and research. These have been modified recently (2000) and new comprehensive guidelines have been given. </vt:lpstr>
      <vt:lpstr>Community Based Research</vt:lpstr>
      <vt:lpstr>Ethical review committee: </vt:lpstr>
      <vt:lpstr>Researches Sponsored by Outside Agencies</vt:lpstr>
      <vt:lpstr>Slide 9</vt:lpstr>
      <vt:lpstr>Slide 10</vt:lpstr>
      <vt:lpstr>Institutional Ethics Committee/ Institutional Review Board</vt:lpstr>
      <vt:lpstr>Hospital Ethics Committee</vt:lpstr>
      <vt:lpstr>Education</vt:lpstr>
      <vt:lpstr>Educational Functions</vt:lpstr>
    </vt:vector>
  </TitlesOfParts>
  <Company>by adguard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16</cp:revision>
  <dcterms:created xsi:type="dcterms:W3CDTF">2012-12-31T19:52:50Z</dcterms:created>
  <dcterms:modified xsi:type="dcterms:W3CDTF">2012-12-31T18:54:58Z</dcterms:modified>
</cp:coreProperties>
</file>