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893" r:id="rId2"/>
    <p:sldMasterId id="2147483987" r:id="rId3"/>
    <p:sldMasterId id="2147483999" r:id="rId4"/>
    <p:sldMasterId id="2147484104" r:id="rId5"/>
  </p:sldMasterIdLst>
  <p:notesMasterIdLst>
    <p:notesMasterId r:id="rId67"/>
  </p:notesMasterIdLst>
  <p:sldIdLst>
    <p:sldId id="256" r:id="rId6"/>
    <p:sldId id="420" r:id="rId7"/>
    <p:sldId id="257" r:id="rId8"/>
    <p:sldId id="422" r:id="rId9"/>
    <p:sldId id="406" r:id="rId10"/>
    <p:sldId id="423" r:id="rId11"/>
    <p:sldId id="424" r:id="rId12"/>
    <p:sldId id="426" r:id="rId13"/>
    <p:sldId id="432" r:id="rId14"/>
    <p:sldId id="427" r:id="rId15"/>
    <p:sldId id="428" r:id="rId16"/>
    <p:sldId id="434" r:id="rId17"/>
    <p:sldId id="435" r:id="rId18"/>
    <p:sldId id="436" r:id="rId19"/>
    <p:sldId id="437" r:id="rId20"/>
    <p:sldId id="429" r:id="rId21"/>
    <p:sldId id="407" r:id="rId22"/>
    <p:sldId id="265" r:id="rId23"/>
    <p:sldId id="291" r:id="rId24"/>
    <p:sldId id="438" r:id="rId25"/>
    <p:sldId id="439" r:id="rId26"/>
    <p:sldId id="440" r:id="rId27"/>
    <p:sldId id="441" r:id="rId28"/>
    <p:sldId id="442" r:id="rId29"/>
    <p:sldId id="443" r:id="rId30"/>
    <p:sldId id="410" r:id="rId31"/>
    <p:sldId id="346" r:id="rId32"/>
    <p:sldId id="386" r:id="rId33"/>
    <p:sldId id="385" r:id="rId34"/>
    <p:sldId id="409" r:id="rId35"/>
    <p:sldId id="286" r:id="rId36"/>
    <p:sldId id="269" r:id="rId37"/>
    <p:sldId id="347" r:id="rId38"/>
    <p:sldId id="270" r:id="rId39"/>
    <p:sldId id="411" r:id="rId40"/>
    <p:sldId id="276" r:id="rId41"/>
    <p:sldId id="308" r:id="rId42"/>
    <p:sldId id="337" r:id="rId43"/>
    <p:sldId id="412" r:id="rId44"/>
    <p:sldId id="413" r:id="rId45"/>
    <p:sldId id="414" r:id="rId46"/>
    <p:sldId id="444" r:id="rId47"/>
    <p:sldId id="301" r:id="rId48"/>
    <p:sldId id="445" r:id="rId49"/>
    <p:sldId id="446" r:id="rId50"/>
    <p:sldId id="447" r:id="rId51"/>
    <p:sldId id="448" r:id="rId52"/>
    <p:sldId id="449" r:id="rId53"/>
    <p:sldId id="450" r:id="rId54"/>
    <p:sldId id="451" r:id="rId55"/>
    <p:sldId id="452" r:id="rId56"/>
    <p:sldId id="453" r:id="rId57"/>
    <p:sldId id="454" r:id="rId58"/>
    <p:sldId id="455" r:id="rId59"/>
    <p:sldId id="456" r:id="rId60"/>
    <p:sldId id="460" r:id="rId61"/>
    <p:sldId id="457" r:id="rId62"/>
    <p:sldId id="458" r:id="rId63"/>
    <p:sldId id="459" r:id="rId64"/>
    <p:sldId id="384" r:id="rId65"/>
    <p:sldId id="383" r:id="rId66"/>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374" autoAdjust="0"/>
    <p:restoredTop sz="95765" autoAdjust="0"/>
  </p:normalViewPr>
  <p:slideViewPr>
    <p:cSldViewPr>
      <p:cViewPr>
        <p:scale>
          <a:sx n="50" d="100"/>
          <a:sy n="50" d="100"/>
        </p:scale>
        <p:origin x="-1638"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IN"/>
          </a:p>
        </p:txBody>
      </p:sp>
      <p:sp>
        <p:nvSpPr>
          <p:cNvPr id="1136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IN"/>
          </a:p>
        </p:txBody>
      </p:sp>
      <p:sp>
        <p:nvSpPr>
          <p:cNvPr id="106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noProof="0" smtClean="0"/>
              <a:t>Click to edit Master text styles</a:t>
            </a:r>
          </a:p>
          <a:p>
            <a:pPr lvl="1"/>
            <a:r>
              <a:rPr lang="en-IN" noProof="0" smtClean="0"/>
              <a:t>Second level</a:t>
            </a:r>
          </a:p>
          <a:p>
            <a:pPr lvl="2"/>
            <a:r>
              <a:rPr lang="en-IN" noProof="0" smtClean="0"/>
              <a:t>Third level</a:t>
            </a:r>
          </a:p>
          <a:p>
            <a:pPr lvl="3"/>
            <a:r>
              <a:rPr lang="en-IN" noProof="0" smtClean="0"/>
              <a:t>Fourth level</a:t>
            </a:r>
          </a:p>
          <a:p>
            <a:pPr lvl="4"/>
            <a:r>
              <a:rPr lang="en-IN" noProof="0" smtClean="0"/>
              <a:t>Fifth level</a:t>
            </a:r>
          </a:p>
        </p:txBody>
      </p:sp>
      <p:sp>
        <p:nvSpPr>
          <p:cNvPr id="1136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IN"/>
          </a:p>
        </p:txBody>
      </p:sp>
      <p:sp>
        <p:nvSpPr>
          <p:cNvPr id="113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DAE54F6-9B0A-4074-8258-A434C33A9E11}"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IN"/>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IN"/>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242E6A5-41F8-437B-A278-D1DBFA313072}"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IN"/>
          </a:p>
        </p:txBody>
      </p:sp>
      <p:sp>
        <p:nvSpPr>
          <p:cNvPr id="5" name="Footer Placeholder 21"/>
          <p:cNvSpPr>
            <a:spLocks noGrp="1"/>
          </p:cNvSpPr>
          <p:nvPr>
            <p:ph type="ftr" sz="quarter" idx="11"/>
          </p:nvPr>
        </p:nvSpPr>
        <p:spPr/>
        <p:txBody>
          <a:bodyPr/>
          <a:lstStyle>
            <a:lvl1pPr>
              <a:defRPr/>
            </a:lvl1pPr>
          </a:lstStyle>
          <a:p>
            <a:pPr>
              <a:defRPr/>
            </a:pPr>
            <a:endParaRPr lang="en-IN"/>
          </a:p>
        </p:txBody>
      </p:sp>
      <p:sp>
        <p:nvSpPr>
          <p:cNvPr id="6" name="Slide Number Placeholder 17"/>
          <p:cNvSpPr>
            <a:spLocks noGrp="1"/>
          </p:cNvSpPr>
          <p:nvPr>
            <p:ph type="sldNum" sz="quarter" idx="12"/>
          </p:nvPr>
        </p:nvSpPr>
        <p:spPr/>
        <p:txBody>
          <a:bodyPr/>
          <a:lstStyle>
            <a:lvl1pPr>
              <a:defRPr/>
            </a:lvl1pPr>
          </a:lstStyle>
          <a:p>
            <a:pPr>
              <a:defRPr/>
            </a:pPr>
            <a:fld id="{1810796F-C84F-4DE7-A65F-E5E8312C2CA2}"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IN"/>
          </a:p>
        </p:txBody>
      </p:sp>
      <p:sp>
        <p:nvSpPr>
          <p:cNvPr id="5" name="Footer Placeholder 21"/>
          <p:cNvSpPr>
            <a:spLocks noGrp="1"/>
          </p:cNvSpPr>
          <p:nvPr>
            <p:ph type="ftr" sz="quarter" idx="11"/>
          </p:nvPr>
        </p:nvSpPr>
        <p:spPr/>
        <p:txBody>
          <a:bodyPr/>
          <a:lstStyle>
            <a:lvl1pPr>
              <a:defRPr/>
            </a:lvl1pPr>
          </a:lstStyle>
          <a:p>
            <a:pPr>
              <a:defRPr/>
            </a:pPr>
            <a:endParaRPr lang="en-IN"/>
          </a:p>
        </p:txBody>
      </p:sp>
      <p:sp>
        <p:nvSpPr>
          <p:cNvPr id="6" name="Slide Number Placeholder 17"/>
          <p:cNvSpPr>
            <a:spLocks noGrp="1"/>
          </p:cNvSpPr>
          <p:nvPr>
            <p:ph type="sldNum" sz="quarter" idx="12"/>
          </p:nvPr>
        </p:nvSpPr>
        <p:spPr/>
        <p:txBody>
          <a:bodyPr/>
          <a:lstStyle>
            <a:lvl1pPr>
              <a:defRPr/>
            </a:lvl1pPr>
          </a:lstStyle>
          <a:p>
            <a:pPr>
              <a:defRPr/>
            </a:pPr>
            <a:fld id="{E0D156B8-7C2A-4F8D-8E60-0576542B3FE9}" type="slidenum">
              <a:rPr lang="en-IN"/>
              <a:pPr>
                <a:defRPr/>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IN"/>
          </a:p>
        </p:txBody>
      </p:sp>
      <p:sp>
        <p:nvSpPr>
          <p:cNvPr id="6" name="Footer Placeholder 21"/>
          <p:cNvSpPr>
            <a:spLocks noGrp="1"/>
          </p:cNvSpPr>
          <p:nvPr>
            <p:ph type="ftr" sz="quarter" idx="11"/>
          </p:nvPr>
        </p:nvSpPr>
        <p:spPr/>
        <p:txBody>
          <a:bodyPr/>
          <a:lstStyle>
            <a:lvl1pPr>
              <a:defRPr/>
            </a:lvl1pPr>
          </a:lstStyle>
          <a:p>
            <a:pPr>
              <a:defRPr/>
            </a:pPr>
            <a:endParaRPr lang="en-IN"/>
          </a:p>
        </p:txBody>
      </p:sp>
      <p:sp>
        <p:nvSpPr>
          <p:cNvPr id="7" name="Slide Number Placeholder 17"/>
          <p:cNvSpPr>
            <a:spLocks noGrp="1"/>
          </p:cNvSpPr>
          <p:nvPr>
            <p:ph type="sldNum" sz="quarter" idx="12"/>
          </p:nvPr>
        </p:nvSpPr>
        <p:spPr/>
        <p:txBody>
          <a:bodyPr/>
          <a:lstStyle>
            <a:lvl1pPr>
              <a:defRPr/>
            </a:lvl1pPr>
          </a:lstStyle>
          <a:p>
            <a:pPr>
              <a:defRPr/>
            </a:pPr>
            <a:fld id="{2651FD6F-0C9C-442B-91C4-E2C0A7B04C0C}" type="slidenum">
              <a:rPr lang="en-IN"/>
              <a:pPr>
                <a:defRPr/>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IN"/>
          </a:p>
        </p:txBody>
      </p:sp>
      <p:sp>
        <p:nvSpPr>
          <p:cNvPr id="7" name="Footer Placeholder 21"/>
          <p:cNvSpPr>
            <a:spLocks noGrp="1"/>
          </p:cNvSpPr>
          <p:nvPr>
            <p:ph type="ftr" sz="quarter" idx="11"/>
          </p:nvPr>
        </p:nvSpPr>
        <p:spPr/>
        <p:txBody>
          <a:bodyPr/>
          <a:lstStyle>
            <a:lvl1pPr>
              <a:defRPr/>
            </a:lvl1pPr>
          </a:lstStyle>
          <a:p>
            <a:pPr>
              <a:defRPr/>
            </a:pPr>
            <a:endParaRPr lang="en-IN"/>
          </a:p>
        </p:txBody>
      </p:sp>
      <p:sp>
        <p:nvSpPr>
          <p:cNvPr id="8" name="Slide Number Placeholder 17"/>
          <p:cNvSpPr>
            <a:spLocks noGrp="1"/>
          </p:cNvSpPr>
          <p:nvPr>
            <p:ph type="sldNum" sz="quarter" idx="12"/>
          </p:nvPr>
        </p:nvSpPr>
        <p:spPr/>
        <p:txBody>
          <a:bodyPr/>
          <a:lstStyle>
            <a:lvl1pPr>
              <a:defRPr/>
            </a:lvl1pPr>
          </a:lstStyle>
          <a:p>
            <a:pPr>
              <a:defRPr/>
            </a:pPr>
            <a:fld id="{6D1D418C-1BDD-45D2-860D-4564DB561B60}" type="slidenum">
              <a:rPr lang="en-IN"/>
              <a:pPr>
                <a:defRPr/>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IN"/>
          </a:p>
        </p:txBody>
      </p:sp>
      <p:sp>
        <p:nvSpPr>
          <p:cNvPr id="6" name="Footer Placeholder 21"/>
          <p:cNvSpPr>
            <a:spLocks noGrp="1"/>
          </p:cNvSpPr>
          <p:nvPr>
            <p:ph type="ftr" sz="quarter" idx="11"/>
          </p:nvPr>
        </p:nvSpPr>
        <p:spPr/>
        <p:txBody>
          <a:bodyPr/>
          <a:lstStyle>
            <a:lvl1pPr>
              <a:defRPr/>
            </a:lvl1pPr>
          </a:lstStyle>
          <a:p>
            <a:pPr>
              <a:defRPr/>
            </a:pPr>
            <a:endParaRPr lang="en-IN"/>
          </a:p>
        </p:txBody>
      </p:sp>
      <p:sp>
        <p:nvSpPr>
          <p:cNvPr id="7" name="Slide Number Placeholder 17"/>
          <p:cNvSpPr>
            <a:spLocks noGrp="1"/>
          </p:cNvSpPr>
          <p:nvPr>
            <p:ph type="sldNum" sz="quarter" idx="12"/>
          </p:nvPr>
        </p:nvSpPr>
        <p:spPr/>
        <p:txBody>
          <a:bodyPr/>
          <a:lstStyle>
            <a:lvl1pPr>
              <a:defRPr/>
            </a:lvl1pPr>
          </a:lstStyle>
          <a:p>
            <a:pPr>
              <a:defRPr/>
            </a:pPr>
            <a:fld id="{2494D0FC-7C8A-427B-8D2D-1F56A1BC5C64}" type="slidenum">
              <a:rPr lang="en-IN"/>
              <a:pPr>
                <a:defRPr/>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4517398A-9F61-4E81-A468-C67483B04B31}" type="slidenum">
              <a:rPr lang="en-IN"/>
              <a:pPr>
                <a:defRPr/>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4B223511-B66A-48EC-AFF4-A6E2B66C353A}" type="slidenum">
              <a:rPr lang="en-IN"/>
              <a:pPr>
                <a:defRPr/>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0F4D1EF0-5B7B-483F-BABE-B4407B64A87D}" type="slidenum">
              <a:rPr lang="en-IN"/>
              <a:pPr>
                <a:defRPr/>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5AA77DFD-521B-48F6-83C2-2E202602B63F}" type="slidenum">
              <a:rPr lang="en-IN"/>
              <a:pPr>
                <a:defRPr/>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4BC65926-035B-44EF-9917-15B1E2A4766E}"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IN"/>
          </a:p>
        </p:txBody>
      </p:sp>
      <p:sp>
        <p:nvSpPr>
          <p:cNvPr id="5" name="Footer Placeholder 21"/>
          <p:cNvSpPr>
            <a:spLocks noGrp="1"/>
          </p:cNvSpPr>
          <p:nvPr>
            <p:ph type="ftr" sz="quarter" idx="11"/>
          </p:nvPr>
        </p:nvSpPr>
        <p:spPr/>
        <p:txBody>
          <a:bodyPr/>
          <a:lstStyle>
            <a:lvl1pPr>
              <a:defRPr/>
            </a:lvl1pPr>
          </a:lstStyle>
          <a:p>
            <a:pPr>
              <a:defRPr/>
            </a:pPr>
            <a:endParaRPr lang="en-IN"/>
          </a:p>
        </p:txBody>
      </p:sp>
      <p:sp>
        <p:nvSpPr>
          <p:cNvPr id="6" name="Slide Number Placeholder 17"/>
          <p:cNvSpPr>
            <a:spLocks noGrp="1"/>
          </p:cNvSpPr>
          <p:nvPr>
            <p:ph type="sldNum" sz="quarter" idx="12"/>
          </p:nvPr>
        </p:nvSpPr>
        <p:spPr/>
        <p:txBody>
          <a:bodyPr/>
          <a:lstStyle>
            <a:lvl1pPr>
              <a:defRPr/>
            </a:lvl1pPr>
          </a:lstStyle>
          <a:p>
            <a:pPr>
              <a:defRPr/>
            </a:pPr>
            <a:fld id="{6388BA3D-9F4F-40CF-AA41-DE489833B1C4}" type="slidenum">
              <a:rPr lang="en-IN"/>
              <a:pPr>
                <a:defRPr/>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4DB7F1B8-873E-4040-B0EA-4B5124502702}" type="slidenum">
              <a:rPr lang="en-IN"/>
              <a:pPr>
                <a:defRPr/>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3D2D857A-815D-49A3-B895-805783120793}" type="slidenum">
              <a:rPr lang="en-IN"/>
              <a:pPr>
                <a:defRPr/>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8E4EAD30-80B5-4266-9498-ADD28E241C95}" type="slidenum">
              <a:rPr lang="en-IN"/>
              <a:pPr>
                <a:defRPr/>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51A37E9B-007C-470C-AD0B-9C17D3108A09}" type="slidenum">
              <a:rPr lang="en-IN"/>
              <a:pPr>
                <a:defRPr/>
              </a:pPr>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7FD22AEA-6738-4AE0-A55F-D222579DB3D8}" type="slidenum">
              <a:rPr lang="en-IN"/>
              <a:pPr>
                <a:defRPr/>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3A7D2B61-C994-4CF7-AA46-2340C132FA65}" type="slidenum">
              <a:rPr lang="en-IN"/>
              <a:pPr>
                <a:defRPr/>
              </a:pPr>
              <a:t>‹#›</a:t>
            </a:fld>
            <a:endParaRPr lang="en-I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IN"/>
          </a:p>
        </p:txBody>
      </p:sp>
      <p:sp>
        <p:nvSpPr>
          <p:cNvPr id="16" name="Footer Placeholder 16"/>
          <p:cNvSpPr>
            <a:spLocks noGrp="1"/>
          </p:cNvSpPr>
          <p:nvPr>
            <p:ph type="ftr" sz="quarter" idx="11"/>
          </p:nvPr>
        </p:nvSpPr>
        <p:spPr/>
        <p:txBody>
          <a:bodyPr/>
          <a:lstStyle>
            <a:lvl1pPr>
              <a:defRPr/>
            </a:lvl1pPr>
          </a:lstStyle>
          <a:p>
            <a:pPr>
              <a:defRPr/>
            </a:pPr>
            <a:endParaRPr lang="en-IN"/>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8C65A2EA-CDC2-48B8-84B9-F0A904DEA6ED}"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A408ED8-184F-4F9C-A189-28B103E69E42}"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IN"/>
          </a:p>
        </p:txBody>
      </p:sp>
      <p:sp>
        <p:nvSpPr>
          <p:cNvPr id="16" name="Date Placeholder 3"/>
          <p:cNvSpPr>
            <a:spLocks noGrp="1"/>
          </p:cNvSpPr>
          <p:nvPr>
            <p:ph type="dt" sz="half" idx="11"/>
          </p:nvPr>
        </p:nvSpPr>
        <p:spPr/>
        <p:txBody>
          <a:bodyPr/>
          <a:lstStyle>
            <a:lvl1pPr>
              <a:defRPr/>
            </a:lvl1pPr>
          </a:lstStyle>
          <a:p>
            <a:pPr>
              <a:defRPr/>
            </a:pPr>
            <a:endParaRPr lang="en-IN"/>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1D3EF02-F750-466B-83B5-6F4B27111E3D}"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IN"/>
          </a:p>
        </p:txBody>
      </p:sp>
      <p:sp>
        <p:nvSpPr>
          <p:cNvPr id="7" name="Footer Placeholder 5"/>
          <p:cNvSpPr>
            <a:spLocks noGrp="1"/>
          </p:cNvSpPr>
          <p:nvPr>
            <p:ph type="ftr" sz="quarter" idx="11"/>
          </p:nvPr>
        </p:nvSpPr>
        <p:spPr/>
        <p:txBody>
          <a:bodyPr/>
          <a:lstStyle>
            <a:lvl1pPr>
              <a:defRPr/>
            </a:lvl1pPr>
          </a:lstStyle>
          <a:p>
            <a:pPr>
              <a:defRPr/>
            </a:pPr>
            <a:endParaRPr lang="en-IN"/>
          </a:p>
        </p:txBody>
      </p:sp>
      <p:sp>
        <p:nvSpPr>
          <p:cNvPr id="8" name="Slide Number Placeholder 6"/>
          <p:cNvSpPr>
            <a:spLocks noGrp="1"/>
          </p:cNvSpPr>
          <p:nvPr>
            <p:ph type="sldNum" sz="quarter" idx="12"/>
          </p:nvPr>
        </p:nvSpPr>
        <p:spPr/>
        <p:txBody>
          <a:bodyPr/>
          <a:lstStyle>
            <a:lvl1pPr>
              <a:defRPr/>
            </a:lvl1pPr>
          </a:lstStyle>
          <a:p>
            <a:pPr>
              <a:defRPr/>
            </a:pPr>
            <a:fld id="{0B5F57A4-CF8D-4754-AD3C-1DE38B1BECFA}"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IN"/>
          </a:p>
        </p:txBody>
      </p:sp>
      <p:sp>
        <p:nvSpPr>
          <p:cNvPr id="7" name="Footer Placeholder 4"/>
          <p:cNvSpPr>
            <a:spLocks noGrp="1"/>
          </p:cNvSpPr>
          <p:nvPr>
            <p:ph type="ftr" sz="quarter" idx="11"/>
          </p:nvPr>
        </p:nvSpPr>
        <p:spPr/>
        <p:txBody>
          <a:bodyPr/>
          <a:lstStyle>
            <a:lvl1pPr>
              <a:defRPr/>
            </a:lvl1pPr>
            <a:extLst/>
          </a:lstStyle>
          <a:p>
            <a:pPr>
              <a:defRPr/>
            </a:pPr>
            <a:endParaRPr lang="en-IN"/>
          </a:p>
        </p:txBody>
      </p:sp>
      <p:sp>
        <p:nvSpPr>
          <p:cNvPr id="8" name="Slide Number Placeholder 5"/>
          <p:cNvSpPr>
            <a:spLocks noGrp="1"/>
          </p:cNvSpPr>
          <p:nvPr>
            <p:ph type="sldNum" sz="quarter" idx="12"/>
          </p:nvPr>
        </p:nvSpPr>
        <p:spPr/>
        <p:txBody>
          <a:bodyPr/>
          <a:lstStyle>
            <a:lvl1pPr>
              <a:defRPr/>
            </a:lvl1pPr>
            <a:extLst/>
          </a:lstStyle>
          <a:p>
            <a:pPr>
              <a:defRPr/>
            </a:pPr>
            <a:fld id="{2E087C86-A6E7-438F-8989-9FF19590B3DC}" type="slidenum">
              <a:rPr lang="en-IN"/>
              <a:pPr>
                <a:defRPr/>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IN"/>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IN"/>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36B8A89D-930F-4039-9FC2-C014D579ED3F}"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IN"/>
          </a:p>
        </p:txBody>
      </p:sp>
      <p:sp>
        <p:nvSpPr>
          <p:cNvPr id="4" name="Footer Placeholder 3"/>
          <p:cNvSpPr>
            <a:spLocks noGrp="1"/>
          </p:cNvSpPr>
          <p:nvPr>
            <p:ph type="ftr" sz="quarter" idx="11"/>
          </p:nvPr>
        </p:nvSpPr>
        <p:spPr/>
        <p:txBody>
          <a:bodyPr/>
          <a:lstStyle>
            <a:lvl1pPr>
              <a:defRPr/>
            </a:lvl1pPr>
          </a:lstStyle>
          <a:p>
            <a:pPr>
              <a:defRPr/>
            </a:pPr>
            <a:endParaRPr lang="en-IN"/>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68B1F85-46C7-4DB0-A642-0F99E9ACEAE6}" type="slidenum">
              <a:rPr lang="en-IN"/>
              <a:pPr>
                <a:defRPr/>
              </a:pPr>
              <a:t>‹#›</a:t>
            </a:fld>
            <a:endParaRPr lang="en-I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IN"/>
          </a:p>
        </p:txBody>
      </p:sp>
      <p:sp>
        <p:nvSpPr>
          <p:cNvPr id="9" name="Footer Placeholder 2"/>
          <p:cNvSpPr>
            <a:spLocks noGrp="1"/>
          </p:cNvSpPr>
          <p:nvPr>
            <p:ph type="ftr" sz="quarter" idx="11"/>
          </p:nvPr>
        </p:nvSpPr>
        <p:spPr/>
        <p:txBody>
          <a:bodyPr/>
          <a:lstStyle>
            <a:lvl1pPr>
              <a:defRPr/>
            </a:lvl1pPr>
          </a:lstStyle>
          <a:p>
            <a:pPr>
              <a:defRPr/>
            </a:pPr>
            <a:endParaRPr lang="en-IN"/>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FCE14C53-0120-41AA-990C-C63919A6CBED}" type="slidenum">
              <a:rPr lang="en-IN"/>
              <a:pPr>
                <a:defRPr/>
              </a:pPr>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2282F8D1-BBA4-4217-A154-A6201CD54156}" type="slidenum">
              <a:rPr lang="en-IN"/>
              <a:pPr>
                <a:defRPr/>
              </a:pPr>
              <a:t>‹#›</a:t>
            </a:fld>
            <a:endParaRPr lang="en-IN"/>
          </a:p>
        </p:txBody>
      </p:sp>
      <p:sp>
        <p:nvSpPr>
          <p:cNvPr id="17" name="Date Placeholder 4"/>
          <p:cNvSpPr>
            <a:spLocks noGrp="1"/>
          </p:cNvSpPr>
          <p:nvPr>
            <p:ph type="dt" sz="half" idx="11"/>
          </p:nvPr>
        </p:nvSpPr>
        <p:spPr/>
        <p:txBody>
          <a:bodyPr/>
          <a:lstStyle>
            <a:lvl1pPr>
              <a:defRPr/>
            </a:lvl1pPr>
          </a:lstStyle>
          <a:p>
            <a:pPr>
              <a:defRPr/>
            </a:pPr>
            <a:endParaRPr lang="en-IN"/>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4B51CB89-7D5D-4EA9-AE67-8A2CE43E3AA5}" type="slidenum">
              <a:rPr lang="en-IN"/>
              <a:pPr>
                <a:defRPr/>
              </a:pPr>
              <a:t>‹#›</a:t>
            </a:fld>
            <a:endParaRPr lang="en-IN"/>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IN"/>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I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0796AE0B-F623-4BFE-BC32-55DC46F43C40}"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05C57C71-3918-43C6-B6A7-91812743EE6D}" type="slidenum">
              <a:rPr lang="en-IN"/>
              <a:pPr>
                <a:defRPr/>
              </a:pPr>
              <a:t>‹#›</a:t>
            </a:fld>
            <a:endParaRPr lang="en-IN"/>
          </a:p>
        </p:txBody>
      </p:sp>
      <p:sp>
        <p:nvSpPr>
          <p:cNvPr id="14" name="Date Placeholder 3"/>
          <p:cNvSpPr>
            <a:spLocks noGrp="1"/>
          </p:cNvSpPr>
          <p:nvPr>
            <p:ph type="dt" sz="half" idx="11"/>
          </p:nvPr>
        </p:nvSpPr>
        <p:spPr/>
        <p:txBody>
          <a:bodyPr/>
          <a:lstStyle>
            <a:lvl1pPr>
              <a:defRPr/>
            </a:lvl1pPr>
          </a:lstStyle>
          <a:p>
            <a:pPr>
              <a:defRPr/>
            </a:pPr>
            <a:endParaRPr lang="en-IN"/>
          </a:p>
        </p:txBody>
      </p:sp>
      <p:sp>
        <p:nvSpPr>
          <p:cNvPr id="15" name="Footer Placeholder 4"/>
          <p:cNvSpPr>
            <a:spLocks noGrp="1"/>
          </p:cNvSpPr>
          <p:nvPr>
            <p:ph type="ftr" sz="quarter" idx="12"/>
          </p:nvPr>
        </p:nvSpPr>
        <p:spPr/>
        <p:txBody>
          <a:bodyPr/>
          <a:lstStyle>
            <a:lvl1pPr>
              <a:defRPr/>
            </a:lvl1pPr>
          </a:lstStyle>
          <a:p>
            <a:pPr>
              <a:defRPr/>
            </a:pPr>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endParaRPr lang="en-IN"/>
          </a:p>
        </p:txBody>
      </p:sp>
      <p:sp>
        <p:nvSpPr>
          <p:cNvPr id="8" name="Footer Placeholder 7"/>
          <p:cNvSpPr>
            <a:spLocks noGrp="1"/>
          </p:cNvSpPr>
          <p:nvPr>
            <p:ph type="ftr" sz="quarter" idx="11"/>
          </p:nvPr>
        </p:nvSpPr>
        <p:spPr/>
        <p:txBody>
          <a:bodyPr/>
          <a:lstStyle>
            <a:lvl1pPr>
              <a:defRPr/>
            </a:lvl1pPr>
            <a:extLst/>
          </a:lstStyle>
          <a:p>
            <a:pPr>
              <a:defRPr/>
            </a:pPr>
            <a:endParaRPr lang="en-IN"/>
          </a:p>
        </p:txBody>
      </p:sp>
      <p:sp>
        <p:nvSpPr>
          <p:cNvPr id="9" name="Slide Number Placeholder 10"/>
          <p:cNvSpPr>
            <a:spLocks noGrp="1"/>
          </p:cNvSpPr>
          <p:nvPr>
            <p:ph type="sldNum" sz="quarter" idx="12"/>
          </p:nvPr>
        </p:nvSpPr>
        <p:spPr/>
        <p:txBody>
          <a:bodyPr/>
          <a:lstStyle>
            <a:lvl1pPr>
              <a:defRPr/>
            </a:lvl1pPr>
            <a:extLst/>
          </a:lstStyle>
          <a:p>
            <a:pPr>
              <a:defRPr/>
            </a:pPr>
            <a:fld id="{8B1CFD5D-30DB-4D0F-B2B7-FD5A77251278}" type="slidenum">
              <a:rPr lang="en-IN"/>
              <a:pPr>
                <a:defRPr/>
              </a:pPr>
              <a:t>‹#›</a:t>
            </a:fld>
            <a:endParaRPr lang="en-I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IN"/>
          </a:p>
        </p:txBody>
      </p:sp>
      <p:sp>
        <p:nvSpPr>
          <p:cNvPr id="5" name="Footer Placeholder 17"/>
          <p:cNvSpPr>
            <a:spLocks noGrp="1"/>
          </p:cNvSpPr>
          <p:nvPr>
            <p:ph type="ftr" sz="quarter" idx="11"/>
          </p:nvPr>
        </p:nvSpPr>
        <p:spPr/>
        <p:txBody>
          <a:bodyPr/>
          <a:lstStyle>
            <a:lvl1pPr>
              <a:defRPr/>
            </a:lvl1pPr>
          </a:lstStyle>
          <a:p>
            <a:pPr>
              <a:defRPr/>
            </a:pPr>
            <a:endParaRPr lang="en-IN"/>
          </a:p>
        </p:txBody>
      </p:sp>
      <p:sp>
        <p:nvSpPr>
          <p:cNvPr id="6" name="Slide Number Placeholder 4"/>
          <p:cNvSpPr>
            <a:spLocks noGrp="1"/>
          </p:cNvSpPr>
          <p:nvPr>
            <p:ph type="sldNum" sz="quarter" idx="12"/>
          </p:nvPr>
        </p:nvSpPr>
        <p:spPr/>
        <p:txBody>
          <a:bodyPr/>
          <a:lstStyle>
            <a:lvl1pPr>
              <a:defRPr/>
            </a:lvl1pPr>
          </a:lstStyle>
          <a:p>
            <a:pPr>
              <a:defRPr/>
            </a:pPr>
            <a:fld id="{D08C0DE2-DF70-4498-818A-D0E9BC68CF82}" type="slidenum">
              <a:rPr lang="en-IN"/>
              <a:pPr>
                <a:defRPr/>
              </a:pPr>
              <a:t>‹#›</a:t>
            </a:fld>
            <a:endParaRPr lang="en-I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IN"/>
          </a:p>
        </p:txBody>
      </p:sp>
      <p:sp>
        <p:nvSpPr>
          <p:cNvPr id="7" name="Footer Placeholder 4"/>
          <p:cNvSpPr>
            <a:spLocks noGrp="1"/>
          </p:cNvSpPr>
          <p:nvPr>
            <p:ph type="ftr" sz="quarter" idx="11"/>
          </p:nvPr>
        </p:nvSpPr>
        <p:spPr/>
        <p:txBody>
          <a:bodyPr/>
          <a:lstStyle>
            <a:lvl1pPr>
              <a:defRPr/>
            </a:lvl1pPr>
            <a:extLst/>
          </a:lstStyle>
          <a:p>
            <a:pPr>
              <a:defRPr/>
            </a:pPr>
            <a:endParaRPr lang="en-IN"/>
          </a:p>
        </p:txBody>
      </p:sp>
      <p:sp>
        <p:nvSpPr>
          <p:cNvPr id="8" name="Slide Number Placeholder 5"/>
          <p:cNvSpPr>
            <a:spLocks noGrp="1"/>
          </p:cNvSpPr>
          <p:nvPr>
            <p:ph type="sldNum" sz="quarter" idx="12"/>
          </p:nvPr>
        </p:nvSpPr>
        <p:spPr/>
        <p:txBody>
          <a:bodyPr/>
          <a:lstStyle>
            <a:lvl1pPr>
              <a:defRPr/>
            </a:lvl1pPr>
            <a:extLst/>
          </a:lstStyle>
          <a:p>
            <a:pPr>
              <a:defRPr/>
            </a:pPr>
            <a:fld id="{D98BBB7B-7980-44E3-8B8F-804128934EFC}"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IN"/>
          </a:p>
        </p:txBody>
      </p:sp>
      <p:sp>
        <p:nvSpPr>
          <p:cNvPr id="6" name="Footer Placeholder 5"/>
          <p:cNvSpPr>
            <a:spLocks noGrp="1"/>
          </p:cNvSpPr>
          <p:nvPr>
            <p:ph type="ftr" sz="quarter" idx="11"/>
          </p:nvPr>
        </p:nvSpPr>
        <p:spPr/>
        <p:txBody>
          <a:bodyPr/>
          <a:lstStyle>
            <a:lvl1pPr>
              <a:defRPr/>
            </a:lvl1pPr>
            <a:extLst/>
          </a:lstStyle>
          <a:p>
            <a:pPr>
              <a:defRPr/>
            </a:pPr>
            <a:endParaRPr lang="en-IN"/>
          </a:p>
        </p:txBody>
      </p:sp>
      <p:sp>
        <p:nvSpPr>
          <p:cNvPr id="7" name="Slide Number Placeholder 6"/>
          <p:cNvSpPr>
            <a:spLocks noGrp="1"/>
          </p:cNvSpPr>
          <p:nvPr>
            <p:ph type="sldNum" sz="quarter" idx="12"/>
          </p:nvPr>
        </p:nvSpPr>
        <p:spPr/>
        <p:txBody>
          <a:bodyPr/>
          <a:lstStyle>
            <a:lvl1pPr>
              <a:defRPr/>
            </a:lvl1pPr>
            <a:extLst/>
          </a:lstStyle>
          <a:p>
            <a:pPr>
              <a:defRPr/>
            </a:pPr>
            <a:fld id="{6EC6EE69-E967-437B-8297-230146024B1D}" type="slidenum">
              <a:rPr lang="en-IN"/>
              <a:pPr>
                <a:defRPr/>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IN"/>
          </a:p>
        </p:txBody>
      </p:sp>
      <p:sp>
        <p:nvSpPr>
          <p:cNvPr id="6" name="Footer Placeholder 17"/>
          <p:cNvSpPr>
            <a:spLocks noGrp="1"/>
          </p:cNvSpPr>
          <p:nvPr>
            <p:ph type="ftr" sz="quarter" idx="11"/>
          </p:nvPr>
        </p:nvSpPr>
        <p:spPr/>
        <p:txBody>
          <a:bodyPr/>
          <a:lstStyle>
            <a:lvl1pPr>
              <a:defRPr/>
            </a:lvl1pPr>
          </a:lstStyle>
          <a:p>
            <a:pPr>
              <a:defRPr/>
            </a:pPr>
            <a:endParaRPr lang="en-IN"/>
          </a:p>
        </p:txBody>
      </p:sp>
      <p:sp>
        <p:nvSpPr>
          <p:cNvPr id="7" name="Slide Number Placeholder 4"/>
          <p:cNvSpPr>
            <a:spLocks noGrp="1"/>
          </p:cNvSpPr>
          <p:nvPr>
            <p:ph type="sldNum" sz="quarter" idx="12"/>
          </p:nvPr>
        </p:nvSpPr>
        <p:spPr/>
        <p:txBody>
          <a:bodyPr/>
          <a:lstStyle>
            <a:lvl1pPr>
              <a:defRPr/>
            </a:lvl1pPr>
          </a:lstStyle>
          <a:p>
            <a:pPr>
              <a:defRPr/>
            </a:pPr>
            <a:fld id="{F4D77153-2844-4243-9615-EF3D1C83EDAC}" type="slidenum">
              <a:rPr lang="en-IN"/>
              <a:pPr>
                <a:defRPr/>
              </a:pPr>
              <a:t>‹#›</a:t>
            </a:fld>
            <a:endParaRPr lang="en-I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endParaRPr lang="en-IN"/>
          </a:p>
        </p:txBody>
      </p:sp>
      <p:sp>
        <p:nvSpPr>
          <p:cNvPr id="8" name="Footer Placeholder 17"/>
          <p:cNvSpPr>
            <a:spLocks noGrp="1"/>
          </p:cNvSpPr>
          <p:nvPr>
            <p:ph type="ftr" sz="quarter" idx="11"/>
          </p:nvPr>
        </p:nvSpPr>
        <p:spPr/>
        <p:txBody>
          <a:bodyPr/>
          <a:lstStyle>
            <a:lvl1pPr>
              <a:defRPr/>
            </a:lvl1pPr>
          </a:lstStyle>
          <a:p>
            <a:pPr>
              <a:defRPr/>
            </a:pPr>
            <a:endParaRPr lang="en-IN"/>
          </a:p>
        </p:txBody>
      </p:sp>
      <p:sp>
        <p:nvSpPr>
          <p:cNvPr id="9" name="Slide Number Placeholder 4"/>
          <p:cNvSpPr>
            <a:spLocks noGrp="1"/>
          </p:cNvSpPr>
          <p:nvPr>
            <p:ph type="sldNum" sz="quarter" idx="12"/>
          </p:nvPr>
        </p:nvSpPr>
        <p:spPr/>
        <p:txBody>
          <a:bodyPr/>
          <a:lstStyle>
            <a:lvl1pPr>
              <a:defRPr/>
            </a:lvl1pPr>
          </a:lstStyle>
          <a:p>
            <a:pPr>
              <a:defRPr/>
            </a:pPr>
            <a:fld id="{E323F52C-5318-45DA-A87E-EE0005EF881B}" type="slidenum">
              <a:rPr lang="en-IN"/>
              <a:pPr>
                <a:defRPr/>
              </a:pPr>
              <a:t>‹#›</a:t>
            </a:fld>
            <a:endParaRPr lang="en-I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endParaRPr lang="en-IN"/>
          </a:p>
        </p:txBody>
      </p:sp>
      <p:sp>
        <p:nvSpPr>
          <p:cNvPr id="4" name="Footer Placeholder 17"/>
          <p:cNvSpPr>
            <a:spLocks noGrp="1"/>
          </p:cNvSpPr>
          <p:nvPr>
            <p:ph type="ftr" sz="quarter" idx="11"/>
          </p:nvPr>
        </p:nvSpPr>
        <p:spPr/>
        <p:txBody>
          <a:bodyPr/>
          <a:lstStyle>
            <a:lvl1pPr>
              <a:defRPr/>
            </a:lvl1pPr>
          </a:lstStyle>
          <a:p>
            <a:pPr>
              <a:defRPr/>
            </a:pPr>
            <a:endParaRPr lang="en-IN"/>
          </a:p>
        </p:txBody>
      </p:sp>
      <p:sp>
        <p:nvSpPr>
          <p:cNvPr id="5" name="Slide Number Placeholder 4"/>
          <p:cNvSpPr>
            <a:spLocks noGrp="1"/>
          </p:cNvSpPr>
          <p:nvPr>
            <p:ph type="sldNum" sz="quarter" idx="12"/>
          </p:nvPr>
        </p:nvSpPr>
        <p:spPr/>
        <p:txBody>
          <a:bodyPr/>
          <a:lstStyle>
            <a:lvl1pPr>
              <a:defRPr/>
            </a:lvl1pPr>
          </a:lstStyle>
          <a:p>
            <a:pPr>
              <a:defRPr/>
            </a:pPr>
            <a:fld id="{8BAA37E5-210A-441D-A372-D572F722F6EA}" type="slidenum">
              <a:rPr lang="en-IN"/>
              <a:pPr>
                <a:defRPr/>
              </a:pPr>
              <a:t>‹#›</a:t>
            </a:fld>
            <a:endParaRPr lang="en-I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Date Placeholder 1"/>
          <p:cNvSpPr>
            <a:spLocks noGrp="1"/>
          </p:cNvSpPr>
          <p:nvPr>
            <p:ph type="dt" sz="half" idx="10"/>
          </p:nvPr>
        </p:nvSpPr>
        <p:spPr/>
        <p:txBody>
          <a:bodyPr/>
          <a:lstStyle>
            <a:lvl1pPr>
              <a:defRPr/>
            </a:lvl1pPr>
            <a:extLst/>
          </a:lstStyle>
          <a:p>
            <a:pPr>
              <a:defRPr/>
            </a:pPr>
            <a:endParaRPr lang="en-IN"/>
          </a:p>
        </p:txBody>
      </p:sp>
      <p:sp>
        <p:nvSpPr>
          <p:cNvPr id="4" name="Footer Placeholder 2"/>
          <p:cNvSpPr>
            <a:spLocks noGrp="1"/>
          </p:cNvSpPr>
          <p:nvPr>
            <p:ph type="ftr" sz="quarter" idx="11"/>
          </p:nvPr>
        </p:nvSpPr>
        <p:spPr/>
        <p:txBody>
          <a:bodyPr/>
          <a:lstStyle>
            <a:lvl1pPr>
              <a:defRPr/>
            </a:lvl1pPr>
            <a:extLst/>
          </a:lstStyle>
          <a:p>
            <a:pPr>
              <a:defRPr/>
            </a:pPr>
            <a:endParaRPr lang="en-IN"/>
          </a:p>
        </p:txBody>
      </p:sp>
      <p:sp>
        <p:nvSpPr>
          <p:cNvPr id="5" name="Slide Number Placeholder 3"/>
          <p:cNvSpPr>
            <a:spLocks noGrp="1"/>
          </p:cNvSpPr>
          <p:nvPr>
            <p:ph type="sldNum" sz="quarter" idx="12"/>
          </p:nvPr>
        </p:nvSpPr>
        <p:spPr/>
        <p:txBody>
          <a:bodyPr/>
          <a:lstStyle>
            <a:lvl1pPr>
              <a:defRPr/>
            </a:lvl1pPr>
            <a:extLst/>
          </a:lstStyle>
          <a:p>
            <a:pPr>
              <a:defRPr/>
            </a:pPr>
            <a:fld id="{6762DA52-110A-4717-95FB-9DEF5DE2D4A1}" type="slidenum">
              <a:rPr lang="en-IN"/>
              <a:pPr>
                <a:defRPr/>
              </a:pPr>
              <a:t>‹#›</a:t>
            </a:fld>
            <a:endParaRPr lang="en-I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IN"/>
          </a:p>
        </p:txBody>
      </p:sp>
      <p:sp>
        <p:nvSpPr>
          <p:cNvPr id="6" name="Footer Placeholder 17"/>
          <p:cNvSpPr>
            <a:spLocks noGrp="1"/>
          </p:cNvSpPr>
          <p:nvPr>
            <p:ph type="ftr" sz="quarter" idx="11"/>
          </p:nvPr>
        </p:nvSpPr>
        <p:spPr/>
        <p:txBody>
          <a:bodyPr/>
          <a:lstStyle>
            <a:lvl1pPr>
              <a:defRPr/>
            </a:lvl1pPr>
          </a:lstStyle>
          <a:p>
            <a:pPr>
              <a:defRPr/>
            </a:pPr>
            <a:endParaRPr lang="en-IN"/>
          </a:p>
        </p:txBody>
      </p:sp>
      <p:sp>
        <p:nvSpPr>
          <p:cNvPr id="7" name="Slide Number Placeholder 4"/>
          <p:cNvSpPr>
            <a:spLocks noGrp="1"/>
          </p:cNvSpPr>
          <p:nvPr>
            <p:ph type="sldNum" sz="quarter" idx="12"/>
          </p:nvPr>
        </p:nvSpPr>
        <p:spPr/>
        <p:txBody>
          <a:bodyPr/>
          <a:lstStyle>
            <a:lvl1pPr>
              <a:defRPr/>
            </a:lvl1pPr>
          </a:lstStyle>
          <a:p>
            <a:pPr>
              <a:defRPr/>
            </a:pPr>
            <a:fld id="{A11AACB0-2958-4A4E-A401-CB658884B0E9}" type="slidenum">
              <a:rPr lang="en-IN"/>
              <a:pPr>
                <a:defRPr/>
              </a:pPr>
              <a:t>‹#›</a:t>
            </a:fld>
            <a:endParaRPr lang="en-I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endParaRPr lang="en-IN"/>
          </a:p>
        </p:txBody>
      </p:sp>
      <p:sp>
        <p:nvSpPr>
          <p:cNvPr id="8" name="Footer Placeholder 5"/>
          <p:cNvSpPr>
            <a:spLocks noGrp="1"/>
          </p:cNvSpPr>
          <p:nvPr>
            <p:ph type="ftr" sz="quarter" idx="11"/>
          </p:nvPr>
        </p:nvSpPr>
        <p:spPr/>
        <p:txBody>
          <a:bodyPr/>
          <a:lstStyle>
            <a:lvl1pPr>
              <a:defRPr/>
            </a:lvl1pPr>
            <a:extLst/>
          </a:lstStyle>
          <a:p>
            <a:pPr>
              <a:defRPr/>
            </a:pPr>
            <a:endParaRPr lang="en-IN"/>
          </a:p>
        </p:txBody>
      </p:sp>
      <p:sp>
        <p:nvSpPr>
          <p:cNvPr id="9" name="Slide Number Placeholder 6"/>
          <p:cNvSpPr>
            <a:spLocks noGrp="1"/>
          </p:cNvSpPr>
          <p:nvPr>
            <p:ph type="sldNum" sz="quarter" idx="12"/>
          </p:nvPr>
        </p:nvSpPr>
        <p:spPr/>
        <p:txBody>
          <a:bodyPr/>
          <a:lstStyle>
            <a:lvl1pPr>
              <a:defRPr/>
            </a:lvl1pPr>
            <a:extLst/>
          </a:lstStyle>
          <a:p>
            <a:pPr>
              <a:defRPr/>
            </a:pPr>
            <a:fld id="{193DDA47-5BA9-4239-8376-F4E66E6C345F}" type="slidenum">
              <a:rPr lang="en-IN"/>
              <a:pPr>
                <a:defRPr/>
              </a:pPr>
              <a:t>‹#›</a:t>
            </a:fld>
            <a:endParaRPr lang="en-I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IN"/>
          </a:p>
        </p:txBody>
      </p:sp>
      <p:sp>
        <p:nvSpPr>
          <p:cNvPr id="5" name="Footer Placeholder 17"/>
          <p:cNvSpPr>
            <a:spLocks noGrp="1"/>
          </p:cNvSpPr>
          <p:nvPr>
            <p:ph type="ftr" sz="quarter" idx="11"/>
          </p:nvPr>
        </p:nvSpPr>
        <p:spPr/>
        <p:txBody>
          <a:bodyPr/>
          <a:lstStyle>
            <a:lvl1pPr>
              <a:defRPr/>
            </a:lvl1pPr>
          </a:lstStyle>
          <a:p>
            <a:pPr>
              <a:defRPr/>
            </a:pPr>
            <a:endParaRPr lang="en-IN"/>
          </a:p>
        </p:txBody>
      </p:sp>
      <p:sp>
        <p:nvSpPr>
          <p:cNvPr id="6" name="Slide Number Placeholder 4"/>
          <p:cNvSpPr>
            <a:spLocks noGrp="1"/>
          </p:cNvSpPr>
          <p:nvPr>
            <p:ph type="sldNum" sz="quarter" idx="12"/>
          </p:nvPr>
        </p:nvSpPr>
        <p:spPr/>
        <p:txBody>
          <a:bodyPr/>
          <a:lstStyle>
            <a:lvl1pPr>
              <a:defRPr/>
            </a:lvl1pPr>
          </a:lstStyle>
          <a:p>
            <a:pPr>
              <a:defRPr/>
            </a:pPr>
            <a:fld id="{95F2318F-C786-48C4-9D50-6BA3A45AD714}" type="slidenum">
              <a:rPr lang="en-IN"/>
              <a:pPr>
                <a:defRPr/>
              </a:pPr>
              <a:t>‹#›</a:t>
            </a:fld>
            <a:endParaRPr lang="en-I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IN"/>
          </a:p>
        </p:txBody>
      </p:sp>
      <p:sp>
        <p:nvSpPr>
          <p:cNvPr id="5" name="Footer Placeholder 17"/>
          <p:cNvSpPr>
            <a:spLocks noGrp="1"/>
          </p:cNvSpPr>
          <p:nvPr>
            <p:ph type="ftr" sz="quarter" idx="11"/>
          </p:nvPr>
        </p:nvSpPr>
        <p:spPr/>
        <p:txBody>
          <a:bodyPr/>
          <a:lstStyle>
            <a:lvl1pPr>
              <a:defRPr/>
            </a:lvl1pPr>
          </a:lstStyle>
          <a:p>
            <a:pPr>
              <a:defRPr/>
            </a:pPr>
            <a:endParaRPr lang="en-IN"/>
          </a:p>
        </p:txBody>
      </p:sp>
      <p:sp>
        <p:nvSpPr>
          <p:cNvPr id="6" name="Slide Number Placeholder 4"/>
          <p:cNvSpPr>
            <a:spLocks noGrp="1"/>
          </p:cNvSpPr>
          <p:nvPr>
            <p:ph type="sldNum" sz="quarter" idx="12"/>
          </p:nvPr>
        </p:nvSpPr>
        <p:spPr/>
        <p:txBody>
          <a:bodyPr/>
          <a:lstStyle>
            <a:lvl1pPr>
              <a:defRPr/>
            </a:lvl1pPr>
          </a:lstStyle>
          <a:p>
            <a:pPr>
              <a:defRPr/>
            </a:pPr>
            <a:fld id="{9B4109D4-61D3-4DD0-A3D1-06517AB8BF9A}" type="slidenum">
              <a:rPr lang="en-IN"/>
              <a:pPr>
                <a:defRPr/>
              </a:pPr>
              <a:t>‹#›</a:t>
            </a:fld>
            <a:endParaRPr lang="en-I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en-IN"/>
          </a:p>
        </p:txBody>
      </p:sp>
      <p:sp>
        <p:nvSpPr>
          <p:cNvPr id="16" name="Footer Placeholder 16"/>
          <p:cNvSpPr>
            <a:spLocks noGrp="1"/>
          </p:cNvSpPr>
          <p:nvPr>
            <p:ph type="ftr" sz="quarter" idx="11"/>
          </p:nvPr>
        </p:nvSpPr>
        <p:spPr/>
        <p:txBody>
          <a:bodyPr/>
          <a:lstStyle>
            <a:lvl1pPr>
              <a:defRPr/>
            </a:lvl1pPr>
            <a:extLst/>
          </a:lstStyle>
          <a:p>
            <a:pPr>
              <a:defRPr/>
            </a:pPr>
            <a:endParaRPr lang="en-IN"/>
          </a:p>
        </p:txBody>
      </p:sp>
      <p:sp>
        <p:nvSpPr>
          <p:cNvPr id="17" name="Slide Number Placeholder 28"/>
          <p:cNvSpPr>
            <a:spLocks noGrp="1"/>
          </p:cNvSpPr>
          <p:nvPr>
            <p:ph type="sldNum" sz="quarter" idx="12"/>
          </p:nvPr>
        </p:nvSpPr>
        <p:spPr/>
        <p:txBody>
          <a:bodyPr/>
          <a:lstStyle>
            <a:lvl1pPr>
              <a:defRPr/>
            </a:lvl1pPr>
            <a:extLst/>
          </a:lstStyle>
          <a:p>
            <a:pPr>
              <a:defRPr/>
            </a:pPr>
            <a:fld id="{B8BEF189-75C2-49ED-9B3A-CF8CD619E5DF}" type="slidenum">
              <a:rPr lang="en-IN"/>
              <a:pPr>
                <a:defRPr/>
              </a:pPr>
              <a:t>‹#›</a:t>
            </a:fld>
            <a:endParaRPr lang="en-I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IN"/>
          </a:p>
        </p:txBody>
      </p:sp>
      <p:sp>
        <p:nvSpPr>
          <p:cNvPr id="5" name="Footer Placeholder 2"/>
          <p:cNvSpPr>
            <a:spLocks noGrp="1"/>
          </p:cNvSpPr>
          <p:nvPr>
            <p:ph type="ftr" sz="quarter" idx="11"/>
          </p:nvPr>
        </p:nvSpPr>
        <p:spPr/>
        <p:txBody>
          <a:bodyPr/>
          <a:lstStyle>
            <a:lvl1pPr>
              <a:defRPr/>
            </a:lvl1pPr>
          </a:lstStyle>
          <a:p>
            <a:pPr>
              <a:defRPr/>
            </a:pPr>
            <a:endParaRPr lang="en-IN"/>
          </a:p>
        </p:txBody>
      </p:sp>
      <p:sp>
        <p:nvSpPr>
          <p:cNvPr id="6" name="Slide Number Placeholder 22"/>
          <p:cNvSpPr>
            <a:spLocks noGrp="1"/>
          </p:cNvSpPr>
          <p:nvPr>
            <p:ph type="sldNum" sz="quarter" idx="12"/>
          </p:nvPr>
        </p:nvSpPr>
        <p:spPr/>
        <p:txBody>
          <a:bodyPr/>
          <a:lstStyle>
            <a:lvl1pPr>
              <a:defRPr/>
            </a:lvl1pPr>
          </a:lstStyle>
          <a:p>
            <a:pPr>
              <a:defRPr/>
            </a:pPr>
            <a:fld id="{9657DDA2-8989-495F-9C23-EF3A6D61B166}"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IN"/>
          </a:p>
        </p:txBody>
      </p:sp>
      <p:sp>
        <p:nvSpPr>
          <p:cNvPr id="8" name="Footer Placeholder 7"/>
          <p:cNvSpPr>
            <a:spLocks noGrp="1"/>
          </p:cNvSpPr>
          <p:nvPr>
            <p:ph type="ftr" sz="quarter" idx="11"/>
          </p:nvPr>
        </p:nvSpPr>
        <p:spPr/>
        <p:txBody>
          <a:bodyPr/>
          <a:lstStyle>
            <a:lvl1pPr>
              <a:defRPr/>
            </a:lvl1pPr>
            <a:extLst/>
          </a:lstStyle>
          <a:p>
            <a:pPr>
              <a:defRPr/>
            </a:pPr>
            <a:endParaRPr lang="en-IN"/>
          </a:p>
        </p:txBody>
      </p:sp>
      <p:sp>
        <p:nvSpPr>
          <p:cNvPr id="9" name="Slide Number Placeholder 8"/>
          <p:cNvSpPr>
            <a:spLocks noGrp="1"/>
          </p:cNvSpPr>
          <p:nvPr>
            <p:ph type="sldNum" sz="quarter" idx="12"/>
          </p:nvPr>
        </p:nvSpPr>
        <p:spPr/>
        <p:txBody>
          <a:bodyPr/>
          <a:lstStyle>
            <a:lvl1pPr>
              <a:defRPr/>
            </a:lvl1pPr>
            <a:extLst/>
          </a:lstStyle>
          <a:p>
            <a:pPr>
              <a:defRPr/>
            </a:pPr>
            <a:fld id="{13962133-0177-4E5B-B5CE-4B655FCB3EFB}"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IN"/>
          </a:p>
        </p:txBody>
      </p:sp>
      <p:sp>
        <p:nvSpPr>
          <p:cNvPr id="26" name="Footer Placeholder 4"/>
          <p:cNvSpPr>
            <a:spLocks noGrp="1"/>
          </p:cNvSpPr>
          <p:nvPr>
            <p:ph type="ftr" sz="quarter" idx="11"/>
          </p:nvPr>
        </p:nvSpPr>
        <p:spPr/>
        <p:txBody>
          <a:bodyPr/>
          <a:lstStyle>
            <a:lvl1pPr>
              <a:defRPr/>
            </a:lvl1pPr>
            <a:extLst/>
          </a:lstStyle>
          <a:p>
            <a:pPr>
              <a:defRPr/>
            </a:pPr>
            <a:endParaRPr lang="en-IN"/>
          </a:p>
        </p:txBody>
      </p:sp>
      <p:sp>
        <p:nvSpPr>
          <p:cNvPr id="27" name="Slide Number Placeholder 5"/>
          <p:cNvSpPr>
            <a:spLocks noGrp="1"/>
          </p:cNvSpPr>
          <p:nvPr>
            <p:ph type="sldNum" sz="quarter" idx="12"/>
          </p:nvPr>
        </p:nvSpPr>
        <p:spPr/>
        <p:txBody>
          <a:bodyPr/>
          <a:lstStyle>
            <a:lvl1pPr>
              <a:defRPr/>
            </a:lvl1pPr>
            <a:extLst/>
          </a:lstStyle>
          <a:p>
            <a:pPr>
              <a:defRPr/>
            </a:pPr>
            <a:fld id="{A7477903-7F64-4941-9CED-53B4934073CC}" type="slidenum">
              <a:rPr lang="en-IN"/>
              <a:pPr>
                <a:defRPr/>
              </a:pPr>
              <a:t>‹#›</a:t>
            </a:fld>
            <a:endParaRPr lang="en-I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IN"/>
          </a:p>
        </p:txBody>
      </p:sp>
      <p:sp>
        <p:nvSpPr>
          <p:cNvPr id="6" name="Footer Placeholder 5"/>
          <p:cNvSpPr>
            <a:spLocks noGrp="1"/>
          </p:cNvSpPr>
          <p:nvPr>
            <p:ph type="ftr" sz="quarter" idx="11"/>
          </p:nvPr>
        </p:nvSpPr>
        <p:spPr/>
        <p:txBody>
          <a:bodyPr/>
          <a:lstStyle>
            <a:lvl1pPr>
              <a:defRPr/>
            </a:lvl1pPr>
            <a:extLst/>
          </a:lstStyle>
          <a:p>
            <a:pPr>
              <a:defRPr/>
            </a:pPr>
            <a:endParaRPr lang="en-IN"/>
          </a:p>
        </p:txBody>
      </p:sp>
      <p:sp>
        <p:nvSpPr>
          <p:cNvPr id="7" name="Slide Number Placeholder 6"/>
          <p:cNvSpPr>
            <a:spLocks noGrp="1"/>
          </p:cNvSpPr>
          <p:nvPr>
            <p:ph type="sldNum" sz="quarter" idx="12"/>
          </p:nvPr>
        </p:nvSpPr>
        <p:spPr/>
        <p:txBody>
          <a:bodyPr/>
          <a:lstStyle>
            <a:lvl1pPr>
              <a:defRPr/>
            </a:lvl1pPr>
            <a:extLst/>
          </a:lstStyle>
          <a:p>
            <a:pPr>
              <a:defRPr/>
            </a:pPr>
            <a:fld id="{7D4CC8BB-B2D9-42D1-84E2-6FE9018E6124}" type="slidenum">
              <a:rPr lang="en-IN"/>
              <a:pPr>
                <a:defRPr/>
              </a:pPr>
              <a:t>‹#›</a:t>
            </a:fld>
            <a:endParaRPr lang="en-I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IN"/>
          </a:p>
        </p:txBody>
      </p:sp>
      <p:sp>
        <p:nvSpPr>
          <p:cNvPr id="18" name="Footer Placeholder 7"/>
          <p:cNvSpPr>
            <a:spLocks noGrp="1"/>
          </p:cNvSpPr>
          <p:nvPr>
            <p:ph type="ftr" sz="quarter" idx="11"/>
          </p:nvPr>
        </p:nvSpPr>
        <p:spPr/>
        <p:txBody>
          <a:bodyPr/>
          <a:lstStyle>
            <a:lvl1pPr>
              <a:defRPr/>
            </a:lvl1pPr>
            <a:extLst/>
          </a:lstStyle>
          <a:p>
            <a:pPr>
              <a:defRPr/>
            </a:pPr>
            <a:endParaRPr lang="en-IN"/>
          </a:p>
        </p:txBody>
      </p:sp>
      <p:sp>
        <p:nvSpPr>
          <p:cNvPr id="19" name="Slide Number Placeholder 8"/>
          <p:cNvSpPr>
            <a:spLocks noGrp="1"/>
          </p:cNvSpPr>
          <p:nvPr>
            <p:ph type="sldNum" sz="quarter" idx="12"/>
          </p:nvPr>
        </p:nvSpPr>
        <p:spPr/>
        <p:txBody>
          <a:bodyPr/>
          <a:lstStyle>
            <a:lvl1pPr>
              <a:defRPr/>
            </a:lvl1pPr>
            <a:extLst/>
          </a:lstStyle>
          <a:p>
            <a:pPr>
              <a:defRPr/>
            </a:pPr>
            <a:fld id="{B1FF009A-DDEB-4FFF-B0C6-CC9D0A2AA9D5}" type="slidenum">
              <a:rPr lang="en-IN"/>
              <a:pPr>
                <a:defRPr/>
              </a:pPr>
              <a:t>‹#›</a:t>
            </a:fld>
            <a:endParaRPr lang="en-I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IN"/>
          </a:p>
        </p:txBody>
      </p:sp>
      <p:sp>
        <p:nvSpPr>
          <p:cNvPr id="4" name="Footer Placeholder 2"/>
          <p:cNvSpPr>
            <a:spLocks noGrp="1"/>
          </p:cNvSpPr>
          <p:nvPr>
            <p:ph type="ftr" sz="quarter" idx="11"/>
          </p:nvPr>
        </p:nvSpPr>
        <p:spPr/>
        <p:txBody>
          <a:bodyPr/>
          <a:lstStyle>
            <a:lvl1pPr>
              <a:defRPr/>
            </a:lvl1pPr>
          </a:lstStyle>
          <a:p>
            <a:pPr>
              <a:defRPr/>
            </a:pPr>
            <a:endParaRPr lang="en-IN"/>
          </a:p>
        </p:txBody>
      </p:sp>
      <p:sp>
        <p:nvSpPr>
          <p:cNvPr id="5" name="Slide Number Placeholder 22"/>
          <p:cNvSpPr>
            <a:spLocks noGrp="1"/>
          </p:cNvSpPr>
          <p:nvPr>
            <p:ph type="sldNum" sz="quarter" idx="12"/>
          </p:nvPr>
        </p:nvSpPr>
        <p:spPr/>
        <p:txBody>
          <a:bodyPr/>
          <a:lstStyle>
            <a:lvl1pPr>
              <a:defRPr/>
            </a:lvl1pPr>
          </a:lstStyle>
          <a:p>
            <a:pPr>
              <a:defRPr/>
            </a:pPr>
            <a:fld id="{5B308071-D2BA-4300-91B3-926B9CDEFDF6}" type="slidenum">
              <a:rPr lang="en-IN"/>
              <a:pPr>
                <a:defRPr/>
              </a:pPr>
              <a:t>‹#›</a:t>
            </a:fld>
            <a:endParaRPr lang="en-I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IN"/>
          </a:p>
        </p:txBody>
      </p:sp>
      <p:sp>
        <p:nvSpPr>
          <p:cNvPr id="3" name="Footer Placeholder 2"/>
          <p:cNvSpPr>
            <a:spLocks noGrp="1"/>
          </p:cNvSpPr>
          <p:nvPr>
            <p:ph type="ftr" sz="quarter" idx="11"/>
          </p:nvPr>
        </p:nvSpPr>
        <p:spPr/>
        <p:txBody>
          <a:bodyPr/>
          <a:lstStyle>
            <a:lvl1pPr>
              <a:defRPr/>
            </a:lvl1pPr>
            <a:extLst/>
          </a:lstStyle>
          <a:p>
            <a:pPr>
              <a:defRPr/>
            </a:pPr>
            <a:endParaRPr lang="en-IN"/>
          </a:p>
        </p:txBody>
      </p:sp>
      <p:sp>
        <p:nvSpPr>
          <p:cNvPr id="4" name="Slide Number Placeholder 3"/>
          <p:cNvSpPr>
            <a:spLocks noGrp="1"/>
          </p:cNvSpPr>
          <p:nvPr>
            <p:ph type="sldNum" sz="quarter" idx="12"/>
          </p:nvPr>
        </p:nvSpPr>
        <p:spPr/>
        <p:txBody>
          <a:bodyPr/>
          <a:lstStyle>
            <a:lvl1pPr>
              <a:defRPr/>
            </a:lvl1pPr>
            <a:extLst/>
          </a:lstStyle>
          <a:p>
            <a:pPr>
              <a:defRPr/>
            </a:pPr>
            <a:fld id="{A5BE0BC1-5A9F-4E19-9F79-325ADB9AC34E}" type="slidenum">
              <a:rPr lang="en-IN"/>
              <a:pPr>
                <a:defRPr/>
              </a:pPr>
              <a:t>‹#›</a:t>
            </a:fld>
            <a:endParaRPr lang="en-I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IN"/>
          </a:p>
        </p:txBody>
      </p:sp>
      <p:sp>
        <p:nvSpPr>
          <p:cNvPr id="6" name="Footer Placeholder 2"/>
          <p:cNvSpPr>
            <a:spLocks noGrp="1"/>
          </p:cNvSpPr>
          <p:nvPr>
            <p:ph type="ftr" sz="quarter" idx="11"/>
          </p:nvPr>
        </p:nvSpPr>
        <p:spPr/>
        <p:txBody>
          <a:bodyPr/>
          <a:lstStyle>
            <a:lvl1pPr>
              <a:defRPr/>
            </a:lvl1pPr>
          </a:lstStyle>
          <a:p>
            <a:pPr>
              <a:defRPr/>
            </a:pPr>
            <a:endParaRPr lang="en-IN"/>
          </a:p>
        </p:txBody>
      </p:sp>
      <p:sp>
        <p:nvSpPr>
          <p:cNvPr id="7" name="Slide Number Placeholder 22"/>
          <p:cNvSpPr>
            <a:spLocks noGrp="1"/>
          </p:cNvSpPr>
          <p:nvPr>
            <p:ph type="sldNum" sz="quarter" idx="12"/>
          </p:nvPr>
        </p:nvSpPr>
        <p:spPr/>
        <p:txBody>
          <a:bodyPr/>
          <a:lstStyle>
            <a:lvl1pPr>
              <a:defRPr/>
            </a:lvl1pPr>
          </a:lstStyle>
          <a:p>
            <a:pPr>
              <a:defRPr/>
            </a:pPr>
            <a:fld id="{41F2FA38-C8BD-4498-9C70-E93E213977C0}" type="slidenum">
              <a:rPr lang="en-IN"/>
              <a:pPr>
                <a:defRPr/>
              </a:pPr>
              <a:t>‹#›</a:t>
            </a:fld>
            <a:endParaRPr lang="en-I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09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799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09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799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en-IN"/>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IN"/>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A2D3D672-FD70-48B6-A9B6-06803BDCA9D2}" type="slidenum">
              <a:rPr lang="en-IN"/>
              <a:pPr>
                <a:defRPr/>
              </a:pPr>
              <a:t>‹#›</a:t>
            </a:fld>
            <a:endParaRPr lang="en-I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IN"/>
          </a:p>
        </p:txBody>
      </p:sp>
      <p:sp>
        <p:nvSpPr>
          <p:cNvPr id="5" name="Footer Placeholder 2"/>
          <p:cNvSpPr>
            <a:spLocks noGrp="1"/>
          </p:cNvSpPr>
          <p:nvPr>
            <p:ph type="ftr" sz="quarter" idx="11"/>
          </p:nvPr>
        </p:nvSpPr>
        <p:spPr/>
        <p:txBody>
          <a:bodyPr/>
          <a:lstStyle>
            <a:lvl1pPr>
              <a:defRPr/>
            </a:lvl1pPr>
          </a:lstStyle>
          <a:p>
            <a:pPr>
              <a:defRPr/>
            </a:pPr>
            <a:endParaRPr lang="en-IN"/>
          </a:p>
        </p:txBody>
      </p:sp>
      <p:sp>
        <p:nvSpPr>
          <p:cNvPr id="6" name="Slide Number Placeholder 22"/>
          <p:cNvSpPr>
            <a:spLocks noGrp="1"/>
          </p:cNvSpPr>
          <p:nvPr>
            <p:ph type="sldNum" sz="quarter" idx="12"/>
          </p:nvPr>
        </p:nvSpPr>
        <p:spPr/>
        <p:txBody>
          <a:bodyPr/>
          <a:lstStyle>
            <a:lvl1pPr>
              <a:defRPr/>
            </a:lvl1pPr>
          </a:lstStyle>
          <a:p>
            <a:pPr>
              <a:defRPr/>
            </a:pPr>
            <a:fld id="{D9E3C9A6-92EA-4E5F-93AE-8045C865B5FC}" type="slidenum">
              <a:rPr lang="en-IN"/>
              <a:pPr>
                <a:defRPr/>
              </a:pPr>
              <a:t>‹#›</a:t>
            </a:fld>
            <a:endParaRPr lang="en-I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IN"/>
          </a:p>
        </p:txBody>
      </p:sp>
      <p:sp>
        <p:nvSpPr>
          <p:cNvPr id="5" name="Footer Placeholder 2"/>
          <p:cNvSpPr>
            <a:spLocks noGrp="1"/>
          </p:cNvSpPr>
          <p:nvPr>
            <p:ph type="ftr" sz="quarter" idx="11"/>
          </p:nvPr>
        </p:nvSpPr>
        <p:spPr/>
        <p:txBody>
          <a:bodyPr/>
          <a:lstStyle>
            <a:lvl1pPr>
              <a:defRPr/>
            </a:lvl1pPr>
          </a:lstStyle>
          <a:p>
            <a:pPr>
              <a:defRPr/>
            </a:pPr>
            <a:endParaRPr lang="en-IN"/>
          </a:p>
        </p:txBody>
      </p:sp>
      <p:sp>
        <p:nvSpPr>
          <p:cNvPr id="6" name="Slide Number Placeholder 22"/>
          <p:cNvSpPr>
            <a:spLocks noGrp="1"/>
          </p:cNvSpPr>
          <p:nvPr>
            <p:ph type="sldNum" sz="quarter" idx="12"/>
          </p:nvPr>
        </p:nvSpPr>
        <p:spPr/>
        <p:txBody>
          <a:bodyPr/>
          <a:lstStyle>
            <a:lvl1pPr>
              <a:defRPr/>
            </a:lvl1pPr>
          </a:lstStyle>
          <a:p>
            <a:pPr>
              <a:defRPr/>
            </a:pPr>
            <a:fld id="{6AD91DEB-BD78-4BBE-ACC5-2F24E7D48B90}"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IN"/>
          </a:p>
        </p:txBody>
      </p:sp>
      <p:sp>
        <p:nvSpPr>
          <p:cNvPr id="4" name="Footer Placeholder 3"/>
          <p:cNvSpPr>
            <a:spLocks noGrp="1"/>
          </p:cNvSpPr>
          <p:nvPr>
            <p:ph type="ftr" sz="quarter" idx="11"/>
          </p:nvPr>
        </p:nvSpPr>
        <p:spPr/>
        <p:txBody>
          <a:bodyPr/>
          <a:lstStyle>
            <a:lvl1pPr>
              <a:defRPr/>
            </a:lvl1pPr>
            <a:extLst/>
          </a:lstStyle>
          <a:p>
            <a:pPr>
              <a:defRPr/>
            </a:pPr>
            <a:endParaRPr lang="en-IN"/>
          </a:p>
        </p:txBody>
      </p:sp>
      <p:sp>
        <p:nvSpPr>
          <p:cNvPr id="5" name="Slide Number Placeholder 4"/>
          <p:cNvSpPr>
            <a:spLocks noGrp="1"/>
          </p:cNvSpPr>
          <p:nvPr>
            <p:ph type="sldNum" sz="quarter" idx="12"/>
          </p:nvPr>
        </p:nvSpPr>
        <p:spPr/>
        <p:txBody>
          <a:bodyPr/>
          <a:lstStyle>
            <a:lvl1pPr>
              <a:defRPr/>
            </a:lvl1pPr>
            <a:extLst/>
          </a:lstStyle>
          <a:p>
            <a:pPr>
              <a:defRPr/>
            </a:pPr>
            <a:fld id="{C645ECD8-768B-4966-8BA9-43313E5DC7C8}" type="slidenum">
              <a:rPr lang="en-IN"/>
              <a:pPr>
                <a:defRPr/>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IN"/>
          </a:p>
        </p:txBody>
      </p:sp>
      <p:sp>
        <p:nvSpPr>
          <p:cNvPr id="3" name="Footer Placeholder 21"/>
          <p:cNvSpPr>
            <a:spLocks noGrp="1"/>
          </p:cNvSpPr>
          <p:nvPr>
            <p:ph type="ftr" sz="quarter" idx="11"/>
          </p:nvPr>
        </p:nvSpPr>
        <p:spPr/>
        <p:txBody>
          <a:bodyPr/>
          <a:lstStyle>
            <a:lvl1pPr>
              <a:defRPr/>
            </a:lvl1pPr>
          </a:lstStyle>
          <a:p>
            <a:pPr>
              <a:defRPr/>
            </a:pPr>
            <a:endParaRPr lang="en-IN"/>
          </a:p>
        </p:txBody>
      </p:sp>
      <p:sp>
        <p:nvSpPr>
          <p:cNvPr id="4" name="Slide Number Placeholder 17"/>
          <p:cNvSpPr>
            <a:spLocks noGrp="1"/>
          </p:cNvSpPr>
          <p:nvPr>
            <p:ph type="sldNum" sz="quarter" idx="12"/>
          </p:nvPr>
        </p:nvSpPr>
        <p:spPr/>
        <p:txBody>
          <a:bodyPr/>
          <a:lstStyle>
            <a:lvl1pPr>
              <a:defRPr/>
            </a:lvl1pPr>
          </a:lstStyle>
          <a:p>
            <a:pPr>
              <a:defRPr/>
            </a:pPr>
            <a:fld id="{2940FA22-EB46-48BD-86F7-F30D259B2DFF}"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IN"/>
          </a:p>
        </p:txBody>
      </p:sp>
      <p:sp>
        <p:nvSpPr>
          <p:cNvPr id="6" name="Footer Placeholder 5"/>
          <p:cNvSpPr>
            <a:spLocks noGrp="1"/>
          </p:cNvSpPr>
          <p:nvPr>
            <p:ph type="ftr" sz="quarter" idx="11"/>
          </p:nvPr>
        </p:nvSpPr>
        <p:spPr/>
        <p:txBody>
          <a:bodyPr/>
          <a:lstStyle>
            <a:lvl1pPr>
              <a:defRPr/>
            </a:lvl1pPr>
            <a:extLst/>
          </a:lstStyle>
          <a:p>
            <a:pPr>
              <a:defRPr/>
            </a:pPr>
            <a:endParaRPr lang="en-IN"/>
          </a:p>
        </p:txBody>
      </p:sp>
      <p:sp>
        <p:nvSpPr>
          <p:cNvPr id="7" name="Slide Number Placeholder 6"/>
          <p:cNvSpPr>
            <a:spLocks noGrp="1"/>
          </p:cNvSpPr>
          <p:nvPr>
            <p:ph type="sldNum" sz="quarter" idx="12"/>
          </p:nvPr>
        </p:nvSpPr>
        <p:spPr/>
        <p:txBody>
          <a:bodyPr/>
          <a:lstStyle>
            <a:lvl1pPr>
              <a:defRPr/>
            </a:lvl1pPr>
            <a:extLst/>
          </a:lstStyle>
          <a:p>
            <a:pPr>
              <a:defRPr/>
            </a:pPr>
            <a:fld id="{B3919446-FCB4-4CD5-890D-8F299D1A9A1C}" type="slidenum">
              <a:rPr lang="en-IN"/>
              <a:pPr>
                <a:defRPr/>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IN"/>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IN"/>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979B865-9571-4C46-B5FF-5DB110455D62}" type="slidenum">
              <a:rPr lang="en-IN"/>
              <a:pPr>
                <a:defRPr/>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IN"/>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IN"/>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3A1F89F-D3E3-4D0C-A100-C48B7372B178}"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5297" r:id="rId1"/>
    <p:sldLayoutId id="2147485245" r:id="rId2"/>
    <p:sldLayoutId id="2147485298" r:id="rId3"/>
    <p:sldLayoutId id="2147485299" r:id="rId4"/>
    <p:sldLayoutId id="2147485300" r:id="rId5"/>
    <p:sldLayoutId id="2147485301" r:id="rId6"/>
    <p:sldLayoutId id="2147485246" r:id="rId7"/>
    <p:sldLayoutId id="2147485302" r:id="rId8"/>
    <p:sldLayoutId id="2147485303" r:id="rId9"/>
    <p:sldLayoutId id="2147485247" r:id="rId10"/>
    <p:sldLayoutId id="2147485248" r:id="rId11"/>
    <p:sldLayoutId id="2147485250" r:id="rId12"/>
    <p:sldLayoutId id="2147485251" r:id="rId13"/>
    <p:sldLayoutId id="2147485326" r:id="rId14"/>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71BF76D-417B-4E14-B5CE-E084D70548E0}"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5253" r:id="rId1"/>
    <p:sldLayoutId id="2147485254" r:id="rId2"/>
    <p:sldLayoutId id="2147485255" r:id="rId3"/>
    <p:sldLayoutId id="2147485256" r:id="rId4"/>
    <p:sldLayoutId id="2147485257" r:id="rId5"/>
    <p:sldLayoutId id="2147485258" r:id="rId6"/>
    <p:sldLayoutId id="2147485259" r:id="rId7"/>
    <p:sldLayoutId id="2147485260" r:id="rId8"/>
    <p:sldLayoutId id="2147485261" r:id="rId9"/>
    <p:sldLayoutId id="2147485262" r:id="rId10"/>
    <p:sldLayoutId id="214748526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IN"/>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IN"/>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B0E30234-046E-47E0-9D8C-0D226E8EE252}" type="slidenum">
              <a:rPr lang="en-IN"/>
              <a:pPr>
                <a:defRPr/>
              </a:pPr>
              <a:t>‹#›</a:t>
            </a:fld>
            <a:endParaRPr lang="en-IN"/>
          </a:p>
        </p:txBody>
      </p:sp>
      <p:sp>
        <p:nvSpPr>
          <p:cNvPr id="4110"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11"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304" r:id="rId1"/>
    <p:sldLayoutId id="2147485305" r:id="rId2"/>
    <p:sldLayoutId id="2147485306" r:id="rId3"/>
    <p:sldLayoutId id="2147485307" r:id="rId4"/>
    <p:sldLayoutId id="2147485308" r:id="rId5"/>
    <p:sldLayoutId id="2147485309" r:id="rId6"/>
    <p:sldLayoutId id="2147485310" r:id="rId7"/>
    <p:sldLayoutId id="2147485311" r:id="rId8"/>
    <p:sldLayoutId id="2147485312" r:id="rId9"/>
    <p:sldLayoutId id="2147485313" r:id="rId10"/>
    <p:sldLayoutId id="2147485314" r:id="rId11"/>
  </p:sldLayoutIdLst>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5127"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IN"/>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IN"/>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966710E5-78BC-4871-A810-AFED108356A4}"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5315" r:id="rId1"/>
    <p:sldLayoutId id="2147485275" r:id="rId2"/>
    <p:sldLayoutId id="2147485316" r:id="rId3"/>
    <p:sldLayoutId id="2147485276" r:id="rId4"/>
    <p:sldLayoutId id="2147485277" r:id="rId5"/>
    <p:sldLayoutId id="2147485278" r:id="rId6"/>
    <p:sldLayoutId id="2147485317" r:id="rId7"/>
    <p:sldLayoutId id="2147485279" r:id="rId8"/>
    <p:sldLayoutId id="2147485318" r:id="rId9"/>
    <p:sldLayoutId id="2147485280" r:id="rId10"/>
    <p:sldLayoutId id="2147485281" r:id="rId11"/>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7180"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IN"/>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IN"/>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C8B5030E-ADCA-4023-A8FE-1AA1D557CE86}" type="slidenum">
              <a:rPr lang="en-IN"/>
              <a:pPr>
                <a:defRPr/>
              </a:pPr>
              <a:t>‹#›</a:t>
            </a:fld>
            <a:endParaRPr lang="en-IN"/>
          </a:p>
        </p:txBody>
      </p:sp>
    </p:spTree>
  </p:cSld>
  <p:clrMap bg1="dk1" tx1="lt1" bg2="dk2" tx2="lt2" accent1="accent1" accent2="accent2" accent3="accent3" accent4="accent4" accent5="accent5" accent6="accent6" hlink="hlink" folHlink="folHlink"/>
  <p:sldLayoutIdLst>
    <p:sldLayoutId id="2147485320" r:id="rId1"/>
    <p:sldLayoutId id="2147485292" r:id="rId2"/>
    <p:sldLayoutId id="2147485321" r:id="rId3"/>
    <p:sldLayoutId id="2147485322" r:id="rId4"/>
    <p:sldLayoutId id="2147485323" r:id="rId5"/>
    <p:sldLayoutId id="2147485293" r:id="rId6"/>
    <p:sldLayoutId id="2147485324" r:id="rId7"/>
    <p:sldLayoutId id="2147485294" r:id="rId8"/>
    <p:sldLayoutId id="2147485325" r:id="rId9"/>
    <p:sldLayoutId id="2147485295" r:id="rId10"/>
    <p:sldLayoutId id="2147485296" r:id="rId11"/>
  </p:sldLayoutIdLst>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5"/>
          <p:cNvSpPr>
            <a:spLocks noGrp="1" noChangeArrowheads="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9F0335C-6789-49A8-B5C6-05CE2DC90346}" type="slidenum">
              <a:rPr lang="en-IN" smtClean="0"/>
              <a:pPr/>
              <a:t>1</a:t>
            </a:fld>
            <a:endParaRPr lang="en-IN" smtClean="0"/>
          </a:p>
        </p:txBody>
      </p:sp>
      <p:sp>
        <p:nvSpPr>
          <p:cNvPr id="2050" name="Rectangle 2"/>
          <p:cNvSpPr>
            <a:spLocks noGrp="1" noChangeArrowheads="1"/>
          </p:cNvSpPr>
          <p:nvPr>
            <p:ph type="title" idx="4294967295"/>
          </p:nvPr>
        </p:nvSpPr>
        <p:spPr>
          <a:xfrm>
            <a:off x="414338" y="1928802"/>
            <a:ext cx="8229600" cy="2222500"/>
          </a:xfrm>
        </p:spPr>
        <p:txBody>
          <a:bodyPr/>
          <a:lstStyle/>
          <a:p>
            <a:pPr algn="ctr" eaLnBrk="1" fontAlgn="auto" hangingPunct="1">
              <a:spcAft>
                <a:spcPts val="0"/>
              </a:spcAft>
              <a:defRPr/>
            </a:pPr>
            <a:r>
              <a:rPr lang="en-US" sz="6000" u="sng" dirty="0" smtClean="0">
                <a:solidFill>
                  <a:schemeClr val="tx1">
                    <a:lumMod val="95000"/>
                  </a:schemeClr>
                </a:solidFill>
                <a:effectLst>
                  <a:outerShdw blurRad="38100" dist="38100" dir="2700000" algn="tl">
                    <a:srgbClr val="000000">
                      <a:alpha val="43137"/>
                    </a:srgbClr>
                  </a:outerShdw>
                </a:effectLst>
                <a:latin typeface="Algerian" pitchFamily="82" charset="0"/>
              </a:rPr>
              <a:t>TOOTH ERUPTION AND SHEDDING</a:t>
            </a:r>
            <a:endParaRPr lang="en-IN" sz="6000" u="sng" dirty="0" smtClean="0">
              <a:solidFill>
                <a:schemeClr val="tx1">
                  <a:lumMod val="95000"/>
                </a:schemeClr>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5091134"/>
          </a:xfrm>
        </p:spPr>
        <p:txBody>
          <a:bodyPr/>
          <a:lstStyle/>
          <a:p>
            <a:pPr>
              <a:lnSpc>
                <a:spcPct val="150000"/>
              </a:lnSpc>
            </a:pPr>
            <a:r>
              <a:rPr lang="en-US" dirty="0" smtClean="0"/>
              <a:t>Initially good deal of space</a:t>
            </a:r>
          </a:p>
          <a:p>
            <a:pPr>
              <a:lnSpc>
                <a:spcPct val="150000"/>
              </a:lnSpc>
            </a:pPr>
            <a:r>
              <a:rPr lang="en-US" dirty="0" smtClean="0"/>
              <a:t>As the tooth buds grow in size, they get crowded, but the jaw growth also occurs at the same </a:t>
            </a:r>
            <a:r>
              <a:rPr lang="en-US" dirty="0" smtClean="0"/>
              <a:t>time</a:t>
            </a:r>
            <a:endParaRPr lang="en-US" dirty="0" smtClean="0"/>
          </a:p>
        </p:txBody>
      </p:sp>
      <p:sp>
        <p:nvSpPr>
          <p:cNvPr id="3" name="Title 2"/>
          <p:cNvSpPr>
            <a:spLocks noGrp="1"/>
          </p:cNvSpPr>
          <p:nvPr>
            <p:ph type="title"/>
          </p:nvPr>
        </p:nvSpPr>
        <p:spPr/>
        <p:txBody>
          <a:bodyPr>
            <a:normAutofit/>
          </a:bodyPr>
          <a:lstStyle/>
          <a:p>
            <a:r>
              <a:rPr lang="en-US" sz="3600" dirty="0" smtClean="0"/>
              <a:t>Pre-Eruptive stage: deciduous teeth</a:t>
            </a:r>
            <a:endParaRPr lang="en-US" sz="3600"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10</a:t>
            </a:fld>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sz="2800" dirty="0" smtClean="0"/>
              <a:t>Permanent incisors, canines in bony crypts lingual to deciduous teeth</a:t>
            </a:r>
          </a:p>
          <a:p>
            <a:pPr>
              <a:lnSpc>
                <a:spcPct val="200000"/>
              </a:lnSpc>
            </a:pPr>
            <a:r>
              <a:rPr lang="en-US" sz="2800" dirty="0" smtClean="0"/>
              <a:t>Molars distal to the primary tooth</a:t>
            </a:r>
            <a:endParaRPr lang="en-US" sz="2800" dirty="0"/>
          </a:p>
        </p:txBody>
      </p:sp>
      <p:sp>
        <p:nvSpPr>
          <p:cNvPr id="3" name="Title 2"/>
          <p:cNvSpPr>
            <a:spLocks noGrp="1"/>
          </p:cNvSpPr>
          <p:nvPr>
            <p:ph type="title"/>
          </p:nvPr>
        </p:nvSpPr>
        <p:spPr>
          <a:xfrm>
            <a:off x="457200" y="274638"/>
            <a:ext cx="8686800" cy="1143000"/>
          </a:xfrm>
        </p:spPr>
        <p:txBody>
          <a:bodyPr>
            <a:noAutofit/>
          </a:bodyPr>
          <a:lstStyle/>
          <a:p>
            <a:r>
              <a:rPr lang="en-US" sz="3600" dirty="0" smtClean="0"/>
              <a:t>Pre-eruptive stage: permanent teeth</a:t>
            </a:r>
            <a:endParaRPr lang="en-US" sz="3600"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11</a:t>
            </a:fld>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sz="half" idx="1"/>
          </p:nvPr>
        </p:nvSpPr>
        <p:spPr>
          <a:xfrm>
            <a:off x="468313" y="260350"/>
            <a:ext cx="8229600" cy="2185988"/>
          </a:xfrm>
        </p:spPr>
        <p:txBody>
          <a:bodyPr/>
          <a:lstStyle/>
          <a:p>
            <a:pPr marL="609600" indent="-609600" eaLnBrk="1" hangingPunct="1">
              <a:lnSpc>
                <a:spcPct val="150000"/>
              </a:lnSpc>
              <a:buFont typeface="Wingdings" pitchFamily="2" charset="2"/>
              <a:buNone/>
            </a:pPr>
            <a:endParaRPr lang="en-US" sz="2800" dirty="0" smtClean="0">
              <a:solidFill>
                <a:schemeClr val="hlink"/>
              </a:solidFill>
            </a:endParaRPr>
          </a:p>
          <a:p>
            <a:pPr marL="609600" indent="-609600" algn="just" eaLnBrk="1" hangingPunct="1">
              <a:lnSpc>
                <a:spcPct val="150000"/>
              </a:lnSpc>
              <a:buFont typeface="Wingdings" pitchFamily="2" charset="2"/>
              <a:buChar char="v"/>
            </a:pPr>
            <a:r>
              <a:rPr lang="en-US" sz="2800" dirty="0" smtClean="0">
                <a:solidFill>
                  <a:srgbClr val="000000"/>
                </a:solidFill>
              </a:rPr>
              <a:t>Permanent anterior tooth germs develop lingual to the primary anterior teeth and later as primary teeth erupt, the permanent crowns lie at the apical 3rd of primary roots.</a:t>
            </a:r>
          </a:p>
          <a:p>
            <a:pPr marL="609600" indent="-609600" eaLnBrk="1" hangingPunct="1">
              <a:lnSpc>
                <a:spcPct val="150000"/>
              </a:lnSpc>
              <a:buFont typeface="Wingdings" pitchFamily="2" charset="2"/>
              <a:buNone/>
            </a:pPr>
            <a:endParaRPr lang="en-US" sz="2800" dirty="0" smtClean="0">
              <a:solidFill>
                <a:schemeClr val="hlink"/>
              </a:solidFill>
            </a:endParaRPr>
          </a:p>
        </p:txBody>
      </p:sp>
      <p:pic>
        <p:nvPicPr>
          <p:cNvPr id="45059" name="Picture 6"/>
          <p:cNvPicPr>
            <a:picLocks noGrp="1" noChangeAspect="1" noChangeArrowheads="1"/>
          </p:cNvPicPr>
          <p:nvPr>
            <p:ph sz="half" idx="2"/>
          </p:nvPr>
        </p:nvPicPr>
        <p:blipFill>
          <a:blip r:embed="rId2"/>
          <a:srcRect l="4115" t="5368" r="1515" b="3658"/>
          <a:stretch>
            <a:fillRect/>
          </a:stretch>
        </p:blipFill>
        <p:spPr>
          <a:xfrm>
            <a:off x="1500166" y="4357694"/>
            <a:ext cx="6624637" cy="2451100"/>
          </a:xfrm>
          <a:noFill/>
        </p:spPr>
      </p:pic>
      <p:sp>
        <p:nvSpPr>
          <p:cNvPr id="45060"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624ABA2-D73C-4A92-8CF3-5BA6D3945BAF}" type="slidenum">
              <a:rPr lang="en-IN" smtClean="0"/>
              <a:pPr/>
              <a:t>12</a:t>
            </a:fld>
            <a:endParaRPr lang="en-IN" smtClean="0"/>
          </a:p>
        </p:txBody>
      </p:sp>
      <p:sp>
        <p:nvSpPr>
          <p:cNvPr id="5" name="Title 2"/>
          <p:cNvSpPr>
            <a:spLocks noGrp="1"/>
          </p:cNvSpPr>
          <p:nvPr>
            <p:ph type="title"/>
          </p:nvPr>
        </p:nvSpPr>
        <p:spPr>
          <a:xfrm>
            <a:off x="457200" y="214290"/>
            <a:ext cx="8686800" cy="1143000"/>
          </a:xfrm>
        </p:spPr>
        <p:txBody>
          <a:bodyPr>
            <a:noAutofit/>
          </a:bodyPr>
          <a:lstStyle/>
          <a:p>
            <a:r>
              <a:rPr lang="en-US" sz="3600" dirty="0" smtClean="0"/>
              <a:t>Pre-eruptive stage: permanent teeth</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sz="half" idx="1"/>
          </p:nvPr>
        </p:nvSpPr>
        <p:spPr>
          <a:xfrm>
            <a:off x="468313" y="1600203"/>
            <a:ext cx="8229600" cy="2185987"/>
          </a:xfrm>
        </p:spPr>
        <p:txBody>
          <a:bodyPr/>
          <a:lstStyle/>
          <a:p>
            <a:pPr algn="just" eaLnBrk="1" hangingPunct="1">
              <a:lnSpc>
                <a:spcPct val="150000"/>
              </a:lnSpc>
              <a:buFont typeface="Wingdings" pitchFamily="2" charset="2"/>
              <a:buChar char="v"/>
            </a:pPr>
            <a:r>
              <a:rPr lang="en-US" sz="2800" dirty="0" smtClean="0">
                <a:solidFill>
                  <a:srgbClr val="000000"/>
                </a:solidFill>
              </a:rPr>
              <a:t>Premolars tooth germs are finally positioned between the divergent roots of deciduous molars.</a:t>
            </a:r>
            <a:endParaRPr lang="en-IN" sz="2800" dirty="0" smtClean="0">
              <a:solidFill>
                <a:srgbClr val="000000"/>
              </a:solidFill>
            </a:endParaRPr>
          </a:p>
          <a:p>
            <a:pPr eaLnBrk="1" hangingPunct="1">
              <a:lnSpc>
                <a:spcPct val="150000"/>
              </a:lnSpc>
            </a:pPr>
            <a:endParaRPr lang="en-IN" sz="2800" dirty="0" smtClean="0"/>
          </a:p>
        </p:txBody>
      </p:sp>
      <p:pic>
        <p:nvPicPr>
          <p:cNvPr id="46083" name="Picture 6"/>
          <p:cNvPicPr>
            <a:picLocks noGrp="1" noChangeAspect="1" noChangeArrowheads="1"/>
          </p:cNvPicPr>
          <p:nvPr>
            <p:ph sz="half" idx="2"/>
          </p:nvPr>
        </p:nvPicPr>
        <p:blipFill>
          <a:blip r:embed="rId2"/>
          <a:srcRect l="7404" t="7043" r="2477" b="3677"/>
          <a:stretch>
            <a:fillRect/>
          </a:stretch>
        </p:blipFill>
        <p:spPr>
          <a:xfrm>
            <a:off x="1908175" y="4044974"/>
            <a:ext cx="5256213" cy="2741612"/>
          </a:xfrm>
          <a:noFill/>
        </p:spPr>
      </p:pic>
      <p:sp>
        <p:nvSpPr>
          <p:cNvPr id="46084"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BDF6BC8-2B4C-4C0C-B279-99399BD3D18C}" type="slidenum">
              <a:rPr lang="en-IN" smtClean="0"/>
              <a:pPr/>
              <a:t>13</a:t>
            </a:fld>
            <a:endParaRPr lang="en-IN" smtClean="0"/>
          </a:p>
        </p:txBody>
      </p:sp>
      <p:sp>
        <p:nvSpPr>
          <p:cNvPr id="5" name="Title 2"/>
          <p:cNvSpPr>
            <a:spLocks noGrp="1"/>
          </p:cNvSpPr>
          <p:nvPr>
            <p:ph type="title"/>
          </p:nvPr>
        </p:nvSpPr>
        <p:spPr>
          <a:xfrm>
            <a:off x="457200" y="274638"/>
            <a:ext cx="8686800" cy="1143000"/>
          </a:xfrm>
        </p:spPr>
        <p:txBody>
          <a:bodyPr>
            <a:noAutofit/>
          </a:bodyPr>
          <a:lstStyle/>
          <a:p>
            <a:r>
              <a:rPr lang="en-US" sz="3600" dirty="0" smtClean="0"/>
              <a:t>Pre-eruptive stage: permanent teeth</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half" idx="1"/>
          </p:nvPr>
        </p:nvSpPr>
        <p:spPr>
          <a:xfrm>
            <a:off x="323850" y="1554185"/>
            <a:ext cx="5116513" cy="5089525"/>
          </a:xfrm>
        </p:spPr>
        <p:txBody>
          <a:bodyPr/>
          <a:lstStyle/>
          <a:p>
            <a:pPr algn="just" eaLnBrk="1" hangingPunct="1">
              <a:lnSpc>
                <a:spcPct val="150000"/>
              </a:lnSpc>
              <a:buFont typeface="Wingdings" pitchFamily="2" charset="2"/>
              <a:buChar char="v"/>
            </a:pPr>
            <a:r>
              <a:rPr lang="en-US" sz="2400" dirty="0" smtClean="0">
                <a:solidFill>
                  <a:srgbClr val="000000"/>
                </a:solidFill>
              </a:rPr>
              <a:t>Permanent molar tooth germs develop from backward extension of dental lamina.</a:t>
            </a:r>
          </a:p>
          <a:p>
            <a:pPr algn="just" eaLnBrk="1" hangingPunct="1">
              <a:lnSpc>
                <a:spcPct val="150000"/>
              </a:lnSpc>
              <a:buFont typeface="Wingdings" pitchFamily="2" charset="2"/>
              <a:buChar char="v"/>
            </a:pPr>
            <a:r>
              <a:rPr lang="en-US" sz="2400" dirty="0" smtClean="0">
                <a:solidFill>
                  <a:srgbClr val="000000"/>
                </a:solidFill>
              </a:rPr>
              <a:t>Upper molar tooth germs develop first with their </a:t>
            </a:r>
            <a:r>
              <a:rPr lang="en-US" sz="2400" dirty="0" err="1" smtClean="0">
                <a:solidFill>
                  <a:srgbClr val="000000"/>
                </a:solidFill>
              </a:rPr>
              <a:t>occlusal</a:t>
            </a:r>
            <a:r>
              <a:rPr lang="en-US" sz="2400" dirty="0" smtClean="0">
                <a:solidFill>
                  <a:srgbClr val="000000"/>
                </a:solidFill>
              </a:rPr>
              <a:t> surface facing distally and changes its position only when the maxilla has grown sufficiently.</a:t>
            </a:r>
            <a:endParaRPr lang="en-IN" sz="2400" dirty="0" smtClean="0">
              <a:solidFill>
                <a:srgbClr val="000000"/>
              </a:solidFill>
            </a:endParaRPr>
          </a:p>
        </p:txBody>
      </p:sp>
      <p:pic>
        <p:nvPicPr>
          <p:cNvPr id="12292" name="Picture 6" descr="Figure_10-06"/>
          <p:cNvPicPr>
            <a:picLocks noGrp="1" noChangeAspect="1" noChangeArrowheads="1"/>
          </p:cNvPicPr>
          <p:nvPr>
            <p:ph sz="half" idx="2"/>
          </p:nvPr>
        </p:nvPicPr>
        <p:blipFill>
          <a:blip r:embed="rId2"/>
          <a:srcRect r="6250" b="29738"/>
          <a:stretch>
            <a:fillRect/>
          </a:stretch>
        </p:blipFill>
        <p:spPr>
          <a:xfrm>
            <a:off x="5500694" y="1771669"/>
            <a:ext cx="3419475" cy="4443413"/>
          </a:xfrm>
          <a:ln w="38100" cap="sq">
            <a:solidFill>
              <a:srgbClr val="000000"/>
            </a:solidFill>
          </a:ln>
          <a:effectLst>
            <a:outerShdw blurRad="50800" dist="38100" dir="2700000" algn="tl" rotWithShape="0">
              <a:srgbClr val="000000">
                <a:alpha val="43000"/>
              </a:srgbClr>
            </a:outerShdw>
          </a:effectLst>
        </p:spPr>
      </p:pic>
      <p:sp>
        <p:nvSpPr>
          <p:cNvPr id="47108"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EF2FFB2-442A-4CDB-A8AD-8F3D7F949E11}" type="slidenum">
              <a:rPr lang="en-IN" smtClean="0"/>
              <a:pPr/>
              <a:t>14</a:t>
            </a:fld>
            <a:endParaRPr lang="en-IN" smtClean="0"/>
          </a:p>
        </p:txBody>
      </p:sp>
      <p:sp>
        <p:nvSpPr>
          <p:cNvPr id="5" name="Title 2"/>
          <p:cNvSpPr>
            <a:spLocks noGrp="1"/>
          </p:cNvSpPr>
          <p:nvPr>
            <p:ph type="title"/>
          </p:nvPr>
        </p:nvSpPr>
        <p:spPr>
          <a:xfrm>
            <a:off x="457200" y="285728"/>
            <a:ext cx="8686800" cy="1143000"/>
          </a:xfrm>
        </p:spPr>
        <p:txBody>
          <a:bodyPr>
            <a:noAutofit/>
          </a:bodyPr>
          <a:lstStyle/>
          <a:p>
            <a:r>
              <a:rPr lang="en-US" sz="3600" dirty="0" smtClean="0"/>
              <a:t>Pre-eruptive stage: permanent teeth</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9" name="Rectangle 5"/>
          <p:cNvSpPr>
            <a:spLocks noGrp="1" noChangeArrowheads="1"/>
          </p:cNvSpPr>
          <p:nvPr>
            <p:ph type="body" sz="half" idx="1"/>
          </p:nvPr>
        </p:nvSpPr>
        <p:spPr>
          <a:xfrm>
            <a:off x="250825" y="2349500"/>
            <a:ext cx="4606925" cy="3436954"/>
          </a:xfrm>
        </p:spPr>
        <p:txBody>
          <a:bodyPr>
            <a:normAutofit lnSpcReduction="10000"/>
          </a:bodyPr>
          <a:lstStyle/>
          <a:p>
            <a:pPr marL="365760" indent="-256032" eaLnBrk="1" fontAlgn="auto" hangingPunct="1">
              <a:lnSpc>
                <a:spcPct val="160000"/>
              </a:lnSpc>
              <a:spcAft>
                <a:spcPts val="0"/>
              </a:spcAft>
              <a:buFont typeface="Wingdings" pitchFamily="2" charset="2"/>
              <a:buChar char="v"/>
              <a:defRPr/>
            </a:pPr>
            <a:r>
              <a:rPr lang="en-US" sz="2800" dirty="0" smtClean="0">
                <a:solidFill>
                  <a:srgbClr val="000000"/>
                </a:solidFill>
              </a:rPr>
              <a:t>In the </a:t>
            </a:r>
            <a:r>
              <a:rPr lang="en-US" sz="2800" dirty="0" err="1" smtClean="0">
                <a:solidFill>
                  <a:srgbClr val="000000"/>
                </a:solidFill>
              </a:rPr>
              <a:t>mandible,molar</a:t>
            </a:r>
            <a:r>
              <a:rPr lang="en-US" sz="2800" dirty="0" smtClean="0">
                <a:solidFill>
                  <a:srgbClr val="000000"/>
                </a:solidFill>
              </a:rPr>
              <a:t> tooth germs has mesial inclination </a:t>
            </a:r>
            <a:r>
              <a:rPr lang="en-US" sz="2800" dirty="0" smtClean="0">
                <a:solidFill>
                  <a:srgbClr val="000000"/>
                </a:solidFill>
                <a:sym typeface="Wingdings" pitchFamily="2" charset="2"/>
              </a:rPr>
              <a:t> vertical  sufficient jaw growth</a:t>
            </a:r>
          </a:p>
          <a:p>
            <a:pPr marL="365760" indent="-256032" eaLnBrk="1" fontAlgn="auto" hangingPunct="1">
              <a:lnSpc>
                <a:spcPct val="160000"/>
              </a:lnSpc>
              <a:spcAft>
                <a:spcPts val="0"/>
              </a:spcAft>
              <a:buFont typeface="Wingdings 3"/>
              <a:buChar char=""/>
              <a:defRPr/>
            </a:pPr>
            <a:endParaRPr lang="en-IN" sz="2800" dirty="0" smtClean="0"/>
          </a:p>
        </p:txBody>
      </p:sp>
      <p:pic>
        <p:nvPicPr>
          <p:cNvPr id="13316" name="Picture 7" descr="Figure_10-04"/>
          <p:cNvPicPr>
            <a:picLocks noGrp="1" noChangeAspect="1" noChangeArrowheads="1"/>
          </p:cNvPicPr>
          <p:nvPr>
            <p:ph sz="half" idx="2"/>
          </p:nvPr>
        </p:nvPicPr>
        <p:blipFill>
          <a:blip r:embed="rId2"/>
          <a:srcRect b="10115"/>
          <a:stretch>
            <a:fillRect/>
          </a:stretch>
        </p:blipFill>
        <p:spPr>
          <a:xfrm>
            <a:off x="4932363" y="2647965"/>
            <a:ext cx="4033837" cy="2924175"/>
          </a:xfrm>
          <a:ln w="38100" cap="sq">
            <a:solidFill>
              <a:srgbClr val="000000"/>
            </a:solidFill>
          </a:ln>
          <a:effectLst>
            <a:outerShdw blurRad="50800" dist="38100" dir="2700000" algn="tl" rotWithShape="0">
              <a:srgbClr val="000000">
                <a:alpha val="43000"/>
              </a:srgbClr>
            </a:outerShdw>
          </a:effectLst>
        </p:spPr>
      </p:pic>
      <p:sp>
        <p:nvSpPr>
          <p:cNvPr id="48132"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D701D42-395A-4F1A-9B38-FC097CA3A471}" type="slidenum">
              <a:rPr lang="en-IN" smtClean="0"/>
              <a:pPr/>
              <a:t>15</a:t>
            </a:fld>
            <a:endParaRPr lang="en-IN" smtClean="0"/>
          </a:p>
        </p:txBody>
      </p:sp>
      <p:sp>
        <p:nvSpPr>
          <p:cNvPr id="5" name="Title 2"/>
          <p:cNvSpPr>
            <a:spLocks noGrp="1"/>
          </p:cNvSpPr>
          <p:nvPr>
            <p:ph type="title"/>
          </p:nvPr>
        </p:nvSpPr>
        <p:spPr>
          <a:xfrm>
            <a:off x="357158" y="500050"/>
            <a:ext cx="8686800" cy="1143000"/>
          </a:xfrm>
        </p:spPr>
        <p:txBody>
          <a:bodyPr>
            <a:noAutofit/>
          </a:bodyPr>
          <a:lstStyle/>
          <a:p>
            <a:r>
              <a:rPr lang="en-US" sz="3600" dirty="0" smtClean="0"/>
              <a:t>Pre-eruptive stage: permanent teeth</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dirty="0" smtClean="0"/>
              <a:t>Total </a:t>
            </a:r>
            <a:r>
              <a:rPr lang="en-US" dirty="0" smtClean="0">
                <a:solidFill>
                  <a:schemeClr val="accent4"/>
                </a:solidFill>
              </a:rPr>
              <a:t>bodily movement </a:t>
            </a:r>
            <a:r>
              <a:rPr lang="en-US" dirty="0" smtClean="0"/>
              <a:t>of tooth germ</a:t>
            </a:r>
          </a:p>
          <a:p>
            <a:pPr algn="just">
              <a:lnSpc>
                <a:spcPct val="150000"/>
              </a:lnSpc>
            </a:pPr>
            <a:r>
              <a:rPr lang="en-US" dirty="0" smtClean="0"/>
              <a:t>Growth in a </a:t>
            </a:r>
            <a:r>
              <a:rPr lang="en-US" dirty="0" smtClean="0">
                <a:solidFill>
                  <a:schemeClr val="accent4"/>
                </a:solidFill>
              </a:rPr>
              <a:t>part of the tooth germ</a:t>
            </a:r>
            <a:r>
              <a:rPr lang="en-US" dirty="0" smtClean="0"/>
              <a:t>, while the other germs remains fixed leading to change in the centre of the tooth germ</a:t>
            </a:r>
          </a:p>
          <a:p>
            <a:pPr algn="just">
              <a:lnSpc>
                <a:spcPct val="150000"/>
              </a:lnSpc>
            </a:pPr>
            <a:r>
              <a:rPr lang="en-US" dirty="0" smtClean="0">
                <a:solidFill>
                  <a:schemeClr val="accent4"/>
                </a:solidFill>
              </a:rPr>
              <a:t>Bone remodeling</a:t>
            </a:r>
            <a:endParaRPr lang="en-US" dirty="0">
              <a:solidFill>
                <a:schemeClr val="accent4"/>
              </a:solidFill>
            </a:endParaRPr>
          </a:p>
        </p:txBody>
      </p:sp>
      <p:sp>
        <p:nvSpPr>
          <p:cNvPr id="3" name="Title 2"/>
          <p:cNvSpPr>
            <a:spLocks noGrp="1"/>
          </p:cNvSpPr>
          <p:nvPr>
            <p:ph type="title"/>
          </p:nvPr>
        </p:nvSpPr>
        <p:spPr/>
        <p:txBody>
          <a:bodyPr>
            <a:normAutofit/>
          </a:bodyPr>
          <a:lstStyle/>
          <a:p>
            <a:r>
              <a:rPr lang="en-US" sz="3600" dirty="0" smtClean="0"/>
              <a:t>Why pre-eruptive tooth movement?</a:t>
            </a:r>
            <a:endParaRPr lang="en-US" sz="3600"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16</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4761061-B0E7-4936-AF6E-2FD1E4411589}" type="slidenum">
              <a:rPr lang="en-IN" smtClean="0"/>
              <a:pPr/>
              <a:t>17</a:t>
            </a:fld>
            <a:endParaRPr lang="en-IN" smtClean="0"/>
          </a:p>
        </p:txBody>
      </p:sp>
      <p:sp>
        <p:nvSpPr>
          <p:cNvPr id="96258" name="Rectangle 2"/>
          <p:cNvSpPr>
            <a:spLocks noGrp="1" noChangeArrowheads="1"/>
          </p:cNvSpPr>
          <p:nvPr>
            <p:ph type="title"/>
          </p:nvPr>
        </p:nvSpPr>
        <p:spPr/>
        <p:txBody>
          <a:bodyPr/>
          <a:lstStyle/>
          <a:p>
            <a:pPr eaLnBrk="1" fontAlgn="auto" hangingPunct="1">
              <a:spcAft>
                <a:spcPts val="0"/>
              </a:spcAft>
              <a:defRPr/>
            </a:pPr>
            <a:r>
              <a:rPr lang="en-US" u="sng">
                <a:solidFill>
                  <a:schemeClr val="folHlink"/>
                </a:solidFill>
              </a:rPr>
              <a:t>HISTOLOGIC FEATURES</a:t>
            </a:r>
            <a:endParaRPr lang="en-IN" u="sng">
              <a:solidFill>
                <a:schemeClr val="folHlink"/>
              </a:solidFill>
            </a:endParaRPr>
          </a:p>
        </p:txBody>
      </p:sp>
      <p:sp>
        <p:nvSpPr>
          <p:cNvPr id="96259" name="Rectangle 3"/>
          <p:cNvSpPr>
            <a:spLocks noGrp="1" noChangeArrowheads="1"/>
          </p:cNvSpPr>
          <p:nvPr>
            <p:ph type="body" sz="half" idx="1"/>
          </p:nvPr>
        </p:nvSpPr>
        <p:spPr>
          <a:xfrm>
            <a:off x="179388" y="1600200"/>
            <a:ext cx="4316412" cy="4525963"/>
          </a:xfrm>
        </p:spPr>
        <p:txBody>
          <a:bodyPr>
            <a:normAutofit fontScale="85000" lnSpcReduction="10000"/>
          </a:bodyPr>
          <a:lstStyle/>
          <a:p>
            <a:pPr marL="365760" indent="-256032" algn="just" eaLnBrk="1" fontAlgn="auto" hangingPunct="1">
              <a:lnSpc>
                <a:spcPct val="150000"/>
              </a:lnSpc>
              <a:spcAft>
                <a:spcPts val="0"/>
              </a:spcAft>
              <a:buFont typeface="Wingdings" pitchFamily="2" charset="2"/>
              <a:buChar char="v"/>
              <a:defRPr/>
            </a:pPr>
            <a:r>
              <a:rPr lang="en-US" sz="2400" dirty="0">
                <a:solidFill>
                  <a:srgbClr val="000000"/>
                </a:solidFill>
              </a:rPr>
              <a:t>Remodeling of the bony wall of crypt </a:t>
            </a:r>
            <a:r>
              <a:rPr lang="en-US" sz="2400" dirty="0" smtClean="0">
                <a:solidFill>
                  <a:srgbClr val="000000"/>
                </a:solidFill>
              </a:rPr>
              <a:t>by </a:t>
            </a:r>
            <a:r>
              <a:rPr lang="en-US" sz="2400" dirty="0" smtClean="0">
                <a:solidFill>
                  <a:srgbClr val="0070C0"/>
                </a:solidFill>
              </a:rPr>
              <a:t>s</a:t>
            </a:r>
            <a:r>
              <a:rPr lang="en-US" sz="2400" dirty="0" smtClean="0">
                <a:solidFill>
                  <a:srgbClr val="0070C0"/>
                </a:solidFill>
                <a:sym typeface="Wingdings" pitchFamily="2" charset="2"/>
              </a:rPr>
              <a:t>elective </a:t>
            </a:r>
            <a:r>
              <a:rPr lang="en-US" sz="2400" dirty="0">
                <a:solidFill>
                  <a:srgbClr val="0070C0"/>
                </a:solidFill>
                <a:sym typeface="Wingdings" pitchFamily="2" charset="2"/>
              </a:rPr>
              <a:t>deposition and resorption </a:t>
            </a:r>
            <a:r>
              <a:rPr lang="en-US" sz="2400" dirty="0">
                <a:solidFill>
                  <a:srgbClr val="000000"/>
                </a:solidFill>
                <a:sym typeface="Wingdings" pitchFamily="2" charset="2"/>
              </a:rPr>
              <a:t>of bone by </a:t>
            </a:r>
            <a:r>
              <a:rPr lang="en-US" sz="2400" dirty="0" err="1">
                <a:solidFill>
                  <a:srgbClr val="000000"/>
                </a:solidFill>
                <a:sym typeface="Wingdings" pitchFamily="2" charset="2"/>
              </a:rPr>
              <a:t>osteoblasts</a:t>
            </a:r>
            <a:r>
              <a:rPr lang="en-US" sz="2400" dirty="0">
                <a:solidFill>
                  <a:srgbClr val="000000"/>
                </a:solidFill>
                <a:sym typeface="Wingdings" pitchFamily="2" charset="2"/>
              </a:rPr>
              <a:t> and </a:t>
            </a:r>
            <a:r>
              <a:rPr lang="en-US" sz="2400" dirty="0" err="1" smtClean="0">
                <a:solidFill>
                  <a:srgbClr val="000000"/>
                </a:solidFill>
                <a:sym typeface="Wingdings" pitchFamily="2" charset="2"/>
              </a:rPr>
              <a:t>osteoclasts</a:t>
            </a:r>
            <a:r>
              <a:rPr lang="en-US" sz="2400" dirty="0" smtClean="0">
                <a:solidFill>
                  <a:srgbClr val="000000"/>
                </a:solidFill>
                <a:sym typeface="Wingdings" pitchFamily="2" charset="2"/>
              </a:rPr>
              <a:t>.</a:t>
            </a:r>
            <a:endParaRPr lang="en-US" sz="2400" dirty="0">
              <a:solidFill>
                <a:srgbClr val="000000"/>
              </a:solidFill>
              <a:sym typeface="Wingdings" pitchFamily="2" charset="2"/>
            </a:endParaRPr>
          </a:p>
          <a:p>
            <a:pPr marL="365760" indent="-256032" algn="just" eaLnBrk="1" fontAlgn="auto" hangingPunct="1">
              <a:lnSpc>
                <a:spcPct val="150000"/>
              </a:lnSpc>
              <a:spcAft>
                <a:spcPts val="0"/>
              </a:spcAft>
              <a:buFont typeface="Wingdings" pitchFamily="2" charset="2"/>
              <a:buNone/>
              <a:defRPr/>
            </a:pPr>
            <a:endParaRPr lang="en-US" sz="2400" dirty="0">
              <a:solidFill>
                <a:srgbClr val="000000"/>
              </a:solidFill>
              <a:sym typeface="Wingdings" pitchFamily="2" charset="2"/>
            </a:endParaRPr>
          </a:p>
          <a:p>
            <a:pPr marL="365760" indent="-256032" algn="just" eaLnBrk="1" fontAlgn="auto" hangingPunct="1">
              <a:lnSpc>
                <a:spcPct val="150000"/>
              </a:lnSpc>
              <a:spcAft>
                <a:spcPts val="0"/>
              </a:spcAft>
              <a:buFont typeface="Wingdings" pitchFamily="2" charset="2"/>
              <a:buChar char="v"/>
              <a:defRPr/>
            </a:pPr>
            <a:r>
              <a:rPr lang="en-US" sz="2400" dirty="0">
                <a:solidFill>
                  <a:srgbClr val="000000"/>
                </a:solidFill>
                <a:sym typeface="Wingdings" pitchFamily="2" charset="2"/>
              </a:rPr>
              <a:t>Normal skeletal morphogenesis might be involved in determining tooth position.</a:t>
            </a:r>
          </a:p>
          <a:p>
            <a:pPr marL="365760" indent="-256032" algn="just" eaLnBrk="1" fontAlgn="auto" hangingPunct="1">
              <a:lnSpc>
                <a:spcPct val="150000"/>
              </a:lnSpc>
              <a:spcAft>
                <a:spcPts val="0"/>
              </a:spcAft>
              <a:buFont typeface="Wingdings" pitchFamily="2" charset="2"/>
              <a:buNone/>
              <a:defRPr/>
            </a:pPr>
            <a:endParaRPr lang="en-IN" sz="2400" dirty="0">
              <a:solidFill>
                <a:srgbClr val="000000"/>
              </a:solidFill>
            </a:endParaRPr>
          </a:p>
        </p:txBody>
      </p:sp>
      <p:pic>
        <p:nvPicPr>
          <p:cNvPr id="96261" name="Picture 5" descr="a10"/>
          <p:cNvPicPr>
            <a:picLocks noGrp="1" noChangeAspect="1" noChangeArrowheads="1"/>
          </p:cNvPicPr>
          <p:nvPr>
            <p:ph sz="half" idx="2"/>
          </p:nvPr>
        </p:nvPicPr>
        <p:blipFill>
          <a:blip r:embed="rId2"/>
          <a:srcRect/>
          <a:stretch>
            <a:fillRect/>
          </a:stretch>
        </p:blipFill>
        <p:spPr>
          <a:xfrm>
            <a:off x="4643438" y="1500188"/>
            <a:ext cx="4264025" cy="4429125"/>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214282" y="1714488"/>
            <a:ext cx="8704263" cy="4579937"/>
          </a:xfrm>
        </p:spPr>
        <p:txBody>
          <a:bodyPr/>
          <a:lstStyle/>
          <a:p>
            <a:pPr algn="just" eaLnBrk="1" hangingPunct="1">
              <a:lnSpc>
                <a:spcPct val="150000"/>
              </a:lnSpc>
              <a:buFont typeface="Wingdings" pitchFamily="2" charset="2"/>
              <a:buChar char="v"/>
            </a:pPr>
            <a:r>
              <a:rPr lang="en-US" sz="2800" dirty="0" smtClean="0">
                <a:solidFill>
                  <a:srgbClr val="000000"/>
                </a:solidFill>
              </a:rPr>
              <a:t>The axial or </a:t>
            </a:r>
            <a:r>
              <a:rPr lang="en-US" sz="2800" dirty="0" err="1" smtClean="0">
                <a:solidFill>
                  <a:srgbClr val="000000"/>
                </a:solidFill>
              </a:rPr>
              <a:t>occlusal</a:t>
            </a:r>
            <a:r>
              <a:rPr lang="en-US" sz="2800" dirty="0" smtClean="0">
                <a:solidFill>
                  <a:srgbClr val="000000"/>
                </a:solidFill>
              </a:rPr>
              <a:t> movement of the tooth from its developmental position within the jaw to its final functional position in the </a:t>
            </a:r>
            <a:r>
              <a:rPr lang="en-US" sz="2800" dirty="0" err="1" smtClean="0">
                <a:solidFill>
                  <a:srgbClr val="000000"/>
                </a:solidFill>
              </a:rPr>
              <a:t>occlusal</a:t>
            </a:r>
            <a:r>
              <a:rPr lang="en-US" sz="2800" dirty="0" smtClean="0">
                <a:solidFill>
                  <a:srgbClr val="000000"/>
                </a:solidFill>
              </a:rPr>
              <a:t> plane.</a:t>
            </a:r>
          </a:p>
          <a:p>
            <a:pPr eaLnBrk="1" hangingPunct="1">
              <a:lnSpc>
                <a:spcPct val="150000"/>
              </a:lnSpc>
              <a:buFont typeface="Wingdings" pitchFamily="2" charset="2"/>
              <a:buChar char="v"/>
            </a:pPr>
            <a:r>
              <a:rPr lang="en-US" sz="2800" dirty="0" smtClean="0">
                <a:solidFill>
                  <a:srgbClr val="000000"/>
                </a:solidFill>
              </a:rPr>
              <a:t>The actual eruption of the tooth, when it breaks through the gum, is only one stage of eruption.</a:t>
            </a:r>
            <a:endParaRPr lang="en-IN" sz="2800" dirty="0" smtClean="0">
              <a:solidFill>
                <a:srgbClr val="000000"/>
              </a:solidFill>
            </a:endParaRPr>
          </a:p>
        </p:txBody>
      </p:sp>
      <p:sp>
        <p:nvSpPr>
          <p:cNvPr id="5017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7957194-3A84-493A-91F3-0A2AD0A63D7F}" type="slidenum">
              <a:rPr lang="en-IN" smtClean="0"/>
              <a:pPr/>
              <a:t>18</a:t>
            </a:fld>
            <a:endParaRPr lang="en-IN" smtClean="0"/>
          </a:p>
        </p:txBody>
      </p:sp>
      <p:sp>
        <p:nvSpPr>
          <p:cNvPr id="90114" name="Rectangle 2"/>
          <p:cNvSpPr>
            <a:spLocks noGrp="1" noChangeArrowheads="1"/>
          </p:cNvSpPr>
          <p:nvPr>
            <p:ph type="title"/>
          </p:nvPr>
        </p:nvSpPr>
        <p:spPr>
          <a:xfrm>
            <a:off x="485804" y="642918"/>
            <a:ext cx="8229600" cy="1008063"/>
          </a:xfrm>
        </p:spPr>
        <p:txBody>
          <a:bodyPr/>
          <a:lstStyle/>
          <a:p>
            <a:pPr marL="514350" indent="-514350" eaLnBrk="1" fontAlgn="auto" hangingPunct="1">
              <a:spcAft>
                <a:spcPts val="0"/>
              </a:spcAft>
              <a:buFont typeface="+mj-lt"/>
              <a:buAutoNum type="arabicPeriod" startAt="2"/>
              <a:defRPr/>
            </a:pPr>
            <a:r>
              <a:rPr lang="en-US" sz="3200" u="sng" dirty="0" smtClean="0">
                <a:solidFill>
                  <a:srgbClr val="000000"/>
                </a:solidFill>
              </a:rPr>
              <a:t>ERUPTIVE TOOTH MOVEMENT</a:t>
            </a:r>
            <a:endParaRPr lang="en-IN" sz="3200" u="sng" dirty="0"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23D1B9AF-3150-494C-A12E-FAA32CF1BAD5}" type="slidenum">
              <a:rPr lang="en-IN"/>
              <a:pPr>
                <a:defRPr/>
              </a:pPr>
              <a:t>19</a:t>
            </a:fld>
            <a:endParaRPr lang="en-IN"/>
          </a:p>
        </p:txBody>
      </p:sp>
      <p:sp>
        <p:nvSpPr>
          <p:cNvPr id="15363" name="Text Box 2"/>
          <p:cNvSpPr txBox="1">
            <a:spLocks noChangeArrowheads="1"/>
          </p:cNvSpPr>
          <p:nvPr/>
        </p:nvSpPr>
        <p:spPr bwMode="auto">
          <a:xfrm>
            <a:off x="107950" y="214313"/>
            <a:ext cx="8964613" cy="646112"/>
          </a:xfrm>
          <a:prstGeom prst="rect">
            <a:avLst/>
          </a:prstGeom>
          <a:noFill/>
          <a:ln w="9525">
            <a:noFill/>
            <a:miter lim="800000"/>
            <a:headEnd/>
            <a:tailEnd/>
          </a:ln>
        </p:spPr>
        <p:txBody>
          <a:bodyPr>
            <a:spAutoFit/>
          </a:bodyPr>
          <a:lstStyle/>
          <a:p>
            <a:pPr algn="ctr">
              <a:defRPr/>
            </a:pPr>
            <a:r>
              <a:rPr lang="en-US" sz="3600" b="1" u="sng" dirty="0">
                <a:solidFill>
                  <a:srgbClr val="000000"/>
                </a:solidFill>
                <a:effectLst>
                  <a:outerShdw blurRad="38100" dist="38100" dir="2700000" algn="tl">
                    <a:srgbClr val="000000">
                      <a:alpha val="43137"/>
                    </a:srgbClr>
                  </a:outerShdw>
                </a:effectLst>
                <a:latin typeface="Garamond" pitchFamily="18" charset="0"/>
              </a:rPr>
              <a:t>STAGES OF TOOTH ERUPTION </a:t>
            </a:r>
          </a:p>
        </p:txBody>
      </p:sp>
      <p:pic>
        <p:nvPicPr>
          <p:cNvPr id="15364" name="Picture 3" descr="Erup 3"/>
          <p:cNvPicPr>
            <a:picLocks noChangeAspect="1" noChangeArrowheads="1"/>
          </p:cNvPicPr>
          <p:nvPr/>
        </p:nvPicPr>
        <p:blipFill>
          <a:blip r:embed="rId2"/>
          <a:srcRect/>
          <a:stretch>
            <a:fillRect/>
          </a:stretch>
        </p:blipFill>
        <p:spPr bwMode="auto">
          <a:xfrm>
            <a:off x="428625" y="1285875"/>
            <a:ext cx="8382000" cy="500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0836" name="Text Box 4"/>
          <p:cNvSpPr txBox="1">
            <a:spLocks noChangeArrowheads="1"/>
          </p:cNvSpPr>
          <p:nvPr/>
        </p:nvSpPr>
        <p:spPr bwMode="auto">
          <a:xfrm>
            <a:off x="2971800" y="6434138"/>
            <a:ext cx="184150" cy="274637"/>
          </a:xfrm>
          <a:prstGeom prst="rect">
            <a:avLst/>
          </a:prstGeom>
          <a:noFill/>
          <a:ln w="9525">
            <a:noFill/>
            <a:miter lim="800000"/>
            <a:headEnd/>
            <a:tailEnd/>
          </a:ln>
          <a:effectLst/>
        </p:spPr>
        <p:txBody>
          <a:bodyPr wrap="none">
            <a:spAutoFit/>
          </a:bodyPr>
          <a:lstStyle/>
          <a:p>
            <a:pPr>
              <a:defRPr/>
            </a:pPr>
            <a:endParaRPr lang="en-US" sz="1200">
              <a:solidFill>
                <a:srgbClr val="000066"/>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4525962"/>
          </a:xfrm>
        </p:spPr>
        <p:txBody>
          <a:bodyPr/>
          <a:lstStyle/>
          <a:p>
            <a:pPr>
              <a:lnSpc>
                <a:spcPct val="150000"/>
              </a:lnSpc>
            </a:pPr>
            <a:r>
              <a:rPr lang="en-US" sz="2800" dirty="0" err="1" smtClean="0"/>
              <a:t>Erumpere</a:t>
            </a:r>
            <a:r>
              <a:rPr lang="en-US" sz="2800" dirty="0" smtClean="0"/>
              <a:t> – Latin word – “to break out”</a:t>
            </a:r>
          </a:p>
          <a:p>
            <a:pPr>
              <a:lnSpc>
                <a:spcPct val="150000"/>
              </a:lnSpc>
            </a:pPr>
            <a:r>
              <a:rPr lang="en-US" sz="2800" dirty="0" smtClean="0"/>
              <a:t>Also used elsewhere:</a:t>
            </a:r>
          </a:p>
          <a:p>
            <a:pPr lvl="1">
              <a:lnSpc>
                <a:spcPct val="150000"/>
              </a:lnSpc>
            </a:pPr>
            <a:r>
              <a:rPr lang="en-US" sz="2800" dirty="0" smtClean="0"/>
              <a:t>Dermatology  - skin </a:t>
            </a:r>
          </a:p>
          <a:p>
            <a:pPr lvl="1">
              <a:lnSpc>
                <a:spcPct val="150000"/>
              </a:lnSpc>
            </a:pPr>
            <a:r>
              <a:rPr lang="en-US" sz="2800" dirty="0" smtClean="0"/>
              <a:t>Geography – volcanic eruptions </a:t>
            </a:r>
          </a:p>
          <a:p>
            <a:pPr lvl="1">
              <a:lnSpc>
                <a:spcPct val="150000"/>
              </a:lnSpc>
            </a:pPr>
            <a:r>
              <a:rPr lang="en-US" sz="2800" dirty="0" smtClean="0"/>
              <a:t>Literature – sudden violent outburst</a:t>
            </a:r>
          </a:p>
          <a:p>
            <a:pPr lvl="1">
              <a:lnSpc>
                <a:spcPct val="150000"/>
              </a:lnSpc>
              <a:buNone/>
            </a:pPr>
            <a:r>
              <a:rPr lang="en-US" sz="2800" dirty="0" smtClean="0"/>
              <a:t>Tooth eruption refers to cutting of tooth through gums.</a:t>
            </a:r>
          </a:p>
          <a:p>
            <a:pPr lvl="1">
              <a:lnSpc>
                <a:spcPct val="150000"/>
              </a:lnSpc>
              <a:buNone/>
            </a:pPr>
            <a:endParaRPr lang="en-US" sz="2800" dirty="0"/>
          </a:p>
        </p:txBody>
      </p:sp>
      <p:sp>
        <p:nvSpPr>
          <p:cNvPr id="3" name="Title 2"/>
          <p:cNvSpPr>
            <a:spLocks noGrp="1"/>
          </p:cNvSpPr>
          <p:nvPr>
            <p:ph type="title"/>
          </p:nvPr>
        </p:nvSpPr>
        <p:spPr/>
        <p:txBody>
          <a:bodyPr/>
          <a:lstStyle/>
          <a:p>
            <a:r>
              <a:rPr lang="en-US" dirty="0" smtClean="0"/>
              <a:t>Etymology </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2</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dirty="0" err="1" smtClean="0"/>
              <a:t>Intraosseous</a:t>
            </a:r>
            <a:r>
              <a:rPr lang="en-US" dirty="0" smtClean="0"/>
              <a:t> phase: 1-10</a:t>
            </a:r>
            <a:r>
              <a:rPr lang="el-GR" dirty="0" smtClean="0"/>
              <a:t>μ</a:t>
            </a:r>
            <a:r>
              <a:rPr lang="en-US" dirty="0" smtClean="0"/>
              <a:t>/day</a:t>
            </a:r>
          </a:p>
          <a:p>
            <a:pPr algn="just">
              <a:lnSpc>
                <a:spcPct val="150000"/>
              </a:lnSpc>
            </a:pPr>
            <a:r>
              <a:rPr lang="en-US" dirty="0" err="1" smtClean="0"/>
              <a:t>Extraosseous</a:t>
            </a:r>
            <a:r>
              <a:rPr lang="en-US" dirty="0" smtClean="0"/>
              <a:t> phase: 75</a:t>
            </a:r>
            <a:r>
              <a:rPr lang="el-GR" dirty="0" smtClean="0"/>
              <a:t>μ</a:t>
            </a:r>
            <a:r>
              <a:rPr lang="en-US" dirty="0" smtClean="0"/>
              <a:t>/day</a:t>
            </a:r>
          </a:p>
          <a:p>
            <a:pPr algn="just">
              <a:lnSpc>
                <a:spcPct val="150000"/>
              </a:lnSpc>
            </a:pPr>
            <a:r>
              <a:rPr lang="en-US" dirty="0" smtClean="0"/>
              <a:t>Environmental factors</a:t>
            </a:r>
          </a:p>
          <a:p>
            <a:pPr lvl="1" algn="just">
              <a:lnSpc>
                <a:spcPct val="150000"/>
              </a:lnSpc>
            </a:pPr>
            <a:r>
              <a:rPr lang="en-US" dirty="0" smtClean="0">
                <a:solidFill>
                  <a:srgbClr val="0070C0"/>
                </a:solidFill>
              </a:rPr>
              <a:t>Muscle forces </a:t>
            </a:r>
            <a:r>
              <a:rPr lang="en-US" dirty="0" smtClean="0"/>
              <a:t>form tongue, lip and cheeks</a:t>
            </a:r>
          </a:p>
          <a:p>
            <a:pPr lvl="1" algn="just">
              <a:lnSpc>
                <a:spcPct val="150000"/>
              </a:lnSpc>
            </a:pPr>
            <a:r>
              <a:rPr lang="en-US" dirty="0" smtClean="0">
                <a:solidFill>
                  <a:srgbClr val="0070C0"/>
                </a:solidFill>
              </a:rPr>
              <a:t>Contact </a:t>
            </a:r>
            <a:r>
              <a:rPr lang="en-US" dirty="0" smtClean="0"/>
              <a:t>of erupting teeth with other teeth</a:t>
            </a:r>
          </a:p>
          <a:p>
            <a:pPr lvl="1" algn="just">
              <a:lnSpc>
                <a:spcPct val="150000"/>
              </a:lnSpc>
            </a:pPr>
            <a:r>
              <a:rPr lang="en-US" dirty="0" smtClean="0">
                <a:solidFill>
                  <a:srgbClr val="0070C0"/>
                </a:solidFill>
              </a:rPr>
              <a:t>Habits</a:t>
            </a:r>
            <a:r>
              <a:rPr lang="en-US" dirty="0" smtClean="0"/>
              <a:t> like thumb sucking, lip sucking etc</a:t>
            </a:r>
            <a:endParaRPr lang="en-US" dirty="0"/>
          </a:p>
        </p:txBody>
      </p:sp>
      <p:sp>
        <p:nvSpPr>
          <p:cNvPr id="3" name="Title 2"/>
          <p:cNvSpPr>
            <a:spLocks noGrp="1"/>
          </p:cNvSpPr>
          <p:nvPr>
            <p:ph type="title"/>
          </p:nvPr>
        </p:nvSpPr>
        <p:spPr/>
        <p:txBody>
          <a:bodyPr/>
          <a:lstStyle/>
          <a:p>
            <a:r>
              <a:rPr lang="en-US" dirty="0" smtClean="0"/>
              <a:t>ERUPRTIVE TOOTH MOVEMENT</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20</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2000"/>
                                        <p:tgtEl>
                                          <p:spTgt spid="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20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5757874" cy="5786454"/>
          </a:xfrm>
        </p:spPr>
        <p:txBody>
          <a:bodyPr/>
          <a:lstStyle/>
          <a:p>
            <a:pPr>
              <a:lnSpc>
                <a:spcPct val="150000"/>
              </a:lnSpc>
            </a:pPr>
            <a:r>
              <a:rPr lang="en-US" dirty="0" smtClean="0"/>
              <a:t>Root formation</a:t>
            </a:r>
          </a:p>
          <a:p>
            <a:pPr>
              <a:lnSpc>
                <a:spcPct val="150000"/>
              </a:lnSpc>
            </a:pPr>
            <a:r>
              <a:rPr lang="en-US" dirty="0" smtClean="0"/>
              <a:t>Space is required for root formation</a:t>
            </a:r>
          </a:p>
          <a:p>
            <a:pPr>
              <a:lnSpc>
                <a:spcPct val="150000"/>
              </a:lnSpc>
            </a:pPr>
            <a:r>
              <a:rPr lang="en-US" dirty="0" smtClean="0"/>
              <a:t>Proliferation of epithelial root sheath</a:t>
            </a:r>
          </a:p>
          <a:p>
            <a:pPr>
              <a:lnSpc>
                <a:spcPct val="150000"/>
              </a:lnSpc>
            </a:pPr>
            <a:r>
              <a:rPr lang="en-US" dirty="0" smtClean="0"/>
              <a:t>Initiation of root dentin and pulp</a:t>
            </a:r>
          </a:p>
          <a:p>
            <a:pPr>
              <a:lnSpc>
                <a:spcPct val="150000"/>
              </a:lnSpc>
            </a:pPr>
            <a:r>
              <a:rPr lang="en-US" dirty="0" smtClean="0"/>
              <a:t>Increase in fibrous tissue of the follicle</a:t>
            </a:r>
            <a:endParaRPr lang="en-US" dirty="0"/>
          </a:p>
        </p:txBody>
      </p:sp>
      <p:sp>
        <p:nvSpPr>
          <p:cNvPr id="3" name="Title 2"/>
          <p:cNvSpPr>
            <a:spLocks noGrp="1"/>
          </p:cNvSpPr>
          <p:nvPr>
            <p:ph type="title"/>
          </p:nvPr>
        </p:nvSpPr>
        <p:spPr/>
        <p:txBody>
          <a:bodyPr/>
          <a:lstStyle/>
          <a:p>
            <a:r>
              <a:rPr lang="en-US" dirty="0" smtClean="0"/>
              <a:t>Stages: Root Formation</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21</a:t>
            </a:fld>
            <a:endParaRPr lang="en-IN"/>
          </a:p>
        </p:txBody>
      </p:sp>
      <p:pic>
        <p:nvPicPr>
          <p:cNvPr id="5" name="Picture 4" descr="1_0.tmp"/>
          <p:cNvPicPr>
            <a:picLocks noChangeAspect="1"/>
          </p:cNvPicPr>
          <p:nvPr/>
        </p:nvPicPr>
        <p:blipFill>
          <a:blip r:embed="rId2"/>
          <a:stretch>
            <a:fillRect/>
          </a:stretch>
        </p:blipFill>
        <p:spPr>
          <a:xfrm>
            <a:off x="6223992" y="1071546"/>
            <a:ext cx="2920008" cy="578645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409724"/>
            <a:ext cx="5686436" cy="5376862"/>
          </a:xfrm>
        </p:spPr>
        <p:txBody>
          <a:bodyPr/>
          <a:lstStyle/>
          <a:p>
            <a:pPr algn="just">
              <a:lnSpc>
                <a:spcPct val="150000"/>
              </a:lnSpc>
            </a:pPr>
            <a:r>
              <a:rPr lang="en-US" dirty="0" smtClean="0"/>
              <a:t>Occurs </a:t>
            </a:r>
            <a:r>
              <a:rPr lang="en-US" dirty="0" err="1" smtClean="0"/>
              <a:t>incisally</a:t>
            </a:r>
            <a:r>
              <a:rPr lang="en-US" dirty="0" smtClean="0"/>
              <a:t> or </a:t>
            </a:r>
            <a:r>
              <a:rPr lang="en-US" dirty="0" err="1" smtClean="0"/>
              <a:t>occlusally</a:t>
            </a:r>
            <a:endParaRPr lang="en-US" dirty="0" smtClean="0"/>
          </a:p>
          <a:p>
            <a:pPr algn="just">
              <a:lnSpc>
                <a:spcPct val="150000"/>
              </a:lnSpc>
            </a:pPr>
            <a:r>
              <a:rPr lang="en-US" dirty="0" smtClean="0"/>
              <a:t>Main reason for movement is that the roots can form normally</a:t>
            </a:r>
          </a:p>
          <a:p>
            <a:pPr algn="just">
              <a:lnSpc>
                <a:spcPct val="150000"/>
              </a:lnSpc>
            </a:pPr>
            <a:r>
              <a:rPr lang="en-US" dirty="0" smtClean="0"/>
              <a:t>Reduced enamel epithelium fuses and contacts the oral epithelium</a:t>
            </a:r>
            <a:endParaRPr lang="en-US" dirty="0"/>
          </a:p>
        </p:txBody>
      </p:sp>
      <p:sp>
        <p:nvSpPr>
          <p:cNvPr id="3" name="Title 2"/>
          <p:cNvSpPr>
            <a:spLocks noGrp="1"/>
          </p:cNvSpPr>
          <p:nvPr>
            <p:ph type="title"/>
          </p:nvPr>
        </p:nvSpPr>
        <p:spPr/>
        <p:txBody>
          <a:bodyPr/>
          <a:lstStyle/>
          <a:p>
            <a:r>
              <a:rPr lang="en-US" dirty="0" smtClean="0"/>
              <a:t>Stages: Movement</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22</a:t>
            </a:fld>
            <a:endParaRPr lang="en-IN"/>
          </a:p>
        </p:txBody>
      </p:sp>
      <p:pic>
        <p:nvPicPr>
          <p:cNvPr id="5" name="Picture 4" descr="2_0.tmp"/>
          <p:cNvPicPr>
            <a:picLocks noChangeAspect="1"/>
          </p:cNvPicPr>
          <p:nvPr/>
        </p:nvPicPr>
        <p:blipFill>
          <a:blip r:embed="rId2"/>
          <a:stretch>
            <a:fillRect/>
          </a:stretch>
        </p:blipFill>
        <p:spPr>
          <a:xfrm>
            <a:off x="6297662" y="0"/>
            <a:ext cx="2846338"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85926"/>
            <a:ext cx="5143504" cy="4525962"/>
          </a:xfrm>
        </p:spPr>
        <p:txBody>
          <a:bodyPr/>
          <a:lstStyle/>
          <a:p>
            <a:pPr algn="just">
              <a:lnSpc>
                <a:spcPct val="150000"/>
              </a:lnSpc>
            </a:pPr>
            <a:r>
              <a:rPr lang="en-US" dirty="0" smtClean="0"/>
              <a:t>Penetration of the tooth’s crown tip through the fused epithelial layers allowing entrance of the crown into the oral cavity</a:t>
            </a:r>
            <a:endParaRPr lang="en-US" dirty="0"/>
          </a:p>
        </p:txBody>
      </p:sp>
      <p:sp>
        <p:nvSpPr>
          <p:cNvPr id="3" name="Title 2"/>
          <p:cNvSpPr>
            <a:spLocks noGrp="1"/>
          </p:cNvSpPr>
          <p:nvPr>
            <p:ph type="title"/>
          </p:nvPr>
        </p:nvSpPr>
        <p:spPr>
          <a:xfrm>
            <a:off x="214282" y="274638"/>
            <a:ext cx="8229600" cy="1143000"/>
          </a:xfrm>
        </p:spPr>
        <p:txBody>
          <a:bodyPr/>
          <a:lstStyle/>
          <a:p>
            <a:r>
              <a:rPr lang="en-US" dirty="0" smtClean="0"/>
              <a:t>Stages: Emergence</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23</a:t>
            </a:fld>
            <a:endParaRPr lang="en-IN"/>
          </a:p>
        </p:txBody>
      </p:sp>
      <p:pic>
        <p:nvPicPr>
          <p:cNvPr id="5" name="Picture 4" descr="3_0.tmp"/>
          <p:cNvPicPr>
            <a:picLocks noChangeAspect="1"/>
          </p:cNvPicPr>
          <p:nvPr/>
        </p:nvPicPr>
        <p:blipFill>
          <a:blip r:embed="rId2"/>
          <a:stretch>
            <a:fillRect/>
          </a:stretch>
        </p:blipFill>
        <p:spPr>
          <a:xfrm>
            <a:off x="6351240" y="0"/>
            <a:ext cx="279276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10" y="1831996"/>
            <a:ext cx="4857784" cy="4525962"/>
          </a:xfrm>
        </p:spPr>
        <p:txBody>
          <a:bodyPr/>
          <a:lstStyle/>
          <a:p>
            <a:pPr algn="just">
              <a:lnSpc>
                <a:spcPct val="150000"/>
              </a:lnSpc>
            </a:pPr>
            <a:r>
              <a:rPr lang="en-US" dirty="0" smtClean="0"/>
              <a:t>Intraoral </a:t>
            </a:r>
            <a:r>
              <a:rPr lang="en-US" dirty="0" err="1" smtClean="0"/>
              <a:t>incisal</a:t>
            </a:r>
            <a:r>
              <a:rPr lang="en-US" dirty="0" smtClean="0"/>
              <a:t> or </a:t>
            </a:r>
            <a:r>
              <a:rPr lang="en-US" dirty="0" err="1" smtClean="0"/>
              <a:t>occlusal</a:t>
            </a:r>
            <a:r>
              <a:rPr lang="en-US" dirty="0" smtClean="0"/>
              <a:t> movement of the erupting tooth continues until clinical contact with the opposing crown occurs</a:t>
            </a:r>
            <a:endParaRPr lang="en-US" dirty="0"/>
          </a:p>
        </p:txBody>
      </p:sp>
      <p:sp>
        <p:nvSpPr>
          <p:cNvPr id="3" name="Title 2"/>
          <p:cNvSpPr>
            <a:spLocks noGrp="1"/>
          </p:cNvSpPr>
          <p:nvPr>
            <p:ph type="title"/>
          </p:nvPr>
        </p:nvSpPr>
        <p:spPr/>
        <p:txBody>
          <a:bodyPr>
            <a:normAutofit fontScale="90000"/>
          </a:bodyPr>
          <a:lstStyle/>
          <a:p>
            <a:r>
              <a:rPr lang="en-US" dirty="0" smtClean="0"/>
              <a:t>Stages: Post Eruptive movement</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24</a:t>
            </a:fld>
            <a:endParaRPr lang="en-IN"/>
          </a:p>
        </p:txBody>
      </p:sp>
      <p:pic>
        <p:nvPicPr>
          <p:cNvPr id="5" name="Picture 4" descr="4_0.tmp"/>
          <p:cNvPicPr>
            <a:picLocks noChangeAspect="1"/>
          </p:cNvPicPr>
          <p:nvPr/>
        </p:nvPicPr>
        <p:blipFill>
          <a:blip r:embed="rId2"/>
          <a:stretch>
            <a:fillRect/>
          </a:stretch>
        </p:blipFill>
        <p:spPr>
          <a:xfrm>
            <a:off x="6458396" y="1142984"/>
            <a:ext cx="2685604" cy="571501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7_0.tmp"/>
          <p:cNvPicPr>
            <a:picLocks noGrp="1" noChangeAspect="1"/>
          </p:cNvPicPr>
          <p:nvPr>
            <p:ph idx="1"/>
          </p:nvPr>
        </p:nvPicPr>
        <p:blipFill>
          <a:blip r:embed="rId2"/>
          <a:stretch>
            <a:fillRect/>
          </a:stretch>
        </p:blipFill>
        <p:spPr>
          <a:xfrm>
            <a:off x="1142976" y="1500173"/>
            <a:ext cx="6786610" cy="5291489"/>
          </a:xfrm>
        </p:spPr>
      </p:pic>
      <p:sp>
        <p:nvSpPr>
          <p:cNvPr id="3" name="Title 2"/>
          <p:cNvSpPr>
            <a:spLocks noGrp="1"/>
          </p:cNvSpPr>
          <p:nvPr>
            <p:ph type="title"/>
          </p:nvPr>
        </p:nvSpPr>
        <p:spPr>
          <a:xfrm>
            <a:off x="0" y="274638"/>
            <a:ext cx="8686800" cy="1143000"/>
          </a:xfrm>
        </p:spPr>
        <p:txBody>
          <a:bodyPr>
            <a:normAutofit fontScale="90000"/>
          </a:bodyPr>
          <a:lstStyle/>
          <a:p>
            <a:pPr algn="ctr"/>
            <a:r>
              <a:rPr lang="en-US" dirty="0" smtClean="0"/>
              <a:t>Histological changes of eruptive tooth movement</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25</a:t>
            </a:fld>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988819ED-D1CA-4D2A-9FBB-D165CDB5DBFA}" type="slidenum">
              <a:rPr lang="en-IN"/>
              <a:pPr>
                <a:defRPr/>
              </a:pPr>
              <a:t>26</a:t>
            </a:fld>
            <a:endParaRPr lang="en-IN"/>
          </a:p>
        </p:txBody>
      </p:sp>
      <p:sp>
        <p:nvSpPr>
          <p:cNvPr id="52227" name="Rectangle 2"/>
          <p:cNvSpPr>
            <a:spLocks noGrp="1" noChangeArrowheads="1"/>
          </p:cNvSpPr>
          <p:nvPr>
            <p:ph type="title"/>
          </p:nvPr>
        </p:nvSpPr>
        <p:spPr/>
        <p:txBody>
          <a:bodyPr/>
          <a:lstStyle/>
          <a:p>
            <a:pPr eaLnBrk="1" hangingPunct="1"/>
            <a:r>
              <a:rPr lang="en-US" b="1" u="sng" smtClean="0">
                <a:solidFill>
                  <a:srgbClr val="000000"/>
                </a:solidFill>
              </a:rPr>
              <a:t>HISTOLOGIC FEATURES</a:t>
            </a:r>
            <a:endParaRPr lang="en-IN" b="1" u="sng" smtClean="0">
              <a:solidFill>
                <a:srgbClr val="000000"/>
              </a:solidFill>
            </a:endParaRPr>
          </a:p>
        </p:txBody>
      </p:sp>
      <p:pic>
        <p:nvPicPr>
          <p:cNvPr id="22532" name="Picture 5" descr="erup 10"/>
          <p:cNvPicPr>
            <a:picLocks noGrp="1" noChangeAspect="1" noChangeArrowheads="1"/>
          </p:cNvPicPr>
          <p:nvPr>
            <p:ph sz="half" idx="1"/>
          </p:nvPr>
        </p:nvPicPr>
        <p:blipFill>
          <a:blip r:embed="rId2"/>
          <a:srcRect b="19836"/>
          <a:stretch>
            <a:fillRect/>
          </a:stretch>
        </p:blipFill>
        <p:spPr>
          <a:xfrm>
            <a:off x="620713" y="1600200"/>
            <a:ext cx="3709987" cy="4530725"/>
          </a:xfrm>
          <a:ln w="38100" cap="sq">
            <a:solidFill>
              <a:srgbClr val="000000"/>
            </a:solidFill>
          </a:ln>
          <a:effectLst>
            <a:outerShdw blurRad="50800" dist="38100" dir="2700000" algn="tl" rotWithShape="0">
              <a:srgbClr val="000000">
                <a:alpha val="43000"/>
              </a:srgbClr>
            </a:outerShdw>
          </a:effectLst>
        </p:spPr>
      </p:pic>
      <p:pic>
        <p:nvPicPr>
          <p:cNvPr id="22533" name="Picture 9" descr="erup 8"/>
          <p:cNvPicPr>
            <a:picLocks noGrp="1" noChangeAspect="1" noChangeArrowheads="1"/>
          </p:cNvPicPr>
          <p:nvPr>
            <p:ph sz="half" idx="2"/>
          </p:nvPr>
        </p:nvPicPr>
        <p:blipFill>
          <a:blip r:embed="rId3"/>
          <a:srcRect l="2603" t="4765" r="6912" b="16522"/>
          <a:stretch>
            <a:fillRect/>
          </a:stretch>
        </p:blipFill>
        <p:spPr>
          <a:xfrm>
            <a:off x="4643438" y="1647825"/>
            <a:ext cx="4038600" cy="4487863"/>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250825" y="2017713"/>
            <a:ext cx="8704263" cy="4579937"/>
          </a:xfrm>
        </p:spPr>
        <p:txBody>
          <a:bodyPr/>
          <a:lstStyle/>
          <a:p>
            <a:pPr eaLnBrk="1" hangingPunct="1">
              <a:buFont typeface="Wingdings" pitchFamily="2" charset="2"/>
              <a:buNone/>
            </a:pPr>
            <a:endParaRPr lang="en-US" sz="2800" b="1" smtClean="0">
              <a:solidFill>
                <a:schemeClr val="hlink"/>
              </a:solidFill>
            </a:endParaRPr>
          </a:p>
          <a:p>
            <a:pPr eaLnBrk="1" hangingPunct="1">
              <a:buFont typeface="Wingdings" pitchFamily="2" charset="2"/>
              <a:buChar char="v"/>
            </a:pPr>
            <a:r>
              <a:rPr lang="en-US" sz="2800" b="1" smtClean="0">
                <a:solidFill>
                  <a:srgbClr val="000000"/>
                </a:solidFill>
              </a:rPr>
              <a:t>Significant developmental events occur associated with eruptive tooth movement like..</a:t>
            </a:r>
          </a:p>
          <a:p>
            <a:pPr eaLnBrk="1" hangingPunct="1">
              <a:buFont typeface="Wingdings" pitchFamily="2" charset="2"/>
              <a:buNone/>
            </a:pPr>
            <a:endParaRPr lang="en-US" sz="2800" b="1" smtClean="0">
              <a:solidFill>
                <a:srgbClr val="000000"/>
              </a:solidFill>
            </a:endParaRPr>
          </a:p>
          <a:p>
            <a:pPr marL="1657350" lvl="4" indent="-514350" eaLnBrk="1" hangingPunct="1">
              <a:buClr>
                <a:srgbClr val="000000"/>
              </a:buClr>
              <a:buFont typeface="Lucida Sans Unicode" pitchFamily="34" charset="0"/>
              <a:buAutoNum type="alphaLcParenR"/>
            </a:pPr>
            <a:r>
              <a:rPr lang="en-US" sz="2800" b="1" smtClean="0">
                <a:solidFill>
                  <a:srgbClr val="000000"/>
                </a:solidFill>
              </a:rPr>
              <a:t>   Root Formation</a:t>
            </a:r>
          </a:p>
          <a:p>
            <a:pPr marL="1657350" lvl="4" indent="-514350" eaLnBrk="1" hangingPunct="1">
              <a:buClr>
                <a:srgbClr val="000000"/>
              </a:buClr>
              <a:buFont typeface="Lucida Sans Unicode" pitchFamily="34" charset="0"/>
              <a:buAutoNum type="alphaLcParenR"/>
            </a:pPr>
            <a:r>
              <a:rPr lang="en-US" sz="2800" b="1" smtClean="0">
                <a:solidFill>
                  <a:srgbClr val="000000"/>
                </a:solidFill>
              </a:rPr>
              <a:t>   PDL Remodelling </a:t>
            </a:r>
          </a:p>
          <a:p>
            <a:pPr marL="1657350" lvl="4" indent="-514350" eaLnBrk="1" hangingPunct="1">
              <a:buClr>
                <a:srgbClr val="000000"/>
              </a:buClr>
              <a:buFont typeface="Lucida Sans Unicode" pitchFamily="34" charset="0"/>
              <a:buAutoNum type="alphaLcParenR"/>
            </a:pPr>
            <a:r>
              <a:rPr lang="en-US" sz="2800" b="1" smtClean="0">
                <a:solidFill>
                  <a:srgbClr val="000000"/>
                </a:solidFill>
              </a:rPr>
              <a:t>   Dentogingival Junction</a:t>
            </a:r>
          </a:p>
        </p:txBody>
      </p:sp>
      <p:sp>
        <p:nvSpPr>
          <p:cNvPr id="5325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DFBBD21-D9B0-4E99-B21A-7C19147013FF}" type="slidenum">
              <a:rPr lang="en-IN" smtClean="0"/>
              <a:pPr/>
              <a:t>27</a:t>
            </a:fld>
            <a:endParaRPr lang="en-IN" smtClean="0"/>
          </a:p>
        </p:txBody>
      </p:sp>
      <p:sp>
        <p:nvSpPr>
          <p:cNvPr id="187394" name="Rectangle 2"/>
          <p:cNvSpPr>
            <a:spLocks noGrp="1" noChangeArrowheads="1"/>
          </p:cNvSpPr>
          <p:nvPr>
            <p:ph type="title"/>
          </p:nvPr>
        </p:nvSpPr>
        <p:spPr>
          <a:xfrm>
            <a:off x="611188" y="765175"/>
            <a:ext cx="7793037" cy="1174750"/>
          </a:xfrm>
        </p:spPr>
        <p:txBody>
          <a:bodyPr/>
          <a:lstStyle/>
          <a:p>
            <a:pPr eaLnBrk="1" fontAlgn="auto" hangingPunct="1">
              <a:spcAft>
                <a:spcPts val="0"/>
              </a:spcAft>
              <a:defRPr/>
            </a:pPr>
            <a:r>
              <a:rPr lang="en-US" sz="3200" u="sng" dirty="0" smtClean="0">
                <a:solidFill>
                  <a:srgbClr val="000000"/>
                </a:solidFill>
              </a:rPr>
              <a:t>HISTOLOGIC FEATURES</a:t>
            </a:r>
            <a:endParaRPr lang="en-IN" sz="3200" u="sng" dirty="0"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68313" y="476250"/>
            <a:ext cx="8229600" cy="1143000"/>
          </a:xfrm>
        </p:spPr>
        <p:txBody>
          <a:bodyPr/>
          <a:lstStyle/>
          <a:p>
            <a:pPr eaLnBrk="1" fontAlgn="auto" hangingPunct="1">
              <a:spcAft>
                <a:spcPts val="0"/>
              </a:spcAft>
              <a:defRPr/>
            </a:pPr>
            <a:r>
              <a:rPr lang="en-US" sz="3200" dirty="0" smtClean="0">
                <a:solidFill>
                  <a:srgbClr val="000000"/>
                </a:solidFill>
              </a:rPr>
              <a:t>a). </a:t>
            </a:r>
            <a:r>
              <a:rPr lang="en-US" sz="3200" u="sng" dirty="0" smtClean="0">
                <a:solidFill>
                  <a:srgbClr val="000000"/>
                </a:solidFill>
              </a:rPr>
              <a:t>ROOT FORMATION</a:t>
            </a:r>
            <a:br>
              <a:rPr lang="en-US" sz="3200" u="sng" dirty="0" smtClean="0">
                <a:solidFill>
                  <a:srgbClr val="000000"/>
                </a:solidFill>
              </a:rPr>
            </a:br>
            <a:endParaRPr lang="en-IN" sz="3200" u="sng" dirty="0" smtClean="0">
              <a:solidFill>
                <a:srgbClr val="000000"/>
              </a:solidFill>
            </a:endParaRPr>
          </a:p>
        </p:txBody>
      </p:sp>
      <p:sp>
        <p:nvSpPr>
          <p:cNvPr id="266243" name="Rectangle 3"/>
          <p:cNvSpPr>
            <a:spLocks noGrp="1" noChangeArrowheads="1"/>
          </p:cNvSpPr>
          <p:nvPr>
            <p:ph type="body" sz="half" idx="1"/>
          </p:nvPr>
        </p:nvSpPr>
        <p:spPr/>
        <p:txBody>
          <a:bodyPr>
            <a:normAutofit lnSpcReduction="10000"/>
          </a:bodyPr>
          <a:lstStyle/>
          <a:p>
            <a:pPr marL="365760" indent="-256032" algn="just" eaLnBrk="1" fontAlgn="auto" hangingPunct="1">
              <a:spcAft>
                <a:spcPts val="0"/>
              </a:spcAft>
              <a:buFont typeface="Wingdings" pitchFamily="2" charset="2"/>
              <a:buChar char="v"/>
              <a:defRPr/>
            </a:pPr>
            <a:r>
              <a:rPr lang="en-US" sz="2400" b="1" dirty="0" smtClean="0">
                <a:solidFill>
                  <a:srgbClr val="000000"/>
                </a:solidFill>
              </a:rPr>
              <a:t>Root formation is initiated by the growth of the HERS which initiates the differentiation of </a:t>
            </a:r>
            <a:r>
              <a:rPr lang="en-US" sz="2400" b="1" dirty="0" err="1" smtClean="0">
                <a:solidFill>
                  <a:srgbClr val="000000"/>
                </a:solidFill>
              </a:rPr>
              <a:t>odontoblasts</a:t>
            </a:r>
            <a:r>
              <a:rPr lang="en-US" sz="2400" b="1" dirty="0" smtClean="0">
                <a:solidFill>
                  <a:srgbClr val="000000"/>
                </a:solidFill>
              </a:rPr>
              <a:t> from the dental papilla.</a:t>
            </a:r>
          </a:p>
          <a:p>
            <a:pPr marL="365760" indent="-256032" algn="just" eaLnBrk="1" fontAlgn="auto" hangingPunct="1">
              <a:spcAft>
                <a:spcPts val="0"/>
              </a:spcAft>
              <a:buFont typeface="Wingdings" pitchFamily="2" charset="2"/>
              <a:buNone/>
              <a:defRPr/>
            </a:pPr>
            <a:endParaRPr lang="en-US" sz="2400" b="1" dirty="0" smtClean="0">
              <a:solidFill>
                <a:srgbClr val="000000"/>
              </a:solidFill>
            </a:endParaRPr>
          </a:p>
          <a:p>
            <a:pPr marL="365760" indent="-256032" algn="just" eaLnBrk="1" fontAlgn="auto" hangingPunct="1">
              <a:spcAft>
                <a:spcPts val="0"/>
              </a:spcAft>
              <a:buFont typeface="Wingdings" pitchFamily="2" charset="2"/>
              <a:buChar char="v"/>
              <a:defRPr/>
            </a:pPr>
            <a:r>
              <a:rPr lang="en-US" sz="2400" b="1" dirty="0" smtClean="0">
                <a:solidFill>
                  <a:srgbClr val="000000"/>
                </a:solidFill>
              </a:rPr>
              <a:t>The </a:t>
            </a:r>
            <a:r>
              <a:rPr lang="en-US" sz="2400" b="1" dirty="0" err="1" smtClean="0">
                <a:solidFill>
                  <a:srgbClr val="000000"/>
                </a:solidFill>
              </a:rPr>
              <a:t>odontoblasts</a:t>
            </a:r>
            <a:r>
              <a:rPr lang="en-US" sz="2400" b="1" dirty="0" smtClean="0">
                <a:solidFill>
                  <a:srgbClr val="000000"/>
                </a:solidFill>
              </a:rPr>
              <a:t> then form root dentin and overall increase in length of tooth occurs.</a:t>
            </a:r>
          </a:p>
          <a:p>
            <a:pPr marL="365760" indent="-256032" algn="just" eaLnBrk="1" fontAlgn="auto" hangingPunct="1">
              <a:spcAft>
                <a:spcPts val="0"/>
              </a:spcAft>
              <a:buFont typeface="Wingdings 3"/>
              <a:buChar char=""/>
              <a:defRPr/>
            </a:pPr>
            <a:endParaRPr lang="en-IN" sz="2400" b="1" dirty="0" smtClean="0">
              <a:solidFill>
                <a:srgbClr val="000000"/>
              </a:solidFill>
            </a:endParaRPr>
          </a:p>
          <a:p>
            <a:pPr marL="365760" indent="-256032" algn="just" eaLnBrk="1" fontAlgn="auto" hangingPunct="1">
              <a:spcAft>
                <a:spcPts val="0"/>
              </a:spcAft>
              <a:buFont typeface="Wingdings 3"/>
              <a:buChar char=""/>
              <a:defRPr/>
            </a:pPr>
            <a:endParaRPr lang="en-IN" sz="2400" b="1" dirty="0" smtClean="0">
              <a:solidFill>
                <a:srgbClr val="000000"/>
              </a:solidFill>
            </a:endParaRPr>
          </a:p>
        </p:txBody>
      </p:sp>
      <p:pic>
        <p:nvPicPr>
          <p:cNvPr id="54276" name="Picture 6" descr="DSCF3179"/>
          <p:cNvPicPr>
            <a:picLocks noGrp="1" noChangeAspect="1" noChangeArrowheads="1"/>
          </p:cNvPicPr>
          <p:nvPr>
            <p:ph sz="quarter" idx="2"/>
          </p:nvPr>
        </p:nvPicPr>
        <p:blipFill>
          <a:blip r:embed="rId2">
            <a:lum bright="26000"/>
          </a:blip>
          <a:srcRect l="9865" t="29630" r="6157"/>
          <a:stretch>
            <a:fillRect/>
          </a:stretch>
        </p:blipFill>
        <p:spPr>
          <a:xfrm>
            <a:off x="5292725" y="1557338"/>
            <a:ext cx="3168650" cy="1990725"/>
          </a:xfrm>
          <a:noFill/>
        </p:spPr>
      </p:pic>
      <p:pic>
        <p:nvPicPr>
          <p:cNvPr id="54277" name="Picture 7" descr="DSCF3183"/>
          <p:cNvPicPr>
            <a:picLocks noGrp="1" noChangeAspect="1" noChangeArrowheads="1"/>
          </p:cNvPicPr>
          <p:nvPr>
            <p:ph sz="quarter" idx="3"/>
          </p:nvPr>
        </p:nvPicPr>
        <p:blipFill>
          <a:blip r:embed="rId3">
            <a:lum bright="28000"/>
          </a:blip>
          <a:srcRect/>
          <a:stretch>
            <a:fillRect/>
          </a:stretch>
        </p:blipFill>
        <p:spPr>
          <a:xfrm>
            <a:off x="5310188" y="3941763"/>
            <a:ext cx="2714625" cy="2189162"/>
          </a:xfrm>
          <a:noFill/>
        </p:spPr>
      </p:pic>
      <p:sp>
        <p:nvSpPr>
          <p:cNvPr id="54278"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AF491C2-09FD-4C20-A227-6A068574B608}" type="slidenum">
              <a:rPr lang="en-IN" smtClean="0"/>
              <a:pPr/>
              <a:t>28</a:t>
            </a:fld>
            <a:endParaRPr lang="en-IN"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pPr algn="just" eaLnBrk="1" hangingPunct="1">
              <a:buFont typeface="Wingdings" pitchFamily="2" charset="2"/>
              <a:buChar char="v"/>
            </a:pPr>
            <a:r>
              <a:rPr lang="en-US" sz="2800" b="1" dirty="0" smtClean="0">
                <a:solidFill>
                  <a:srgbClr val="000000"/>
                </a:solidFill>
              </a:rPr>
              <a:t>After the onset of root formation,  </a:t>
            </a:r>
            <a:r>
              <a:rPr lang="en-US" sz="2800" b="1" dirty="0" err="1" smtClean="0">
                <a:solidFill>
                  <a:srgbClr val="000000"/>
                </a:solidFill>
              </a:rPr>
              <a:t>cementum</a:t>
            </a:r>
            <a:r>
              <a:rPr lang="en-US" sz="2800" b="1" dirty="0" smtClean="0">
                <a:solidFill>
                  <a:srgbClr val="000000"/>
                </a:solidFill>
              </a:rPr>
              <a:t>, PDL and the bone lining of crypt wall forms.</a:t>
            </a:r>
          </a:p>
          <a:p>
            <a:pPr algn="just" eaLnBrk="1" hangingPunct="1">
              <a:buFont typeface="Wingdings" pitchFamily="2" charset="2"/>
              <a:buChar char="v"/>
            </a:pPr>
            <a:endParaRPr lang="en-US" sz="2800" b="1" dirty="0" smtClean="0">
              <a:solidFill>
                <a:srgbClr val="000000"/>
              </a:solidFill>
            </a:endParaRPr>
          </a:p>
          <a:p>
            <a:pPr algn="just" eaLnBrk="1" hangingPunct="1">
              <a:buFont typeface="Wingdings" pitchFamily="2" charset="2"/>
              <a:buChar char="v"/>
            </a:pPr>
            <a:endParaRPr lang="en-US" sz="2800" b="1" dirty="0" smtClean="0">
              <a:solidFill>
                <a:srgbClr val="000000"/>
              </a:solidFill>
            </a:endParaRPr>
          </a:p>
          <a:p>
            <a:pPr algn="just" eaLnBrk="1" hangingPunct="1">
              <a:buFont typeface="Wingdings" pitchFamily="2" charset="2"/>
              <a:buChar char="v"/>
            </a:pPr>
            <a:r>
              <a:rPr lang="en-US" sz="2800" b="1" dirty="0" smtClean="0">
                <a:solidFill>
                  <a:srgbClr val="000000"/>
                </a:solidFill>
              </a:rPr>
              <a:t>The remodeling of the PDL fiber bundles is achieved by fibroblasts.</a:t>
            </a:r>
            <a:endParaRPr lang="en-IN" sz="2800" b="1" dirty="0" smtClean="0">
              <a:solidFill>
                <a:srgbClr val="000000"/>
              </a:solidFill>
            </a:endParaRPr>
          </a:p>
          <a:p>
            <a:pPr algn="just" eaLnBrk="1" hangingPunct="1">
              <a:buFont typeface="Wingdings" pitchFamily="2" charset="2"/>
              <a:buNone/>
            </a:pPr>
            <a:endParaRPr lang="en-IN" sz="2800" b="1" dirty="0" smtClean="0">
              <a:solidFill>
                <a:srgbClr val="000000"/>
              </a:solidFill>
            </a:endParaRPr>
          </a:p>
        </p:txBody>
      </p:sp>
      <p:sp>
        <p:nvSpPr>
          <p:cNvPr id="5529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4997099-894F-4C18-8AFE-F98E0FB4BB19}" type="slidenum">
              <a:rPr lang="en-IN" smtClean="0"/>
              <a:pPr/>
              <a:t>29</a:t>
            </a:fld>
            <a:endParaRPr lang="en-IN" smtClean="0"/>
          </a:p>
        </p:txBody>
      </p:sp>
      <p:sp>
        <p:nvSpPr>
          <p:cNvPr id="265218" name="Rectangle 2"/>
          <p:cNvSpPr>
            <a:spLocks noGrp="1" noChangeArrowheads="1"/>
          </p:cNvSpPr>
          <p:nvPr>
            <p:ph type="title"/>
          </p:nvPr>
        </p:nvSpPr>
        <p:spPr>
          <a:xfrm>
            <a:off x="468313" y="476250"/>
            <a:ext cx="8229600" cy="1143000"/>
          </a:xfrm>
        </p:spPr>
        <p:txBody>
          <a:bodyPr/>
          <a:lstStyle/>
          <a:p>
            <a:pPr eaLnBrk="1" fontAlgn="auto" hangingPunct="1">
              <a:spcAft>
                <a:spcPts val="0"/>
              </a:spcAft>
              <a:defRPr/>
            </a:pPr>
            <a:r>
              <a:rPr lang="en-US" sz="3200" dirty="0" smtClean="0">
                <a:solidFill>
                  <a:srgbClr val="000000"/>
                </a:solidFill>
              </a:rPr>
              <a:t>b). </a:t>
            </a:r>
            <a:r>
              <a:rPr lang="en-US" sz="3200" u="sng" dirty="0" smtClean="0">
                <a:solidFill>
                  <a:srgbClr val="000000"/>
                </a:solidFill>
              </a:rPr>
              <a:t>PDL REMODELLING </a:t>
            </a:r>
            <a:r>
              <a:rPr lang="en-US" sz="3200" dirty="0" smtClean="0">
                <a:solidFill>
                  <a:srgbClr val="000000"/>
                </a:solidFill>
              </a:rPr>
              <a:t/>
            </a:r>
            <a:br>
              <a:rPr lang="en-US" sz="3200" dirty="0" smtClean="0">
                <a:solidFill>
                  <a:srgbClr val="000000"/>
                </a:solidFill>
              </a:rPr>
            </a:br>
            <a:endParaRPr lang="en-IN" sz="3200" dirty="0" smtClean="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85750" y="1571625"/>
            <a:ext cx="8631238" cy="4114800"/>
          </a:xfrm>
        </p:spPr>
        <p:txBody>
          <a:bodyPr>
            <a:noAutofit/>
          </a:bodyPr>
          <a:lstStyle/>
          <a:p>
            <a:pPr marL="365760" indent="-256032" algn="just" eaLnBrk="1" fontAlgn="auto" hangingPunct="1">
              <a:lnSpc>
                <a:spcPct val="150000"/>
              </a:lnSpc>
              <a:spcAft>
                <a:spcPts val="0"/>
              </a:spcAft>
              <a:buFont typeface="Wingdings" pitchFamily="2" charset="2"/>
              <a:buChar char="v"/>
              <a:defRPr/>
            </a:pPr>
            <a:r>
              <a:rPr lang="en-US" sz="2400" dirty="0" smtClean="0">
                <a:solidFill>
                  <a:srgbClr val="000000"/>
                </a:solidFill>
              </a:rPr>
              <a:t>Eruption refers to the axial or occlusal movement of the tooth from its developmental position in the jaw to its functional position in </a:t>
            </a:r>
            <a:r>
              <a:rPr lang="en-US" sz="2400" dirty="0" err="1" smtClean="0">
                <a:solidFill>
                  <a:srgbClr val="000000"/>
                </a:solidFill>
              </a:rPr>
              <a:t>occlusal</a:t>
            </a:r>
            <a:r>
              <a:rPr lang="en-US" sz="2400" dirty="0" smtClean="0">
                <a:solidFill>
                  <a:srgbClr val="000000"/>
                </a:solidFill>
              </a:rPr>
              <a:t> plane.</a:t>
            </a:r>
          </a:p>
          <a:p>
            <a:pPr marL="365760" indent="-256032" algn="just" eaLnBrk="1" fontAlgn="auto" hangingPunct="1">
              <a:lnSpc>
                <a:spcPct val="150000"/>
              </a:lnSpc>
              <a:spcAft>
                <a:spcPts val="0"/>
              </a:spcAft>
              <a:buFont typeface="Wingdings" pitchFamily="2" charset="2"/>
              <a:buChar char="v"/>
              <a:defRPr/>
            </a:pPr>
            <a:r>
              <a:rPr lang="en-US" sz="2400" dirty="0" smtClean="0">
                <a:solidFill>
                  <a:srgbClr val="000000"/>
                </a:solidFill>
              </a:rPr>
              <a:t>Eruption is defined as the process by which developing teeth emerge through the soft tissues of the jaws and the overlying  mucosa to emerge into the oral cavity, to their functional position in the occlusion</a:t>
            </a:r>
          </a:p>
          <a:p>
            <a:pPr marL="365760" indent="-256032" algn="just" eaLnBrk="1" fontAlgn="auto" hangingPunct="1">
              <a:lnSpc>
                <a:spcPct val="150000"/>
              </a:lnSpc>
              <a:spcAft>
                <a:spcPts val="0"/>
              </a:spcAft>
              <a:buFont typeface="Wingdings" pitchFamily="2" charset="2"/>
              <a:buNone/>
              <a:defRPr/>
            </a:pPr>
            <a:r>
              <a:rPr lang="en-US" sz="2400" dirty="0" smtClean="0">
                <a:solidFill>
                  <a:srgbClr val="000000"/>
                </a:solidFill>
              </a:rPr>
              <a:t> </a:t>
            </a:r>
          </a:p>
          <a:p>
            <a:pPr marL="365760" indent="-256032" algn="just" eaLnBrk="1" fontAlgn="auto" hangingPunct="1">
              <a:lnSpc>
                <a:spcPct val="150000"/>
              </a:lnSpc>
              <a:spcAft>
                <a:spcPts val="0"/>
              </a:spcAft>
              <a:buFont typeface="Wingdings" pitchFamily="2" charset="2"/>
              <a:buChar char="v"/>
              <a:defRPr/>
            </a:pPr>
            <a:endParaRPr lang="en-US" sz="2400" dirty="0" smtClean="0">
              <a:solidFill>
                <a:schemeClr val="hlink"/>
              </a:solidFill>
            </a:endParaRPr>
          </a:p>
          <a:p>
            <a:pPr marL="365760" indent="-256032" algn="just" eaLnBrk="1" fontAlgn="auto" hangingPunct="1">
              <a:lnSpc>
                <a:spcPct val="150000"/>
              </a:lnSpc>
              <a:spcAft>
                <a:spcPts val="0"/>
              </a:spcAft>
              <a:buFont typeface="Wingdings" pitchFamily="2" charset="2"/>
              <a:buChar char="v"/>
              <a:defRPr/>
            </a:pPr>
            <a:endParaRPr lang="en-US" sz="2400" dirty="0" smtClean="0">
              <a:solidFill>
                <a:schemeClr val="hlink"/>
              </a:solidFill>
            </a:endParaRPr>
          </a:p>
        </p:txBody>
      </p:sp>
      <p:sp>
        <p:nvSpPr>
          <p:cNvPr id="38915"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6545FCD-D043-4E1D-B102-D57685020222}" type="slidenum">
              <a:rPr lang="en-IN" smtClean="0"/>
              <a:pPr/>
              <a:t>3</a:t>
            </a:fld>
            <a:endParaRPr lang="en-IN" smtClean="0"/>
          </a:p>
        </p:txBody>
      </p:sp>
      <p:sp>
        <p:nvSpPr>
          <p:cNvPr id="19458" name="Rectangle 2"/>
          <p:cNvSpPr>
            <a:spLocks noGrp="1" noChangeArrowheads="1"/>
          </p:cNvSpPr>
          <p:nvPr>
            <p:ph type="title"/>
          </p:nvPr>
        </p:nvSpPr>
        <p:spPr>
          <a:xfrm>
            <a:off x="468313" y="142852"/>
            <a:ext cx="8229600" cy="1143000"/>
          </a:xfrm>
        </p:spPr>
        <p:txBody>
          <a:bodyPr>
            <a:normAutofit/>
          </a:bodyPr>
          <a:lstStyle/>
          <a:p>
            <a:pPr marL="365760" indent="-256032" eaLnBrk="1" fontAlgn="auto" hangingPunct="1">
              <a:lnSpc>
                <a:spcPct val="90000"/>
              </a:lnSpc>
              <a:spcAft>
                <a:spcPts val="0"/>
              </a:spcAft>
              <a:defRPr/>
            </a:pPr>
            <a:r>
              <a:rPr lang="en-US" sz="3200" dirty="0" smtClean="0">
                <a:solidFill>
                  <a:schemeClr val="hlink"/>
                </a:solidFill>
              </a:rPr>
              <a:t/>
            </a:r>
            <a:br>
              <a:rPr lang="en-US" sz="3200" dirty="0" smtClean="0">
                <a:solidFill>
                  <a:schemeClr val="hlink"/>
                </a:solidFill>
              </a:rPr>
            </a:br>
            <a:r>
              <a:rPr lang="en-US" sz="4400" dirty="0" smtClean="0">
                <a:solidFill>
                  <a:srgbClr val="000000"/>
                </a:solidFill>
                <a:effectLst>
                  <a:outerShdw blurRad="38100" dist="38100" dir="2700000" algn="tl">
                    <a:srgbClr val="000000">
                      <a:alpha val="43137"/>
                    </a:srgbClr>
                  </a:outerShdw>
                </a:effectLst>
              </a:rPr>
              <a:t>DEFINITION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6306AF9-9004-4C94-A6B3-81DDFA864801}" type="slidenum">
              <a:rPr lang="en-IN" smtClean="0"/>
              <a:pPr/>
              <a:t>30</a:t>
            </a:fld>
            <a:endParaRPr lang="en-IN" smtClean="0"/>
          </a:p>
        </p:txBody>
      </p:sp>
      <p:sp>
        <p:nvSpPr>
          <p:cNvPr id="56323" name="Rectangle 3"/>
          <p:cNvSpPr>
            <a:spLocks noGrp="1" noChangeArrowheads="1"/>
          </p:cNvSpPr>
          <p:nvPr>
            <p:ph type="body" idx="1"/>
          </p:nvPr>
        </p:nvSpPr>
        <p:spPr/>
        <p:txBody>
          <a:bodyPr/>
          <a:lstStyle/>
          <a:p>
            <a:pPr algn="just" eaLnBrk="1" hangingPunct="1">
              <a:lnSpc>
                <a:spcPct val="90000"/>
              </a:lnSpc>
              <a:buFont typeface="Wingdings" pitchFamily="2" charset="2"/>
              <a:buChar char="v"/>
            </a:pPr>
            <a:r>
              <a:rPr lang="en-US" sz="2800" dirty="0" smtClean="0">
                <a:solidFill>
                  <a:srgbClr val="000000"/>
                </a:solidFill>
              </a:rPr>
              <a:t>The fibroblasts of the PDL possess as part of their cytoskeleton intermediate filaments that consists of contractile proteins.</a:t>
            </a:r>
          </a:p>
          <a:p>
            <a:pPr algn="just" eaLnBrk="1" hangingPunct="1">
              <a:lnSpc>
                <a:spcPct val="90000"/>
              </a:lnSpc>
              <a:buFont typeface="Wingdings" pitchFamily="2" charset="2"/>
              <a:buNone/>
            </a:pPr>
            <a:endParaRPr lang="en-US" sz="2800" dirty="0" smtClean="0">
              <a:solidFill>
                <a:srgbClr val="000000"/>
              </a:solidFill>
            </a:endParaRPr>
          </a:p>
          <a:p>
            <a:pPr algn="just" eaLnBrk="1" hangingPunct="1">
              <a:lnSpc>
                <a:spcPct val="90000"/>
              </a:lnSpc>
              <a:buFont typeface="Wingdings" pitchFamily="2" charset="2"/>
              <a:buChar char="v"/>
            </a:pPr>
            <a:r>
              <a:rPr lang="en-US" sz="2800" dirty="0" smtClean="0">
                <a:solidFill>
                  <a:srgbClr val="000000"/>
                </a:solidFill>
              </a:rPr>
              <a:t>They exhibit frequent cell to cell contact and further specialization involving the cell membrane called as </a:t>
            </a:r>
            <a:r>
              <a:rPr lang="en-US" sz="2800" u="sng" dirty="0" smtClean="0">
                <a:solidFill>
                  <a:srgbClr val="000000"/>
                </a:solidFill>
              </a:rPr>
              <a:t>FIBRONEXUS.</a:t>
            </a:r>
          </a:p>
          <a:p>
            <a:pPr algn="just" eaLnBrk="1" hangingPunct="1">
              <a:lnSpc>
                <a:spcPct val="90000"/>
              </a:lnSpc>
              <a:buFont typeface="Wingdings" pitchFamily="2" charset="2"/>
              <a:buChar char="v"/>
            </a:pPr>
            <a:endParaRPr lang="en-US" sz="2800" u="sng" dirty="0" smtClean="0">
              <a:solidFill>
                <a:srgbClr val="000000"/>
              </a:solidFill>
            </a:endParaRPr>
          </a:p>
          <a:p>
            <a:pPr algn="just" eaLnBrk="1" hangingPunct="1">
              <a:lnSpc>
                <a:spcPct val="90000"/>
              </a:lnSpc>
              <a:buFont typeface="Wingdings" pitchFamily="2" charset="2"/>
              <a:buChar char="v"/>
            </a:pPr>
            <a:r>
              <a:rPr lang="en-US" sz="2800" dirty="0" err="1" smtClean="0">
                <a:solidFill>
                  <a:srgbClr val="000000"/>
                </a:solidFill>
              </a:rPr>
              <a:t>Fibronectin</a:t>
            </a:r>
            <a:r>
              <a:rPr lang="en-US" sz="2800" dirty="0" smtClean="0">
                <a:solidFill>
                  <a:srgbClr val="000000"/>
                </a:solidFill>
              </a:rPr>
              <a:t> is a sticky glycoprotein that can stick to a number of extracellular components including collagen.</a:t>
            </a:r>
          </a:p>
          <a:p>
            <a:pPr algn="just" eaLnBrk="1" hangingPunct="1">
              <a:lnSpc>
                <a:spcPct val="90000"/>
              </a:lnSpc>
              <a:buFont typeface="Wingdings" pitchFamily="2" charset="2"/>
              <a:buChar char="v"/>
            </a:pPr>
            <a:endParaRPr lang="en-IN" sz="2800" u="sng" dirty="0"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F2606DF-D4D1-405B-B997-6AD8112521CD}" type="slidenum">
              <a:rPr lang="en-IN" smtClean="0"/>
              <a:pPr/>
              <a:t>31</a:t>
            </a:fld>
            <a:endParaRPr lang="en-IN" smtClean="0"/>
          </a:p>
        </p:txBody>
      </p:sp>
      <p:pic>
        <p:nvPicPr>
          <p:cNvPr id="19459" name="Picture 2" descr="Erup 2"/>
          <p:cNvPicPr>
            <a:picLocks noChangeAspect="1" noChangeArrowheads="1"/>
          </p:cNvPicPr>
          <p:nvPr/>
        </p:nvPicPr>
        <p:blipFill>
          <a:blip r:embed="rId2"/>
          <a:srcRect/>
          <a:stretch>
            <a:fillRect/>
          </a:stretch>
        </p:blipFill>
        <p:spPr bwMode="auto">
          <a:xfrm>
            <a:off x="1331913" y="619125"/>
            <a:ext cx="6056312" cy="581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323850" y="0"/>
            <a:ext cx="8631238" cy="5367338"/>
          </a:xfrm>
        </p:spPr>
        <p:txBody>
          <a:bodyPr>
            <a:normAutofit/>
          </a:bodyPr>
          <a:lstStyle/>
          <a:p>
            <a:pPr marL="365760" indent="-256032" eaLnBrk="1" fontAlgn="auto" hangingPunct="1">
              <a:spcAft>
                <a:spcPts val="0"/>
              </a:spcAft>
              <a:buFont typeface="Wingdings" pitchFamily="2" charset="2"/>
              <a:buNone/>
              <a:defRPr/>
            </a:pPr>
            <a:r>
              <a:rPr lang="en-US" sz="2400" b="1" dirty="0" smtClean="0">
                <a:solidFill>
                  <a:srgbClr val="000000"/>
                </a:solidFill>
                <a:latin typeface="+mj-lt"/>
              </a:rPr>
              <a:t> </a:t>
            </a:r>
          </a:p>
          <a:p>
            <a:pPr marL="365760" indent="-256032" eaLnBrk="1" fontAlgn="auto" hangingPunct="1">
              <a:spcAft>
                <a:spcPts val="0"/>
              </a:spcAft>
              <a:buFont typeface="Wingdings" pitchFamily="2" charset="2"/>
              <a:buNone/>
              <a:defRPr/>
            </a:pPr>
            <a:r>
              <a:rPr lang="en-US" sz="2400" b="1" dirty="0" smtClean="0">
                <a:solidFill>
                  <a:srgbClr val="000000"/>
                </a:solidFill>
                <a:latin typeface="+mj-lt"/>
              </a:rPr>
              <a:t>	</a:t>
            </a:r>
            <a:r>
              <a:rPr lang="en-US" sz="2400" b="1" u="sng" dirty="0" smtClean="0">
                <a:solidFill>
                  <a:srgbClr val="000000"/>
                </a:solidFill>
                <a:latin typeface="+mj-lt"/>
              </a:rPr>
              <a:t>THE</a:t>
            </a:r>
            <a:r>
              <a:rPr lang="en-US" sz="2400" b="1" dirty="0" smtClean="0">
                <a:solidFill>
                  <a:srgbClr val="000000"/>
                </a:solidFill>
                <a:latin typeface="+mj-lt"/>
              </a:rPr>
              <a:t> </a:t>
            </a:r>
            <a:r>
              <a:rPr lang="en-US" sz="2400" b="1" u="sng" dirty="0" smtClean="0">
                <a:solidFill>
                  <a:srgbClr val="000000"/>
                </a:solidFill>
                <a:latin typeface="+mj-lt"/>
              </a:rPr>
              <a:t>GUBERNACULAR CANAL</a:t>
            </a:r>
            <a:r>
              <a:rPr lang="en-US" sz="2400" b="1" dirty="0" smtClean="0">
                <a:solidFill>
                  <a:srgbClr val="000000"/>
                </a:solidFill>
                <a:latin typeface="+mj-lt"/>
              </a:rPr>
              <a:t> and its contents, </a:t>
            </a:r>
            <a:r>
              <a:rPr lang="en-US" sz="2400" b="1" u="sng" dirty="0" smtClean="0">
                <a:solidFill>
                  <a:srgbClr val="000000"/>
                </a:solidFill>
                <a:latin typeface="+mj-lt"/>
              </a:rPr>
              <a:t>THE GUBERNACULAR CORD</a:t>
            </a:r>
            <a:r>
              <a:rPr lang="en-US" sz="2400" b="1" dirty="0" smtClean="0">
                <a:solidFill>
                  <a:srgbClr val="000000"/>
                </a:solidFill>
                <a:latin typeface="+mj-lt"/>
              </a:rPr>
              <a:t>, which may have an influence on eruptive tooth movement</a:t>
            </a:r>
            <a:r>
              <a:rPr lang="en-US" sz="2800" b="1" dirty="0" smtClean="0">
                <a:solidFill>
                  <a:srgbClr val="000000"/>
                </a:solidFill>
                <a:latin typeface="+mj-lt"/>
              </a:rPr>
              <a:t>.</a:t>
            </a:r>
            <a:endParaRPr lang="en-IN" sz="2800" b="1" dirty="0" smtClean="0">
              <a:solidFill>
                <a:srgbClr val="000000"/>
              </a:solidFill>
              <a:latin typeface="+mj-lt"/>
            </a:endParaRPr>
          </a:p>
        </p:txBody>
      </p:sp>
      <p:sp>
        <p:nvSpPr>
          <p:cNvPr id="5837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0CAA4C7-9A37-4E68-9BEA-008741E1A8F0}" type="slidenum">
              <a:rPr lang="en-IN" smtClean="0"/>
              <a:pPr/>
              <a:t>32</a:t>
            </a:fld>
            <a:endParaRPr lang="en-IN" smtClean="0"/>
          </a:p>
        </p:txBody>
      </p:sp>
      <p:pic>
        <p:nvPicPr>
          <p:cNvPr id="5" name="Picture 3" descr="Figure_123"/>
          <p:cNvPicPr>
            <a:picLocks noChangeAspect="1" noChangeArrowheads="1"/>
          </p:cNvPicPr>
          <p:nvPr/>
        </p:nvPicPr>
        <p:blipFill>
          <a:blip r:embed="rId2"/>
          <a:srcRect/>
          <a:stretch>
            <a:fillRect/>
          </a:stretch>
        </p:blipFill>
        <p:spPr bwMode="auto">
          <a:xfrm>
            <a:off x="1930400" y="1785938"/>
            <a:ext cx="5570538" cy="4894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sz="half" idx="1"/>
          </p:nvPr>
        </p:nvSpPr>
        <p:spPr>
          <a:xfrm>
            <a:off x="71438" y="1341438"/>
            <a:ext cx="3929058" cy="5087958"/>
          </a:xfrm>
        </p:spPr>
        <p:txBody>
          <a:bodyPr/>
          <a:lstStyle/>
          <a:p>
            <a:pPr algn="just" eaLnBrk="1" hangingPunct="1">
              <a:lnSpc>
                <a:spcPct val="150000"/>
              </a:lnSpc>
              <a:buFont typeface="Wingdings" pitchFamily="2" charset="2"/>
              <a:buChar char="v"/>
            </a:pPr>
            <a:r>
              <a:rPr lang="en-US" sz="2400" dirty="0" smtClean="0">
                <a:solidFill>
                  <a:srgbClr val="000000"/>
                </a:solidFill>
              </a:rPr>
              <a:t>As the </a:t>
            </a:r>
            <a:r>
              <a:rPr lang="en-US" sz="2400" dirty="0" err="1" smtClean="0">
                <a:solidFill>
                  <a:srgbClr val="000000"/>
                </a:solidFill>
              </a:rPr>
              <a:t>successional</a:t>
            </a:r>
            <a:r>
              <a:rPr lang="en-US" sz="2400" dirty="0" smtClean="0">
                <a:solidFill>
                  <a:srgbClr val="000000"/>
                </a:solidFill>
              </a:rPr>
              <a:t> tooth erupts, </a:t>
            </a:r>
            <a:r>
              <a:rPr lang="en-US" sz="2400" dirty="0" err="1" smtClean="0">
                <a:solidFill>
                  <a:srgbClr val="000000"/>
                </a:solidFill>
              </a:rPr>
              <a:t>Gubernacular</a:t>
            </a:r>
            <a:r>
              <a:rPr lang="en-US" sz="2400" dirty="0" smtClean="0">
                <a:solidFill>
                  <a:srgbClr val="000000"/>
                </a:solidFill>
              </a:rPr>
              <a:t> canal gets widened by local </a:t>
            </a:r>
            <a:r>
              <a:rPr lang="en-US" sz="2400" dirty="0" err="1" smtClean="0">
                <a:solidFill>
                  <a:srgbClr val="000000"/>
                </a:solidFill>
              </a:rPr>
              <a:t>osteoclastic</a:t>
            </a:r>
            <a:r>
              <a:rPr lang="en-US" sz="2400" dirty="0" smtClean="0">
                <a:solidFill>
                  <a:srgbClr val="000000"/>
                </a:solidFill>
              </a:rPr>
              <a:t> activity, delineating the eruptive pathway of the tooth. </a:t>
            </a:r>
            <a:endParaRPr lang="en-IN" sz="2400" dirty="0" smtClean="0">
              <a:solidFill>
                <a:srgbClr val="000000"/>
              </a:solidFill>
            </a:endParaRPr>
          </a:p>
        </p:txBody>
      </p:sp>
      <p:pic>
        <p:nvPicPr>
          <p:cNvPr id="59395" name="Picture 8" descr="erup 4"/>
          <p:cNvPicPr>
            <a:picLocks noGrp="1" noChangeAspect="1" noChangeArrowheads="1"/>
          </p:cNvPicPr>
          <p:nvPr>
            <p:ph sz="half" idx="2"/>
          </p:nvPr>
        </p:nvPicPr>
        <p:blipFill>
          <a:blip r:embed="rId2"/>
          <a:srcRect/>
          <a:stretch>
            <a:fillRect/>
          </a:stretch>
        </p:blipFill>
        <p:spPr>
          <a:xfrm>
            <a:off x="4143372" y="563667"/>
            <a:ext cx="4856166" cy="5937146"/>
          </a:xfrm>
          <a:ln w="38100" cap="sq">
            <a:solidFill>
              <a:srgbClr val="000000"/>
            </a:solidFill>
          </a:ln>
          <a:effectLst>
            <a:outerShdw blurRad="50800" dist="38100" dir="2700000" algn="tl" rotWithShape="0">
              <a:srgbClr val="000000">
                <a:alpha val="43000"/>
              </a:srgbClr>
            </a:outerShdw>
          </a:effectLst>
        </p:spPr>
      </p:pic>
      <p:sp>
        <p:nvSpPr>
          <p:cNvPr id="59396"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4A9C0D4-A4F5-4FA3-9D12-92EC590641E6}" type="slidenum">
              <a:rPr lang="en-IN" smtClean="0"/>
              <a:pPr/>
              <a:t>33</a:t>
            </a:fld>
            <a:endParaRPr lang="en-IN"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sz="half" idx="1"/>
          </p:nvPr>
        </p:nvSpPr>
        <p:spPr>
          <a:xfrm>
            <a:off x="0" y="500063"/>
            <a:ext cx="4859338" cy="5367337"/>
          </a:xfrm>
        </p:spPr>
        <p:txBody>
          <a:bodyPr/>
          <a:lstStyle/>
          <a:p>
            <a:pPr eaLnBrk="1" hangingPunct="1">
              <a:lnSpc>
                <a:spcPct val="150000"/>
              </a:lnSpc>
              <a:buFont typeface="Wingdings" pitchFamily="2" charset="2"/>
              <a:buChar char="v"/>
            </a:pPr>
            <a:endParaRPr lang="en-US" sz="2800" dirty="0" smtClean="0">
              <a:solidFill>
                <a:srgbClr val="000000"/>
              </a:solidFill>
            </a:endParaRPr>
          </a:p>
          <a:p>
            <a:pPr eaLnBrk="1" hangingPunct="1">
              <a:lnSpc>
                <a:spcPct val="150000"/>
              </a:lnSpc>
              <a:buFont typeface="Wingdings" pitchFamily="2" charset="2"/>
              <a:buChar char="v"/>
            </a:pPr>
            <a:r>
              <a:rPr lang="en-US" sz="2800" dirty="0" smtClean="0">
                <a:solidFill>
                  <a:srgbClr val="000000"/>
                </a:solidFill>
              </a:rPr>
              <a:t>In the dried skull, holes can be seen in the jaws on the lingual aspects of the deciduous teeth.</a:t>
            </a:r>
          </a:p>
          <a:p>
            <a:pPr eaLnBrk="1" hangingPunct="1">
              <a:lnSpc>
                <a:spcPct val="150000"/>
              </a:lnSpc>
              <a:buFont typeface="Wingdings" pitchFamily="2" charset="2"/>
              <a:buChar char="v"/>
            </a:pPr>
            <a:r>
              <a:rPr lang="en-US" sz="2800" dirty="0" err="1" smtClean="0">
                <a:solidFill>
                  <a:srgbClr val="000000"/>
                </a:solidFill>
              </a:rPr>
              <a:t>Gubernacular</a:t>
            </a:r>
            <a:r>
              <a:rPr lang="en-US" sz="2800" dirty="0" smtClean="0">
                <a:solidFill>
                  <a:srgbClr val="000000"/>
                </a:solidFill>
              </a:rPr>
              <a:t> cord have a function in guiding the permanent tooth as it erupts.</a:t>
            </a:r>
          </a:p>
          <a:p>
            <a:pPr eaLnBrk="1" hangingPunct="1">
              <a:lnSpc>
                <a:spcPct val="150000"/>
              </a:lnSpc>
            </a:pPr>
            <a:endParaRPr lang="en-US" sz="2800" dirty="0" smtClean="0">
              <a:solidFill>
                <a:srgbClr val="000000"/>
              </a:solidFill>
            </a:endParaRPr>
          </a:p>
          <a:p>
            <a:pPr eaLnBrk="1" hangingPunct="1">
              <a:lnSpc>
                <a:spcPct val="150000"/>
              </a:lnSpc>
            </a:pPr>
            <a:endParaRPr lang="en-US" sz="2800" dirty="0" smtClean="0">
              <a:solidFill>
                <a:srgbClr val="000000"/>
              </a:solidFill>
            </a:endParaRPr>
          </a:p>
        </p:txBody>
      </p:sp>
      <p:pic>
        <p:nvPicPr>
          <p:cNvPr id="32771" name="Picture 8" descr="Figure_10-08"/>
          <p:cNvPicPr>
            <a:picLocks noGrp="1" noChangeAspect="1" noChangeArrowheads="1"/>
          </p:cNvPicPr>
          <p:nvPr>
            <p:ph sz="half" idx="2"/>
          </p:nvPr>
        </p:nvPicPr>
        <p:blipFill>
          <a:blip r:embed="rId2"/>
          <a:srcRect/>
          <a:stretch>
            <a:fillRect/>
          </a:stretch>
        </p:blipFill>
        <p:spPr>
          <a:xfrm>
            <a:off x="4859338" y="1125538"/>
            <a:ext cx="4067175" cy="4446587"/>
          </a:xfrm>
          <a:ln w="38100" cap="sq">
            <a:solidFill>
              <a:srgbClr val="000000"/>
            </a:solidFill>
          </a:ln>
          <a:effectLst>
            <a:outerShdw blurRad="50800" dist="38100" dir="2700000" algn="tl" rotWithShape="0">
              <a:srgbClr val="000000">
                <a:alpha val="43000"/>
              </a:srgbClr>
            </a:outerShdw>
          </a:effectLst>
        </p:spPr>
      </p:pic>
      <p:sp>
        <p:nvSpPr>
          <p:cNvPr id="60420"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DCBC767-0E04-4E67-B3C4-C2C4C8991EBD}" type="slidenum">
              <a:rPr lang="en-IN" smtClean="0"/>
              <a:pPr/>
              <a:t>34</a:t>
            </a:fld>
            <a:endParaRPr lang="en-IN"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84EF895-E159-4E22-AFC0-D49CA2F9BA0C}" type="slidenum">
              <a:rPr lang="en-IN" smtClean="0"/>
              <a:pPr/>
              <a:t>35</a:t>
            </a:fld>
            <a:endParaRPr lang="en-IN" smtClean="0"/>
          </a:p>
        </p:txBody>
      </p:sp>
      <p:sp>
        <p:nvSpPr>
          <p:cNvPr id="61443" name="Rectangle 2"/>
          <p:cNvSpPr>
            <a:spLocks noGrp="1" noChangeArrowheads="1"/>
          </p:cNvSpPr>
          <p:nvPr>
            <p:ph type="body" sz="half" idx="1"/>
          </p:nvPr>
        </p:nvSpPr>
        <p:spPr>
          <a:xfrm>
            <a:off x="179388" y="388951"/>
            <a:ext cx="5964248" cy="5969007"/>
          </a:xfrm>
        </p:spPr>
        <p:txBody>
          <a:bodyPr/>
          <a:lstStyle/>
          <a:p>
            <a:pPr algn="just" eaLnBrk="1" hangingPunct="1">
              <a:lnSpc>
                <a:spcPct val="150000"/>
              </a:lnSpc>
              <a:buFont typeface="Wingdings" pitchFamily="2" charset="2"/>
              <a:buChar char="v"/>
            </a:pPr>
            <a:r>
              <a:rPr lang="en-US" sz="2800" dirty="0" smtClean="0">
                <a:solidFill>
                  <a:srgbClr val="000000"/>
                </a:solidFill>
              </a:rPr>
              <a:t>The central cells of this epithelial mass degenerate and forms an epithelium line canal through which the tooth erupts without any hemorrhage.</a:t>
            </a:r>
          </a:p>
          <a:p>
            <a:pPr algn="just" eaLnBrk="1" hangingPunct="1">
              <a:lnSpc>
                <a:spcPct val="150000"/>
              </a:lnSpc>
              <a:buFont typeface="Wingdings" pitchFamily="2" charset="2"/>
              <a:buChar char="v"/>
            </a:pPr>
            <a:r>
              <a:rPr lang="en-US" sz="2800" dirty="0" smtClean="0">
                <a:solidFill>
                  <a:srgbClr val="000000"/>
                </a:solidFill>
              </a:rPr>
              <a:t>The epithelial cell mass is also involved in the formation of </a:t>
            </a:r>
            <a:r>
              <a:rPr lang="en-US" sz="2800" u="sng" dirty="0" smtClean="0">
                <a:solidFill>
                  <a:srgbClr val="000000"/>
                </a:solidFill>
              </a:rPr>
              <a:t>DENTOGINGIVAL JUNCTION</a:t>
            </a:r>
            <a:r>
              <a:rPr lang="en-US" sz="2800" dirty="0" smtClean="0">
                <a:solidFill>
                  <a:srgbClr val="000000"/>
                </a:solidFill>
              </a:rPr>
              <a:t> </a:t>
            </a:r>
            <a:endParaRPr lang="en-IN" sz="2800" dirty="0" smtClean="0">
              <a:solidFill>
                <a:srgbClr val="000000"/>
              </a:solidFill>
            </a:endParaRPr>
          </a:p>
          <a:p>
            <a:pPr algn="just" eaLnBrk="1" hangingPunct="1">
              <a:lnSpc>
                <a:spcPct val="150000"/>
              </a:lnSpc>
            </a:pPr>
            <a:endParaRPr lang="en-IN" sz="2800" dirty="0" smtClean="0"/>
          </a:p>
        </p:txBody>
      </p:sp>
      <p:pic>
        <p:nvPicPr>
          <p:cNvPr id="33796" name="Picture 3" descr="erup 7"/>
          <p:cNvPicPr>
            <a:picLocks noGrp="1" noChangeAspect="1" noChangeArrowheads="1"/>
          </p:cNvPicPr>
          <p:nvPr>
            <p:ph sz="half" idx="2"/>
          </p:nvPr>
        </p:nvPicPr>
        <p:blipFill>
          <a:blip r:embed="rId2"/>
          <a:srcRect l="5347" r="8176" b="21318"/>
          <a:stretch>
            <a:fillRect/>
          </a:stretch>
        </p:blipFill>
        <p:spPr>
          <a:xfrm>
            <a:off x="6178840" y="1857382"/>
            <a:ext cx="2749259" cy="3929072"/>
          </a:xfrm>
          <a:ln w="38100" cap="sq">
            <a:solidFill>
              <a:srgbClr val="000000"/>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323850" y="1714500"/>
            <a:ext cx="8631238" cy="4651375"/>
          </a:xfrm>
        </p:spPr>
        <p:txBody>
          <a:bodyPr/>
          <a:lstStyle/>
          <a:p>
            <a:pPr eaLnBrk="1" hangingPunct="1">
              <a:buFont typeface="Wingdings" pitchFamily="2" charset="2"/>
              <a:buChar char="v"/>
            </a:pPr>
            <a:r>
              <a:rPr lang="en-US" sz="2800" b="1" smtClean="0">
                <a:solidFill>
                  <a:srgbClr val="000000"/>
                </a:solidFill>
              </a:rPr>
              <a:t>Post eruptive movements are those made by the tooth after it has reached its functional position in the occlusal plane.</a:t>
            </a:r>
          </a:p>
          <a:p>
            <a:pPr eaLnBrk="1" hangingPunct="1">
              <a:buFont typeface="Wingdings" pitchFamily="2" charset="2"/>
              <a:buNone/>
            </a:pPr>
            <a:endParaRPr lang="en-US" sz="2800" b="1" smtClean="0">
              <a:solidFill>
                <a:srgbClr val="000000"/>
              </a:solidFill>
            </a:endParaRPr>
          </a:p>
          <a:p>
            <a:pPr eaLnBrk="1" hangingPunct="1">
              <a:buFont typeface="Wingdings" pitchFamily="2" charset="2"/>
              <a:buNone/>
            </a:pPr>
            <a:endParaRPr lang="en-US" sz="2800" b="1" smtClean="0">
              <a:solidFill>
                <a:srgbClr val="000000"/>
              </a:solidFill>
            </a:endParaRPr>
          </a:p>
          <a:p>
            <a:pPr eaLnBrk="1" hangingPunct="1">
              <a:buFont typeface="Wingdings" pitchFamily="2" charset="2"/>
              <a:buChar char="v"/>
            </a:pPr>
            <a:r>
              <a:rPr lang="en-US" sz="2800" b="1" smtClean="0">
                <a:solidFill>
                  <a:srgbClr val="000000"/>
                </a:solidFill>
              </a:rPr>
              <a:t>They may be divided into three categories:-</a:t>
            </a:r>
          </a:p>
          <a:p>
            <a:pPr eaLnBrk="1" hangingPunct="1">
              <a:buFont typeface="Wingdings" pitchFamily="2" charset="2"/>
              <a:buNone/>
            </a:pPr>
            <a:r>
              <a:rPr lang="en-US" sz="2800" b="1" smtClean="0">
                <a:solidFill>
                  <a:srgbClr val="000000"/>
                </a:solidFill>
              </a:rPr>
              <a:t>	- Accomodation for growth. </a:t>
            </a:r>
          </a:p>
          <a:p>
            <a:pPr eaLnBrk="1" hangingPunct="1">
              <a:buFont typeface="Wingdings" pitchFamily="2" charset="2"/>
              <a:buNone/>
            </a:pPr>
            <a:r>
              <a:rPr lang="en-US" sz="2800" b="1" smtClean="0">
                <a:solidFill>
                  <a:srgbClr val="000000"/>
                </a:solidFill>
              </a:rPr>
              <a:t>	- Compensation for occlusal wear.  </a:t>
            </a:r>
          </a:p>
          <a:p>
            <a:pPr eaLnBrk="1" hangingPunct="1">
              <a:buFont typeface="Wingdings" pitchFamily="2" charset="2"/>
              <a:buNone/>
            </a:pPr>
            <a:r>
              <a:rPr lang="en-US" sz="2800" b="1" smtClean="0">
                <a:solidFill>
                  <a:srgbClr val="000000"/>
                </a:solidFill>
              </a:rPr>
              <a:t>	- Accomodation for interproximal wear.  </a:t>
            </a:r>
            <a:endParaRPr lang="en-IN" sz="2800" b="1" smtClean="0">
              <a:solidFill>
                <a:srgbClr val="000000"/>
              </a:solidFill>
            </a:endParaRPr>
          </a:p>
        </p:txBody>
      </p:sp>
      <p:sp>
        <p:nvSpPr>
          <p:cNvPr id="6349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4D0E3DA-55DE-4ED5-9F1E-864185E5F175}" type="slidenum">
              <a:rPr lang="en-IN" smtClean="0"/>
              <a:pPr/>
              <a:t>36</a:t>
            </a:fld>
            <a:endParaRPr lang="en-IN" smtClean="0"/>
          </a:p>
        </p:txBody>
      </p:sp>
      <p:sp>
        <p:nvSpPr>
          <p:cNvPr id="103426" name="Rectangle 2"/>
          <p:cNvSpPr>
            <a:spLocks noGrp="1" noChangeArrowheads="1"/>
          </p:cNvSpPr>
          <p:nvPr>
            <p:ph type="title"/>
          </p:nvPr>
        </p:nvSpPr>
        <p:spPr>
          <a:xfrm>
            <a:off x="357158" y="214313"/>
            <a:ext cx="8358217" cy="1071547"/>
          </a:xfrm>
        </p:spPr>
        <p:txBody>
          <a:bodyPr/>
          <a:lstStyle/>
          <a:p>
            <a:pPr marL="514350" indent="-514350" eaLnBrk="1" fontAlgn="auto" hangingPunct="1">
              <a:spcAft>
                <a:spcPts val="0"/>
              </a:spcAft>
              <a:buFont typeface="+mj-lt"/>
              <a:buAutoNum type="arabicPeriod" startAt="3"/>
              <a:defRPr/>
            </a:pPr>
            <a:r>
              <a:rPr lang="en-US" sz="3200" u="sng" dirty="0" smtClean="0">
                <a:solidFill>
                  <a:srgbClr val="000000"/>
                </a:solidFill>
              </a:rPr>
              <a:t>POST ERUPTIVE TOOTH MOVEMENTS</a:t>
            </a:r>
            <a:endParaRPr lang="en-IN" sz="3200" u="sng" dirty="0" smtClean="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6F77ECF-3FAB-47E8-9330-DB901EBCC09E}" type="slidenum">
              <a:rPr lang="en-IN" smtClean="0"/>
              <a:pPr/>
              <a:t>37</a:t>
            </a:fld>
            <a:endParaRPr lang="en-IN" smtClean="0"/>
          </a:p>
        </p:txBody>
      </p:sp>
      <p:sp>
        <p:nvSpPr>
          <p:cNvPr id="64515" name="Text Box 2"/>
          <p:cNvSpPr txBox="1">
            <a:spLocks noChangeArrowheads="1"/>
          </p:cNvSpPr>
          <p:nvPr/>
        </p:nvSpPr>
        <p:spPr bwMode="auto">
          <a:xfrm>
            <a:off x="2879725" y="319088"/>
            <a:ext cx="184150" cy="396875"/>
          </a:xfrm>
          <a:prstGeom prst="rect">
            <a:avLst/>
          </a:prstGeom>
          <a:noFill/>
          <a:ln w="9525">
            <a:noFill/>
            <a:miter lim="800000"/>
            <a:headEnd/>
            <a:tailEnd/>
          </a:ln>
        </p:spPr>
        <p:txBody>
          <a:bodyPr wrap="none">
            <a:spAutoFit/>
          </a:bodyPr>
          <a:lstStyle/>
          <a:p>
            <a:endParaRPr lang="en-US" sz="2000"/>
          </a:p>
        </p:txBody>
      </p:sp>
      <p:sp>
        <p:nvSpPr>
          <p:cNvPr id="35844" name="Text Box 4"/>
          <p:cNvSpPr txBox="1">
            <a:spLocks noChangeArrowheads="1"/>
          </p:cNvSpPr>
          <p:nvPr/>
        </p:nvSpPr>
        <p:spPr bwMode="auto">
          <a:xfrm>
            <a:off x="250825" y="1071563"/>
            <a:ext cx="8893175" cy="4832350"/>
          </a:xfrm>
          <a:prstGeom prst="rect">
            <a:avLst/>
          </a:prstGeom>
          <a:noFill/>
          <a:ln w="9525">
            <a:noFill/>
            <a:miter lim="800000"/>
            <a:headEnd/>
            <a:tailEnd/>
          </a:ln>
        </p:spPr>
        <p:txBody>
          <a:bodyPr>
            <a:spAutoFit/>
          </a:bodyPr>
          <a:lstStyle/>
          <a:p>
            <a:pPr marL="514350" indent="-514350">
              <a:buFont typeface="+mj-lt"/>
              <a:buAutoNum type="alphaLcParenR"/>
              <a:defRPr/>
            </a:pPr>
            <a:r>
              <a:rPr lang="en-US" sz="2800" b="1" dirty="0">
                <a:solidFill>
                  <a:srgbClr val="000000"/>
                </a:solidFill>
                <a:cs typeface="Times New Roman" pitchFamily="18" charset="0"/>
              </a:rPr>
              <a:t>ACCOMMODATION FOR GROWTH</a:t>
            </a:r>
          </a:p>
          <a:p>
            <a:pPr marL="514350" indent="-514350">
              <a:defRPr/>
            </a:pPr>
            <a:r>
              <a:rPr lang="en-US" sz="2800" b="1" dirty="0">
                <a:solidFill>
                  <a:srgbClr val="000000"/>
                </a:solidFill>
                <a:cs typeface="Times New Roman" pitchFamily="18" charset="0"/>
              </a:rPr>
              <a:t>	Mostly occurs between 14 to 18 years by formation of new bone at the alveolar crest and base of socket to keep pace with increasing height of jaws.</a:t>
            </a:r>
          </a:p>
          <a:p>
            <a:pPr marL="514350" indent="-514350">
              <a:buFont typeface="+mj-lt"/>
              <a:buAutoNum type="alphaLcParenR"/>
              <a:defRPr/>
            </a:pPr>
            <a:endParaRPr lang="en-US" sz="2800" b="1" dirty="0">
              <a:solidFill>
                <a:srgbClr val="000000"/>
              </a:solidFill>
              <a:cs typeface="Times New Roman" pitchFamily="18" charset="0"/>
            </a:endParaRPr>
          </a:p>
          <a:p>
            <a:pPr marL="514350" indent="-514350">
              <a:buFont typeface="+mj-lt"/>
              <a:buAutoNum type="alphaLcParenR"/>
              <a:defRPr/>
            </a:pPr>
            <a:endParaRPr lang="en-US" sz="2800" b="1" dirty="0">
              <a:solidFill>
                <a:srgbClr val="000000"/>
              </a:solidFill>
              <a:cs typeface="Times New Roman" pitchFamily="18" charset="0"/>
            </a:endParaRPr>
          </a:p>
          <a:p>
            <a:pPr marL="514350" indent="-514350">
              <a:buFont typeface="+mj-lt"/>
              <a:buAutoNum type="alphaLcParenR" startAt="2"/>
              <a:defRPr/>
            </a:pPr>
            <a:r>
              <a:rPr lang="en-US" sz="2800" b="1" dirty="0">
                <a:solidFill>
                  <a:srgbClr val="000000"/>
                </a:solidFill>
                <a:cs typeface="Times New Roman" pitchFamily="18" charset="0"/>
              </a:rPr>
              <a:t>COMPENSATION FOR OCCLUSAL WEAR</a:t>
            </a:r>
          </a:p>
          <a:p>
            <a:pPr marL="514350" indent="-514350">
              <a:defRPr/>
            </a:pPr>
            <a:r>
              <a:rPr lang="en-US" sz="2800" b="1" dirty="0">
                <a:solidFill>
                  <a:srgbClr val="000000"/>
                </a:solidFill>
                <a:cs typeface="Times New Roman" pitchFamily="18" charset="0"/>
              </a:rPr>
              <a:t>	Compensation primarily occurs by continuous deposition of </a:t>
            </a:r>
            <a:r>
              <a:rPr lang="en-US" sz="2800" b="1" dirty="0" err="1">
                <a:solidFill>
                  <a:srgbClr val="000000"/>
                </a:solidFill>
                <a:cs typeface="Times New Roman" pitchFamily="18" charset="0"/>
              </a:rPr>
              <a:t>cementum</a:t>
            </a:r>
            <a:r>
              <a:rPr lang="en-US" sz="2800" b="1" dirty="0">
                <a:solidFill>
                  <a:srgbClr val="000000"/>
                </a:solidFill>
                <a:cs typeface="Times New Roman" pitchFamily="18" charset="0"/>
              </a:rPr>
              <a:t> around the apex of the tooth which occurs only after tooth moves.</a:t>
            </a:r>
          </a:p>
          <a:p>
            <a:pPr marL="457200" indent="-457200">
              <a:defRPr/>
            </a:pPr>
            <a:r>
              <a:rPr lang="en-US" sz="2800" b="1" dirty="0">
                <a:solidFill>
                  <a:srgbClr val="000000"/>
                </a:solidFill>
                <a:cs typeface="Times New Roman" pitchFamily="18"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242888" y="1903413"/>
            <a:ext cx="8686800" cy="4668837"/>
          </a:xfrm>
        </p:spPr>
        <p:txBody>
          <a:bodyPr/>
          <a:lstStyle/>
          <a:p>
            <a:pPr marL="609600" indent="-609600" eaLnBrk="1" hangingPunct="1">
              <a:spcBef>
                <a:spcPct val="0"/>
              </a:spcBef>
              <a:buClrTx/>
              <a:buSzTx/>
              <a:buFont typeface="Lucida Sans Unicode" pitchFamily="34" charset="0"/>
              <a:buAutoNum type="alphaLcParenR" startAt="3"/>
            </a:pPr>
            <a:r>
              <a:rPr lang="en-US" sz="2800" b="1" smtClean="0">
                <a:latin typeface="Times New Roman" pitchFamily="18" charset="0"/>
                <a:cs typeface="Times New Roman" pitchFamily="18" charset="0"/>
              </a:rPr>
              <a:t>ACCOMMODATION FOR INTERPROXIMAL WEAR</a:t>
            </a:r>
            <a:endParaRPr lang="en-US" sz="2400" b="1" u="sng" smtClean="0">
              <a:solidFill>
                <a:schemeClr val="hlink"/>
              </a:solidFill>
              <a:latin typeface="Times New Roman" pitchFamily="18" charset="0"/>
              <a:cs typeface="Times New Roman" pitchFamily="18" charset="0"/>
            </a:endParaRPr>
          </a:p>
          <a:p>
            <a:pPr marL="609600" indent="-609600" eaLnBrk="1" hangingPunct="1">
              <a:spcBef>
                <a:spcPct val="0"/>
              </a:spcBef>
              <a:buClrTx/>
              <a:buSzTx/>
              <a:buFontTx/>
              <a:buNone/>
            </a:pPr>
            <a:r>
              <a:rPr lang="en-US" sz="2400" b="1" smtClean="0">
                <a:solidFill>
                  <a:schemeClr val="hlink"/>
                </a:solidFill>
                <a:latin typeface="Times New Roman" pitchFamily="18" charset="0"/>
                <a:cs typeface="Times New Roman" pitchFamily="18" charset="0"/>
              </a:rPr>
              <a:t>	</a:t>
            </a:r>
            <a:r>
              <a:rPr lang="en-US" sz="2400" b="1" smtClean="0">
                <a:solidFill>
                  <a:srgbClr val="000000"/>
                </a:solidFill>
                <a:latin typeface="Times New Roman" pitchFamily="18" charset="0"/>
                <a:cs typeface="Times New Roman" pitchFamily="18" charset="0"/>
              </a:rPr>
              <a:t>- </a:t>
            </a:r>
            <a:r>
              <a:rPr lang="en-US" sz="2800" b="1" smtClean="0">
                <a:solidFill>
                  <a:srgbClr val="000000"/>
                </a:solidFill>
                <a:latin typeface="Times New Roman" pitchFamily="18" charset="0"/>
                <a:cs typeface="Times New Roman" pitchFamily="18" charset="0"/>
              </a:rPr>
              <a:t>Compensated by mesial or approximal drift. </a:t>
            </a:r>
          </a:p>
          <a:p>
            <a:pPr marL="609600" indent="-609600" eaLnBrk="1" hangingPunct="1">
              <a:spcBef>
                <a:spcPct val="0"/>
              </a:spcBef>
              <a:buClrTx/>
              <a:buSzTx/>
              <a:buFontTx/>
              <a:buNone/>
            </a:pPr>
            <a:r>
              <a:rPr lang="en-US" sz="2800" b="1" smtClean="0">
                <a:solidFill>
                  <a:srgbClr val="000000"/>
                </a:solidFill>
                <a:latin typeface="Times New Roman" pitchFamily="18" charset="0"/>
                <a:cs typeface="Times New Roman" pitchFamily="18" charset="0"/>
              </a:rPr>
              <a:t>     - Mesial drift is the lateral bodily movement of teeth on both sides of the jaw.</a:t>
            </a:r>
          </a:p>
          <a:p>
            <a:pPr marL="609600" indent="-609600" eaLnBrk="1" hangingPunct="1"/>
            <a:endParaRPr lang="en-IN" sz="2800" b="1" smtClean="0">
              <a:solidFill>
                <a:schemeClr val="hlink"/>
              </a:solidFill>
              <a:latin typeface="Times New Roman" pitchFamily="18" charset="0"/>
              <a:cs typeface="Times New Roman" pitchFamily="18" charset="0"/>
            </a:endParaRPr>
          </a:p>
        </p:txBody>
      </p:sp>
      <p:sp>
        <p:nvSpPr>
          <p:cNvPr id="6553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ABF88A8-007F-40E2-A4E1-53F5239BB2E9}" type="slidenum">
              <a:rPr lang="en-IN" smtClean="0"/>
              <a:pPr/>
              <a:t>38</a:t>
            </a:fld>
            <a:endParaRPr lang="en-IN"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421E492-6913-4328-8A0B-8DCA196E38A7}" type="slidenum">
              <a:rPr lang="en-IN" smtClean="0"/>
              <a:pPr/>
              <a:t>39</a:t>
            </a:fld>
            <a:endParaRPr lang="en-IN" smtClean="0"/>
          </a:p>
        </p:txBody>
      </p:sp>
      <p:sp>
        <p:nvSpPr>
          <p:cNvPr id="139266" name="Text Box 2"/>
          <p:cNvSpPr txBox="1">
            <a:spLocks noChangeArrowheads="1"/>
          </p:cNvSpPr>
          <p:nvPr/>
        </p:nvSpPr>
        <p:spPr bwMode="auto">
          <a:xfrm>
            <a:off x="395288" y="404813"/>
            <a:ext cx="8485187" cy="5754687"/>
          </a:xfrm>
          <a:prstGeom prst="rect">
            <a:avLst/>
          </a:prstGeom>
          <a:noFill/>
          <a:ln w="9525">
            <a:noFill/>
            <a:miter lim="800000"/>
            <a:headEnd/>
            <a:tailEnd/>
          </a:ln>
          <a:effectLst/>
        </p:spPr>
        <p:txBody>
          <a:bodyPr>
            <a:spAutoFit/>
          </a:bodyPr>
          <a:lstStyle/>
          <a:p>
            <a:pPr marL="457200" indent="-457200">
              <a:defRPr/>
            </a:pPr>
            <a:r>
              <a:rPr lang="en-US" sz="4400" b="1" u="sng" dirty="0">
                <a:solidFill>
                  <a:srgbClr val="000000"/>
                </a:solidFill>
                <a:effectLst>
                  <a:outerShdw blurRad="38100" dist="38100" dir="2700000" algn="tl">
                    <a:srgbClr val="000000">
                      <a:alpha val="43137"/>
                    </a:srgbClr>
                  </a:outerShdw>
                </a:effectLst>
                <a:cs typeface="Times New Roman" pitchFamily="18" charset="0"/>
              </a:rPr>
              <a:t>Several factors control mesial drift</a:t>
            </a:r>
          </a:p>
          <a:p>
            <a:pPr marL="457200" indent="-457200">
              <a:defRPr/>
            </a:pPr>
            <a:endParaRPr lang="en-US" sz="4400" b="1" u="sng" dirty="0">
              <a:solidFill>
                <a:schemeClr val="folHlink"/>
              </a:solidFill>
              <a:effectLst>
                <a:outerShdw blurRad="38100" dist="38100" dir="2700000" algn="tl">
                  <a:srgbClr val="000000"/>
                </a:outerShdw>
              </a:effectLst>
              <a:cs typeface="Times New Roman" pitchFamily="18" charset="0"/>
            </a:endParaRPr>
          </a:p>
          <a:p>
            <a:pPr marL="457200" indent="-457200">
              <a:buFontTx/>
              <a:buAutoNum type="alphaLcParenBoth"/>
              <a:defRPr/>
            </a:pPr>
            <a:r>
              <a:rPr lang="en-US" sz="2800" b="1" dirty="0">
                <a:solidFill>
                  <a:srgbClr val="000000"/>
                </a:solidFill>
                <a:cs typeface="Times New Roman" pitchFamily="18" charset="0"/>
              </a:rPr>
              <a:t> </a:t>
            </a:r>
            <a:r>
              <a:rPr lang="en-US" sz="2800" b="1" dirty="0">
                <a:solidFill>
                  <a:srgbClr val="000000"/>
                </a:solidFill>
                <a:latin typeface="+mn-lt"/>
                <a:cs typeface="Times New Roman" pitchFamily="18" charset="0"/>
              </a:rPr>
              <a:t>Contraction of the </a:t>
            </a:r>
            <a:r>
              <a:rPr lang="en-US" sz="2800" b="1" dirty="0" err="1">
                <a:solidFill>
                  <a:srgbClr val="000000"/>
                </a:solidFill>
                <a:latin typeface="+mn-lt"/>
                <a:cs typeface="Times New Roman" pitchFamily="18" charset="0"/>
              </a:rPr>
              <a:t>transseptal</a:t>
            </a:r>
            <a:r>
              <a:rPr lang="en-US" sz="2800" b="1" dirty="0">
                <a:solidFill>
                  <a:srgbClr val="000000"/>
                </a:solidFill>
                <a:latin typeface="+mn-lt"/>
                <a:cs typeface="Times New Roman" pitchFamily="18" charset="0"/>
              </a:rPr>
              <a:t> fibers:- </a:t>
            </a:r>
          </a:p>
          <a:p>
            <a:pPr marL="457200" indent="-457200">
              <a:defRPr/>
            </a:pPr>
            <a:endParaRPr lang="en-US" sz="2800" b="1" dirty="0">
              <a:solidFill>
                <a:srgbClr val="000000"/>
              </a:solidFill>
              <a:latin typeface="+mn-lt"/>
              <a:cs typeface="Times New Roman" pitchFamily="18" charset="0"/>
            </a:endParaRPr>
          </a:p>
          <a:p>
            <a:pPr marL="457200" indent="-457200" algn="just">
              <a:defRPr/>
            </a:pPr>
            <a:r>
              <a:rPr lang="en-US" sz="2800" b="1" dirty="0">
                <a:solidFill>
                  <a:srgbClr val="000000"/>
                </a:solidFill>
                <a:latin typeface="+mn-lt"/>
                <a:cs typeface="Times New Roman" pitchFamily="18" charset="0"/>
              </a:rPr>
              <a:t>	As the proximal surfaces of adjacent teeth become worn from functional tooth movement, the </a:t>
            </a:r>
            <a:r>
              <a:rPr lang="en-US" sz="2800" b="1" dirty="0" err="1">
                <a:solidFill>
                  <a:srgbClr val="000000"/>
                </a:solidFill>
                <a:latin typeface="+mn-lt"/>
                <a:cs typeface="Times New Roman" pitchFamily="18" charset="0"/>
              </a:rPr>
              <a:t>transseptal</a:t>
            </a:r>
            <a:r>
              <a:rPr lang="en-US" sz="2800" b="1" dirty="0">
                <a:solidFill>
                  <a:srgbClr val="000000"/>
                </a:solidFill>
                <a:latin typeface="+mn-lt"/>
                <a:cs typeface="Times New Roman" pitchFamily="18" charset="0"/>
              </a:rPr>
              <a:t> fibers of the periodontal ligament become shorter (due to contraction) and thereby maintain tooth contact. </a:t>
            </a:r>
          </a:p>
          <a:p>
            <a:pPr marL="457200" indent="-457200">
              <a:defRPr/>
            </a:pPr>
            <a:endParaRPr lang="en-US" sz="2800" b="1" dirty="0">
              <a:solidFill>
                <a:schemeClr val="hlink"/>
              </a:solidFill>
              <a:effectLst>
                <a:outerShdw blurRad="38100" dist="38100" dir="2700000" algn="tl">
                  <a:srgbClr val="000000"/>
                </a:outerShdw>
              </a:effectLst>
              <a:latin typeface="+mn-lt"/>
              <a:cs typeface="Times New Roman" pitchFamily="18" charset="0"/>
            </a:endParaRPr>
          </a:p>
          <a:p>
            <a:pPr marL="457200" indent="-457200">
              <a:defRPr/>
            </a:pPr>
            <a:endParaRPr lang="en-US" sz="2800" b="1" dirty="0">
              <a:solidFill>
                <a:schemeClr val="hlink"/>
              </a:solidFill>
              <a:effectLst>
                <a:outerShdw blurRad="38100" dist="38100" dir="2700000" algn="tl">
                  <a:srgbClr val="000000"/>
                </a:outerShdw>
              </a:effectLst>
              <a:latin typeface="+mn-lt"/>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800" dirty="0" err="1" smtClean="0"/>
              <a:t>Diphodont</a:t>
            </a:r>
            <a:r>
              <a:rPr lang="en-US" sz="2800" dirty="0" smtClean="0"/>
              <a:t>: Two sets of dentition in humans</a:t>
            </a:r>
          </a:p>
          <a:p>
            <a:pPr lvl="1">
              <a:lnSpc>
                <a:spcPct val="150000"/>
              </a:lnSpc>
            </a:pPr>
            <a:r>
              <a:rPr lang="en-US" sz="2800" dirty="0" smtClean="0">
                <a:solidFill>
                  <a:srgbClr val="FF0000"/>
                </a:solidFill>
              </a:rPr>
              <a:t>Primary / Deciduous </a:t>
            </a:r>
            <a:r>
              <a:rPr lang="en-US" sz="2800" dirty="0" smtClean="0"/>
              <a:t>– 6months to 6 years</a:t>
            </a:r>
          </a:p>
          <a:p>
            <a:pPr lvl="1">
              <a:lnSpc>
                <a:spcPct val="150000"/>
              </a:lnSpc>
            </a:pPr>
            <a:r>
              <a:rPr lang="en-US" sz="2800" dirty="0" smtClean="0"/>
              <a:t>Mixed dentition - 6 to 12 years</a:t>
            </a:r>
          </a:p>
          <a:p>
            <a:pPr lvl="1">
              <a:lnSpc>
                <a:spcPct val="150000"/>
              </a:lnSpc>
            </a:pPr>
            <a:r>
              <a:rPr lang="en-US" sz="2800" dirty="0" smtClean="0">
                <a:solidFill>
                  <a:srgbClr val="FF0000"/>
                </a:solidFill>
              </a:rPr>
              <a:t>Secondary / Permanent dentition- </a:t>
            </a:r>
            <a:r>
              <a:rPr lang="en-US" sz="2800" dirty="0" smtClean="0"/>
              <a:t>&gt;12 years </a:t>
            </a:r>
          </a:p>
          <a:p>
            <a:pPr lvl="1">
              <a:lnSpc>
                <a:spcPct val="150000"/>
              </a:lnSpc>
            </a:pPr>
            <a:endParaRPr lang="en-US" sz="2800" dirty="0"/>
          </a:p>
        </p:txBody>
      </p:sp>
      <p:sp>
        <p:nvSpPr>
          <p:cNvPr id="3" name="Title 2"/>
          <p:cNvSpPr>
            <a:spLocks noGrp="1"/>
          </p:cNvSpPr>
          <p:nvPr>
            <p:ph type="title"/>
          </p:nvPr>
        </p:nvSpPr>
        <p:spPr/>
        <p:txBody>
          <a:bodyPr/>
          <a:lstStyle/>
          <a:p>
            <a:r>
              <a:rPr lang="en-US" dirty="0" smtClean="0"/>
              <a:t>Dentition: </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4</a:t>
            </a:fld>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4FE9C41-43A6-4E0E-8043-E52602448248}" type="slidenum">
              <a:rPr lang="en-IN" smtClean="0"/>
              <a:pPr/>
              <a:t>40</a:t>
            </a:fld>
            <a:endParaRPr lang="en-IN" smtClean="0"/>
          </a:p>
        </p:txBody>
      </p:sp>
      <p:sp>
        <p:nvSpPr>
          <p:cNvPr id="67587" name="Rectangle 3"/>
          <p:cNvSpPr>
            <a:spLocks noGrp="1" noChangeArrowheads="1"/>
          </p:cNvSpPr>
          <p:nvPr>
            <p:ph type="body" idx="1"/>
          </p:nvPr>
        </p:nvSpPr>
        <p:spPr>
          <a:xfrm>
            <a:off x="330200" y="333375"/>
            <a:ext cx="8599488" cy="5697538"/>
          </a:xfrm>
        </p:spPr>
        <p:txBody>
          <a:bodyPr/>
          <a:lstStyle/>
          <a:p>
            <a:pPr eaLnBrk="1" hangingPunct="1">
              <a:buFont typeface="Wingdings" pitchFamily="2" charset="2"/>
              <a:buNone/>
            </a:pPr>
            <a:r>
              <a:rPr lang="en-US" sz="2800" b="1" smtClean="0">
                <a:solidFill>
                  <a:schemeClr val="folHlink"/>
                </a:solidFill>
              </a:rPr>
              <a:t>	</a:t>
            </a:r>
          </a:p>
          <a:p>
            <a:pPr algn="just" eaLnBrk="1" hangingPunct="1">
              <a:buFont typeface="Wingdings" pitchFamily="2" charset="2"/>
              <a:buNone/>
            </a:pPr>
            <a:r>
              <a:rPr lang="en-US" sz="2800" b="1" smtClean="0">
                <a:solidFill>
                  <a:srgbClr val="000000"/>
                </a:solidFill>
              </a:rPr>
              <a:t>(b) Adaptability of bone tissue:-</a:t>
            </a:r>
          </a:p>
          <a:p>
            <a:pPr algn="just" eaLnBrk="1" hangingPunct="1">
              <a:buFont typeface="Wingdings" pitchFamily="2" charset="2"/>
              <a:buNone/>
            </a:pPr>
            <a:endParaRPr lang="en-US" sz="2800" b="1" u="sng" smtClean="0">
              <a:solidFill>
                <a:srgbClr val="000000"/>
              </a:solidFill>
            </a:endParaRPr>
          </a:p>
          <a:p>
            <a:pPr algn="just" eaLnBrk="1" hangingPunct="1">
              <a:buFont typeface="Wingdings" pitchFamily="2" charset="2"/>
              <a:buNone/>
            </a:pPr>
            <a:r>
              <a:rPr lang="en-US" sz="2800" b="1" smtClean="0">
                <a:solidFill>
                  <a:srgbClr val="000000"/>
                </a:solidFill>
              </a:rPr>
              <a:t> 	The side of pressure on PDL fibers causes bone resorption, whereas pull on the fibers causes bone apposition (formation).</a:t>
            </a:r>
          </a:p>
          <a:p>
            <a:pPr algn="just" eaLnBrk="1" hangingPunct="1">
              <a:buFont typeface="Wingdings" pitchFamily="2" charset="2"/>
              <a:buNone/>
            </a:pPr>
            <a:endParaRPr lang="en-US" sz="2800" b="1" smtClean="0">
              <a:solidFill>
                <a:srgbClr val="000000"/>
              </a:solidFill>
            </a:endParaRPr>
          </a:p>
          <a:p>
            <a:pPr algn="just" eaLnBrk="1" hangingPunct="1">
              <a:buFont typeface="Wingdings" pitchFamily="2" charset="2"/>
              <a:buNone/>
            </a:pPr>
            <a:r>
              <a:rPr lang="en-US" sz="2800" b="1" smtClean="0">
                <a:solidFill>
                  <a:srgbClr val="000000"/>
                </a:solidFill>
              </a:rPr>
              <a:t>   Therefore, as the contact areas of the crowns wear, the teeth tend to move mesially, thereby maintaining the contact.</a:t>
            </a:r>
          </a:p>
          <a:p>
            <a:pPr eaLnBrk="1" hangingPunct="1"/>
            <a:endParaRPr lang="en-US" sz="2800" b="1" smtClean="0">
              <a:solidFill>
                <a:schemeClr val="hlink"/>
              </a:solidFill>
            </a:endParaRPr>
          </a:p>
          <a:p>
            <a:pPr eaLnBrk="1" hangingPunct="1"/>
            <a:endParaRPr lang="en-IN" sz="2800" b="1" smtClean="0">
              <a:solidFill>
                <a:schemeClr val="hlink"/>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3FE3CC9-D9BB-4AEE-9FA8-CFE733EC9C56}" type="slidenum">
              <a:rPr lang="en-IN" smtClean="0"/>
              <a:pPr/>
              <a:t>41</a:t>
            </a:fld>
            <a:endParaRPr lang="en-IN" smtClean="0"/>
          </a:p>
        </p:txBody>
      </p:sp>
      <p:sp>
        <p:nvSpPr>
          <p:cNvPr id="68611" name="Rectangle 3"/>
          <p:cNvSpPr>
            <a:spLocks noGrp="1" noChangeArrowheads="1"/>
          </p:cNvSpPr>
          <p:nvPr>
            <p:ph type="body" idx="1"/>
          </p:nvPr>
        </p:nvSpPr>
        <p:spPr>
          <a:xfrm>
            <a:off x="142875" y="357188"/>
            <a:ext cx="8740775" cy="5953125"/>
          </a:xfrm>
        </p:spPr>
        <p:txBody>
          <a:bodyPr/>
          <a:lstStyle/>
          <a:p>
            <a:pPr marL="609600" indent="-609600" algn="just" eaLnBrk="1" hangingPunct="1">
              <a:lnSpc>
                <a:spcPct val="90000"/>
              </a:lnSpc>
              <a:buFont typeface="Wingdings" pitchFamily="2" charset="2"/>
              <a:buNone/>
            </a:pPr>
            <a:r>
              <a:rPr lang="en-US" sz="2800" b="1" smtClean="0">
                <a:solidFill>
                  <a:srgbClr val="000000"/>
                </a:solidFill>
              </a:rPr>
              <a:t>(c) Anterior component of occlusal force: </a:t>
            </a:r>
          </a:p>
          <a:p>
            <a:pPr marL="609600" indent="-609600" algn="just" eaLnBrk="1" hangingPunct="1">
              <a:lnSpc>
                <a:spcPct val="90000"/>
              </a:lnSpc>
              <a:buFont typeface="Wingdings" pitchFamily="2" charset="2"/>
              <a:buNone/>
            </a:pPr>
            <a:r>
              <a:rPr lang="en-US" sz="2800" b="1" smtClean="0">
                <a:solidFill>
                  <a:srgbClr val="000000"/>
                </a:solidFill>
              </a:rPr>
              <a:t> 	</a:t>
            </a:r>
          </a:p>
          <a:p>
            <a:pPr marL="609600" indent="-609600" algn="just" eaLnBrk="1" hangingPunct="1">
              <a:lnSpc>
                <a:spcPct val="90000"/>
              </a:lnSpc>
              <a:buFont typeface="Wingdings" pitchFamily="2" charset="2"/>
              <a:buNone/>
            </a:pPr>
            <a:r>
              <a:rPr lang="en-US" sz="2800" b="1" smtClean="0">
                <a:solidFill>
                  <a:srgbClr val="000000"/>
                </a:solidFill>
              </a:rPr>
              <a:t>	An anteriorly directed force is generated when teeth are clenched, due to the mesial inclination of most teeth and the forward-directed force generated from inter-cuspal forces.  Eliminating opposing teeth results in elimination of biting forces, causing a slowing down of the mesial migration. </a:t>
            </a:r>
          </a:p>
          <a:p>
            <a:pPr marL="609600" indent="-609600" algn="just" eaLnBrk="1" hangingPunct="1">
              <a:lnSpc>
                <a:spcPct val="90000"/>
              </a:lnSpc>
              <a:buFont typeface="Wingdings" pitchFamily="2" charset="2"/>
              <a:buNone/>
            </a:pPr>
            <a:endParaRPr lang="en-US" sz="2800" b="1" smtClean="0">
              <a:solidFill>
                <a:srgbClr val="000000"/>
              </a:solidFill>
            </a:endParaRPr>
          </a:p>
          <a:p>
            <a:pPr marL="609600" indent="-609600" algn="just" eaLnBrk="1" hangingPunct="1">
              <a:lnSpc>
                <a:spcPct val="90000"/>
              </a:lnSpc>
              <a:buFont typeface="Wingdings" pitchFamily="2" charset="2"/>
              <a:buNone/>
            </a:pPr>
            <a:r>
              <a:rPr lang="en-US" sz="2800" b="1" smtClean="0">
                <a:solidFill>
                  <a:srgbClr val="000000"/>
                </a:solidFill>
              </a:rPr>
              <a:t>(d) Pressure from soft tissues: </a:t>
            </a:r>
          </a:p>
          <a:p>
            <a:pPr marL="609600" indent="-609600" algn="just" eaLnBrk="1" hangingPunct="1">
              <a:lnSpc>
                <a:spcPct val="90000"/>
              </a:lnSpc>
              <a:buFont typeface="Wingdings" pitchFamily="2" charset="2"/>
              <a:buNone/>
            </a:pPr>
            <a:r>
              <a:rPr lang="en-US" sz="2800" b="1" smtClean="0">
                <a:solidFill>
                  <a:srgbClr val="000000"/>
                </a:solidFill>
              </a:rPr>
              <a:t>	</a:t>
            </a:r>
          </a:p>
          <a:p>
            <a:pPr marL="609600" indent="-609600" algn="just" eaLnBrk="1" hangingPunct="1">
              <a:lnSpc>
                <a:spcPct val="90000"/>
              </a:lnSpc>
              <a:buFont typeface="Wingdings" pitchFamily="2" charset="2"/>
              <a:buNone/>
            </a:pPr>
            <a:r>
              <a:rPr lang="en-US" sz="2800" b="1" smtClean="0">
                <a:solidFill>
                  <a:srgbClr val="000000"/>
                </a:solidFill>
              </a:rPr>
              <a:t>	Buccal mucosa and tongue push teeth mesially.</a:t>
            </a:r>
          </a:p>
          <a:p>
            <a:pPr marL="609600" indent="-609600" eaLnBrk="1" hangingPunct="1">
              <a:lnSpc>
                <a:spcPct val="90000"/>
              </a:lnSpc>
            </a:pPr>
            <a:endParaRPr lang="en-IN" sz="2800" b="1" smtClean="0">
              <a:solidFill>
                <a:schemeClr val="hlin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5019696"/>
          </a:xfrm>
        </p:spPr>
        <p:txBody>
          <a:bodyPr/>
          <a:lstStyle/>
          <a:p>
            <a:r>
              <a:rPr lang="en-US" sz="2800" dirty="0" smtClean="0"/>
              <a:t>Root growth</a:t>
            </a:r>
          </a:p>
          <a:p>
            <a:pPr lvl="1"/>
            <a:r>
              <a:rPr lang="en-US" sz="2800" dirty="0" smtClean="0"/>
              <a:t>Cushion hammock ligament</a:t>
            </a:r>
          </a:p>
          <a:p>
            <a:r>
              <a:rPr lang="en-US" sz="2800" dirty="0" smtClean="0"/>
              <a:t>Bone </a:t>
            </a:r>
            <a:r>
              <a:rPr lang="en-US" sz="2800" dirty="0" err="1" smtClean="0"/>
              <a:t>remodelling</a:t>
            </a:r>
            <a:endParaRPr lang="en-US" sz="2800" dirty="0" smtClean="0"/>
          </a:p>
          <a:p>
            <a:r>
              <a:rPr lang="en-US" sz="2800" dirty="0" smtClean="0"/>
              <a:t>Pulp growth</a:t>
            </a:r>
          </a:p>
          <a:p>
            <a:r>
              <a:rPr lang="en-US" sz="2800" dirty="0" smtClean="0"/>
              <a:t>Vascular pressure (Pulp Constriction)</a:t>
            </a:r>
          </a:p>
          <a:p>
            <a:r>
              <a:rPr lang="en-US" sz="2800" dirty="0" smtClean="0"/>
              <a:t>Hydrostatic (tissue fluid) pressure</a:t>
            </a:r>
          </a:p>
          <a:p>
            <a:r>
              <a:rPr lang="en-US" sz="2800" dirty="0" err="1" smtClean="0"/>
              <a:t>Gubernacular</a:t>
            </a:r>
            <a:r>
              <a:rPr lang="en-US" sz="2800" dirty="0" smtClean="0"/>
              <a:t> cord</a:t>
            </a:r>
          </a:p>
          <a:p>
            <a:r>
              <a:rPr lang="en-US" sz="2800" dirty="0" smtClean="0"/>
              <a:t>Dental follicle</a:t>
            </a:r>
          </a:p>
          <a:p>
            <a:r>
              <a:rPr lang="en-US" sz="2800" dirty="0" smtClean="0"/>
              <a:t>Periodontal ligament traction</a:t>
            </a:r>
            <a:endParaRPr lang="en-US" sz="2800" dirty="0"/>
          </a:p>
        </p:txBody>
      </p:sp>
      <p:sp>
        <p:nvSpPr>
          <p:cNvPr id="3" name="Title 2"/>
          <p:cNvSpPr>
            <a:spLocks noGrp="1"/>
          </p:cNvSpPr>
          <p:nvPr>
            <p:ph type="title"/>
          </p:nvPr>
        </p:nvSpPr>
        <p:spPr/>
        <p:txBody>
          <a:bodyPr/>
          <a:lstStyle/>
          <a:p>
            <a:r>
              <a:rPr lang="en-US" dirty="0" smtClean="0"/>
              <a:t>Mechanisms of Tooth Eruption</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42</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2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20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20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20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2000"/>
                                        <p:tgtEl>
                                          <p:spTgt spid="2">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323850" y="857232"/>
            <a:ext cx="8631238" cy="5572164"/>
          </a:xfrm>
        </p:spPr>
        <p:txBody>
          <a:bodyPr/>
          <a:lstStyle/>
          <a:p>
            <a:pPr algn="just" eaLnBrk="1" hangingPunct="1">
              <a:lnSpc>
                <a:spcPct val="150000"/>
              </a:lnSpc>
            </a:pPr>
            <a:r>
              <a:rPr lang="en-IN" sz="2800" dirty="0" smtClean="0">
                <a:solidFill>
                  <a:srgbClr val="000000"/>
                </a:solidFill>
                <a:latin typeface="Times New Roman" pitchFamily="18" charset="0"/>
                <a:cs typeface="Times New Roman" pitchFamily="18" charset="0"/>
              </a:rPr>
              <a:t>Growth of the root into the bone forces the crown through the gums – [ Carlson, 1944] </a:t>
            </a:r>
          </a:p>
          <a:p>
            <a:pPr algn="just" eaLnBrk="1" hangingPunct="1">
              <a:lnSpc>
                <a:spcPct val="150000"/>
              </a:lnSpc>
              <a:buNone/>
            </a:pPr>
            <a:r>
              <a:rPr lang="en-IN" sz="2800" dirty="0" smtClean="0">
                <a:solidFill>
                  <a:srgbClr val="000000"/>
                </a:solidFill>
                <a:latin typeface="Times New Roman" pitchFamily="18" charset="0"/>
                <a:cs typeface="Times New Roman" pitchFamily="18" charset="0"/>
              </a:rPr>
              <a:t>CONTRADICTION:</a:t>
            </a:r>
          </a:p>
          <a:p>
            <a:pPr algn="just" eaLnBrk="1" hangingPunct="1">
              <a:lnSpc>
                <a:spcPct val="150000"/>
              </a:lnSpc>
            </a:pPr>
            <a:r>
              <a:rPr lang="en-IN" sz="2800" dirty="0" smtClean="0">
                <a:solidFill>
                  <a:srgbClr val="000000"/>
                </a:solidFill>
                <a:latin typeface="Times New Roman" pitchFamily="18" charset="0"/>
                <a:cs typeface="Times New Roman" pitchFamily="18" charset="0"/>
              </a:rPr>
              <a:t>Experimental studies pinning of erupting tooth resulted in root growth</a:t>
            </a:r>
          </a:p>
          <a:p>
            <a:pPr algn="just" eaLnBrk="1" hangingPunct="1">
              <a:lnSpc>
                <a:spcPct val="150000"/>
              </a:lnSpc>
            </a:pPr>
            <a:r>
              <a:rPr lang="en-IN" sz="2800" dirty="0" smtClean="0">
                <a:solidFill>
                  <a:srgbClr val="000000"/>
                </a:solidFill>
                <a:latin typeface="Times New Roman" pitchFamily="18" charset="0"/>
                <a:cs typeface="Times New Roman" pitchFamily="18" charset="0"/>
              </a:rPr>
              <a:t>Rootless tooth erupt [ </a:t>
            </a:r>
            <a:r>
              <a:rPr lang="en-IN" sz="2800" dirty="0" err="1" smtClean="0">
                <a:solidFill>
                  <a:srgbClr val="000000"/>
                </a:solidFill>
                <a:latin typeface="Times New Roman" pitchFamily="18" charset="0"/>
                <a:cs typeface="Times New Roman" pitchFamily="18" charset="0"/>
              </a:rPr>
              <a:t>Gowgiel</a:t>
            </a:r>
            <a:r>
              <a:rPr lang="en-IN" sz="2800" dirty="0" smtClean="0">
                <a:solidFill>
                  <a:srgbClr val="000000"/>
                </a:solidFill>
                <a:latin typeface="Times New Roman" pitchFamily="18" charset="0"/>
                <a:cs typeface="Times New Roman" pitchFamily="18" charset="0"/>
              </a:rPr>
              <a:t>, 1961]</a:t>
            </a:r>
          </a:p>
          <a:p>
            <a:pPr algn="just" eaLnBrk="1" hangingPunct="1">
              <a:lnSpc>
                <a:spcPct val="150000"/>
              </a:lnSpc>
            </a:pPr>
            <a:r>
              <a:rPr lang="en-IN" sz="2800" dirty="0" smtClean="0">
                <a:solidFill>
                  <a:srgbClr val="000000"/>
                </a:solidFill>
                <a:latin typeface="Times New Roman" pitchFamily="18" charset="0"/>
                <a:cs typeface="Times New Roman" pitchFamily="18" charset="0"/>
              </a:rPr>
              <a:t>Eruptive movements of teeth do not coincide with the total length of their roots</a:t>
            </a:r>
          </a:p>
          <a:p>
            <a:pPr algn="just" eaLnBrk="1" hangingPunct="1">
              <a:lnSpc>
                <a:spcPct val="150000"/>
              </a:lnSpc>
            </a:pPr>
            <a:endParaRPr lang="en-IN" sz="2800" dirty="0" smtClean="0">
              <a:solidFill>
                <a:schemeClr val="hlink"/>
              </a:solidFill>
              <a:latin typeface="Times New Roman" pitchFamily="18" charset="0"/>
              <a:cs typeface="Times New Roman" pitchFamily="18" charset="0"/>
            </a:endParaRPr>
          </a:p>
          <a:p>
            <a:pPr algn="just" eaLnBrk="1" hangingPunct="1">
              <a:lnSpc>
                <a:spcPct val="150000"/>
              </a:lnSpc>
            </a:pPr>
            <a:r>
              <a:rPr lang="en-IN" sz="2800" dirty="0" smtClean="0">
                <a:solidFill>
                  <a:schemeClr val="hlink"/>
                </a:solidFill>
                <a:latin typeface="Times New Roman" pitchFamily="18" charset="0"/>
                <a:cs typeface="Times New Roman" pitchFamily="18" charset="0"/>
              </a:rPr>
              <a:t>    </a:t>
            </a:r>
          </a:p>
        </p:txBody>
      </p:sp>
      <p:sp>
        <p:nvSpPr>
          <p:cNvPr id="69635"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4F2EABE-6EC9-405B-996C-AFEDAF25C7D6}" type="slidenum">
              <a:rPr lang="en-IN" smtClean="0"/>
              <a:pPr/>
              <a:t>43</a:t>
            </a:fld>
            <a:endParaRPr lang="en-IN" smtClean="0"/>
          </a:p>
        </p:txBody>
      </p:sp>
      <p:sp>
        <p:nvSpPr>
          <p:cNvPr id="131074" name="Rectangle 2"/>
          <p:cNvSpPr>
            <a:spLocks noGrp="1" noChangeArrowheads="1"/>
          </p:cNvSpPr>
          <p:nvPr>
            <p:ph type="title"/>
          </p:nvPr>
        </p:nvSpPr>
        <p:spPr>
          <a:xfrm>
            <a:off x="100010" y="71414"/>
            <a:ext cx="9258336" cy="1143000"/>
          </a:xfrm>
        </p:spPr>
        <p:txBody>
          <a:bodyPr>
            <a:noAutofit/>
          </a:bodyPr>
          <a:lstStyle/>
          <a:p>
            <a:pPr eaLnBrk="1" fontAlgn="auto" hangingPunct="1">
              <a:spcAft>
                <a:spcPts val="0"/>
              </a:spcAft>
              <a:defRPr/>
            </a:pPr>
            <a:r>
              <a:rPr lang="en-US" sz="3600" b="0" dirty="0" smtClean="0">
                <a:solidFill>
                  <a:srgbClr val="000000"/>
                </a:solidFill>
                <a:effectLst/>
              </a:rPr>
              <a:t>Root Growth Theory</a:t>
            </a:r>
            <a:endParaRPr lang="en-IN" sz="3600" b="0" dirty="0" smtClean="0">
              <a:solidFill>
                <a:srgbClr val="00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fade">
                                      <p:cBhvr>
                                        <p:cTn id="7" dur="20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fade">
                                      <p:cBhvr>
                                        <p:cTn id="12" dur="2000"/>
                                        <p:tgtEl>
                                          <p:spTgt spid="696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Effect transition="in" filter="fade">
                                      <p:cBhvr>
                                        <p:cTn id="17" dur="2000"/>
                                        <p:tgtEl>
                                          <p:spTgt spid="696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634">
                                            <p:txEl>
                                              <p:pRg st="3" end="3"/>
                                            </p:txEl>
                                          </p:spTgt>
                                        </p:tgtEl>
                                        <p:attrNameLst>
                                          <p:attrName>style.visibility</p:attrName>
                                        </p:attrNameLst>
                                      </p:cBhvr>
                                      <p:to>
                                        <p:strVal val="visible"/>
                                      </p:to>
                                    </p:set>
                                    <p:animEffect transition="in" filter="fade">
                                      <p:cBhvr>
                                        <p:cTn id="22" dur="2000"/>
                                        <p:tgtEl>
                                          <p:spTgt spid="696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634">
                                            <p:txEl>
                                              <p:pRg st="4" end="4"/>
                                            </p:txEl>
                                          </p:spTgt>
                                        </p:tgtEl>
                                        <p:attrNameLst>
                                          <p:attrName>style.visibility</p:attrName>
                                        </p:attrNameLst>
                                      </p:cBhvr>
                                      <p:to>
                                        <p:strVal val="visible"/>
                                      </p:to>
                                    </p:set>
                                    <p:animEffect transition="in" filter="fade">
                                      <p:cBhvr>
                                        <p:cTn id="27" dur="2000"/>
                                        <p:tgtEl>
                                          <p:spTgt spid="696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634">
                                            <p:txEl>
                                              <p:pRg st="6" end="6"/>
                                            </p:txEl>
                                          </p:spTgt>
                                        </p:tgtEl>
                                        <p:attrNameLst>
                                          <p:attrName>style.visibility</p:attrName>
                                        </p:attrNameLst>
                                      </p:cBhvr>
                                      <p:to>
                                        <p:strVal val="visible"/>
                                      </p:to>
                                    </p:set>
                                    <p:animEffect transition="in" filter="fade">
                                      <p:cBhvr>
                                        <p:cTn id="32" dur="2000"/>
                                        <p:tgtEl>
                                          <p:spTgt spid="696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sz="2800" dirty="0" smtClean="0">
                <a:latin typeface="Times New Roman" pitchFamily="18" charset="0"/>
                <a:cs typeface="Times New Roman" pitchFamily="18" charset="0"/>
              </a:rPr>
              <a:t>Eruption occurs even after root completion</a:t>
            </a:r>
          </a:p>
          <a:p>
            <a:pPr algn="just">
              <a:lnSpc>
                <a:spcPct val="150000"/>
              </a:lnSpc>
            </a:pPr>
            <a:r>
              <a:rPr lang="en-US" sz="2800" dirty="0" smtClean="0">
                <a:latin typeface="Times New Roman" pitchFamily="18" charset="0"/>
                <a:cs typeface="Times New Roman" pitchFamily="18" charset="0"/>
              </a:rPr>
              <a:t>Eruption occurs even after surgical removal of </a:t>
            </a:r>
            <a:r>
              <a:rPr lang="en-US" sz="2800" dirty="0" err="1" smtClean="0">
                <a:latin typeface="Times New Roman" pitchFamily="18" charset="0"/>
                <a:cs typeface="Times New Roman" pitchFamily="18" charset="0"/>
              </a:rPr>
              <a:t>hertwig’s</a:t>
            </a:r>
            <a:r>
              <a:rPr lang="en-US" sz="2800" dirty="0" smtClean="0">
                <a:latin typeface="Times New Roman" pitchFamily="18" charset="0"/>
                <a:cs typeface="Times New Roman" pitchFamily="18" charset="0"/>
              </a:rPr>
              <a:t> epithelial root sheath, </a:t>
            </a:r>
            <a:r>
              <a:rPr lang="en-US" sz="2800" dirty="0" err="1" smtClean="0">
                <a:latin typeface="Times New Roman" pitchFamily="18" charset="0"/>
                <a:cs typeface="Times New Roman" pitchFamily="18" charset="0"/>
              </a:rPr>
              <a:t>periapical</a:t>
            </a:r>
            <a:r>
              <a:rPr lang="en-US" sz="2800" dirty="0" smtClean="0">
                <a:latin typeface="Times New Roman" pitchFamily="18" charset="0"/>
                <a:cs typeface="Times New Roman" pitchFamily="18" charset="0"/>
              </a:rPr>
              <a:t> tissue and apical papilla</a:t>
            </a:r>
          </a:p>
          <a:p>
            <a:pPr algn="just">
              <a:lnSpc>
                <a:spcPct val="150000"/>
              </a:lnSpc>
            </a:pPr>
            <a:r>
              <a:rPr lang="en-US" sz="2800" dirty="0" smtClean="0">
                <a:latin typeface="Times New Roman" pitchFamily="18" charset="0"/>
                <a:cs typeface="Times New Roman" pitchFamily="18" charset="0"/>
              </a:rPr>
              <a:t>Impacted and </a:t>
            </a:r>
            <a:r>
              <a:rPr lang="en-US" sz="2800" dirty="0" err="1" smtClean="0">
                <a:latin typeface="Times New Roman" pitchFamily="18" charset="0"/>
                <a:cs typeface="Times New Roman" pitchFamily="18" charset="0"/>
              </a:rPr>
              <a:t>unerupted</a:t>
            </a:r>
            <a:r>
              <a:rPr lang="en-US" sz="2800" dirty="0" smtClean="0">
                <a:latin typeface="Times New Roman" pitchFamily="18" charset="0"/>
                <a:cs typeface="Times New Roman" pitchFamily="18" charset="0"/>
              </a:rPr>
              <a:t> permanent tooth with completely formed roots erupt after surgical exposure</a:t>
            </a:r>
          </a:p>
        </p:txBody>
      </p:sp>
      <p:sp>
        <p:nvSpPr>
          <p:cNvPr id="3" name="Title 2"/>
          <p:cNvSpPr>
            <a:spLocks noGrp="1"/>
          </p:cNvSpPr>
          <p:nvPr>
            <p:ph type="title"/>
          </p:nvPr>
        </p:nvSpPr>
        <p:spPr/>
        <p:txBody>
          <a:bodyPr/>
          <a:lstStyle/>
          <a:p>
            <a:r>
              <a:rPr lang="en-US" dirty="0" smtClean="0"/>
              <a:t>Root Growth Theory –</a:t>
            </a:r>
            <a:r>
              <a:rPr lang="en-US" sz="2800" dirty="0" smtClean="0"/>
              <a:t>contradictions</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44</a:t>
            </a:fld>
            <a:endParaRPr lang="en-I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dirty="0" err="1" smtClean="0">
                <a:latin typeface="Times New Roman" pitchFamily="18" charset="0"/>
                <a:cs typeface="Times New Roman" pitchFamily="18" charset="0"/>
              </a:rPr>
              <a:t>Sicher</a:t>
            </a:r>
            <a:r>
              <a:rPr lang="en-US" dirty="0" smtClean="0">
                <a:latin typeface="Times New Roman" pitchFamily="18" charset="0"/>
                <a:cs typeface="Times New Roman" pitchFamily="18" charset="0"/>
              </a:rPr>
              <a:t> in 1942</a:t>
            </a:r>
          </a:p>
          <a:p>
            <a:pPr algn="just">
              <a:lnSpc>
                <a:spcPct val="150000"/>
              </a:lnSpc>
            </a:pPr>
            <a:r>
              <a:rPr lang="en-US" dirty="0" smtClean="0">
                <a:latin typeface="Times New Roman" pitchFamily="18" charset="0"/>
                <a:cs typeface="Times New Roman" pitchFamily="18" charset="0"/>
              </a:rPr>
              <a:t>A ligament anchored in alveolar bone </a:t>
            </a:r>
            <a:r>
              <a:rPr lang="en-US" dirty="0" smtClean="0">
                <a:latin typeface="Times New Roman" pitchFamily="18" charset="0"/>
                <a:cs typeface="Times New Roman" pitchFamily="18" charset="0"/>
                <a:sym typeface="Wingdings" pitchFamily="2" charset="2"/>
              </a:rPr>
              <a:t> ‘cushion hammock’ on which tooth rests  growth of the root apically on the hammock  eruption</a:t>
            </a:r>
          </a:p>
          <a:p>
            <a:pPr algn="just">
              <a:lnSpc>
                <a:spcPct val="150000"/>
              </a:lnSpc>
              <a:buNone/>
            </a:pPr>
            <a:r>
              <a:rPr lang="en-US" dirty="0" err="1" smtClean="0">
                <a:latin typeface="Times New Roman" pitchFamily="18" charset="0"/>
                <a:cs typeface="Times New Roman" pitchFamily="18" charset="0"/>
                <a:sym typeface="Wingdings" pitchFamily="2" charset="2"/>
              </a:rPr>
              <a:t>Contradiciton</a:t>
            </a:r>
            <a:endParaRPr lang="en-US" dirty="0" smtClean="0">
              <a:latin typeface="Times New Roman" pitchFamily="18" charset="0"/>
              <a:cs typeface="Times New Roman" pitchFamily="18" charset="0"/>
              <a:sym typeface="Wingdings" pitchFamily="2" charset="2"/>
            </a:endParaRPr>
          </a:p>
          <a:p>
            <a:pPr algn="just">
              <a:lnSpc>
                <a:spcPct val="150000"/>
              </a:lnSpc>
            </a:pPr>
            <a:r>
              <a:rPr lang="en-US" dirty="0" smtClean="0">
                <a:latin typeface="Times New Roman" pitchFamily="18" charset="0"/>
                <a:cs typeface="Times New Roman" pitchFamily="18" charset="0"/>
                <a:sym typeface="Wingdings" pitchFamily="2" charset="2"/>
              </a:rPr>
              <a:t>No histological evidence of the ligament.</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Cushion Hammock Ligament Theory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45</a:t>
            </a:fld>
            <a:endParaRPr lang="en-IN"/>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46</a:t>
            </a:fld>
            <a:endParaRPr lang="en-IN"/>
          </a:p>
        </p:txBody>
      </p:sp>
      <p:pic>
        <p:nvPicPr>
          <p:cNvPr id="5" name="Content Placeholder 4" descr="20_0.tmp"/>
          <p:cNvPicPr>
            <a:picLocks noGrp="1" noChangeAspect="1"/>
          </p:cNvPicPr>
          <p:nvPr>
            <p:ph idx="1"/>
          </p:nvPr>
        </p:nvPicPr>
        <p:blipFill>
          <a:blip r:embed="rId2"/>
          <a:stretch>
            <a:fillRect/>
          </a:stretch>
        </p:blipFill>
        <p:spPr>
          <a:xfrm>
            <a:off x="1362237" y="1624014"/>
            <a:ext cx="6067283" cy="351949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142984"/>
            <a:ext cx="8229600" cy="5429288"/>
          </a:xfrm>
        </p:spPr>
        <p:txBody>
          <a:bodyPr/>
          <a:lstStyle/>
          <a:p>
            <a:pPr algn="just">
              <a:lnSpc>
                <a:spcPct val="150000"/>
              </a:lnSpc>
            </a:pPr>
            <a:r>
              <a:rPr lang="en-US" dirty="0" smtClean="0">
                <a:latin typeface="Times New Roman" pitchFamily="18" charset="0"/>
                <a:cs typeface="Times New Roman" pitchFamily="18" charset="0"/>
              </a:rPr>
              <a:t>Remodeling of the alveolar bone pushes the tooth outward</a:t>
            </a:r>
          </a:p>
          <a:p>
            <a:pPr algn="just">
              <a:lnSpc>
                <a:spcPct val="150000"/>
              </a:lnSpc>
              <a:buNone/>
            </a:pPr>
            <a:r>
              <a:rPr lang="en-US" dirty="0" smtClean="0">
                <a:latin typeface="Times New Roman" pitchFamily="18" charset="0"/>
                <a:cs typeface="Times New Roman" pitchFamily="18" charset="0"/>
              </a:rPr>
              <a:t>Evidence: </a:t>
            </a:r>
          </a:p>
          <a:p>
            <a:pPr algn="just">
              <a:lnSpc>
                <a:spcPct val="150000"/>
              </a:lnSpc>
            </a:pPr>
            <a:r>
              <a:rPr lang="en-US" dirty="0" smtClean="0">
                <a:latin typeface="Times New Roman" pitchFamily="18" charset="0"/>
                <a:cs typeface="Times New Roman" pitchFamily="18" charset="0"/>
              </a:rPr>
              <a:t>Even if a tooth is prevented from erupting, eruptive pathways forms within the bone by </a:t>
            </a:r>
            <a:r>
              <a:rPr lang="en-US" dirty="0" smtClean="0">
                <a:solidFill>
                  <a:srgbClr val="FF0000"/>
                </a:solidFill>
                <a:latin typeface="Times New Roman" pitchFamily="18" charset="0"/>
                <a:cs typeface="Times New Roman" pitchFamily="18" charset="0"/>
              </a:rPr>
              <a:t>widening of the </a:t>
            </a:r>
            <a:r>
              <a:rPr lang="en-US" dirty="0" err="1" smtClean="0">
                <a:solidFill>
                  <a:srgbClr val="FF0000"/>
                </a:solidFill>
                <a:latin typeface="Times New Roman" pitchFamily="18" charset="0"/>
                <a:cs typeface="Times New Roman" pitchFamily="18" charset="0"/>
              </a:rPr>
              <a:t>gubernacular</a:t>
            </a:r>
            <a:r>
              <a:rPr lang="en-US" dirty="0" smtClean="0">
                <a:solidFill>
                  <a:srgbClr val="FF0000"/>
                </a:solidFill>
                <a:latin typeface="Times New Roman" pitchFamily="18" charset="0"/>
                <a:cs typeface="Times New Roman" pitchFamily="18" charset="0"/>
              </a:rPr>
              <a:t> canal</a:t>
            </a:r>
          </a:p>
          <a:p>
            <a:pPr algn="just">
              <a:lnSpc>
                <a:spcPct val="150000"/>
              </a:lnSpc>
              <a:buNone/>
            </a:pPr>
            <a:r>
              <a:rPr lang="en-US" dirty="0" smtClean="0">
                <a:latin typeface="Times New Roman" pitchFamily="18" charset="0"/>
                <a:cs typeface="Times New Roman" pitchFamily="18" charset="0"/>
              </a:rPr>
              <a:t>Contradictions:</a:t>
            </a:r>
          </a:p>
          <a:p>
            <a:pPr algn="just">
              <a:lnSpc>
                <a:spcPct val="150000"/>
              </a:lnSpc>
            </a:pPr>
            <a:r>
              <a:rPr lang="en-US" dirty="0" err="1" smtClean="0">
                <a:latin typeface="Times New Roman" pitchFamily="18" charset="0"/>
                <a:cs typeface="Times New Roman" pitchFamily="18" charset="0"/>
              </a:rPr>
              <a:t>Eruprive</a:t>
            </a:r>
            <a:r>
              <a:rPr lang="en-US" dirty="0" smtClean="0">
                <a:latin typeface="Times New Roman" pitchFamily="18" charset="0"/>
                <a:cs typeface="Times New Roman" pitchFamily="18" charset="0"/>
              </a:rPr>
              <a:t> pathway forms only if </a:t>
            </a:r>
            <a:r>
              <a:rPr lang="en-US" dirty="0" smtClean="0">
                <a:solidFill>
                  <a:srgbClr val="FF0000"/>
                </a:solidFill>
                <a:latin typeface="Times New Roman" pitchFamily="18" charset="0"/>
                <a:cs typeface="Times New Roman" pitchFamily="18" charset="0"/>
              </a:rPr>
              <a:t>dental follicle </a:t>
            </a:r>
            <a:r>
              <a:rPr lang="en-US" dirty="0" smtClean="0">
                <a:latin typeface="Times New Roman" pitchFamily="18" charset="0"/>
                <a:cs typeface="Times New Roman" pitchFamily="18" charset="0"/>
              </a:rPr>
              <a:t>is retained, not otherwise</a:t>
            </a:r>
          </a:p>
        </p:txBody>
      </p:sp>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Bone Remodeling Theory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47</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Fibers run in a </a:t>
            </a:r>
            <a:r>
              <a:rPr lang="en-US" dirty="0" smtClean="0">
                <a:solidFill>
                  <a:srgbClr val="FF0000"/>
                </a:solidFill>
                <a:latin typeface="Times New Roman" pitchFamily="18" charset="0"/>
                <a:cs typeface="Times New Roman" pitchFamily="18" charset="0"/>
              </a:rPr>
              <a:t>reverse direction </a:t>
            </a:r>
            <a:r>
              <a:rPr lang="en-US" dirty="0" smtClean="0">
                <a:latin typeface="Times New Roman" pitchFamily="18" charset="0"/>
                <a:cs typeface="Times New Roman" pitchFamily="18" charset="0"/>
              </a:rPr>
              <a:t>than what the theory proposes and new bone cannot exert force on the fibers already inserted into the bone</a:t>
            </a:r>
          </a:p>
          <a:p>
            <a:pPr algn="just">
              <a:lnSpc>
                <a:spcPct val="150000"/>
              </a:lnSpc>
            </a:pPr>
            <a:r>
              <a:rPr lang="en-US" dirty="0" smtClean="0">
                <a:latin typeface="Times New Roman" pitchFamily="18" charset="0"/>
                <a:cs typeface="Times New Roman" pitchFamily="18" charset="0"/>
              </a:rPr>
              <a:t>In </a:t>
            </a:r>
            <a:r>
              <a:rPr lang="en-US" dirty="0" err="1" smtClean="0">
                <a:latin typeface="Times New Roman" pitchFamily="18" charset="0"/>
                <a:cs typeface="Times New Roman" pitchFamily="18" charset="0"/>
              </a:rPr>
              <a:t>Vit</a:t>
            </a:r>
            <a:r>
              <a:rPr lang="en-US" dirty="0" smtClean="0">
                <a:latin typeface="Times New Roman" pitchFamily="18" charset="0"/>
                <a:cs typeface="Times New Roman" pitchFamily="18" charset="0"/>
              </a:rPr>
              <a:t> A and </a:t>
            </a:r>
            <a:r>
              <a:rPr lang="en-US" dirty="0" err="1" smtClean="0">
                <a:latin typeface="Times New Roman" pitchFamily="18" charset="0"/>
                <a:cs typeface="Times New Roman" pitchFamily="18" charset="0"/>
              </a:rPr>
              <a:t>Vit</a:t>
            </a:r>
            <a:r>
              <a:rPr lang="en-US" dirty="0" smtClean="0">
                <a:latin typeface="Times New Roman" pitchFamily="18" charset="0"/>
                <a:cs typeface="Times New Roman" pitchFamily="18" charset="0"/>
              </a:rPr>
              <a:t> D deficiency, there is increased alveolar bone or osteoid but eruption rates are not increased</a:t>
            </a:r>
          </a:p>
          <a:p>
            <a:pPr algn="just">
              <a:lnSpc>
                <a:spcPct val="150000"/>
              </a:lnSpc>
            </a:pPr>
            <a:r>
              <a:rPr lang="en-US" dirty="0" smtClean="0">
                <a:latin typeface="Times New Roman" pitchFamily="18" charset="0"/>
                <a:cs typeface="Times New Roman" pitchFamily="18" charset="0"/>
              </a:rPr>
              <a:t>Incompletely formed root is pinned to the bone, bone </a:t>
            </a:r>
            <a:r>
              <a:rPr lang="en-US" dirty="0" err="1" smtClean="0">
                <a:latin typeface="Times New Roman" pitchFamily="18" charset="0"/>
                <a:cs typeface="Times New Roman" pitchFamily="18" charset="0"/>
              </a:rPr>
              <a:t>resorption</a:t>
            </a:r>
            <a:r>
              <a:rPr lang="en-US" dirty="0" smtClean="0">
                <a:latin typeface="Times New Roman" pitchFamily="18" charset="0"/>
                <a:cs typeface="Times New Roman" pitchFamily="18" charset="0"/>
              </a:rPr>
              <a:t> takes place as root grows</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3600" dirty="0" smtClean="0">
                <a:latin typeface="Times New Roman" pitchFamily="18" charset="0"/>
                <a:cs typeface="Times New Roman" pitchFamily="18" charset="0"/>
              </a:rPr>
              <a:t>Bone Remodeling Theory - contradiction</a:t>
            </a:r>
            <a:endParaRPr lang="en-US" sz="3600"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48</a:t>
            </a:fld>
            <a:endParaRPr lang="en-I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4525962"/>
          </a:xfrm>
        </p:spPr>
        <p:txBody>
          <a:bodyPr/>
          <a:lstStyle/>
          <a:p>
            <a:pPr algn="just">
              <a:lnSpc>
                <a:spcPct val="150000"/>
              </a:lnSpc>
            </a:pPr>
            <a:r>
              <a:rPr lang="en-US" sz="2800" dirty="0" smtClean="0">
                <a:latin typeface="Times New Roman" pitchFamily="18" charset="0"/>
                <a:cs typeface="Times New Roman" pitchFamily="18" charset="0"/>
              </a:rPr>
              <a:t>Growth of pulp produces eruptive forces.</a:t>
            </a:r>
          </a:p>
          <a:p>
            <a:pPr algn="just">
              <a:lnSpc>
                <a:spcPct val="150000"/>
              </a:lnSpc>
            </a:pPr>
            <a:r>
              <a:rPr lang="en-US" sz="2800" dirty="0" smtClean="0">
                <a:latin typeface="Times New Roman" pitchFamily="18" charset="0"/>
                <a:cs typeface="Times New Roman" pitchFamily="18" charset="0"/>
              </a:rPr>
              <a:t>Contradictions: </a:t>
            </a:r>
          </a:p>
          <a:p>
            <a:pPr algn="just">
              <a:lnSpc>
                <a:spcPct val="150000"/>
              </a:lnSpc>
            </a:pPr>
            <a:r>
              <a:rPr lang="en-US" sz="2800" dirty="0" smtClean="0">
                <a:latin typeface="Times New Roman" pitchFamily="18" charset="0"/>
                <a:cs typeface="Times New Roman" pitchFamily="18" charset="0"/>
              </a:rPr>
              <a:t>Teeth with </a:t>
            </a:r>
            <a:r>
              <a:rPr lang="en-US" sz="2800" dirty="0" err="1" smtClean="0">
                <a:latin typeface="Times New Roman" pitchFamily="18" charset="0"/>
                <a:cs typeface="Times New Roman" pitchFamily="18" charset="0"/>
              </a:rPr>
              <a:t>extripated</a:t>
            </a:r>
            <a:r>
              <a:rPr lang="en-US" sz="2800" dirty="0" smtClean="0">
                <a:latin typeface="Times New Roman" pitchFamily="18" charset="0"/>
                <a:cs typeface="Times New Roman" pitchFamily="18" charset="0"/>
              </a:rPr>
              <a:t> pulps erupt normally</a:t>
            </a:r>
          </a:p>
          <a:p>
            <a:pPr algn="just">
              <a:lnSpc>
                <a:spcPct val="150000"/>
              </a:lnSpc>
            </a:pPr>
            <a:r>
              <a:rPr lang="en-US" sz="2800" dirty="0" err="1" smtClean="0">
                <a:latin typeface="Times New Roman" pitchFamily="18" charset="0"/>
                <a:cs typeface="Times New Roman" pitchFamily="18" charset="0"/>
              </a:rPr>
              <a:t>Vit</a:t>
            </a:r>
            <a:r>
              <a:rPr lang="en-US" sz="2800" dirty="0" smtClean="0">
                <a:latin typeface="Times New Roman" pitchFamily="18" charset="0"/>
                <a:cs typeface="Times New Roman" pitchFamily="18" charset="0"/>
              </a:rPr>
              <a:t> D deficiency results in increased in rate of eruption</a:t>
            </a:r>
          </a:p>
          <a:p>
            <a:pPr algn="just">
              <a:lnSpc>
                <a:spcPct val="150000"/>
              </a:lnSpc>
            </a:pPr>
            <a:r>
              <a:rPr lang="en-US" sz="2800" dirty="0" smtClean="0">
                <a:latin typeface="Times New Roman" pitchFamily="18" charset="0"/>
                <a:cs typeface="Times New Roman" pitchFamily="18" charset="0"/>
              </a:rPr>
              <a:t>Eruption occurs even after surgical removal of </a:t>
            </a:r>
            <a:r>
              <a:rPr lang="en-US" sz="2800" dirty="0" err="1" smtClean="0">
                <a:latin typeface="Times New Roman" pitchFamily="18" charset="0"/>
                <a:cs typeface="Times New Roman" pitchFamily="18" charset="0"/>
              </a:rPr>
              <a:t>hertwig’s</a:t>
            </a:r>
            <a:r>
              <a:rPr lang="en-US" sz="2800" dirty="0" smtClean="0">
                <a:latin typeface="Times New Roman" pitchFamily="18" charset="0"/>
                <a:cs typeface="Times New Roman" pitchFamily="18" charset="0"/>
              </a:rPr>
              <a:t> epithelial root sheath, </a:t>
            </a:r>
            <a:r>
              <a:rPr lang="en-US" sz="2800" dirty="0" err="1" smtClean="0">
                <a:latin typeface="Times New Roman" pitchFamily="18" charset="0"/>
                <a:cs typeface="Times New Roman" pitchFamily="18" charset="0"/>
              </a:rPr>
              <a:t>periapical</a:t>
            </a:r>
            <a:r>
              <a:rPr lang="en-US" sz="2800" dirty="0" smtClean="0">
                <a:latin typeface="Times New Roman" pitchFamily="18" charset="0"/>
                <a:cs typeface="Times New Roman" pitchFamily="18" charset="0"/>
              </a:rPr>
              <a:t> tissue and apical papilla</a:t>
            </a:r>
            <a:endParaRPr lang="en-US" sz="2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b="0" dirty="0" smtClean="0">
                <a:effectLst/>
                <a:latin typeface="Times New Roman" pitchFamily="18" charset="0"/>
                <a:cs typeface="Times New Roman" pitchFamily="18" charset="0"/>
              </a:rPr>
              <a:t>Pulp Growth Theory (Eccles, 1965)</a:t>
            </a:r>
            <a:endParaRPr lang="en-US" b="0"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49</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E0944BD7-12FC-4926-9E56-B7B3A93ADBDE}" type="slidenum">
              <a:rPr lang="en-IN"/>
              <a:pPr>
                <a:defRPr/>
              </a:pPr>
              <a:t>5</a:t>
            </a:fld>
            <a:endParaRPr lang="en-IN"/>
          </a:p>
        </p:txBody>
      </p:sp>
      <p:pic>
        <p:nvPicPr>
          <p:cNvPr id="105474" name="Picture 2" descr="nos1"/>
          <p:cNvPicPr>
            <a:picLocks noChangeAspect="1" noChangeArrowheads="1"/>
          </p:cNvPicPr>
          <p:nvPr/>
        </p:nvPicPr>
        <p:blipFill>
          <a:blip r:embed="rId2"/>
          <a:srcRect l="10001" t="35686" r="17499" b="12283"/>
          <a:stretch>
            <a:fillRect/>
          </a:stretch>
        </p:blipFill>
        <p:spPr bwMode="auto">
          <a:xfrm>
            <a:off x="71438" y="0"/>
            <a:ext cx="3092450" cy="2071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475" name="Picture 3" descr="nos18"/>
          <p:cNvPicPr>
            <a:picLocks noChangeAspect="1" noChangeArrowheads="1"/>
          </p:cNvPicPr>
          <p:nvPr/>
        </p:nvPicPr>
        <p:blipFill>
          <a:blip r:embed="rId3"/>
          <a:srcRect l="15833" t="19986" r="10834" b="11172"/>
          <a:stretch>
            <a:fillRect/>
          </a:stretch>
        </p:blipFill>
        <p:spPr bwMode="auto">
          <a:xfrm>
            <a:off x="3306763" y="2214563"/>
            <a:ext cx="3265487" cy="2239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965" name="Rectangle 5"/>
          <p:cNvSpPr>
            <a:spLocks noChangeArrowheads="1"/>
          </p:cNvSpPr>
          <p:nvPr/>
        </p:nvSpPr>
        <p:spPr bwMode="auto">
          <a:xfrm>
            <a:off x="2752725" y="0"/>
            <a:ext cx="4033838" cy="1384300"/>
          </a:xfrm>
          <a:prstGeom prst="rect">
            <a:avLst/>
          </a:prstGeom>
          <a:noFill/>
          <a:ln w="9525">
            <a:noFill/>
            <a:miter lim="800000"/>
            <a:headEnd/>
            <a:tailEnd/>
          </a:ln>
        </p:spPr>
        <p:txBody>
          <a:bodyPr>
            <a:spAutoFit/>
          </a:bodyPr>
          <a:lstStyle/>
          <a:p>
            <a:pPr algn="ctr"/>
            <a:endParaRPr lang="en-US" sz="2800" b="1">
              <a:solidFill>
                <a:schemeClr val="hlink"/>
              </a:solidFill>
              <a:latin typeface="Garamond" pitchFamily="18" charset="0"/>
            </a:endParaRPr>
          </a:p>
          <a:p>
            <a:pPr algn="ctr"/>
            <a:r>
              <a:rPr lang="en-US" sz="2800" b="1">
                <a:solidFill>
                  <a:srgbClr val="000000"/>
                </a:solidFill>
                <a:latin typeface="Garamond" pitchFamily="18" charset="0"/>
              </a:rPr>
              <a:t>Primary dentition: </a:t>
            </a:r>
          </a:p>
          <a:p>
            <a:pPr algn="ctr"/>
            <a:r>
              <a:rPr lang="en-US" sz="2800" b="1">
                <a:solidFill>
                  <a:srgbClr val="000000"/>
                </a:solidFill>
                <a:latin typeface="Garamond" pitchFamily="18" charset="0"/>
              </a:rPr>
              <a:t>2 to 6 years of age</a:t>
            </a:r>
          </a:p>
        </p:txBody>
      </p:sp>
      <p:sp>
        <p:nvSpPr>
          <p:cNvPr id="40966" name="TextBox 5"/>
          <p:cNvSpPr txBox="1">
            <a:spLocks noChangeArrowheads="1"/>
          </p:cNvSpPr>
          <p:nvPr/>
        </p:nvSpPr>
        <p:spPr bwMode="auto">
          <a:xfrm>
            <a:off x="285750" y="3143250"/>
            <a:ext cx="3286125" cy="954088"/>
          </a:xfrm>
          <a:prstGeom prst="rect">
            <a:avLst/>
          </a:prstGeom>
          <a:noFill/>
          <a:ln w="9525">
            <a:noFill/>
            <a:miter lim="800000"/>
            <a:headEnd/>
            <a:tailEnd/>
          </a:ln>
        </p:spPr>
        <p:txBody>
          <a:bodyPr>
            <a:spAutoFit/>
          </a:bodyPr>
          <a:lstStyle/>
          <a:p>
            <a:pPr algn="ctr"/>
            <a:r>
              <a:rPr lang="en-US" sz="2800" b="1">
                <a:solidFill>
                  <a:srgbClr val="000000"/>
                </a:solidFill>
                <a:latin typeface="Garamond" pitchFamily="18" charset="0"/>
              </a:rPr>
              <a:t>Mixed dentition:  </a:t>
            </a:r>
          </a:p>
          <a:p>
            <a:pPr algn="ctr"/>
            <a:r>
              <a:rPr lang="en-US" sz="2800" b="1">
                <a:solidFill>
                  <a:srgbClr val="000000"/>
                </a:solidFill>
                <a:latin typeface="Garamond" pitchFamily="18" charset="0"/>
              </a:rPr>
              <a:t>6 to 12 years</a:t>
            </a:r>
          </a:p>
        </p:txBody>
      </p:sp>
      <p:sp>
        <p:nvSpPr>
          <p:cNvPr id="40967" name="Rectangle 7"/>
          <p:cNvSpPr>
            <a:spLocks noChangeArrowheads="1"/>
          </p:cNvSpPr>
          <p:nvPr/>
        </p:nvSpPr>
        <p:spPr bwMode="auto">
          <a:xfrm>
            <a:off x="2000250" y="5475288"/>
            <a:ext cx="3929063" cy="954087"/>
          </a:xfrm>
          <a:prstGeom prst="rect">
            <a:avLst/>
          </a:prstGeom>
          <a:noFill/>
          <a:ln w="9525">
            <a:noFill/>
            <a:miter lim="800000"/>
            <a:headEnd/>
            <a:tailEnd/>
          </a:ln>
        </p:spPr>
        <p:txBody>
          <a:bodyPr>
            <a:spAutoFit/>
          </a:bodyPr>
          <a:lstStyle/>
          <a:p>
            <a:pPr algn="ctr"/>
            <a:r>
              <a:rPr lang="en-US" sz="2800" b="1">
                <a:solidFill>
                  <a:srgbClr val="000000"/>
                </a:solidFill>
                <a:latin typeface="Garamond" pitchFamily="18" charset="0"/>
              </a:rPr>
              <a:t>Permanent dentition:  	&gt; 12 years</a:t>
            </a:r>
          </a:p>
        </p:txBody>
      </p:sp>
      <p:pic>
        <p:nvPicPr>
          <p:cNvPr id="96260" name="Picture 4" descr="http://www.rch.org.au/emplibrary/clinicalguide/tooth17.jpg"/>
          <p:cNvPicPr>
            <a:picLocks noChangeAspect="1" noChangeArrowheads="1"/>
          </p:cNvPicPr>
          <p:nvPr/>
        </p:nvPicPr>
        <p:blipFill>
          <a:blip r:embed="rId4"/>
          <a:srcRect/>
          <a:stretch>
            <a:fillRect/>
          </a:stretch>
        </p:blipFill>
        <p:spPr bwMode="auto">
          <a:xfrm>
            <a:off x="5715000" y="4640263"/>
            <a:ext cx="3286125" cy="214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7616"/>
            <a:ext cx="8229600" cy="4525962"/>
          </a:xfrm>
        </p:spPr>
        <p:txBody>
          <a:bodyPr/>
          <a:lstStyle/>
          <a:p>
            <a:pPr algn="just">
              <a:lnSpc>
                <a:spcPct val="150000"/>
              </a:lnSpc>
            </a:pPr>
            <a:r>
              <a:rPr lang="en-US" dirty="0" smtClean="0">
                <a:latin typeface="Times New Roman" pitchFamily="18" charset="0"/>
                <a:cs typeface="Times New Roman" pitchFamily="18" charset="0"/>
              </a:rPr>
              <a:t>Dentin continues to form </a:t>
            </a:r>
            <a:r>
              <a:rPr lang="en-US" dirty="0" smtClean="0">
                <a:latin typeface="Times New Roman" pitchFamily="18" charset="0"/>
                <a:cs typeface="Times New Roman" pitchFamily="18" charset="0"/>
                <a:sym typeface="Wingdings" pitchFamily="2" charset="2"/>
              </a:rPr>
              <a:t> pressure from pulp eruption of the tooth</a:t>
            </a:r>
          </a:p>
          <a:p>
            <a:pPr algn="just">
              <a:lnSpc>
                <a:spcPct val="150000"/>
              </a:lnSpc>
            </a:pPr>
            <a:r>
              <a:rPr lang="en-US" dirty="0" smtClean="0">
                <a:latin typeface="Times New Roman" pitchFamily="18" charset="0"/>
                <a:cs typeface="Times New Roman" pitchFamily="18" charset="0"/>
                <a:sym typeface="Wingdings" pitchFamily="2" charset="2"/>
              </a:rPr>
              <a:t>Contradictions:</a:t>
            </a:r>
          </a:p>
          <a:p>
            <a:pPr algn="just">
              <a:lnSpc>
                <a:spcPct val="150000"/>
              </a:lnSpc>
            </a:pPr>
            <a:r>
              <a:rPr lang="en-US" dirty="0" smtClean="0">
                <a:latin typeface="Times New Roman" pitchFamily="18" charset="0"/>
                <a:cs typeface="Times New Roman" pitchFamily="18" charset="0"/>
                <a:sym typeface="Wingdings" pitchFamily="2" charset="2"/>
              </a:rPr>
              <a:t>Rootless teeth erupt</a:t>
            </a:r>
          </a:p>
          <a:p>
            <a:pPr algn="just">
              <a:lnSpc>
                <a:spcPct val="150000"/>
              </a:lnSpc>
            </a:pPr>
            <a:r>
              <a:rPr lang="en-US" dirty="0" smtClean="0">
                <a:latin typeface="Times New Roman" pitchFamily="18" charset="0"/>
                <a:cs typeface="Times New Roman" pitchFamily="18" charset="0"/>
                <a:sym typeface="Wingdings" pitchFamily="2" charset="2"/>
              </a:rPr>
              <a:t>Teeth with extirpated pulps erupt normally</a:t>
            </a:r>
          </a:p>
          <a:p>
            <a:pPr algn="just">
              <a:lnSpc>
                <a:spcPct val="150000"/>
              </a:lnSpc>
            </a:pPr>
            <a:r>
              <a:rPr lang="en-US" dirty="0" smtClean="0">
                <a:latin typeface="Times New Roman" pitchFamily="18" charset="0"/>
                <a:cs typeface="Times New Roman" pitchFamily="18" charset="0"/>
                <a:sym typeface="Wingdings" pitchFamily="2" charset="2"/>
              </a:rPr>
              <a:t>Vitamin A deficiency results in the pulp constriction but there is no increased eruption</a:t>
            </a:r>
          </a:p>
          <a:p>
            <a:pPr algn="just">
              <a:lnSpc>
                <a:spcPct val="150000"/>
              </a:lnSpc>
            </a:pPr>
            <a:r>
              <a:rPr lang="en-US" dirty="0" smtClean="0">
                <a:latin typeface="Times New Roman" pitchFamily="18" charset="0"/>
                <a:cs typeface="Times New Roman" pitchFamily="18" charset="0"/>
                <a:sym typeface="Wingdings" pitchFamily="2" charset="2"/>
              </a:rPr>
              <a:t>Protein </a:t>
            </a:r>
            <a:r>
              <a:rPr lang="en-US" dirty="0" err="1" smtClean="0">
                <a:latin typeface="Times New Roman" pitchFamily="18" charset="0"/>
                <a:cs typeface="Times New Roman" pitchFamily="18" charset="0"/>
                <a:sym typeface="Wingdings" pitchFamily="2" charset="2"/>
              </a:rPr>
              <a:t>defiency</a:t>
            </a:r>
            <a:r>
              <a:rPr lang="en-US" dirty="0" smtClean="0">
                <a:latin typeface="Times New Roman" pitchFamily="18" charset="0"/>
                <a:cs typeface="Times New Roman" pitchFamily="18" charset="0"/>
                <a:sym typeface="Wingdings" pitchFamily="2" charset="2"/>
              </a:rPr>
              <a:t>  eruption rate not decreased</a:t>
            </a:r>
          </a:p>
          <a:p>
            <a:pPr algn="just">
              <a:lnSpc>
                <a:spcPct val="150000"/>
              </a:lnSpc>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Pulp Constriction Theory</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50</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Presence of </a:t>
            </a:r>
            <a:r>
              <a:rPr lang="en-US" dirty="0" smtClean="0">
                <a:solidFill>
                  <a:srgbClr val="FF0000"/>
                </a:solidFill>
                <a:latin typeface="Times New Roman" pitchFamily="18" charset="0"/>
                <a:cs typeface="Times New Roman" pitchFamily="18" charset="0"/>
              </a:rPr>
              <a:t>blood vessels </a:t>
            </a:r>
            <a:r>
              <a:rPr lang="en-US" dirty="0" smtClean="0">
                <a:latin typeface="Times New Roman" pitchFamily="18" charset="0"/>
                <a:cs typeface="Times New Roman" pitchFamily="18" charset="0"/>
              </a:rPr>
              <a:t>in the apical region causes formation of </a:t>
            </a:r>
            <a:r>
              <a:rPr lang="en-US" dirty="0" smtClean="0">
                <a:solidFill>
                  <a:srgbClr val="92D050"/>
                </a:solidFill>
                <a:latin typeface="Times New Roman" pitchFamily="18" charset="0"/>
                <a:cs typeface="Times New Roman" pitchFamily="18" charset="0"/>
              </a:rPr>
              <a:t>tissue fluid </a:t>
            </a:r>
            <a:r>
              <a:rPr lang="en-US" dirty="0" smtClean="0">
                <a:latin typeface="Times New Roman" pitchFamily="18" charset="0"/>
                <a:cs typeface="Times New Roman" pitchFamily="18" charset="0"/>
              </a:rPr>
              <a:t>which exert a steady pressure which result in the tooth movement.</a:t>
            </a:r>
          </a:p>
          <a:p>
            <a:pPr algn="just">
              <a:lnSpc>
                <a:spcPct val="150000"/>
              </a:lnSpc>
              <a:buNone/>
            </a:pPr>
            <a:r>
              <a:rPr lang="en-US" dirty="0" smtClean="0">
                <a:latin typeface="Times New Roman" pitchFamily="18" charset="0"/>
                <a:cs typeface="Times New Roman" pitchFamily="18" charset="0"/>
              </a:rPr>
              <a:t>Contradictions:</a:t>
            </a:r>
          </a:p>
          <a:p>
            <a:pPr algn="just">
              <a:lnSpc>
                <a:spcPct val="150000"/>
              </a:lnSpc>
            </a:pPr>
            <a:r>
              <a:rPr lang="en-US" dirty="0" smtClean="0">
                <a:latin typeface="Times New Roman" pitchFamily="18" charset="0"/>
                <a:cs typeface="Times New Roman" pitchFamily="18" charset="0"/>
              </a:rPr>
              <a:t>Eruption occurs even after removal of </a:t>
            </a:r>
            <a:r>
              <a:rPr lang="en-US" dirty="0" err="1" smtClean="0">
                <a:latin typeface="Times New Roman" pitchFamily="18" charset="0"/>
                <a:cs typeface="Times New Roman" pitchFamily="18" charset="0"/>
              </a:rPr>
              <a:t>hertwig’s</a:t>
            </a:r>
            <a:r>
              <a:rPr lang="en-US" dirty="0" smtClean="0">
                <a:latin typeface="Times New Roman" pitchFamily="18" charset="0"/>
                <a:cs typeface="Times New Roman" pitchFamily="18" charset="0"/>
              </a:rPr>
              <a:t> epithelial root sheath, </a:t>
            </a:r>
            <a:r>
              <a:rPr lang="en-US" dirty="0" err="1" smtClean="0">
                <a:latin typeface="Times New Roman" pitchFamily="18" charset="0"/>
                <a:cs typeface="Times New Roman" pitchFamily="18" charset="0"/>
              </a:rPr>
              <a:t>periapical</a:t>
            </a:r>
            <a:r>
              <a:rPr lang="en-US" dirty="0" smtClean="0">
                <a:latin typeface="Times New Roman" pitchFamily="18" charset="0"/>
                <a:cs typeface="Times New Roman" pitchFamily="18" charset="0"/>
              </a:rPr>
              <a:t> tissue and apical papilla</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Hydrostatic Pressure Theory</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51</a:t>
            </a:fld>
            <a:endParaRPr lang="en-I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dirty="0" err="1" smtClean="0">
                <a:latin typeface="Times New Roman" pitchFamily="18" charset="0"/>
                <a:cs typeface="Times New Roman" pitchFamily="18" charset="0"/>
              </a:rPr>
              <a:t>Gubernacular</a:t>
            </a:r>
            <a:r>
              <a:rPr lang="en-US" dirty="0" smtClean="0">
                <a:latin typeface="Times New Roman" pitchFamily="18" charset="0"/>
                <a:cs typeface="Times New Roman" pitchFamily="18" charset="0"/>
              </a:rPr>
              <a:t> cord pulls the teeth from underlying tissues.</a:t>
            </a:r>
          </a:p>
          <a:p>
            <a:pPr algn="just">
              <a:lnSpc>
                <a:spcPct val="150000"/>
              </a:lnSpc>
              <a:buNone/>
            </a:pPr>
            <a:r>
              <a:rPr lang="en-US" dirty="0" smtClean="0">
                <a:latin typeface="Times New Roman" pitchFamily="18" charset="0"/>
                <a:cs typeface="Times New Roman" pitchFamily="18" charset="0"/>
              </a:rPr>
              <a:t>Contradictions: </a:t>
            </a:r>
          </a:p>
          <a:p>
            <a:pPr algn="just">
              <a:lnSpc>
                <a:spcPct val="150000"/>
              </a:lnSpc>
            </a:pPr>
            <a:r>
              <a:rPr lang="en-US" dirty="0" smtClean="0">
                <a:latin typeface="Times New Roman" pitchFamily="18" charset="0"/>
                <a:cs typeface="Times New Roman" pitchFamily="18" charset="0"/>
              </a:rPr>
              <a:t>Does not explain tooth </a:t>
            </a:r>
            <a:r>
              <a:rPr lang="en-US" dirty="0" smtClean="0">
                <a:solidFill>
                  <a:srgbClr val="92D050"/>
                </a:solidFill>
                <a:latin typeface="Times New Roman" pitchFamily="18" charset="0"/>
                <a:cs typeface="Times New Roman" pitchFamily="18" charset="0"/>
              </a:rPr>
              <a:t>movement after eruption</a:t>
            </a:r>
          </a:p>
          <a:p>
            <a:pPr algn="just">
              <a:lnSpc>
                <a:spcPct val="150000"/>
              </a:lnSpc>
            </a:pPr>
            <a:r>
              <a:rPr lang="en-US" dirty="0" smtClean="0">
                <a:latin typeface="Times New Roman" pitchFamily="18" charset="0"/>
                <a:cs typeface="Times New Roman" pitchFamily="18" charset="0"/>
              </a:rPr>
              <a:t>Surgical removal of cord does not impede tooth movement</a:t>
            </a:r>
          </a:p>
          <a:p>
            <a:pPr algn="just">
              <a:lnSpc>
                <a:spcPct val="150000"/>
              </a:lnSpc>
            </a:pPr>
            <a:r>
              <a:rPr lang="en-US" dirty="0" smtClean="0">
                <a:latin typeface="Times New Roman" pitchFamily="18" charset="0"/>
                <a:cs typeface="Times New Roman" pitchFamily="18" charset="0"/>
              </a:rPr>
              <a:t>Does not explain tooth movement of </a:t>
            </a:r>
            <a:r>
              <a:rPr lang="en-US" dirty="0" smtClean="0">
                <a:solidFill>
                  <a:srgbClr val="92D050"/>
                </a:solidFill>
                <a:latin typeface="Times New Roman" pitchFamily="18" charset="0"/>
                <a:cs typeface="Times New Roman" pitchFamily="18" charset="0"/>
              </a:rPr>
              <a:t>deciduous teeth</a:t>
            </a:r>
          </a:p>
          <a:p>
            <a:pPr algn="just">
              <a:lnSpc>
                <a:spcPct val="150000"/>
              </a:lnSpc>
            </a:pP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err="1" smtClean="0"/>
              <a:t>Gubernacular</a:t>
            </a:r>
            <a:r>
              <a:rPr lang="en-US" dirty="0" smtClean="0"/>
              <a:t> Cord Theory</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52</a:t>
            </a:fld>
            <a:endParaRPr lang="en-I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sz="2400" dirty="0" smtClean="0">
                <a:latin typeface="Times New Roman" pitchFamily="18" charset="0"/>
                <a:cs typeface="Times New Roman" pitchFamily="18" charset="0"/>
              </a:rPr>
              <a:t>Follicular cells express factors which recruit </a:t>
            </a:r>
            <a:r>
              <a:rPr lang="en-US" sz="2400" dirty="0" err="1" smtClean="0">
                <a:latin typeface="Times New Roman" pitchFamily="18" charset="0"/>
                <a:cs typeface="Times New Roman" pitchFamily="18" charset="0"/>
              </a:rPr>
              <a:t>osteoclasts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thro’s</a:t>
            </a:r>
            <a:r>
              <a:rPr lang="en-US" sz="2400" dirty="0" smtClean="0">
                <a:latin typeface="Times New Roman" pitchFamily="18" charset="0"/>
                <a:cs typeface="Times New Roman" pitchFamily="18" charset="0"/>
              </a:rPr>
              <a:t> OSF) that permit bone remodeling around the erupting tooth.</a:t>
            </a:r>
          </a:p>
          <a:p>
            <a:pPr algn="just">
              <a:lnSpc>
                <a:spcPct val="150000"/>
              </a:lnSpc>
              <a:buNone/>
            </a:pPr>
            <a:r>
              <a:rPr lang="en-US" sz="2400" dirty="0" smtClean="0">
                <a:latin typeface="Times New Roman" pitchFamily="18" charset="0"/>
                <a:cs typeface="Times New Roman" pitchFamily="18" charset="0"/>
              </a:rPr>
              <a:t>Evidences: </a:t>
            </a:r>
          </a:p>
          <a:p>
            <a:pPr algn="just">
              <a:lnSpc>
                <a:spcPct val="150000"/>
              </a:lnSpc>
            </a:pPr>
            <a:r>
              <a:rPr lang="en-US" sz="2400" dirty="0" smtClean="0">
                <a:latin typeface="Times New Roman" pitchFamily="18" charset="0"/>
                <a:cs typeface="Times New Roman" pitchFamily="18" charset="0"/>
              </a:rPr>
              <a:t>In </a:t>
            </a:r>
            <a:r>
              <a:rPr lang="en-US" sz="2400" dirty="0" err="1" smtClean="0">
                <a:latin typeface="Times New Roman" pitchFamily="18" charset="0"/>
                <a:cs typeface="Times New Roman" pitchFamily="18" charset="0"/>
              </a:rPr>
              <a:t>ostropetrotic</a:t>
            </a:r>
            <a:r>
              <a:rPr lang="en-US" sz="2400" dirty="0" smtClean="0">
                <a:latin typeface="Times New Roman" pitchFamily="18" charset="0"/>
                <a:cs typeface="Times New Roman" pitchFamily="18" charset="0"/>
              </a:rPr>
              <a:t> animals (which lack </a:t>
            </a:r>
            <a:r>
              <a:rPr lang="en-US" sz="2400" dirty="0" err="1" smtClean="0">
                <a:latin typeface="Times New Roman" pitchFamily="18" charset="0"/>
                <a:cs typeface="Times New Roman" pitchFamily="18" charset="0"/>
              </a:rPr>
              <a:t>osteoclast</a:t>
            </a:r>
            <a:r>
              <a:rPr lang="en-US" sz="2400" dirty="0" smtClean="0">
                <a:latin typeface="Times New Roman" pitchFamily="18" charset="0"/>
                <a:cs typeface="Times New Roman" pitchFamily="18" charset="0"/>
              </a:rPr>
              <a:t> differentiation), eruption is prevented </a:t>
            </a:r>
          </a:p>
          <a:p>
            <a:pPr algn="just">
              <a:lnSpc>
                <a:spcPct val="150000"/>
              </a:lnSpc>
            </a:pPr>
            <a:r>
              <a:rPr lang="en-US" sz="2400" dirty="0" err="1" smtClean="0">
                <a:latin typeface="Times New Roman" pitchFamily="18" charset="0"/>
                <a:cs typeface="Times New Roman" pitchFamily="18" charset="0"/>
              </a:rPr>
              <a:t>Immunihistochemical</a:t>
            </a:r>
            <a:r>
              <a:rPr lang="en-US" sz="2400" dirty="0" smtClean="0">
                <a:latin typeface="Times New Roman" pitchFamily="18" charset="0"/>
                <a:cs typeface="Times New Roman" pitchFamily="18" charset="0"/>
              </a:rPr>
              <a:t> findings of cellular activity around REE and dental follicle</a:t>
            </a:r>
          </a:p>
        </p:txBody>
      </p:sp>
      <p:sp>
        <p:nvSpPr>
          <p:cNvPr id="3" name="Title 2"/>
          <p:cNvSpPr>
            <a:spLocks noGrp="1"/>
          </p:cNvSpPr>
          <p:nvPr>
            <p:ph type="title"/>
          </p:nvPr>
        </p:nvSpPr>
        <p:spPr/>
        <p:txBody>
          <a:bodyPr/>
          <a:lstStyle/>
          <a:p>
            <a:r>
              <a:rPr lang="en-US" dirty="0" smtClean="0"/>
              <a:t>Dental follicle Theory:</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53</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sz="2400" dirty="0" smtClean="0">
                <a:latin typeface="Times New Roman" pitchFamily="18" charset="0"/>
                <a:cs typeface="Times New Roman" pitchFamily="18" charset="0"/>
              </a:rPr>
              <a:t>Experiment </a:t>
            </a:r>
          </a:p>
          <a:p>
            <a:pPr lvl="1" algn="just">
              <a:lnSpc>
                <a:spcPct val="150000"/>
              </a:lnSpc>
            </a:pPr>
            <a:r>
              <a:rPr lang="en-US" sz="2400" dirty="0" smtClean="0">
                <a:latin typeface="Times New Roman" pitchFamily="18" charset="0"/>
                <a:cs typeface="Times New Roman" pitchFamily="18" charset="0"/>
              </a:rPr>
              <a:t>Molar removed, follicle stripped, molar replaced </a:t>
            </a:r>
            <a:r>
              <a:rPr lang="en-US" sz="2400" dirty="0" smtClean="0">
                <a:latin typeface="Times New Roman" pitchFamily="18" charset="0"/>
                <a:cs typeface="Times New Roman" pitchFamily="18" charset="0"/>
                <a:sym typeface="Wingdings" pitchFamily="2" charset="2"/>
              </a:rPr>
              <a:t> no eruption</a:t>
            </a:r>
          </a:p>
          <a:p>
            <a:pPr lvl="1" algn="just">
              <a:lnSpc>
                <a:spcPct val="150000"/>
              </a:lnSpc>
            </a:pPr>
            <a:r>
              <a:rPr lang="en-US" sz="2400" dirty="0" smtClean="0">
                <a:latin typeface="Times New Roman" pitchFamily="18" charset="0"/>
                <a:cs typeface="Times New Roman" pitchFamily="18" charset="0"/>
                <a:sym typeface="Wingdings" pitchFamily="2" charset="2"/>
              </a:rPr>
              <a:t>Crown removed, follicle intact eruptive pathway still forms within bone</a:t>
            </a:r>
            <a:endParaRPr lang="en-US" sz="24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r>
              <a:rPr lang="en-US" dirty="0" smtClean="0"/>
              <a:t>Dental follicle Theory:</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54</a:t>
            </a:fld>
            <a:endParaRPr lang="en-I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000132"/>
            <a:ext cx="8472518" cy="5715016"/>
          </a:xfrm>
        </p:spPr>
        <p:txBody>
          <a:bodyPr/>
          <a:lstStyle/>
          <a:p>
            <a:pPr algn="just">
              <a:lnSpc>
                <a:spcPct val="150000"/>
              </a:lnSpc>
            </a:pPr>
            <a:r>
              <a:rPr lang="en-US" dirty="0" smtClean="0">
                <a:latin typeface="Times New Roman" pitchFamily="18" charset="0"/>
                <a:cs typeface="Times New Roman" pitchFamily="18" charset="0"/>
              </a:rPr>
              <a:t>Force for the eruptive tooth movement resides in the PDL which pulls the tooth out</a:t>
            </a:r>
          </a:p>
          <a:p>
            <a:pPr algn="just">
              <a:lnSpc>
                <a:spcPct val="150000"/>
              </a:lnSpc>
            </a:pPr>
            <a:r>
              <a:rPr lang="en-US" dirty="0" smtClean="0">
                <a:latin typeface="Times New Roman" pitchFamily="18" charset="0"/>
                <a:cs typeface="Times New Roman" pitchFamily="18" charset="0"/>
              </a:rPr>
              <a:t>Evidences: </a:t>
            </a:r>
          </a:p>
          <a:p>
            <a:pPr algn="just">
              <a:lnSpc>
                <a:spcPct val="150000"/>
              </a:lnSpc>
            </a:pPr>
            <a:r>
              <a:rPr lang="en-US" dirty="0" smtClean="0">
                <a:latin typeface="Times New Roman" pitchFamily="18" charset="0"/>
                <a:cs typeface="Times New Roman" pitchFamily="18" charset="0"/>
              </a:rPr>
              <a:t>Experiment by interfering with collagen synthesis by denying </a:t>
            </a:r>
            <a:r>
              <a:rPr lang="en-US" dirty="0" err="1" smtClean="0">
                <a:latin typeface="Times New Roman" pitchFamily="18" charset="0"/>
                <a:cs typeface="Times New Roman" pitchFamily="18" charset="0"/>
              </a:rPr>
              <a:t>Vit</a:t>
            </a:r>
            <a:r>
              <a:rPr lang="en-US" dirty="0" smtClean="0">
                <a:latin typeface="Times New Roman" pitchFamily="18" charset="0"/>
                <a:cs typeface="Times New Roman" pitchFamily="18" charset="0"/>
              </a:rPr>
              <a:t> C slows down or stops tooth movement.</a:t>
            </a:r>
          </a:p>
          <a:p>
            <a:pPr algn="just">
              <a:lnSpc>
                <a:spcPct val="150000"/>
              </a:lnSpc>
            </a:pPr>
            <a:r>
              <a:rPr lang="en-US" dirty="0" smtClean="0">
                <a:latin typeface="Times New Roman" pitchFamily="18" charset="0"/>
                <a:cs typeface="Times New Roman" pitchFamily="18" charset="0"/>
              </a:rPr>
              <a:t>If a continuously growing tooth (e.g. rodent incisor), is cut and a barrier is placed between 2 halves, the distal half continues to erupt in spite of dissociating from the growing root and apical vasculature. </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457200" y="142852"/>
            <a:ext cx="8229600" cy="1143000"/>
          </a:xfrm>
        </p:spPr>
        <p:txBody>
          <a:bodyPr/>
          <a:lstStyle/>
          <a:p>
            <a:r>
              <a:rPr lang="en-US" dirty="0" smtClean="0"/>
              <a:t>Ligament Traction Theory</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55</a:t>
            </a:fld>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56</a:t>
            </a:fld>
            <a:endParaRPr lang="en-IN"/>
          </a:p>
        </p:txBody>
      </p:sp>
      <p:pic>
        <p:nvPicPr>
          <p:cNvPr id="5" name="Picture 2" descr="Erup 2"/>
          <p:cNvPicPr>
            <a:picLocks noChangeAspect="1" noChangeArrowheads="1"/>
          </p:cNvPicPr>
          <p:nvPr/>
        </p:nvPicPr>
        <p:blipFill>
          <a:blip r:embed="rId2"/>
          <a:srcRect/>
          <a:stretch>
            <a:fillRect/>
          </a:stretch>
        </p:blipFill>
        <p:spPr bwMode="auto">
          <a:xfrm>
            <a:off x="1331913" y="619125"/>
            <a:ext cx="6056312" cy="581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429288"/>
          </a:xfrm>
        </p:spPr>
        <p:txBody>
          <a:bodyPr/>
          <a:lstStyle/>
          <a:p>
            <a:pPr algn="just">
              <a:lnSpc>
                <a:spcPct val="150000"/>
              </a:lnSpc>
            </a:pPr>
            <a:r>
              <a:rPr lang="en-US" dirty="0" smtClean="0">
                <a:latin typeface="Times New Roman" pitchFamily="18" charset="0"/>
                <a:cs typeface="Times New Roman" pitchFamily="18" charset="0"/>
              </a:rPr>
              <a:t>Mechanism: Forces necessary for generating tooth eruption may be derived by:</a:t>
            </a:r>
          </a:p>
          <a:p>
            <a:pPr lvl="1" algn="just">
              <a:lnSpc>
                <a:spcPct val="150000"/>
              </a:lnSpc>
            </a:pPr>
            <a:r>
              <a:rPr lang="en-US" dirty="0" smtClean="0">
                <a:latin typeface="Times New Roman" pitchFamily="18" charset="0"/>
                <a:cs typeface="Times New Roman" pitchFamily="18" charset="0"/>
              </a:rPr>
              <a:t>Randomly oriented fibers become ordered</a:t>
            </a:r>
          </a:p>
          <a:p>
            <a:pPr lvl="1" algn="just">
              <a:lnSpc>
                <a:spcPct val="150000"/>
              </a:lnSpc>
            </a:pPr>
            <a:r>
              <a:rPr lang="en-US" dirty="0" smtClean="0">
                <a:latin typeface="Times New Roman" pitchFamily="18" charset="0"/>
                <a:cs typeface="Times New Roman" pitchFamily="18" charset="0"/>
              </a:rPr>
              <a:t>Contraction of collagen due to </a:t>
            </a:r>
            <a:r>
              <a:rPr lang="en-US" dirty="0" err="1" smtClean="0">
                <a:latin typeface="Times New Roman" pitchFamily="18" charset="0"/>
                <a:cs typeface="Times New Roman" pitchFamily="18" charset="0"/>
              </a:rPr>
              <a:t>crosslinking</a:t>
            </a:r>
            <a:endParaRPr lang="en-US" dirty="0" smtClean="0">
              <a:latin typeface="Times New Roman" pitchFamily="18" charset="0"/>
              <a:cs typeface="Times New Roman" pitchFamily="18" charset="0"/>
            </a:endParaRPr>
          </a:p>
          <a:p>
            <a:pPr lvl="1" algn="just">
              <a:lnSpc>
                <a:spcPct val="150000"/>
              </a:lnSpc>
            </a:pPr>
            <a:r>
              <a:rPr lang="en-US" dirty="0" smtClean="0">
                <a:latin typeface="Times New Roman" pitchFamily="18" charset="0"/>
                <a:cs typeface="Times New Roman" pitchFamily="18" charset="0"/>
              </a:rPr>
              <a:t>Contraction of collagen due to GAG turnover</a:t>
            </a:r>
          </a:p>
          <a:p>
            <a:pPr lvl="1" algn="just">
              <a:lnSpc>
                <a:spcPct val="150000"/>
              </a:lnSpc>
            </a:pPr>
            <a:r>
              <a:rPr lang="en-US" dirty="0" smtClean="0">
                <a:latin typeface="Times New Roman" pitchFamily="18" charset="0"/>
                <a:cs typeface="Times New Roman" pitchFamily="18" charset="0"/>
              </a:rPr>
              <a:t>Remodeling of PDL collagen by fibroblasts</a:t>
            </a:r>
          </a:p>
          <a:p>
            <a:pPr lvl="1" algn="just">
              <a:lnSpc>
                <a:spcPct val="150000"/>
              </a:lnSpc>
            </a:pPr>
            <a:r>
              <a:rPr lang="en-US" dirty="0" err="1" smtClean="0">
                <a:latin typeface="Times New Roman" pitchFamily="18" charset="0"/>
                <a:cs typeface="Times New Roman" pitchFamily="18" charset="0"/>
              </a:rPr>
              <a:t>Tractional</a:t>
            </a:r>
            <a:r>
              <a:rPr lang="en-US" dirty="0" smtClean="0">
                <a:latin typeface="Times New Roman" pitchFamily="18" charset="0"/>
                <a:cs typeface="Times New Roman" pitchFamily="18" charset="0"/>
              </a:rPr>
              <a:t> forces due to locomotive and contractile properties of </a:t>
            </a:r>
            <a:r>
              <a:rPr lang="en-US" dirty="0" err="1" smtClean="0">
                <a:latin typeface="Times New Roman" pitchFamily="18" charset="0"/>
                <a:cs typeface="Times New Roman" pitchFamily="18" charset="0"/>
              </a:rPr>
              <a:t>myofibroblasts</a:t>
            </a:r>
            <a:r>
              <a:rPr lang="en-US" dirty="0" smtClean="0">
                <a:latin typeface="Times New Roman" pitchFamily="18" charset="0"/>
                <a:cs typeface="Times New Roman" pitchFamily="18" charset="0"/>
              </a:rPr>
              <a:t> (have wavy nucleus, microtubules and microfilaments)</a:t>
            </a:r>
          </a:p>
        </p:txBody>
      </p:sp>
      <p:sp>
        <p:nvSpPr>
          <p:cNvPr id="3" name="Title 2"/>
          <p:cNvSpPr>
            <a:spLocks noGrp="1"/>
          </p:cNvSpPr>
          <p:nvPr>
            <p:ph type="title"/>
          </p:nvPr>
        </p:nvSpPr>
        <p:spPr/>
        <p:txBody>
          <a:bodyPr/>
          <a:lstStyle/>
          <a:p>
            <a:r>
              <a:rPr lang="en-US" dirty="0" smtClean="0"/>
              <a:t>Ligament Traction Theory</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57</a:t>
            </a:fld>
            <a:endParaRPr lang="en-I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Tooth eruption is a </a:t>
            </a:r>
            <a:r>
              <a:rPr lang="en-US" dirty="0" err="1" smtClean="0">
                <a:latin typeface="Times New Roman" pitchFamily="18" charset="0"/>
                <a:cs typeface="Times New Roman" pitchFamily="18" charset="0"/>
              </a:rPr>
              <a:t>multifactorial</a:t>
            </a:r>
            <a:r>
              <a:rPr lang="en-US" dirty="0" smtClean="0">
                <a:latin typeface="Times New Roman" pitchFamily="18" charset="0"/>
                <a:cs typeface="Times New Roman" pitchFamily="18" charset="0"/>
              </a:rPr>
              <a:t> phenomena</a:t>
            </a:r>
          </a:p>
          <a:p>
            <a:pPr algn="just">
              <a:lnSpc>
                <a:spcPct val="150000"/>
              </a:lnSpc>
            </a:pPr>
            <a:r>
              <a:rPr lang="en-US" dirty="0" smtClean="0">
                <a:latin typeface="Times New Roman" pitchFamily="18" charset="0"/>
                <a:cs typeface="Times New Roman" pitchFamily="18" charset="0"/>
              </a:rPr>
              <a:t>Force to move the tooth is generated by </a:t>
            </a:r>
            <a:r>
              <a:rPr lang="en-US" dirty="0" err="1" smtClean="0">
                <a:latin typeface="Times New Roman" pitchFamily="18" charset="0"/>
                <a:cs typeface="Times New Roman" pitchFamily="18" charset="0"/>
              </a:rPr>
              <a:t>myofibroblasts</a:t>
            </a:r>
            <a:r>
              <a:rPr lang="en-US" dirty="0" smtClean="0">
                <a:latin typeface="Times New Roman" pitchFamily="18" charset="0"/>
                <a:cs typeface="Times New Roman" pitchFamily="18" charset="0"/>
              </a:rPr>
              <a:t> of the PDL</a:t>
            </a:r>
          </a:p>
          <a:p>
            <a:pPr algn="just">
              <a:lnSpc>
                <a:spcPct val="150000"/>
              </a:lnSpc>
            </a:pPr>
            <a:r>
              <a:rPr lang="en-US" dirty="0" smtClean="0">
                <a:latin typeface="Times New Roman" pitchFamily="18" charset="0"/>
                <a:cs typeface="Times New Roman" pitchFamily="18" charset="0"/>
              </a:rPr>
              <a:t>Dental follicle and bone remodeling are important to accommodate the erupting tooth</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Conclusion: </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58</a:t>
            </a:fld>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Timing of eruption</a:t>
            </a:r>
          </a:p>
          <a:p>
            <a:pPr algn="just">
              <a:lnSpc>
                <a:spcPct val="150000"/>
              </a:lnSpc>
            </a:pPr>
            <a:r>
              <a:rPr lang="en-US" dirty="0" smtClean="0">
                <a:latin typeface="Times New Roman" pitchFamily="18" charset="0"/>
                <a:cs typeface="Times New Roman" pitchFamily="18" charset="0"/>
              </a:rPr>
              <a:t>Premature eruption – natal teeth and neonatal teeth</a:t>
            </a:r>
          </a:p>
          <a:p>
            <a:pPr algn="just">
              <a:lnSpc>
                <a:spcPct val="150000"/>
              </a:lnSpc>
            </a:pPr>
            <a:r>
              <a:rPr lang="en-US" dirty="0" smtClean="0">
                <a:latin typeface="Times New Roman" pitchFamily="18" charset="0"/>
                <a:cs typeface="Times New Roman" pitchFamily="18" charset="0"/>
              </a:rPr>
              <a:t>Delayed eruption</a:t>
            </a:r>
          </a:p>
          <a:p>
            <a:pPr algn="just">
              <a:lnSpc>
                <a:spcPct val="150000"/>
              </a:lnSpc>
            </a:pPr>
            <a:r>
              <a:rPr lang="en-US" dirty="0" err="1" smtClean="0">
                <a:latin typeface="Times New Roman" pitchFamily="18" charset="0"/>
                <a:cs typeface="Times New Roman" pitchFamily="18" charset="0"/>
              </a:rPr>
              <a:t>Unerupted</a:t>
            </a:r>
            <a:r>
              <a:rPr lang="en-US" dirty="0" smtClean="0">
                <a:latin typeface="Times New Roman" pitchFamily="18" charset="0"/>
                <a:cs typeface="Times New Roman" pitchFamily="18" charset="0"/>
              </a:rPr>
              <a:t> tooth (embedded)</a:t>
            </a:r>
          </a:p>
          <a:p>
            <a:pPr algn="just">
              <a:lnSpc>
                <a:spcPct val="150000"/>
              </a:lnSpc>
            </a:pPr>
            <a:r>
              <a:rPr lang="en-US" dirty="0" smtClean="0">
                <a:latin typeface="Times New Roman" pitchFamily="18" charset="0"/>
                <a:cs typeface="Times New Roman" pitchFamily="18" charset="0"/>
              </a:rPr>
              <a:t>Impacted tooth</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Applied aspects of eruption</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59</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_0.tmp"/>
          <p:cNvPicPr>
            <a:picLocks noGrp="1" noChangeAspect="1"/>
          </p:cNvPicPr>
          <p:nvPr>
            <p:ph idx="1"/>
          </p:nvPr>
        </p:nvPicPr>
        <p:blipFill>
          <a:blip r:embed="rId2"/>
          <a:stretch>
            <a:fillRect/>
          </a:stretch>
        </p:blipFill>
        <p:spPr>
          <a:xfrm>
            <a:off x="1802205" y="1166018"/>
            <a:ext cx="5539589" cy="4525962"/>
          </a:xfrm>
        </p:spPr>
      </p:pic>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6</a:t>
            </a:fld>
            <a:endParaRPr lang="en-IN"/>
          </a:p>
        </p:txBody>
      </p:sp>
      <p:pic>
        <p:nvPicPr>
          <p:cNvPr id="5" name="Picture 4" descr="1_0.tmp"/>
          <p:cNvPicPr>
            <a:picLocks noChangeAspect="1"/>
          </p:cNvPicPr>
          <p:nvPr/>
        </p:nvPicPr>
        <p:blipFill>
          <a:blip r:embed="rId3"/>
          <a:stretch>
            <a:fillRect/>
          </a:stretch>
        </p:blipFill>
        <p:spPr>
          <a:xfrm>
            <a:off x="0" y="276820"/>
            <a:ext cx="9143999" cy="6304358"/>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z="3200" b="1" u="sng" dirty="0" smtClean="0">
                <a:solidFill>
                  <a:srgbClr val="FF0000"/>
                </a:solidFill>
                <a:effectLst>
                  <a:outerShdw blurRad="38100" dist="38100" dir="2700000" algn="tl">
                    <a:srgbClr val="000000">
                      <a:alpha val="43137"/>
                    </a:srgbClr>
                  </a:outerShdw>
                </a:effectLst>
              </a:rPr>
              <a:t>REFERENCES</a:t>
            </a:r>
            <a:endParaRPr lang="en-IN" sz="3200" b="1" u="sng" dirty="0" smtClean="0">
              <a:solidFill>
                <a:srgbClr val="FF0000"/>
              </a:solidFill>
              <a:effectLst>
                <a:outerShdw blurRad="38100" dist="38100" dir="2700000" algn="tl">
                  <a:srgbClr val="000000">
                    <a:alpha val="43137"/>
                  </a:srgbClr>
                </a:outerShdw>
              </a:effectLst>
            </a:endParaRPr>
          </a:p>
        </p:txBody>
      </p:sp>
      <p:sp>
        <p:nvSpPr>
          <p:cNvPr id="7577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2CC3854B-2F91-4652-8EB6-CF213A0328E8}" type="slidenum">
              <a:rPr lang="en-IN"/>
              <a:pPr>
                <a:defRPr/>
              </a:pPr>
              <a:t>60</a:t>
            </a:fld>
            <a:endParaRPr lang="en-IN"/>
          </a:p>
        </p:txBody>
      </p:sp>
      <p:sp>
        <p:nvSpPr>
          <p:cNvPr id="104452" name="Rectangle 3"/>
          <p:cNvSpPr>
            <a:spLocks noGrp="1" noChangeArrowheads="1"/>
          </p:cNvSpPr>
          <p:nvPr>
            <p:ph sz="quarter" idx="1"/>
          </p:nvPr>
        </p:nvSpPr>
        <p:spPr>
          <a:xfrm>
            <a:off x="285750" y="2000250"/>
            <a:ext cx="8572500" cy="3786188"/>
          </a:xfrm>
          <a:ln>
            <a:solidFill>
              <a:schemeClr val="hlink"/>
            </a:solidFill>
          </a:ln>
        </p:spPr>
        <p:txBody>
          <a:bodyPr/>
          <a:lstStyle/>
          <a:p>
            <a:pPr eaLnBrk="1" hangingPunct="1">
              <a:buFont typeface="Wingdings" pitchFamily="2" charset="2"/>
              <a:buChar char="v"/>
            </a:pPr>
            <a:r>
              <a:rPr lang="en-US" sz="2400" b="1" smtClean="0">
                <a:solidFill>
                  <a:srgbClr val="000000"/>
                </a:solidFill>
              </a:rPr>
              <a:t>TENCATE- A textbook on Oral Histology.</a:t>
            </a:r>
          </a:p>
          <a:p>
            <a:pPr eaLnBrk="1" hangingPunct="1">
              <a:buFont typeface="Wingdings" pitchFamily="2" charset="2"/>
              <a:buNone/>
            </a:pPr>
            <a:endParaRPr lang="en-US" sz="2400" b="1" smtClean="0">
              <a:solidFill>
                <a:srgbClr val="000000"/>
              </a:solidFill>
            </a:endParaRPr>
          </a:p>
          <a:p>
            <a:pPr eaLnBrk="1" hangingPunct="1">
              <a:buFont typeface="Wingdings" pitchFamily="2" charset="2"/>
              <a:buChar char="v"/>
            </a:pPr>
            <a:r>
              <a:rPr lang="en-US" sz="2400" b="1" smtClean="0">
                <a:solidFill>
                  <a:srgbClr val="000000"/>
                </a:solidFill>
              </a:rPr>
              <a:t>ORBAN’S- A textbook on Oral Histology.</a:t>
            </a:r>
          </a:p>
          <a:p>
            <a:pPr eaLnBrk="1" hangingPunct="1">
              <a:buFont typeface="Wingdings" pitchFamily="2" charset="2"/>
              <a:buChar char="v"/>
            </a:pPr>
            <a:endParaRPr lang="en-US" sz="2400" b="1" smtClean="0">
              <a:solidFill>
                <a:srgbClr val="000000"/>
              </a:solidFill>
            </a:endParaRPr>
          </a:p>
          <a:p>
            <a:pPr eaLnBrk="1" hangingPunct="1">
              <a:buFont typeface="Wingdings" pitchFamily="2" charset="2"/>
              <a:buChar char="v"/>
            </a:pPr>
            <a:r>
              <a:rPr lang="en-US" sz="2400" b="1" smtClean="0">
                <a:solidFill>
                  <a:srgbClr val="000000"/>
                </a:solidFill>
              </a:rPr>
              <a:t>Vincent Provenza- Oral Histology &amp; Inheritance. </a:t>
            </a:r>
            <a:endParaRPr lang="en-IN" sz="2400" b="1" smtClean="0">
              <a:solidFill>
                <a:srgbClr val="000000"/>
              </a:solidFill>
            </a:endParaRPr>
          </a:p>
          <a:p>
            <a:pPr eaLnBrk="1" hangingPunct="1">
              <a:buFont typeface="Wingdings" pitchFamily="2" charset="2"/>
              <a:buNone/>
            </a:pPr>
            <a:endParaRPr lang="en-IN" sz="2400" b="1" smtClean="0">
              <a:solidFill>
                <a:srgbClr val="000000"/>
              </a:solidFill>
            </a:endParaRPr>
          </a:p>
          <a:p>
            <a:pPr eaLnBrk="1" hangingPunct="1">
              <a:buFont typeface="Wingdings" pitchFamily="2" charset="2"/>
              <a:buChar char="v"/>
            </a:pPr>
            <a:r>
              <a:rPr lang="en-US" sz="2400" b="1" smtClean="0">
                <a:solidFill>
                  <a:srgbClr val="000000"/>
                </a:solidFill>
              </a:rPr>
              <a:t>Critical Reviews in Oral Biology &amp; Medicine -</a:t>
            </a:r>
            <a:r>
              <a:rPr lang="en-IN" sz="2400" b="1" smtClean="0">
                <a:solidFill>
                  <a:srgbClr val="000000"/>
                </a:solidFill>
              </a:rPr>
              <a:t>13(4):323-335,2002 </a:t>
            </a:r>
          </a:p>
          <a:p>
            <a:pPr eaLnBrk="1" hangingPunct="1">
              <a:buFont typeface="Wingdings" pitchFamily="2" charset="2"/>
              <a:buChar char="v"/>
            </a:pPr>
            <a:endParaRPr lang="en-IN" sz="2400" b="1" smtClean="0">
              <a:solidFill>
                <a:srgbClr val="000000"/>
              </a:solidFill>
            </a:endParaRPr>
          </a:p>
          <a:p>
            <a:pPr eaLnBrk="1" hangingPunct="1">
              <a:buFont typeface="Wingdings" pitchFamily="2" charset="2"/>
              <a:buChar char="v"/>
            </a:pPr>
            <a:endParaRPr lang="en-IN" sz="2400" b="1" smtClean="0">
              <a:solidFill>
                <a:schemeClr val="hlink"/>
              </a:solidFill>
            </a:endParaRPr>
          </a:p>
          <a:p>
            <a:pPr eaLnBrk="1" hangingPunct="1">
              <a:buFont typeface="Wingdings" pitchFamily="2" charset="2"/>
              <a:buChar char="v"/>
            </a:pPr>
            <a:endParaRPr lang="en-IN" sz="2400" b="1" smtClean="0">
              <a:solidFill>
                <a:schemeClr val="hlink"/>
              </a:solidFill>
            </a:endParaRPr>
          </a:p>
          <a:p>
            <a:pPr eaLnBrk="1" hangingPunct="1">
              <a:buFont typeface="Wingdings" pitchFamily="2" charset="2"/>
              <a:buNone/>
            </a:pPr>
            <a:endParaRPr lang="en-IN" sz="2400" b="1" smtClean="0">
              <a:solidFill>
                <a:schemeClr val="hlink"/>
              </a:solidFill>
            </a:endParaRPr>
          </a:p>
          <a:p>
            <a:pPr eaLnBrk="1" hangingPunct="1"/>
            <a:endParaRPr lang="en-IN" sz="2400" b="1" smtClean="0">
              <a:solidFill>
                <a:schemeClr val="hlink"/>
              </a:solidFill>
            </a:endParaRPr>
          </a:p>
          <a:p>
            <a:pPr eaLnBrk="1" hangingPunct="1"/>
            <a:endParaRPr lang="en-US" sz="2400" b="1" smtClean="0">
              <a:solidFill>
                <a:schemeClr val="hlink"/>
              </a:solidFill>
            </a:endParaRPr>
          </a:p>
          <a:p>
            <a:pPr eaLnBrk="1" hangingPunct="1"/>
            <a:endParaRPr lang="en-US" sz="2400" b="1" smtClean="0">
              <a:solidFill>
                <a:schemeClr val="hlink"/>
              </a:solidFill>
            </a:endParaRPr>
          </a:p>
          <a:p>
            <a:pPr eaLnBrk="1" hangingPunct="1"/>
            <a:endParaRPr lang="en-IN" sz="2400" b="1" smtClean="0">
              <a:solidFill>
                <a:schemeClr val="hlink"/>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4" name="Picture 5" descr="http://cache4.asset-cache.net/xc/6040-025355.jpg?v=1&amp;c=NewsMaker&amp;k=2&amp;d=F3642BA537596A21AB641B45B32E23AEEC06FC33E61B34D6"/>
          <p:cNvPicPr>
            <a:picLocks noChangeAspect="1" noChangeArrowheads="1"/>
          </p:cNvPicPr>
          <p:nvPr/>
        </p:nvPicPr>
        <p:blipFill>
          <a:blip r:embed="rId2"/>
          <a:srcRect/>
          <a:stretch>
            <a:fillRect/>
          </a:stretch>
        </p:blipFill>
        <p:spPr bwMode="auto">
          <a:xfrm>
            <a:off x="390525" y="428625"/>
            <a:ext cx="8362950" cy="6000750"/>
          </a:xfrm>
          <a:prstGeom prst="rect">
            <a:avLst/>
          </a:prstGeom>
          <a:noFill/>
          <a:ln w="9525">
            <a:noFill/>
            <a:miter lim="800000"/>
            <a:headEnd/>
            <a:tailEnd/>
          </a:ln>
        </p:spPr>
      </p:pic>
      <p:sp>
        <p:nvSpPr>
          <p:cNvPr id="262147" name="Rectangle 3"/>
          <p:cNvSpPr>
            <a:spLocks noGrp="1" noChangeArrowheads="1"/>
          </p:cNvSpPr>
          <p:nvPr>
            <p:ph idx="1"/>
          </p:nvPr>
        </p:nvSpPr>
        <p:spPr>
          <a:xfrm>
            <a:off x="531813" y="3741738"/>
            <a:ext cx="8183562" cy="4187825"/>
          </a:xfrm>
        </p:spPr>
        <p:txBody>
          <a:bodyPr/>
          <a:lstStyle/>
          <a:p>
            <a:pPr eaLnBrk="1" hangingPunct="1">
              <a:defRPr/>
            </a:pPr>
            <a:endParaRPr lang="en-US" sz="8000" dirty="0" smtClean="0">
              <a:solidFill>
                <a:srgbClr val="FF0000"/>
              </a:solidFill>
              <a:effectLst>
                <a:outerShdw blurRad="38100" dist="38100" dir="2700000" algn="tl">
                  <a:srgbClr val="000000">
                    <a:alpha val="43137"/>
                  </a:srgbClr>
                </a:outerShdw>
              </a:effectLst>
            </a:endParaRPr>
          </a:p>
          <a:p>
            <a:pPr lvl="1" eaLnBrk="1" hangingPunct="1">
              <a:buFont typeface="Wingdings" pitchFamily="2" charset="2"/>
              <a:buNone/>
              <a:defRPr/>
            </a:pPr>
            <a:r>
              <a:rPr lang="en-US" sz="8000" dirty="0" smtClean="0">
                <a:solidFill>
                  <a:srgbClr val="FF0000"/>
                </a:solidFill>
                <a:effectLst>
                  <a:outerShdw blurRad="38100" dist="38100" dir="2700000" algn="tl">
                    <a:srgbClr val="000000">
                      <a:alpha val="43137"/>
                    </a:srgbClr>
                  </a:outerShdw>
                </a:effectLst>
              </a:rPr>
              <a:t>			THANK YOU</a:t>
            </a:r>
            <a:endParaRPr lang="en-IN" sz="8000" dirty="0" smtClean="0">
              <a:solidFill>
                <a:srgbClr val="FF0000"/>
              </a:solidFill>
              <a:effectLst>
                <a:outerShdw blurRad="38100" dist="38100" dir="2700000" algn="tl">
                  <a:srgbClr val="000000">
                    <a:alpha val="43137"/>
                  </a:srgbClr>
                </a:outerShdw>
              </a:effectLst>
            </a:endParaRPr>
          </a:p>
        </p:txBody>
      </p:sp>
      <p:sp>
        <p:nvSpPr>
          <p:cNvPr id="7680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60E42DB4-D78B-46C7-9314-BD1D3F260658}" type="slidenum">
              <a:rPr lang="en-IN"/>
              <a:pPr>
                <a:defRPr/>
              </a:pPr>
              <a:t>61</a:t>
            </a:fld>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_0.tmp"/>
          <p:cNvPicPr>
            <a:picLocks noGrp="1" noChangeAspect="1"/>
          </p:cNvPicPr>
          <p:nvPr>
            <p:ph idx="1"/>
          </p:nvPr>
        </p:nvPicPr>
        <p:blipFill>
          <a:blip r:embed="rId2"/>
          <a:stretch>
            <a:fillRect/>
          </a:stretch>
        </p:blipFill>
        <p:spPr>
          <a:xfrm>
            <a:off x="337468" y="-24"/>
            <a:ext cx="8306498" cy="6786586"/>
          </a:xfrm>
        </p:spPr>
      </p:pic>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7</a:t>
            </a:fld>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Pre- eruptive</a:t>
            </a:r>
          </a:p>
          <a:p>
            <a:pPr>
              <a:lnSpc>
                <a:spcPct val="150000"/>
              </a:lnSpc>
            </a:pPr>
            <a:r>
              <a:rPr lang="en-US" dirty="0" smtClean="0"/>
              <a:t>Eruptive</a:t>
            </a:r>
            <a:endParaRPr lang="en-US" dirty="0" smtClean="0"/>
          </a:p>
          <a:p>
            <a:pPr>
              <a:lnSpc>
                <a:spcPct val="150000"/>
              </a:lnSpc>
            </a:pPr>
            <a:r>
              <a:rPr lang="en-US" dirty="0" smtClean="0"/>
              <a:t>Post eruptive</a:t>
            </a:r>
            <a:endParaRPr lang="en-US" dirty="0"/>
          </a:p>
        </p:txBody>
      </p:sp>
      <p:sp>
        <p:nvSpPr>
          <p:cNvPr id="3" name="Title 2"/>
          <p:cNvSpPr>
            <a:spLocks noGrp="1"/>
          </p:cNvSpPr>
          <p:nvPr>
            <p:ph type="title"/>
          </p:nvPr>
        </p:nvSpPr>
        <p:spPr/>
        <p:txBody>
          <a:bodyPr/>
          <a:lstStyle/>
          <a:p>
            <a:r>
              <a:rPr lang="en-US" dirty="0" smtClean="0"/>
              <a:t>Types of tooth movement</a:t>
            </a:r>
            <a:endParaRPr lang="en-US" dirty="0"/>
          </a:p>
        </p:txBody>
      </p:sp>
      <p:sp>
        <p:nvSpPr>
          <p:cNvPr id="4" name="Slide Number Placeholder 3"/>
          <p:cNvSpPr>
            <a:spLocks noGrp="1"/>
          </p:cNvSpPr>
          <p:nvPr>
            <p:ph type="sldNum" sz="quarter" idx="12"/>
          </p:nvPr>
        </p:nvSpPr>
        <p:spPr/>
        <p:txBody>
          <a:bodyPr/>
          <a:lstStyle/>
          <a:p>
            <a:pPr>
              <a:defRPr/>
            </a:pPr>
            <a:fld id="{6388BA3D-9F4F-40CF-AA41-DE489833B1C4}" type="slidenum">
              <a:rPr lang="en-IN" smtClean="0"/>
              <a:pPr>
                <a:defRPr/>
              </a:pPr>
              <a:t>8</a:t>
            </a:fld>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395288" y="1571625"/>
            <a:ext cx="8248678" cy="2928945"/>
          </a:xfrm>
        </p:spPr>
        <p:txBody>
          <a:bodyPr/>
          <a:lstStyle/>
          <a:p>
            <a:pPr algn="just" eaLnBrk="1" hangingPunct="1">
              <a:lnSpc>
                <a:spcPct val="150000"/>
              </a:lnSpc>
            </a:pPr>
            <a:endParaRPr lang="en-US" sz="2800" dirty="0" smtClean="0">
              <a:solidFill>
                <a:schemeClr val="hlink"/>
              </a:solidFill>
            </a:endParaRPr>
          </a:p>
          <a:p>
            <a:pPr algn="just" eaLnBrk="1" hangingPunct="1">
              <a:lnSpc>
                <a:spcPct val="150000"/>
              </a:lnSpc>
              <a:buFont typeface="Wingdings" pitchFamily="2" charset="2"/>
              <a:buChar char="v"/>
            </a:pPr>
            <a:r>
              <a:rPr lang="en-US" sz="2800" dirty="0" smtClean="0">
                <a:solidFill>
                  <a:srgbClr val="000000"/>
                </a:solidFill>
              </a:rPr>
              <a:t>Made by the deciduous and permanent tooth germs within tissues of the jaw before they begin to erupt.</a:t>
            </a:r>
          </a:p>
          <a:p>
            <a:pPr algn="just" eaLnBrk="1" hangingPunct="1">
              <a:lnSpc>
                <a:spcPct val="150000"/>
              </a:lnSpc>
              <a:buFont typeface="Wingdings" pitchFamily="2" charset="2"/>
              <a:buNone/>
            </a:pPr>
            <a:endParaRPr lang="en-US" sz="2800" dirty="0" smtClean="0">
              <a:solidFill>
                <a:srgbClr val="000000"/>
              </a:solidFill>
            </a:endParaRPr>
          </a:p>
          <a:p>
            <a:pPr algn="just" eaLnBrk="1" hangingPunct="1">
              <a:lnSpc>
                <a:spcPct val="150000"/>
              </a:lnSpc>
              <a:buFont typeface="Wingdings" pitchFamily="2" charset="2"/>
              <a:buNone/>
            </a:pPr>
            <a:endParaRPr lang="en-US" sz="2800" dirty="0" smtClean="0">
              <a:solidFill>
                <a:srgbClr val="000000"/>
              </a:solidFill>
            </a:endParaRPr>
          </a:p>
          <a:p>
            <a:pPr algn="just" eaLnBrk="1" hangingPunct="1">
              <a:lnSpc>
                <a:spcPct val="150000"/>
              </a:lnSpc>
            </a:pPr>
            <a:endParaRPr lang="en-IN" sz="2800" dirty="0" smtClean="0">
              <a:solidFill>
                <a:srgbClr val="000000"/>
              </a:solidFill>
            </a:endParaRPr>
          </a:p>
        </p:txBody>
      </p:sp>
      <p:sp>
        <p:nvSpPr>
          <p:cNvPr id="4301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AB98A41-72F0-478E-84E2-B521BC84CDE4}" type="slidenum">
              <a:rPr lang="en-IN" smtClean="0"/>
              <a:pPr/>
              <a:t>9</a:t>
            </a:fld>
            <a:endParaRPr lang="en-IN" smtClean="0"/>
          </a:p>
        </p:txBody>
      </p:sp>
      <p:sp>
        <p:nvSpPr>
          <p:cNvPr id="82946" name="Rectangle 2"/>
          <p:cNvSpPr>
            <a:spLocks noGrp="1" noChangeArrowheads="1"/>
          </p:cNvSpPr>
          <p:nvPr>
            <p:ph type="title"/>
          </p:nvPr>
        </p:nvSpPr>
        <p:spPr/>
        <p:txBody>
          <a:bodyPr/>
          <a:lstStyle/>
          <a:p>
            <a:pPr marL="514350" indent="-514350" eaLnBrk="1" fontAlgn="auto" hangingPunct="1">
              <a:spcAft>
                <a:spcPts val="0"/>
              </a:spcAft>
              <a:buFont typeface="+mj-lt"/>
              <a:buAutoNum type="arabicPeriod"/>
              <a:defRPr/>
            </a:pPr>
            <a:r>
              <a:rPr lang="en-US" sz="3200" b="0" u="sng" dirty="0" smtClean="0">
                <a:solidFill>
                  <a:srgbClr val="000000"/>
                </a:solidFill>
              </a:rPr>
              <a:t>PRE-ERUPTIVE TOOTH MOVEMENT</a:t>
            </a:r>
            <a:endParaRPr lang="en-IN" sz="3200" b="0" u="sng" dirty="0" smtClean="0">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5317</TotalTime>
  <Words>1767</Words>
  <Application>Microsoft PowerPoint</Application>
  <PresentationFormat>On-screen Show (4:3)</PresentationFormat>
  <Paragraphs>315</Paragraphs>
  <Slides>61</Slides>
  <Notes>0</Notes>
  <HiddenSlides>0</HiddenSlides>
  <MMClips>0</MMClips>
  <ScaleCrop>false</ScaleCrop>
  <HeadingPairs>
    <vt:vector size="4" baseType="variant">
      <vt:variant>
        <vt:lpstr>Theme</vt:lpstr>
      </vt:variant>
      <vt:variant>
        <vt:i4>5</vt:i4>
      </vt:variant>
      <vt:variant>
        <vt:lpstr>Slide Titles</vt:lpstr>
      </vt:variant>
      <vt:variant>
        <vt:i4>61</vt:i4>
      </vt:variant>
    </vt:vector>
  </HeadingPairs>
  <TitlesOfParts>
    <vt:vector size="66" baseType="lpstr">
      <vt:lpstr>Concourse</vt:lpstr>
      <vt:lpstr>Office Theme</vt:lpstr>
      <vt:lpstr>Civic</vt:lpstr>
      <vt:lpstr>Aspect</vt:lpstr>
      <vt:lpstr>Metro</vt:lpstr>
      <vt:lpstr>TOOTH ERUPTION AND SHEDDING</vt:lpstr>
      <vt:lpstr>Etymology </vt:lpstr>
      <vt:lpstr> DEFINITION</vt:lpstr>
      <vt:lpstr>Dentition: </vt:lpstr>
      <vt:lpstr>Slide 5</vt:lpstr>
      <vt:lpstr>Slide 6</vt:lpstr>
      <vt:lpstr>Slide 7</vt:lpstr>
      <vt:lpstr>Types of tooth movement</vt:lpstr>
      <vt:lpstr>PRE-ERUPTIVE TOOTH MOVEMENT</vt:lpstr>
      <vt:lpstr>Pre-Eruptive stage: deciduous teeth</vt:lpstr>
      <vt:lpstr>Pre-eruptive stage: permanent teeth</vt:lpstr>
      <vt:lpstr>Pre-eruptive stage: permanent teeth</vt:lpstr>
      <vt:lpstr>Pre-eruptive stage: permanent teeth</vt:lpstr>
      <vt:lpstr>Pre-eruptive stage: permanent teeth</vt:lpstr>
      <vt:lpstr>Pre-eruptive stage: permanent teeth</vt:lpstr>
      <vt:lpstr>Why pre-eruptive tooth movement?</vt:lpstr>
      <vt:lpstr>HISTOLOGIC FEATURES</vt:lpstr>
      <vt:lpstr>ERUPTIVE TOOTH MOVEMENT</vt:lpstr>
      <vt:lpstr>Slide 19</vt:lpstr>
      <vt:lpstr>ERUPRTIVE TOOTH MOVEMENT</vt:lpstr>
      <vt:lpstr>Stages: Root Formation</vt:lpstr>
      <vt:lpstr>Stages: Movement</vt:lpstr>
      <vt:lpstr>Stages: Emergence</vt:lpstr>
      <vt:lpstr>Stages: Post Eruptive movement</vt:lpstr>
      <vt:lpstr>Histological changes of eruptive tooth movement</vt:lpstr>
      <vt:lpstr>HISTOLOGIC FEATURES</vt:lpstr>
      <vt:lpstr>HISTOLOGIC FEATURES</vt:lpstr>
      <vt:lpstr>a). ROOT FORMATION </vt:lpstr>
      <vt:lpstr>b). PDL REMODELLING  </vt:lpstr>
      <vt:lpstr>Slide 30</vt:lpstr>
      <vt:lpstr>Slide 31</vt:lpstr>
      <vt:lpstr>Slide 32</vt:lpstr>
      <vt:lpstr>Slide 33</vt:lpstr>
      <vt:lpstr>Slide 34</vt:lpstr>
      <vt:lpstr>Slide 35</vt:lpstr>
      <vt:lpstr>POST ERUPTIVE TOOTH MOVEMENTS</vt:lpstr>
      <vt:lpstr>Slide 37</vt:lpstr>
      <vt:lpstr>Slide 38</vt:lpstr>
      <vt:lpstr>Slide 39</vt:lpstr>
      <vt:lpstr>Slide 40</vt:lpstr>
      <vt:lpstr>Slide 41</vt:lpstr>
      <vt:lpstr>Mechanisms of Tooth Eruption</vt:lpstr>
      <vt:lpstr>Root Growth Theory</vt:lpstr>
      <vt:lpstr>Root Growth Theory –contradictions</vt:lpstr>
      <vt:lpstr>Cushion Hammock Ligament Theory</vt:lpstr>
      <vt:lpstr>Slide 46</vt:lpstr>
      <vt:lpstr>Bone Remodeling Theory </vt:lpstr>
      <vt:lpstr>Bone Remodeling Theory - contradiction</vt:lpstr>
      <vt:lpstr>Pulp Growth Theory (Eccles, 1965)</vt:lpstr>
      <vt:lpstr>Pulp Constriction Theory</vt:lpstr>
      <vt:lpstr>Hydrostatic Pressure Theory</vt:lpstr>
      <vt:lpstr>Gubernacular Cord Theory</vt:lpstr>
      <vt:lpstr>Dental follicle Theory:</vt:lpstr>
      <vt:lpstr>Dental follicle Theory:</vt:lpstr>
      <vt:lpstr>Ligament Traction Theory</vt:lpstr>
      <vt:lpstr>Slide 56</vt:lpstr>
      <vt:lpstr>Ligament Traction Theory</vt:lpstr>
      <vt:lpstr>Conclusion: </vt:lpstr>
      <vt:lpstr>Applied aspects of eruption</vt:lpstr>
      <vt:lpstr>REFERENCES</vt:lpstr>
      <vt:lpstr>Slide 61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megha</dc:creator>
  <cp:lastModifiedBy>DKT</cp:lastModifiedBy>
  <cp:revision>627</cp:revision>
  <dcterms:created xsi:type="dcterms:W3CDTF">2007-09-11T14:18:57Z</dcterms:created>
  <dcterms:modified xsi:type="dcterms:W3CDTF">2022-10-05T14:55:48Z</dcterms:modified>
</cp:coreProperties>
</file>