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79B7B-381C-49B6-9055-3DCF49650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EC9A9E-E9F9-45E5-AD37-704738BD2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4C5670-6FCD-47D3-9652-74571871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4AEF7C-6E47-4FCE-BAAA-D07BB08B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B417C-76E0-4166-9C4B-89F33127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03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6307C-02D4-468D-9A8C-CE7D7010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11655E-ED0E-440B-8D84-C1A0F4483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93FA6-9647-4069-8AD7-D3244EA4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376E3B-588B-40C4-87B3-E4A0D6B7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B78042-4107-487C-8571-B6A24E3D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616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51D1AC7-974C-4FD6-838C-FB6EF85EF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39A072-BC45-42D0-AD72-5F47ACDF1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552415-E081-4AC3-ABE4-15E940B8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514A82-2006-4299-8B7A-2B661E32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7731A-0F3E-4A15-8459-460087C0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1464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FC2FFA-1335-4AC9-BB3D-F79876F9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D64B2C-36B6-46D6-996C-32E088C8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FA26F6-F68B-476C-92C2-F62B833A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B582A5-5023-494B-AAB2-10BCF664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FBD207-0445-415D-BE6B-BAC1759B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028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AAF14-F30D-4F60-88B3-9BBB409C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5B73B1-913E-48E6-B124-2779C0331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1B2226-B1C0-42BF-8281-E087468F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C4CAB5-6D3C-4260-8B3C-5CFDEB10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75766A-E9E6-4017-9CB6-07CAB3D0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896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0616A-2842-4C69-A2D5-6BC622F0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08D9A-B497-451D-A6BB-9D7D603D5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AF50CE-028B-4608-8297-17FD716DE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1F6C21-D5E9-45A2-BB15-7B0F4542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8D251E-13BB-49C9-B392-7A29E709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3B027B-2097-467F-9AA9-97050A1D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4531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36FBA-93AE-45EE-818C-F898F15B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F232-3B35-4276-B4DD-549322CA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E4EE46-79E5-4F97-96E1-45CCB4442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57A842-836B-4AC0-839F-9A75FB1E7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3D5E0E-6B04-40E1-8A64-0436DF167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A69892-79FE-499E-9862-9580B4EB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F4F89F-AF4F-4A5C-BBC5-2B6C57CC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A46A31-CDE2-4FBF-AE72-3160D458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8024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537FAD-C922-4E70-B948-65C11A5D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711E6E-76F7-4F15-B025-D3370304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82AB32-70B7-48F8-9407-054FB8E8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EEABC5-0455-4C40-903A-6C39AEFB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2348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D03E89-2DC9-4DD1-A463-2F440DF0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458B96-D9D6-419D-874F-E8613456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D5F37F-89C1-4E5D-914E-D669D6AF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4250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F67C1-6852-47EB-85CB-2FC0F297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36B44D-056D-4CF2-8F02-0C910FBF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27730C-FC92-4ECD-AAA8-A780F4E66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B346BB-7D62-46A8-A501-D6CEF2D0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4ADFEA-5DE9-48AE-96B2-26C39497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44EEF1-8ED8-47C0-BF71-36790376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6688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FF7E6-6618-4AFB-A189-67EF61A1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86446D-AD76-4A7B-80DA-FDEF38DE1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889557-A179-47AD-B8C3-C242CD056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E01DDA-5162-4B51-AA86-BCF43002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DBE1FE-06B8-4CE0-8179-D652BF01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82A91-0578-486A-8BCD-0D740FC9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510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0ACD9B-CC66-4819-AF53-6348F4CD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4B2979-13B3-4186-912F-92B1A1EBC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6B7674-9CBB-4D7E-88C2-498480C3F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1F91-9C7C-4428-B8BD-AA2B325D9A76}" type="datetimeFigureOut">
              <a:rPr lang="en-IN" smtClean="0"/>
              <a:pPr/>
              <a:t>11/01/2023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F3C7CA-6EA7-4805-89A5-30EDE2407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1C558E-0B50-45E4-83ED-CB7B36D16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E2303-0DCE-42DD-BA10-F019AE115E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3956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4FC14-3A00-4B57-8E61-505BCC110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TUMORS OF SALIVARY GLANDS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64FBBE-2E42-4327-A7CD-0CF120E52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1741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CF9BD-B9D1-4A76-8031-EB2140D4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4B457E-259E-4CA0-8CD7-92AC33427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Histologically, </a:t>
            </a:r>
          </a:p>
          <a:p>
            <a:pPr>
              <a:buFontTx/>
              <a:buChar char="-"/>
            </a:pPr>
            <a:r>
              <a:rPr lang="en-US" dirty="0" err="1"/>
              <a:t>Unicystic</a:t>
            </a:r>
            <a:r>
              <a:rPr lang="en-US" dirty="0"/>
              <a:t> dilated structure.</a:t>
            </a:r>
          </a:p>
          <a:p>
            <a:pPr>
              <a:buFontTx/>
              <a:buChar char="-"/>
            </a:pPr>
            <a:r>
              <a:rPr lang="en-US" dirty="0"/>
              <a:t>Lined by single or double layer of cuboidal or columnar cells</a:t>
            </a:r>
          </a:p>
          <a:p>
            <a:pPr>
              <a:buFontTx/>
              <a:buChar char="-"/>
            </a:pPr>
            <a:r>
              <a:rPr lang="en-US" dirty="0"/>
              <a:t>Extend into the cystic lumen as papillary projections having thin fibrovascular cores.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8357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44535-FCDC-4DF4-A876-42641F65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F3843A-3719-4485-AFF7-6B8B0A3A8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Sialadenoma</a:t>
            </a:r>
            <a:r>
              <a:rPr lang="en-US" dirty="0"/>
              <a:t> </a:t>
            </a:r>
            <a:r>
              <a:rPr lang="en-US" dirty="0" err="1"/>
              <a:t>papilliferum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Both exophytic and endophytic growth components.</a:t>
            </a:r>
          </a:p>
          <a:p>
            <a:pPr>
              <a:buFontTx/>
              <a:buChar char="-"/>
            </a:pPr>
            <a:r>
              <a:rPr lang="en-US" dirty="0"/>
              <a:t>56 years.</a:t>
            </a:r>
          </a:p>
          <a:p>
            <a:pPr>
              <a:buFontTx/>
              <a:buChar char="-"/>
            </a:pPr>
            <a:r>
              <a:rPr lang="en-US" dirty="0"/>
              <a:t>Male </a:t>
            </a:r>
          </a:p>
          <a:p>
            <a:pPr>
              <a:buFontTx/>
              <a:buChar char="-"/>
            </a:pPr>
            <a:r>
              <a:rPr lang="en-US" dirty="0"/>
              <a:t>Exophytic papillary growth</a:t>
            </a:r>
          </a:p>
          <a:p>
            <a:pPr>
              <a:buFontTx/>
              <a:buChar char="-"/>
            </a:pPr>
            <a:r>
              <a:rPr lang="en-US" dirty="0"/>
              <a:t>Histologically, parakeratotic –stratified  squamous epithelium, fibrovascular cores, inflammatory infiltration lymphocytes, plasma cells and neutrophils.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502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67CB0-FC44-4879-A39B-78C58C3A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8925AB-E995-4848-913E-752A9DB7A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98549E-B98D-47EB-B5AE-13E6763D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0" t="12057" r="14007"/>
          <a:stretch/>
        </p:blipFill>
        <p:spPr>
          <a:xfrm>
            <a:off x="838200" y="294430"/>
            <a:ext cx="10291863" cy="62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5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4D681-C2FB-4420-8FCC-53AF226C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CYSTADENOMA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7339B-12E8-43D6-B7C4-A0BC56CDA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Benign neoplasm</a:t>
            </a:r>
          </a:p>
          <a:p>
            <a:r>
              <a:rPr lang="en-US" dirty="0"/>
              <a:t>Types : papillary and mucinous</a:t>
            </a:r>
          </a:p>
          <a:p>
            <a:r>
              <a:rPr lang="en-US" dirty="0"/>
              <a:t>Papillary : cystic space is filled with papillary projections.</a:t>
            </a:r>
          </a:p>
          <a:p>
            <a:r>
              <a:rPr lang="en-US" dirty="0"/>
              <a:t>Mucinous : mucous cells are predominant in the lining epithelial cells.</a:t>
            </a:r>
          </a:p>
          <a:p>
            <a:r>
              <a:rPr lang="en-US" dirty="0"/>
              <a:t>Both major and minor SG.</a:t>
            </a:r>
          </a:p>
          <a:p>
            <a:r>
              <a:rPr lang="en-US" dirty="0"/>
              <a:t>Females</a:t>
            </a:r>
          </a:p>
          <a:p>
            <a:r>
              <a:rPr lang="en-US" dirty="0"/>
              <a:t>Older age</a:t>
            </a:r>
          </a:p>
          <a:p>
            <a:r>
              <a:rPr lang="en-US" dirty="0"/>
              <a:t>Slow growing, painless, compressible swelling.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9677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D43D7-5B73-4FFC-8CD4-8E6FC4A2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D07CBC-34E8-46F6-907B-5AE20D99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FEDA69-0C81-427E-B538-3D4A188B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40" t="9251" r="6157" b="5850"/>
          <a:stretch/>
        </p:blipFill>
        <p:spPr>
          <a:xfrm>
            <a:off x="1440025" y="365125"/>
            <a:ext cx="9311950" cy="60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77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77461-9A5C-4C59-AE1E-4F80FC89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0B406-0F4E-47DA-B8C2-311E57E14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Histologically,</a:t>
            </a:r>
          </a:p>
          <a:p>
            <a:pPr>
              <a:buFontTx/>
              <a:buChar char="-"/>
            </a:pPr>
            <a:r>
              <a:rPr lang="en-US" dirty="0"/>
              <a:t>Flat to tall columnar cells line the cystic structures.</a:t>
            </a:r>
          </a:p>
          <a:p>
            <a:pPr>
              <a:buFontTx/>
              <a:buChar char="-"/>
            </a:pPr>
            <a:r>
              <a:rPr lang="en-US" dirty="0"/>
              <a:t>Limited papillary growth with central connective tissue stroma</a:t>
            </a:r>
          </a:p>
          <a:p>
            <a:pPr>
              <a:buFontTx/>
              <a:buChar char="-"/>
            </a:pPr>
            <a:r>
              <a:rPr lang="en-US" dirty="0"/>
              <a:t>Scattered inflammatory infiltration</a:t>
            </a:r>
          </a:p>
          <a:p>
            <a:pPr>
              <a:buFontTx/>
              <a:buChar char="-"/>
            </a:pPr>
            <a:r>
              <a:rPr lang="en-US"/>
              <a:t>Low recurrence.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929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F9B18-2305-4EEF-A0EC-DE3E1E48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CANALICULAR ADENOMA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F32639-3290-496D-8CA3-CA239A950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dirty="0"/>
              <a:t>CLINICAL FEATURES :</a:t>
            </a:r>
          </a:p>
          <a:p>
            <a:r>
              <a:rPr lang="en-US" sz="3000" dirty="0"/>
              <a:t>Uncommon neoplasm</a:t>
            </a:r>
          </a:p>
          <a:p>
            <a:r>
              <a:rPr lang="en-US" sz="3000" dirty="0"/>
              <a:t>ORIGIN – intraoral accessory salivary glands</a:t>
            </a:r>
          </a:p>
          <a:p>
            <a:r>
              <a:rPr lang="en-US" sz="3000" dirty="0"/>
              <a:t>SEEN – upper lip</a:t>
            </a:r>
          </a:p>
          <a:p>
            <a:r>
              <a:rPr lang="en-US" sz="3000" dirty="0"/>
              <a:t>Other areas – palate, buccal mucosa, lower lip.</a:t>
            </a:r>
          </a:p>
          <a:p>
            <a:r>
              <a:rPr lang="en-US" sz="3000" dirty="0"/>
              <a:t>AGE – 34-65yrs</a:t>
            </a:r>
          </a:p>
          <a:p>
            <a:r>
              <a:rPr lang="en-US" sz="3000" dirty="0"/>
              <a:t>GENDER – female (1.8:1)</a:t>
            </a:r>
          </a:p>
          <a:p>
            <a:endParaRPr lang="en-US" sz="3000" dirty="0"/>
          </a:p>
          <a:p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xmlns="" val="123710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852447-5982-4D38-9CFA-DD74EDC5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580"/>
            <a:ext cx="10515600" cy="58783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Slowly growing, well-circumscribed, firm nodule, not fixed.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HISTOLOGICAL FEATURES:</a:t>
            </a:r>
          </a:p>
          <a:p>
            <a:r>
              <a:rPr lang="en-US" dirty="0"/>
              <a:t>Single layers of cell of long columnar or cuboidal cells.</a:t>
            </a:r>
          </a:p>
          <a:p>
            <a:r>
              <a:rPr lang="en-US" dirty="0"/>
              <a:t>Arranged parallel forming long canals.</a:t>
            </a:r>
          </a:p>
          <a:p>
            <a:r>
              <a:rPr lang="en-US" dirty="0"/>
              <a:t>Cystic spaces are enclosed by these cords.</a:t>
            </a:r>
          </a:p>
          <a:p>
            <a:r>
              <a:rPr lang="en-US" dirty="0"/>
              <a:t>Space filled with eosinophilic coagulum.</a:t>
            </a:r>
          </a:p>
          <a:p>
            <a:r>
              <a:rPr lang="en-US" dirty="0"/>
              <a:t>Stroma is loose fibrillar with delicate vascularity.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TREATMENT:</a:t>
            </a:r>
          </a:p>
          <a:p>
            <a:r>
              <a:rPr lang="en-US" dirty="0"/>
              <a:t>Enucleation or surgical excision</a:t>
            </a:r>
          </a:p>
          <a:p>
            <a:r>
              <a:rPr lang="en-US" dirty="0"/>
              <a:t>Recurrence is RARE.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098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E1905-2F44-4D6C-8198-6C43858E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242BD1-3CFB-4B48-AF24-0C4996224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6067E1-45A4-45F0-92A7-7993C0587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30" r="1081" b="7755"/>
          <a:stretch/>
        </p:blipFill>
        <p:spPr>
          <a:xfrm rot="16200000">
            <a:off x="3001444" y="-824111"/>
            <a:ext cx="5828331" cy="83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2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3EEF81-1223-44A0-B00B-B477E2DE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SEBACEOUS ADENOMA: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DDC230-B2FF-40CF-A72D-158E238D6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CLINICAL FEATURES:</a:t>
            </a:r>
          </a:p>
          <a:p>
            <a:r>
              <a:rPr lang="en-US" dirty="0"/>
              <a:t>Rare benign tumor</a:t>
            </a:r>
          </a:p>
          <a:p>
            <a:r>
              <a:rPr lang="en-US" dirty="0"/>
              <a:t>AGE : 22-90 yrs. (58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r>
              <a:rPr lang="en-US" dirty="0"/>
              <a:t>GENDER : men </a:t>
            </a:r>
          </a:p>
          <a:p>
            <a:r>
              <a:rPr lang="en-US" dirty="0"/>
              <a:t>0.42-3.0cm diameter</a:t>
            </a:r>
          </a:p>
          <a:p>
            <a:r>
              <a:rPr lang="en-US" dirty="0"/>
              <a:t>Encapsulated or sharply circumscribed, greyish –white/pinkish-white/yellowish-grey.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135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3ADD08-4559-485B-9A21-622FBD047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233"/>
            <a:ext cx="10515600" cy="58317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HISTOLOGICAL FEATURES:</a:t>
            </a:r>
          </a:p>
          <a:p>
            <a:r>
              <a:rPr lang="en-US" dirty="0"/>
              <a:t>Sebaceous cell nests with minimal atypia and pleomorphism.</a:t>
            </a:r>
          </a:p>
          <a:p>
            <a:r>
              <a:rPr lang="en-US" dirty="0"/>
              <a:t>No tendency to invade local structures.</a:t>
            </a:r>
          </a:p>
          <a:p>
            <a:r>
              <a:rPr lang="en-US" dirty="0"/>
              <a:t>Sometimes microcystic, </a:t>
            </a:r>
            <a:r>
              <a:rPr lang="en-US" dirty="0" err="1"/>
              <a:t>Ectatic</a:t>
            </a:r>
            <a:r>
              <a:rPr lang="en-US" dirty="0"/>
              <a:t> salivary ducts with focal sebaceous differentiation.</a:t>
            </a:r>
          </a:p>
          <a:p>
            <a:r>
              <a:rPr lang="en-US" dirty="0"/>
              <a:t>Fibrous stroma.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9732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9C4A6-A88D-4278-887E-88CB1CE9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DUCTAL PAPILLOMA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D4C4DF-34D3-4B27-91B5-12243BF9C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Arise from salivary gland ductal system.</a:t>
            </a:r>
          </a:p>
          <a:p>
            <a:r>
              <a:rPr lang="en-US" dirty="0"/>
              <a:t>Three types :</a:t>
            </a:r>
          </a:p>
          <a:p>
            <a:pPr marL="0" indent="0">
              <a:buNone/>
            </a:pPr>
            <a:r>
              <a:rPr lang="en-US" dirty="0"/>
              <a:t>1. inverted ductal papilloma:</a:t>
            </a:r>
          </a:p>
          <a:p>
            <a:pPr>
              <a:buFontTx/>
              <a:buChar char="-"/>
            </a:pPr>
            <a:r>
              <a:rPr lang="en-US" dirty="0"/>
              <a:t>Minor SG of adults.</a:t>
            </a:r>
          </a:p>
          <a:p>
            <a:pPr>
              <a:buFontTx/>
              <a:buChar char="-"/>
            </a:pPr>
            <a:r>
              <a:rPr lang="en-US" dirty="0"/>
              <a:t>Lower lip&gt; buccal vestibule.</a:t>
            </a:r>
          </a:p>
          <a:p>
            <a:pPr>
              <a:buFontTx/>
              <a:buChar char="-"/>
            </a:pPr>
            <a:r>
              <a:rPr lang="en-US" dirty="0"/>
              <a:t>Arise from excretory ducts near mucosal surface.</a:t>
            </a:r>
          </a:p>
          <a:p>
            <a:pPr>
              <a:buFontTx/>
              <a:buChar char="-"/>
            </a:pPr>
            <a:r>
              <a:rPr lang="en-US" dirty="0"/>
              <a:t>Clinically seen as submucosal nodules, pits or indentation in overlying surface mucosa.</a:t>
            </a:r>
          </a:p>
          <a:p>
            <a:pPr>
              <a:buFontTx/>
              <a:buChar char="-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6938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F4A09-0458-48C2-AB5A-3D584CDB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2D5D5E-1DF2-46EE-93C0-3DE57DDE6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Histologically ,</a:t>
            </a:r>
          </a:p>
          <a:p>
            <a:pPr>
              <a:buFontTx/>
              <a:buChar char="-"/>
            </a:pPr>
            <a:r>
              <a:rPr lang="en-US" dirty="0"/>
              <a:t>Basaloid or squamous cells arranged in thick, bulbous papillary proliferations.</a:t>
            </a:r>
          </a:p>
          <a:p>
            <a:pPr>
              <a:buFontTx/>
              <a:buChar char="-"/>
            </a:pPr>
            <a:r>
              <a:rPr lang="en-US" dirty="0"/>
              <a:t>Project into the ductal lumen.</a:t>
            </a:r>
          </a:p>
          <a:p>
            <a:pPr>
              <a:buFontTx/>
              <a:buChar char="-"/>
            </a:pPr>
            <a:r>
              <a:rPr lang="en-US" dirty="0"/>
              <a:t>Some tumors communicate with exterior mucosal surface through constricted opening.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1969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9C552-D333-4530-81E9-5ABBEFA3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F64547-107D-4568-A2A6-71A98749D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Intraductal papilloma:</a:t>
            </a:r>
          </a:p>
          <a:p>
            <a:pPr>
              <a:buFontTx/>
              <a:buChar char="-"/>
            </a:pPr>
            <a:r>
              <a:rPr lang="en-US" dirty="0"/>
              <a:t>Ill defined lesion</a:t>
            </a:r>
          </a:p>
          <a:p>
            <a:pPr>
              <a:buFontTx/>
              <a:buChar char="-"/>
            </a:pPr>
            <a:r>
              <a:rPr lang="en-US" dirty="0"/>
              <a:t>58 years</a:t>
            </a:r>
          </a:p>
          <a:p>
            <a:pPr>
              <a:buFontTx/>
              <a:buChar char="-"/>
            </a:pPr>
            <a:r>
              <a:rPr lang="en-US" dirty="0"/>
              <a:t>Minor SGs</a:t>
            </a:r>
          </a:p>
          <a:p>
            <a:pPr>
              <a:buFontTx/>
              <a:buChar char="-"/>
            </a:pPr>
            <a:r>
              <a:rPr lang="en-US" dirty="0"/>
              <a:t>Lower lip&gt; upper lip&gt; palate&gt; buccal mucosa.</a:t>
            </a:r>
          </a:p>
          <a:p>
            <a:pPr>
              <a:buFontTx/>
              <a:buChar char="-"/>
            </a:pPr>
            <a:r>
              <a:rPr lang="en-US" dirty="0"/>
              <a:t>Clinically , submucosal swelling </a:t>
            </a:r>
          </a:p>
          <a:p>
            <a:pPr>
              <a:buFontTx/>
              <a:buChar char="-"/>
            </a:pPr>
            <a:r>
              <a:rPr lang="en-US" dirty="0"/>
              <a:t>Arise in excretory ducts in deeper layers compared to inverted one.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8277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431</Words>
  <Application>Microsoft Office PowerPoint</Application>
  <PresentationFormat>Custom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TUMORS OF SALIVARY GLANDS</vt:lpstr>
      <vt:lpstr>CANALICULAR ADENOMA</vt:lpstr>
      <vt:lpstr>Slide 3</vt:lpstr>
      <vt:lpstr>Slide 4</vt:lpstr>
      <vt:lpstr>SEBACEOUS ADENOMA:</vt:lpstr>
      <vt:lpstr>Slide 6</vt:lpstr>
      <vt:lpstr>DUCTAL PAPILLOMA</vt:lpstr>
      <vt:lpstr>Slide 8</vt:lpstr>
      <vt:lpstr>Slide 9</vt:lpstr>
      <vt:lpstr>Slide 10</vt:lpstr>
      <vt:lpstr>Slide 11</vt:lpstr>
      <vt:lpstr>Slide 12</vt:lpstr>
      <vt:lpstr>CYSTADENOMA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SALIVARY GLANDS</dc:title>
  <dc:creator>christina.s.james@outlook.com</dc:creator>
  <cp:lastModifiedBy>user</cp:lastModifiedBy>
  <cp:revision>6</cp:revision>
  <dcterms:created xsi:type="dcterms:W3CDTF">2021-08-03T04:03:29Z</dcterms:created>
  <dcterms:modified xsi:type="dcterms:W3CDTF">2023-01-11T05:59:54Z</dcterms:modified>
</cp:coreProperties>
</file>