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325" r:id="rId10"/>
    <p:sldId id="326" r:id="rId11"/>
    <p:sldId id="327" r:id="rId12"/>
    <p:sldId id="329" r:id="rId13"/>
    <p:sldId id="330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76" r:id="rId4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1201" y="1826709"/>
            <a:ext cx="19899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365" y="1826709"/>
            <a:ext cx="6988635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017572"/>
            <a:ext cx="97536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865098"/>
            <a:ext cx="97536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19200" y="2743200"/>
            <a:ext cx="475488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2304" y="2743201"/>
            <a:ext cx="475488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8464" y="2743200"/>
            <a:ext cx="4486656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3526" y="2743200"/>
            <a:ext cx="4482749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9200" y="3383280"/>
            <a:ext cx="475488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42303" y="3383280"/>
            <a:ext cx="475488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5363"/>
            <a:ext cx="3934581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336" y="1826709"/>
            <a:ext cx="5610464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61096"/>
            <a:ext cx="3934581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3938016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88000" y="2286000"/>
            <a:ext cx="53848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59936"/>
            <a:ext cx="3938016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2.png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2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2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400" y="2286001"/>
            <a:ext cx="8572120" cy="1591333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065" marR="5080" algn="ctr">
              <a:lnSpc>
                <a:spcPct val="90000"/>
              </a:lnSpc>
              <a:spcBef>
                <a:spcPts val="745"/>
              </a:spcBef>
            </a:pPr>
            <a:r>
              <a:rPr sz="5400" spc="-125" dirty="0"/>
              <a:t> </a:t>
            </a:r>
            <a:r>
              <a:rPr sz="5400" spc="-75" dirty="0"/>
              <a:t>Zygomatico </a:t>
            </a:r>
            <a:r>
              <a:rPr sz="5400" spc="-1205" dirty="0"/>
              <a:t> </a:t>
            </a:r>
            <a:r>
              <a:rPr sz="5400" spc="-35" dirty="0"/>
              <a:t>Maxillary </a:t>
            </a:r>
            <a:r>
              <a:rPr sz="5400" spc="-55" dirty="0"/>
              <a:t>Complex </a:t>
            </a:r>
            <a:r>
              <a:rPr sz="5400" spc="-50" dirty="0"/>
              <a:t> </a:t>
            </a:r>
            <a:r>
              <a:rPr sz="5400" spc="-60" dirty="0"/>
              <a:t>Fractures</a:t>
            </a:r>
            <a:r>
              <a:rPr sz="5400" spc="-110" dirty="0"/>
              <a:t> </a:t>
            </a:r>
            <a:endParaRPr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7148945" y="593467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 smtClean="0"/>
              <a:t>Dr.</a:t>
            </a:r>
            <a:r>
              <a:rPr lang="en-IN" dirty="0" smtClean="0"/>
              <a:t> </a:t>
            </a:r>
            <a:r>
              <a:rPr lang="en-IN" dirty="0" smtClean="0"/>
              <a:t>Amit Mahajan</a:t>
            </a:r>
            <a:endParaRPr lang="en-IN" dirty="0" smtClean="0"/>
          </a:p>
          <a:p>
            <a:r>
              <a:rPr lang="en-IN" dirty="0" smtClean="0"/>
              <a:t>Professor</a:t>
            </a:r>
            <a:endParaRPr lang="en-IN" dirty="0" smtClean="0"/>
          </a:p>
          <a:p>
            <a:r>
              <a:rPr lang="en-IN" dirty="0" smtClean="0"/>
              <a:t>Department Of Oral And Maxillofacial Surgery</a:t>
            </a:r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7"/>
    </mc:Choice>
    <mc:Fallback xmlns="">
      <p:transition spd="slow" advTm="7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0" y="616332"/>
            <a:ext cx="342646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70" dirty="0"/>
              <a:t>Terminology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07160"/>
            <a:ext cx="4842511" cy="313355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Zygomaticomaxillary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complex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Zygomaticomaxillary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compound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Zygomatico-orbital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Zygomatic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complex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Malar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45" dirty="0">
                <a:latin typeface="Calibri"/>
                <a:cs typeface="Calibri"/>
              </a:rPr>
              <a:t>Tetrapod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9401" y="2743200"/>
            <a:ext cx="2924353" cy="32491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4"/>
    </mc:Choice>
    <mc:Fallback xmlns="">
      <p:transition spd="slow" advTm="10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59754" y="2468932"/>
            <a:ext cx="4511675" cy="3516629"/>
            <a:chOff x="5659754" y="2468930"/>
            <a:chExt cx="4511675" cy="3516629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9754" y="2468930"/>
              <a:ext cx="4511421" cy="35166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54078" y="2877435"/>
              <a:ext cx="2897505" cy="2431415"/>
            </a:xfrm>
            <a:custGeom>
              <a:avLst/>
              <a:gdLst/>
              <a:ahLst/>
              <a:cxnLst/>
              <a:rect l="l" t="t" r="r" b="b"/>
              <a:pathLst>
                <a:path w="2897504" h="2431415">
                  <a:moveTo>
                    <a:pt x="592261" y="2305181"/>
                  </a:moveTo>
                  <a:lnTo>
                    <a:pt x="583925" y="2275503"/>
                  </a:lnTo>
                  <a:lnTo>
                    <a:pt x="581812" y="2244371"/>
                  </a:lnTo>
                  <a:lnTo>
                    <a:pt x="585670" y="2212068"/>
                  </a:lnTo>
                  <a:lnTo>
                    <a:pt x="610290" y="2145095"/>
                  </a:lnTo>
                  <a:lnTo>
                    <a:pt x="630548" y="2110994"/>
                  </a:lnTo>
                  <a:lnTo>
                    <a:pt x="655768" y="2076866"/>
                  </a:lnTo>
                  <a:lnTo>
                    <a:pt x="685698" y="2042994"/>
                  </a:lnTo>
                  <a:lnTo>
                    <a:pt x="720085" y="2009665"/>
                  </a:lnTo>
                  <a:lnTo>
                    <a:pt x="758678" y="1977163"/>
                  </a:lnTo>
                  <a:lnTo>
                    <a:pt x="801225" y="1945774"/>
                  </a:lnTo>
                  <a:lnTo>
                    <a:pt x="847472" y="1915784"/>
                  </a:lnTo>
                  <a:lnTo>
                    <a:pt x="897169" y="1887478"/>
                  </a:lnTo>
                  <a:lnTo>
                    <a:pt x="950062" y="1861141"/>
                  </a:lnTo>
                  <a:lnTo>
                    <a:pt x="1005900" y="1837059"/>
                  </a:lnTo>
                  <a:lnTo>
                    <a:pt x="1062963" y="1816042"/>
                  </a:lnTo>
                  <a:lnTo>
                    <a:pt x="1119447" y="1798690"/>
                  </a:lnTo>
                  <a:lnTo>
                    <a:pt x="1174972" y="1784970"/>
                  </a:lnTo>
                  <a:lnTo>
                    <a:pt x="1229158" y="1774848"/>
                  </a:lnTo>
                  <a:lnTo>
                    <a:pt x="1281626" y="1768290"/>
                  </a:lnTo>
                  <a:lnTo>
                    <a:pt x="1331997" y="1765264"/>
                  </a:lnTo>
                  <a:lnTo>
                    <a:pt x="1379891" y="1765735"/>
                  </a:lnTo>
                  <a:lnTo>
                    <a:pt x="1424929" y="1769671"/>
                  </a:lnTo>
                  <a:lnTo>
                    <a:pt x="1466730" y="1777037"/>
                  </a:lnTo>
                  <a:lnTo>
                    <a:pt x="1504916" y="1787801"/>
                  </a:lnTo>
                  <a:lnTo>
                    <a:pt x="1568923" y="1819388"/>
                  </a:lnTo>
                  <a:lnTo>
                    <a:pt x="1613912" y="1864164"/>
                  </a:lnTo>
                  <a:lnTo>
                    <a:pt x="1636639" y="1921092"/>
                  </a:lnTo>
                  <a:lnTo>
                    <a:pt x="1638732" y="1952224"/>
                  </a:lnTo>
                  <a:lnTo>
                    <a:pt x="1634856" y="1984527"/>
                  </a:lnTo>
                  <a:lnTo>
                    <a:pt x="1610208" y="2051500"/>
                  </a:lnTo>
                  <a:lnTo>
                    <a:pt x="1589941" y="2085601"/>
                  </a:lnTo>
                  <a:lnTo>
                    <a:pt x="1564713" y="2119729"/>
                  </a:lnTo>
                  <a:lnTo>
                    <a:pt x="1534777" y="2153601"/>
                  </a:lnTo>
                  <a:lnTo>
                    <a:pt x="1500384" y="2186930"/>
                  </a:lnTo>
                  <a:lnTo>
                    <a:pt x="1461788" y="2219432"/>
                  </a:lnTo>
                  <a:lnTo>
                    <a:pt x="1419239" y="2250821"/>
                  </a:lnTo>
                  <a:lnTo>
                    <a:pt x="1372990" y="2280811"/>
                  </a:lnTo>
                  <a:lnTo>
                    <a:pt x="1323293" y="2309117"/>
                  </a:lnTo>
                  <a:lnTo>
                    <a:pt x="1270399" y="2335454"/>
                  </a:lnTo>
                  <a:lnTo>
                    <a:pt x="1214561" y="2359537"/>
                  </a:lnTo>
                  <a:lnTo>
                    <a:pt x="1157522" y="2380553"/>
                  </a:lnTo>
                  <a:lnTo>
                    <a:pt x="1101059" y="2397905"/>
                  </a:lnTo>
                  <a:lnTo>
                    <a:pt x="1045552" y="2411625"/>
                  </a:lnTo>
                  <a:lnTo>
                    <a:pt x="991380" y="2421747"/>
                  </a:lnTo>
                  <a:lnTo>
                    <a:pt x="938924" y="2428305"/>
                  </a:lnTo>
                  <a:lnTo>
                    <a:pt x="888563" y="2431331"/>
                  </a:lnTo>
                  <a:lnTo>
                    <a:pt x="840677" y="2430860"/>
                  </a:lnTo>
                  <a:lnTo>
                    <a:pt x="795646" y="2426924"/>
                  </a:lnTo>
                  <a:lnTo>
                    <a:pt x="753850" y="2419558"/>
                  </a:lnTo>
                  <a:lnTo>
                    <a:pt x="715667" y="2408794"/>
                  </a:lnTo>
                  <a:lnTo>
                    <a:pt x="651665" y="2377207"/>
                  </a:lnTo>
                  <a:lnTo>
                    <a:pt x="606676" y="2332431"/>
                  </a:lnTo>
                  <a:lnTo>
                    <a:pt x="592261" y="2305181"/>
                  </a:lnTo>
                  <a:close/>
                </a:path>
                <a:path w="2897504" h="2431415">
                  <a:moveTo>
                    <a:pt x="1097467" y="442726"/>
                  </a:moveTo>
                  <a:lnTo>
                    <a:pt x="1093357" y="412177"/>
                  </a:lnTo>
                  <a:lnTo>
                    <a:pt x="1095763" y="380999"/>
                  </a:lnTo>
                  <a:lnTo>
                    <a:pt x="1104388" y="349441"/>
                  </a:lnTo>
                  <a:lnTo>
                    <a:pt x="1139104" y="286191"/>
                  </a:lnTo>
                  <a:lnTo>
                    <a:pt x="1164600" y="254999"/>
                  </a:lnTo>
                  <a:lnTo>
                    <a:pt x="1195125" y="224431"/>
                  </a:lnTo>
                  <a:lnTo>
                    <a:pt x="1230380" y="194736"/>
                  </a:lnTo>
                  <a:lnTo>
                    <a:pt x="1270069" y="166165"/>
                  </a:lnTo>
                  <a:lnTo>
                    <a:pt x="1313894" y="138970"/>
                  </a:lnTo>
                  <a:lnTo>
                    <a:pt x="1361557" y="113400"/>
                  </a:lnTo>
                  <a:lnTo>
                    <a:pt x="1412760" y="89706"/>
                  </a:lnTo>
                  <a:lnTo>
                    <a:pt x="1467207" y="68139"/>
                  </a:lnTo>
                  <a:lnTo>
                    <a:pt x="1524599" y="48950"/>
                  </a:lnTo>
                  <a:lnTo>
                    <a:pt x="1584639" y="32389"/>
                  </a:lnTo>
                  <a:lnTo>
                    <a:pt x="1645494" y="19033"/>
                  </a:lnTo>
                  <a:lnTo>
                    <a:pt x="1705224" y="9238"/>
                  </a:lnTo>
                  <a:lnTo>
                    <a:pt x="1763451" y="2921"/>
                  </a:lnTo>
                  <a:lnTo>
                    <a:pt x="1819796" y="0"/>
                  </a:lnTo>
                  <a:lnTo>
                    <a:pt x="1873879" y="389"/>
                  </a:lnTo>
                  <a:lnTo>
                    <a:pt x="1925322" y="4008"/>
                  </a:lnTo>
                  <a:lnTo>
                    <a:pt x="1973746" y="10771"/>
                  </a:lnTo>
                  <a:lnTo>
                    <a:pt x="2018770" y="20598"/>
                  </a:lnTo>
                  <a:lnTo>
                    <a:pt x="2060017" y="33404"/>
                  </a:lnTo>
                  <a:lnTo>
                    <a:pt x="2097108" y="49105"/>
                  </a:lnTo>
                  <a:lnTo>
                    <a:pt x="2157301" y="88866"/>
                  </a:lnTo>
                  <a:lnTo>
                    <a:pt x="2196319" y="139214"/>
                  </a:lnTo>
                  <a:lnTo>
                    <a:pt x="2211051" y="198724"/>
                  </a:lnTo>
                  <a:lnTo>
                    <a:pt x="2208649" y="229922"/>
                  </a:lnTo>
                  <a:lnTo>
                    <a:pt x="2185492" y="293199"/>
                  </a:lnTo>
                  <a:lnTo>
                    <a:pt x="2139842" y="355977"/>
                  </a:lnTo>
                  <a:lnTo>
                    <a:pt x="2109326" y="386554"/>
                  </a:lnTo>
                  <a:lnTo>
                    <a:pt x="2074076" y="416255"/>
                  </a:lnTo>
                  <a:lnTo>
                    <a:pt x="2034392" y="444831"/>
                  </a:lnTo>
                  <a:lnTo>
                    <a:pt x="1990569" y="472030"/>
                  </a:lnTo>
                  <a:lnTo>
                    <a:pt x="1942904" y="497602"/>
                  </a:lnTo>
                  <a:lnTo>
                    <a:pt x="1891695" y="521297"/>
                  </a:lnTo>
                  <a:lnTo>
                    <a:pt x="1837237" y="542864"/>
                  </a:lnTo>
                  <a:lnTo>
                    <a:pt x="1779829" y="562054"/>
                  </a:lnTo>
                  <a:lnTo>
                    <a:pt x="1719767" y="578616"/>
                  </a:lnTo>
                  <a:lnTo>
                    <a:pt x="1658935" y="591971"/>
                  </a:lnTo>
                  <a:lnTo>
                    <a:pt x="1599220" y="601766"/>
                  </a:lnTo>
                  <a:lnTo>
                    <a:pt x="1541004" y="608082"/>
                  </a:lnTo>
                  <a:lnTo>
                    <a:pt x="1484665" y="611002"/>
                  </a:lnTo>
                  <a:lnTo>
                    <a:pt x="1430583" y="610610"/>
                  </a:lnTo>
                  <a:lnTo>
                    <a:pt x="1379139" y="606988"/>
                  </a:lnTo>
                  <a:lnTo>
                    <a:pt x="1330711" y="600220"/>
                  </a:lnTo>
                  <a:lnTo>
                    <a:pt x="1285680" y="590387"/>
                  </a:lnTo>
                  <a:lnTo>
                    <a:pt x="1244425" y="577573"/>
                  </a:lnTo>
                  <a:lnTo>
                    <a:pt x="1207327" y="561861"/>
                  </a:lnTo>
                  <a:lnTo>
                    <a:pt x="1147117" y="522073"/>
                  </a:lnTo>
                  <a:lnTo>
                    <a:pt x="1108089" y="471686"/>
                  </a:lnTo>
                  <a:lnTo>
                    <a:pt x="1097467" y="442726"/>
                  </a:lnTo>
                  <a:close/>
                </a:path>
                <a:path w="2897504" h="2431415">
                  <a:moveTo>
                    <a:pt x="189290" y="1813818"/>
                  </a:moveTo>
                  <a:lnTo>
                    <a:pt x="150239" y="1799007"/>
                  </a:lnTo>
                  <a:lnTo>
                    <a:pt x="115075" y="1777059"/>
                  </a:lnTo>
                  <a:lnTo>
                    <a:pt x="84061" y="1748659"/>
                  </a:lnTo>
                  <a:lnTo>
                    <a:pt x="57464" y="1714492"/>
                  </a:lnTo>
                  <a:lnTo>
                    <a:pt x="35548" y="1675242"/>
                  </a:lnTo>
                  <a:lnTo>
                    <a:pt x="18579" y="1631594"/>
                  </a:lnTo>
                  <a:lnTo>
                    <a:pt x="6821" y="1584232"/>
                  </a:lnTo>
                  <a:lnTo>
                    <a:pt x="539" y="1533843"/>
                  </a:lnTo>
                  <a:lnTo>
                    <a:pt x="0" y="1481109"/>
                  </a:lnTo>
                  <a:lnTo>
                    <a:pt x="5466" y="1426717"/>
                  </a:lnTo>
                  <a:lnTo>
                    <a:pt x="17205" y="1371350"/>
                  </a:lnTo>
                  <a:lnTo>
                    <a:pt x="34865" y="1317601"/>
                  </a:lnTo>
                  <a:lnTo>
                    <a:pt x="57467" y="1267845"/>
                  </a:lnTo>
                  <a:lnTo>
                    <a:pt x="84436" y="1222540"/>
                  </a:lnTo>
                  <a:lnTo>
                    <a:pt x="115197" y="1182145"/>
                  </a:lnTo>
                  <a:lnTo>
                    <a:pt x="149176" y="1147120"/>
                  </a:lnTo>
                  <a:lnTo>
                    <a:pt x="185797" y="1117923"/>
                  </a:lnTo>
                  <a:lnTo>
                    <a:pt x="224486" y="1095014"/>
                  </a:lnTo>
                  <a:lnTo>
                    <a:pt x="264669" y="1078852"/>
                  </a:lnTo>
                  <a:lnTo>
                    <a:pt x="305769" y="1069896"/>
                  </a:lnTo>
                  <a:lnTo>
                    <a:pt x="347213" y="1068606"/>
                  </a:lnTo>
                  <a:lnTo>
                    <a:pt x="388426" y="1075440"/>
                  </a:lnTo>
                  <a:lnTo>
                    <a:pt x="427480" y="1090251"/>
                  </a:lnTo>
                  <a:lnTo>
                    <a:pt x="462652" y="1112198"/>
                  </a:lnTo>
                  <a:lnTo>
                    <a:pt x="493676" y="1140598"/>
                  </a:lnTo>
                  <a:lnTo>
                    <a:pt x="520284" y="1174766"/>
                  </a:lnTo>
                  <a:lnTo>
                    <a:pt x="542211" y="1214016"/>
                  </a:lnTo>
                  <a:lnTo>
                    <a:pt x="559189" y="1257663"/>
                  </a:lnTo>
                  <a:lnTo>
                    <a:pt x="570952" y="1305025"/>
                  </a:lnTo>
                  <a:lnTo>
                    <a:pt x="577232" y="1355414"/>
                  </a:lnTo>
                  <a:lnTo>
                    <a:pt x="577763" y="1408148"/>
                  </a:lnTo>
                  <a:lnTo>
                    <a:pt x="572278" y="1462540"/>
                  </a:lnTo>
                  <a:lnTo>
                    <a:pt x="560511" y="1517908"/>
                  </a:lnTo>
                  <a:lnTo>
                    <a:pt x="542854" y="1571656"/>
                  </a:lnTo>
                  <a:lnTo>
                    <a:pt x="520259" y="1621412"/>
                  </a:lnTo>
                  <a:lnTo>
                    <a:pt x="493301" y="1666717"/>
                  </a:lnTo>
                  <a:lnTo>
                    <a:pt x="462551" y="1707112"/>
                  </a:lnTo>
                  <a:lnTo>
                    <a:pt x="428583" y="1742137"/>
                  </a:lnTo>
                  <a:lnTo>
                    <a:pt x="391971" y="1771334"/>
                  </a:lnTo>
                  <a:lnTo>
                    <a:pt x="353286" y="1794243"/>
                  </a:lnTo>
                  <a:lnTo>
                    <a:pt x="313102" y="1810405"/>
                  </a:lnTo>
                  <a:lnTo>
                    <a:pt x="271993" y="1819361"/>
                  </a:lnTo>
                  <a:lnTo>
                    <a:pt x="230532" y="1820651"/>
                  </a:lnTo>
                  <a:lnTo>
                    <a:pt x="189290" y="1813818"/>
                  </a:lnTo>
                  <a:close/>
                </a:path>
                <a:path w="2897504" h="2431415">
                  <a:moveTo>
                    <a:pt x="2348671" y="1233174"/>
                  </a:moveTo>
                  <a:lnTo>
                    <a:pt x="2383031" y="1216131"/>
                  </a:lnTo>
                  <a:lnTo>
                    <a:pt x="2419959" y="1206114"/>
                  </a:lnTo>
                  <a:lnTo>
                    <a:pt x="2458905" y="1202878"/>
                  </a:lnTo>
                  <a:lnTo>
                    <a:pt x="2499321" y="1206179"/>
                  </a:lnTo>
                  <a:lnTo>
                    <a:pt x="2540658" y="1215772"/>
                  </a:lnTo>
                  <a:lnTo>
                    <a:pt x="2582367" y="1231411"/>
                  </a:lnTo>
                  <a:lnTo>
                    <a:pt x="2623898" y="1252853"/>
                  </a:lnTo>
                  <a:lnTo>
                    <a:pt x="2664704" y="1279853"/>
                  </a:lnTo>
                  <a:lnTo>
                    <a:pt x="2704233" y="1312166"/>
                  </a:lnTo>
                  <a:lnTo>
                    <a:pt x="2741939" y="1349546"/>
                  </a:lnTo>
                  <a:lnTo>
                    <a:pt x="2777271" y="1391750"/>
                  </a:lnTo>
                  <a:lnTo>
                    <a:pt x="2809681" y="1438533"/>
                  </a:lnTo>
                  <a:lnTo>
                    <a:pt x="2837741" y="1488076"/>
                  </a:lnTo>
                  <a:lnTo>
                    <a:pt x="2860401" y="1538262"/>
                  </a:lnTo>
                  <a:lnTo>
                    <a:pt x="2877680" y="1588488"/>
                  </a:lnTo>
                  <a:lnTo>
                    <a:pt x="2889597" y="1638153"/>
                  </a:lnTo>
                  <a:lnTo>
                    <a:pt x="2896172" y="1686656"/>
                  </a:lnTo>
                  <a:lnTo>
                    <a:pt x="2897422" y="1733395"/>
                  </a:lnTo>
                  <a:lnTo>
                    <a:pt x="2893368" y="1777768"/>
                  </a:lnTo>
                  <a:lnTo>
                    <a:pt x="2884028" y="1819175"/>
                  </a:lnTo>
                  <a:lnTo>
                    <a:pt x="2869421" y="1857013"/>
                  </a:lnTo>
                  <a:lnTo>
                    <a:pt x="2849566" y="1890682"/>
                  </a:lnTo>
                  <a:lnTo>
                    <a:pt x="2824481" y="1919579"/>
                  </a:lnTo>
                  <a:lnTo>
                    <a:pt x="2794187" y="1943104"/>
                  </a:lnTo>
                  <a:lnTo>
                    <a:pt x="2759827" y="1960146"/>
                  </a:lnTo>
                  <a:lnTo>
                    <a:pt x="2722900" y="1970163"/>
                  </a:lnTo>
                  <a:lnTo>
                    <a:pt x="2683953" y="1973399"/>
                  </a:lnTo>
                  <a:lnTo>
                    <a:pt x="2643537" y="1970098"/>
                  </a:lnTo>
                  <a:lnTo>
                    <a:pt x="2602200" y="1960505"/>
                  </a:lnTo>
                  <a:lnTo>
                    <a:pt x="2560491" y="1944866"/>
                  </a:lnTo>
                  <a:lnTo>
                    <a:pt x="2518960" y="1923424"/>
                  </a:lnTo>
                  <a:lnTo>
                    <a:pt x="2478155" y="1896424"/>
                  </a:lnTo>
                  <a:lnTo>
                    <a:pt x="2438625" y="1864112"/>
                  </a:lnTo>
                  <a:lnTo>
                    <a:pt x="2400919" y="1826731"/>
                  </a:lnTo>
                  <a:lnTo>
                    <a:pt x="2365587" y="1784527"/>
                  </a:lnTo>
                  <a:lnTo>
                    <a:pt x="2333177" y="1737745"/>
                  </a:lnTo>
                  <a:lnTo>
                    <a:pt x="2305115" y="1688201"/>
                  </a:lnTo>
                  <a:lnTo>
                    <a:pt x="2282449" y="1638015"/>
                  </a:lnTo>
                  <a:lnTo>
                    <a:pt x="2265161" y="1587789"/>
                  </a:lnTo>
                  <a:lnTo>
                    <a:pt x="2253233" y="1538124"/>
                  </a:lnTo>
                  <a:lnTo>
                    <a:pt x="2246648" y="1489621"/>
                  </a:lnTo>
                  <a:lnTo>
                    <a:pt x="2245388" y="1442882"/>
                  </a:lnTo>
                  <a:lnTo>
                    <a:pt x="2249436" y="1398509"/>
                  </a:lnTo>
                  <a:lnTo>
                    <a:pt x="2258774" y="1357102"/>
                  </a:lnTo>
                  <a:lnTo>
                    <a:pt x="2273384" y="1319264"/>
                  </a:lnTo>
                  <a:lnTo>
                    <a:pt x="2293249" y="1285595"/>
                  </a:lnTo>
                  <a:lnTo>
                    <a:pt x="2318350" y="1256698"/>
                  </a:lnTo>
                  <a:lnTo>
                    <a:pt x="2348671" y="1233174"/>
                  </a:lnTo>
                  <a:close/>
                </a:path>
              </a:pathLst>
            </a:custGeom>
            <a:ln w="38100">
              <a:solidFill>
                <a:srgbClr val="2952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655041"/>
            <a:ext cx="1127506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45" dirty="0"/>
              <a:t>Zygomaticomaxillary</a:t>
            </a:r>
            <a:r>
              <a:rPr sz="4000" spc="-114" dirty="0"/>
              <a:t> </a:t>
            </a:r>
            <a:r>
              <a:rPr sz="4000" spc="-50" dirty="0"/>
              <a:t>complex</a:t>
            </a:r>
            <a:r>
              <a:rPr sz="4000" spc="-95" dirty="0"/>
              <a:t> </a:t>
            </a:r>
            <a:r>
              <a:rPr sz="4000" spc="-30" dirty="0"/>
              <a:t>(ZMC)</a:t>
            </a:r>
            <a:r>
              <a:rPr sz="4000" spc="-85" dirty="0"/>
              <a:t> </a:t>
            </a:r>
            <a:r>
              <a:rPr sz="4000" spc="-45" dirty="0"/>
              <a:t>fracture</a:t>
            </a:r>
            <a:endParaRPr sz="4000" dirty="0"/>
          </a:p>
        </p:txBody>
      </p:sp>
      <p:sp>
        <p:nvSpPr>
          <p:cNvPr id="6" name="object 6"/>
          <p:cNvSpPr txBox="1"/>
          <p:nvPr/>
        </p:nvSpPr>
        <p:spPr>
          <a:xfrm>
            <a:off x="2060196" y="1540206"/>
            <a:ext cx="3466465" cy="388632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241300" marR="712470" indent="-228600">
              <a:lnSpc>
                <a:spcPts val="2500"/>
              </a:lnSpc>
              <a:spcBef>
                <a:spcPts val="70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b="1" dirty="0">
                <a:solidFill>
                  <a:srgbClr val="006FC0"/>
                </a:solidFill>
                <a:latin typeface="Calibri"/>
                <a:cs typeface="Calibri"/>
              </a:rPr>
              <a:t>All</a:t>
            </a:r>
            <a:r>
              <a:rPr sz="26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6FC0"/>
                </a:solidFill>
                <a:latin typeface="Calibri"/>
                <a:cs typeface="Calibri"/>
              </a:rPr>
              <a:t>four</a:t>
            </a:r>
            <a:r>
              <a:rPr sz="26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6FC0"/>
                </a:solidFill>
                <a:latin typeface="Calibri"/>
                <a:cs typeface="Calibri"/>
              </a:rPr>
              <a:t>buttresses </a:t>
            </a:r>
            <a:r>
              <a:rPr sz="2600" b="1" spc="-57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involved</a:t>
            </a:r>
            <a:r>
              <a:rPr sz="2600" spc="-15" dirty="0">
                <a:latin typeface="Calibri"/>
                <a:cs typeface="Calibri"/>
              </a:rPr>
              <a:t>: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ts val="3105"/>
              </a:lnSpc>
              <a:buFont typeface="Arial MT"/>
              <a:buChar char="•"/>
              <a:tabLst>
                <a:tab pos="698500" algn="l"/>
              </a:tabLst>
            </a:pPr>
            <a:r>
              <a:rPr sz="2600" spc="-20" dirty="0">
                <a:latin typeface="Calibri"/>
                <a:cs typeface="Calibri"/>
              </a:rPr>
              <a:t>Frontozygomatic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ts val="3095"/>
              </a:lnSpc>
              <a:buFont typeface="Arial MT"/>
              <a:buChar char="•"/>
              <a:tabLst>
                <a:tab pos="698500" algn="l"/>
              </a:tabLst>
            </a:pPr>
            <a:r>
              <a:rPr sz="2600" spc="-10" dirty="0">
                <a:latin typeface="Calibri"/>
                <a:cs typeface="Calibri"/>
              </a:rPr>
              <a:t>Infraorbital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rim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ts val="3095"/>
              </a:lnSpc>
              <a:buFont typeface="Arial MT"/>
              <a:buChar char="•"/>
              <a:tabLst>
                <a:tab pos="698500" algn="l"/>
              </a:tabLst>
            </a:pPr>
            <a:r>
              <a:rPr sz="2600" spc="-10" dirty="0">
                <a:latin typeface="Calibri"/>
                <a:cs typeface="Calibri"/>
              </a:rPr>
              <a:t>Zygomaticomaxillary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ts val="3110"/>
              </a:lnSpc>
              <a:buFont typeface="Arial MT"/>
              <a:buChar char="•"/>
              <a:tabLst>
                <a:tab pos="698500" algn="l"/>
              </a:tabLst>
            </a:pPr>
            <a:r>
              <a:rPr sz="2600" spc="-15" dirty="0">
                <a:latin typeface="Calibri"/>
                <a:cs typeface="Calibri"/>
              </a:rPr>
              <a:t>Zygomatic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arch</a:t>
            </a:r>
            <a:endParaRPr sz="2600">
              <a:latin typeface="Calibri"/>
              <a:cs typeface="Calibri"/>
            </a:endParaRPr>
          </a:p>
          <a:p>
            <a:pPr marL="241300" marR="848360" indent="-228600">
              <a:lnSpc>
                <a:spcPts val="2500"/>
              </a:lnSpc>
              <a:spcBef>
                <a:spcPts val="969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b="1" spc="-15" dirty="0">
                <a:solidFill>
                  <a:srgbClr val="006FC0"/>
                </a:solidFill>
                <a:latin typeface="Calibri"/>
                <a:cs typeface="Calibri"/>
              </a:rPr>
              <a:t>Always</a:t>
            </a:r>
            <a:r>
              <a:rPr sz="2600" b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6FC0"/>
                </a:solidFill>
                <a:latin typeface="Calibri"/>
                <a:cs typeface="Calibri"/>
              </a:rPr>
              <a:t>an</a:t>
            </a:r>
            <a:r>
              <a:rPr sz="26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orbital </a:t>
            </a:r>
            <a:r>
              <a:rPr sz="2600" b="1" spc="-57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006FC0"/>
                </a:solidFill>
                <a:latin typeface="Calibri"/>
                <a:cs typeface="Calibri"/>
              </a:rPr>
              <a:t>component: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ts val="3105"/>
              </a:lnSpc>
              <a:buFont typeface="Arial MT"/>
              <a:buChar char="•"/>
              <a:tabLst>
                <a:tab pos="698500" algn="l"/>
              </a:tabLst>
            </a:pPr>
            <a:r>
              <a:rPr sz="2600" spc="-15" dirty="0">
                <a:latin typeface="Calibri"/>
                <a:cs typeface="Calibri"/>
              </a:rPr>
              <a:t>Lateral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wall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ts val="3110"/>
              </a:lnSpc>
              <a:buFont typeface="Arial MT"/>
              <a:buChar char="•"/>
              <a:tabLst>
                <a:tab pos="698500" algn="l"/>
              </a:tabLst>
            </a:pPr>
            <a:r>
              <a:rPr sz="2600" spc="-5" dirty="0">
                <a:latin typeface="Calibri"/>
                <a:cs typeface="Calibri"/>
              </a:rPr>
              <a:t>Orbital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floor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9"/>
    </mc:Choice>
    <mc:Fallback xmlns="">
      <p:transition spd="slow" advTm="19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6332"/>
            <a:ext cx="556006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5" dirty="0"/>
              <a:t>Fracture</a:t>
            </a:r>
            <a:r>
              <a:rPr sz="4400" spc="-165" dirty="0"/>
              <a:t> </a:t>
            </a:r>
            <a:r>
              <a:rPr sz="4400" spc="-45" dirty="0"/>
              <a:t>pattern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07160"/>
            <a:ext cx="10359391" cy="233846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Fracture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patterns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depend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direction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magnitude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force.</a:t>
            </a:r>
            <a:endParaRPr sz="2800">
              <a:latin typeface="Calibri"/>
              <a:cs typeface="Calibri"/>
            </a:endParaRPr>
          </a:p>
          <a:p>
            <a:pPr marL="241300" marR="8255" indent="-228600">
              <a:lnSpc>
                <a:spcPts val="3020"/>
              </a:lnSpc>
              <a:spcBef>
                <a:spcPts val="106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inferior</a:t>
            </a:r>
            <a:r>
              <a:rPr sz="2800" b="1" spc="204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orbital</a:t>
            </a:r>
            <a:r>
              <a:rPr sz="2800" b="1" spc="20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fissure</a:t>
            </a:r>
            <a:r>
              <a:rPr sz="2800" b="1" spc="204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key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1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remembering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usual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lines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ZMC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fractures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ts val="3195"/>
              </a:lnSpc>
              <a:spcBef>
                <a:spcPts val="620"/>
              </a:spcBef>
              <a:buFont typeface="Arial MT"/>
              <a:buChar char="•"/>
              <a:tabLst>
                <a:tab pos="241300" algn="l"/>
                <a:tab pos="1243965" algn="l"/>
                <a:tab pos="2560955" algn="l"/>
                <a:tab pos="3397885" algn="l"/>
                <a:tab pos="4559300" algn="l"/>
                <a:tab pos="5427980" algn="l"/>
                <a:tab pos="6080125" algn="l"/>
                <a:tab pos="7308850" algn="l"/>
                <a:tab pos="8424545" algn="l"/>
                <a:tab pos="9547860" algn="l"/>
                <a:tab pos="9985375" algn="l"/>
              </a:tabLst>
            </a:pPr>
            <a:r>
              <a:rPr sz="2800" spc="-10" dirty="0">
                <a:latin typeface="Calibri"/>
                <a:cs typeface="Calibri"/>
              </a:rPr>
              <a:t>Th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f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actu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li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x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end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f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8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b</a:t>
            </a:r>
            <a:r>
              <a:rPr sz="2800" spc="-25" dirty="0">
                <a:latin typeface="Calibri"/>
                <a:cs typeface="Calibri"/>
              </a:rPr>
              <a:t>i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al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fis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u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10" dirty="0">
                <a:latin typeface="Calibri"/>
                <a:cs typeface="Calibri"/>
              </a:rPr>
              <a:t>an</a:t>
            </a:r>
            <a:endParaRPr sz="2800">
              <a:latin typeface="Calibri"/>
              <a:cs typeface="Calibri"/>
            </a:endParaRPr>
          </a:p>
          <a:p>
            <a:pPr marL="241300">
              <a:lnSpc>
                <a:spcPts val="3195"/>
              </a:lnSpc>
            </a:pPr>
            <a:r>
              <a:rPr sz="2800" b="1" spc="-15" dirty="0">
                <a:latin typeface="Calibri"/>
                <a:cs typeface="Calibri"/>
              </a:rPr>
              <a:t>anteromedial</a:t>
            </a:r>
            <a:r>
              <a:rPr sz="2800" spc="-15" dirty="0">
                <a:latin typeface="Calibri"/>
                <a:cs typeface="Calibri"/>
              </a:rPr>
              <a:t>,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superolateral</a:t>
            </a:r>
            <a:r>
              <a:rPr sz="2800" b="1" spc="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inferior</a:t>
            </a:r>
            <a:r>
              <a:rPr sz="2800" b="1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direction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5"/>
    </mc:Choice>
    <mc:Fallback xmlns="">
      <p:transition spd="slow" advTm="1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50870" y="533402"/>
            <a:ext cx="5075119" cy="56683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6"/>
    </mc:Choice>
    <mc:Fallback xmlns="">
      <p:transition spd="slow" advTm="7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1" y="616332"/>
            <a:ext cx="632205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70" dirty="0"/>
              <a:t>Rowe</a:t>
            </a:r>
            <a:r>
              <a:rPr sz="4400" spc="-130" dirty="0"/>
              <a:t> </a:t>
            </a:r>
            <a:r>
              <a:rPr sz="4400" spc="-20" dirty="0"/>
              <a:t>and</a:t>
            </a:r>
            <a:r>
              <a:rPr sz="4400" spc="-130" dirty="0"/>
              <a:t> </a:t>
            </a:r>
            <a:r>
              <a:rPr sz="4400" spc="-25" dirty="0"/>
              <a:t>Killey</a:t>
            </a:r>
            <a:r>
              <a:rPr sz="4400" spc="-114" dirty="0"/>
              <a:t> </a:t>
            </a:r>
            <a:r>
              <a:rPr sz="4400" spc="-30" dirty="0"/>
              <a:t>(1968)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6940" y="1737107"/>
            <a:ext cx="6542405" cy="37170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b="1" spc="-25" dirty="0">
                <a:latin typeface="Calibri"/>
                <a:cs typeface="Calibri"/>
              </a:rPr>
              <a:t>Type</a:t>
            </a:r>
            <a:r>
              <a:rPr sz="2600" b="1" spc="20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V</a:t>
            </a:r>
            <a:r>
              <a:rPr sz="2600" spc="-10" dirty="0">
                <a:latin typeface="Calibri"/>
                <a:cs typeface="Calibri"/>
              </a:rPr>
              <a:t>: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Displacement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dirty="0">
                <a:latin typeface="Calibri"/>
                <a:cs typeface="Calibri"/>
              </a:rPr>
              <a:t> the</a:t>
            </a:r>
            <a:r>
              <a:rPr sz="2600" spc="-15" dirty="0">
                <a:latin typeface="Calibri"/>
                <a:cs typeface="Calibri"/>
              </a:rPr>
              <a:t> complex </a:t>
            </a:r>
            <a:r>
              <a:rPr sz="2600" dirty="0">
                <a:latin typeface="Calibri"/>
                <a:cs typeface="Calibri"/>
              </a:rPr>
              <a:t>en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bloc</a:t>
            </a:r>
            <a:endParaRPr sz="2600">
              <a:latin typeface="Calibri"/>
              <a:cs typeface="Calibri"/>
            </a:endParaRPr>
          </a:p>
          <a:p>
            <a:pPr marL="1457325" lvl="1" indent="-177165">
              <a:lnSpc>
                <a:spcPct val="100000"/>
              </a:lnSpc>
              <a:spcBef>
                <a:spcPts val="55"/>
              </a:spcBef>
              <a:buChar char="-"/>
              <a:tabLst>
                <a:tab pos="1457960" algn="l"/>
              </a:tabLst>
            </a:pPr>
            <a:r>
              <a:rPr sz="2600" dirty="0">
                <a:latin typeface="Calibri"/>
                <a:cs typeface="Calibri"/>
              </a:rPr>
              <a:t>Medial</a:t>
            </a:r>
            <a:endParaRPr sz="2600">
              <a:latin typeface="Calibri"/>
              <a:cs typeface="Calibri"/>
            </a:endParaRPr>
          </a:p>
          <a:p>
            <a:pPr marL="1457325" lvl="1" indent="-177165">
              <a:lnSpc>
                <a:spcPct val="100000"/>
              </a:lnSpc>
              <a:spcBef>
                <a:spcPts val="65"/>
              </a:spcBef>
              <a:buChar char="-"/>
              <a:tabLst>
                <a:tab pos="1457960" algn="l"/>
              </a:tabLst>
            </a:pPr>
            <a:r>
              <a:rPr sz="2600" spc="-10" dirty="0">
                <a:latin typeface="Calibri"/>
                <a:cs typeface="Calibri"/>
              </a:rPr>
              <a:t>Inferior</a:t>
            </a:r>
            <a:endParaRPr sz="2600">
              <a:latin typeface="Calibri"/>
              <a:cs typeface="Calibri"/>
            </a:endParaRPr>
          </a:p>
          <a:p>
            <a:pPr marL="1457325" lvl="1" indent="-177165">
              <a:lnSpc>
                <a:spcPct val="100000"/>
              </a:lnSpc>
              <a:spcBef>
                <a:spcPts val="70"/>
              </a:spcBef>
              <a:buChar char="-"/>
              <a:tabLst>
                <a:tab pos="1457960" algn="l"/>
              </a:tabLst>
            </a:pPr>
            <a:r>
              <a:rPr sz="2600" spc="-15" dirty="0">
                <a:latin typeface="Calibri"/>
                <a:cs typeface="Calibri"/>
              </a:rPr>
              <a:t>Lateral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(rare)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b="1" spc="-20" dirty="0">
                <a:latin typeface="Calibri"/>
                <a:cs typeface="Calibri"/>
              </a:rPr>
              <a:t>Type</a:t>
            </a:r>
            <a:r>
              <a:rPr sz="2600" b="1" spc="10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VI</a:t>
            </a:r>
            <a:r>
              <a:rPr sz="2600" spc="-5" dirty="0">
                <a:latin typeface="Calibri"/>
                <a:cs typeface="Calibri"/>
              </a:rPr>
              <a:t>: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Displacement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 </a:t>
            </a:r>
            <a:r>
              <a:rPr sz="2600" spc="-10" dirty="0">
                <a:latin typeface="Calibri"/>
                <a:cs typeface="Calibri"/>
              </a:rPr>
              <a:t>orbitoantral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partition</a:t>
            </a:r>
            <a:endParaRPr sz="2600">
              <a:latin typeface="Calibri"/>
              <a:cs typeface="Calibri"/>
            </a:endParaRPr>
          </a:p>
          <a:p>
            <a:pPr marL="1532255" lvl="1" indent="-177800">
              <a:lnSpc>
                <a:spcPct val="100000"/>
              </a:lnSpc>
              <a:spcBef>
                <a:spcPts val="65"/>
              </a:spcBef>
              <a:buChar char="-"/>
              <a:tabLst>
                <a:tab pos="1532890" algn="l"/>
              </a:tabLst>
            </a:pPr>
            <a:r>
              <a:rPr sz="2600" spc="-10" dirty="0">
                <a:latin typeface="Calibri"/>
                <a:cs typeface="Calibri"/>
              </a:rPr>
              <a:t>Inferiorly</a:t>
            </a:r>
            <a:endParaRPr sz="2600">
              <a:latin typeface="Calibri"/>
              <a:cs typeface="Calibri"/>
            </a:endParaRPr>
          </a:p>
          <a:p>
            <a:pPr marL="1532255" lvl="1" indent="-177800">
              <a:lnSpc>
                <a:spcPct val="100000"/>
              </a:lnSpc>
              <a:spcBef>
                <a:spcPts val="70"/>
              </a:spcBef>
              <a:buChar char="-"/>
              <a:tabLst>
                <a:tab pos="1532890" algn="l"/>
              </a:tabLst>
            </a:pPr>
            <a:r>
              <a:rPr sz="2600" spc="-5" dirty="0">
                <a:latin typeface="Calibri"/>
                <a:cs typeface="Calibri"/>
              </a:rPr>
              <a:t>Superiorly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b="1" spc="-20" dirty="0">
                <a:latin typeface="Calibri"/>
                <a:cs typeface="Calibri"/>
              </a:rPr>
              <a:t>Type</a:t>
            </a:r>
            <a:r>
              <a:rPr sz="2600" b="1" spc="10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VII</a:t>
            </a:r>
            <a:r>
              <a:rPr sz="2600" spc="-5" dirty="0">
                <a:latin typeface="Calibri"/>
                <a:cs typeface="Calibri"/>
              </a:rPr>
              <a:t>: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Displacement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of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orbital </a:t>
            </a:r>
            <a:r>
              <a:rPr sz="2600" dirty="0">
                <a:latin typeface="Calibri"/>
                <a:cs typeface="Calibri"/>
              </a:rPr>
              <a:t>rim</a:t>
            </a:r>
            <a:r>
              <a:rPr sz="2600" spc="-5" dirty="0">
                <a:latin typeface="Calibri"/>
                <a:cs typeface="Calibri"/>
              </a:rPr>
              <a:t> segments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b="1" spc="-25" dirty="0">
                <a:latin typeface="Calibri"/>
                <a:cs typeface="Calibri"/>
              </a:rPr>
              <a:t>Type</a:t>
            </a:r>
            <a:r>
              <a:rPr sz="2600" b="1" spc="10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VIII</a:t>
            </a:r>
            <a:r>
              <a:rPr sz="2600" spc="-5" dirty="0">
                <a:latin typeface="Calibri"/>
                <a:cs typeface="Calibri"/>
              </a:rPr>
              <a:t>: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Complex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comminuted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fractures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7"/>
    </mc:Choice>
    <mc:Fallback xmlns="">
      <p:transition spd="slow" advTm="26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8618" y="655041"/>
            <a:ext cx="1015098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45" dirty="0"/>
              <a:t>Fracture</a:t>
            </a:r>
            <a:r>
              <a:rPr sz="4000" spc="-95" dirty="0"/>
              <a:t> </a:t>
            </a:r>
            <a:r>
              <a:rPr sz="4000" spc="-45" dirty="0"/>
              <a:t>patterns</a:t>
            </a:r>
            <a:r>
              <a:rPr sz="4000" spc="-85" dirty="0"/>
              <a:t> </a:t>
            </a:r>
            <a:r>
              <a:rPr sz="4000" spc="-20" dirty="0"/>
              <a:t>along</a:t>
            </a:r>
            <a:r>
              <a:rPr sz="4000" spc="-95" dirty="0"/>
              <a:t> </a:t>
            </a:r>
            <a:r>
              <a:rPr sz="4000" spc="-20" dirty="0"/>
              <a:t>the</a:t>
            </a:r>
            <a:r>
              <a:rPr sz="4000" spc="-95" dirty="0"/>
              <a:t> </a:t>
            </a:r>
            <a:r>
              <a:rPr sz="4000" spc="-30" dirty="0"/>
              <a:t>imaginary</a:t>
            </a:r>
            <a:r>
              <a:rPr sz="4000" spc="-100" dirty="0"/>
              <a:t> </a:t>
            </a:r>
            <a:r>
              <a:rPr sz="4000" spc="-25" dirty="0"/>
              <a:t>axis</a:t>
            </a:r>
            <a:endParaRPr sz="4000" dirty="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8801" y="1676400"/>
            <a:ext cx="3622548" cy="32095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38802" y="2209800"/>
            <a:ext cx="4480559" cy="22981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6"/>
    </mc:Choice>
    <mc:Fallback xmlns="">
      <p:transition spd="slow" advTm="1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6393" y="312734"/>
            <a:ext cx="586460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25" dirty="0"/>
              <a:t>R</a:t>
            </a:r>
            <a:r>
              <a:rPr sz="4400" spc="-55" dirty="0"/>
              <a:t>o</a:t>
            </a:r>
            <a:r>
              <a:rPr sz="4400" spc="-105" dirty="0"/>
              <a:t>w</a:t>
            </a:r>
            <a:r>
              <a:rPr sz="4400" spc="-45" dirty="0"/>
              <a:t>e</a:t>
            </a:r>
            <a:r>
              <a:rPr sz="4400" spc="-300" dirty="0"/>
              <a:t>’</a:t>
            </a:r>
            <a:r>
              <a:rPr sz="4400" dirty="0"/>
              <a:t>s</a:t>
            </a:r>
            <a:r>
              <a:rPr sz="4400" spc="-85" dirty="0"/>
              <a:t> </a:t>
            </a:r>
            <a:r>
              <a:rPr sz="4400" spc="-30" dirty="0"/>
              <a:t>C</a:t>
            </a:r>
            <a:r>
              <a:rPr sz="4400" spc="-15" dirty="0"/>
              <a:t>l</a:t>
            </a:r>
            <a:r>
              <a:rPr sz="4400" spc="-35" dirty="0"/>
              <a:t>a</a:t>
            </a:r>
            <a:r>
              <a:rPr sz="4400" spc="-30" dirty="0"/>
              <a:t>ssi</a:t>
            </a:r>
            <a:r>
              <a:rPr sz="4400" spc="-35" dirty="0"/>
              <a:t>f</a:t>
            </a:r>
            <a:r>
              <a:rPr sz="4400" spc="-30" dirty="0"/>
              <a:t>i</a:t>
            </a:r>
            <a:r>
              <a:rPr sz="4400" spc="-75" dirty="0"/>
              <a:t>c</a:t>
            </a:r>
            <a:r>
              <a:rPr sz="4400" spc="-85" dirty="0"/>
              <a:t>a</a:t>
            </a:r>
            <a:r>
              <a:rPr sz="4400" spc="-25" dirty="0"/>
              <a:t>t</a:t>
            </a:r>
            <a:r>
              <a:rPr sz="4400" spc="-30" dirty="0"/>
              <a:t>i</a:t>
            </a:r>
            <a:r>
              <a:rPr sz="4400" spc="-45" dirty="0"/>
              <a:t>o</a:t>
            </a:r>
            <a:r>
              <a:rPr sz="4400" dirty="0"/>
              <a:t>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55394" y="1836905"/>
            <a:ext cx="4964431" cy="205953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68935" indent="-356870">
              <a:lnSpc>
                <a:spcPct val="100000"/>
              </a:lnSpc>
              <a:spcBef>
                <a:spcPts val="380"/>
              </a:spcBef>
              <a:buAutoNum type="arabicPeriod"/>
              <a:tabLst>
                <a:tab pos="369570" algn="l"/>
              </a:tabLst>
            </a:pP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Fractures</a:t>
            </a:r>
            <a:r>
              <a:rPr sz="28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stable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after</a:t>
            </a:r>
            <a:r>
              <a:rPr sz="28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elevation</a:t>
            </a:r>
            <a:endParaRPr sz="2800">
              <a:latin typeface="Calibri"/>
              <a:cs typeface="Calibri"/>
            </a:endParaRPr>
          </a:p>
          <a:p>
            <a:pPr marL="788035" lvl="1" indent="-306705">
              <a:lnSpc>
                <a:spcPct val="100000"/>
              </a:lnSpc>
              <a:spcBef>
                <a:spcPts val="245"/>
              </a:spcBef>
              <a:buAutoNum type="alphaLcParenR"/>
              <a:tabLst>
                <a:tab pos="788670" algn="l"/>
              </a:tabLst>
            </a:pPr>
            <a:r>
              <a:rPr sz="2400" spc="-10" dirty="0">
                <a:latin typeface="Calibri"/>
                <a:cs typeface="Calibri"/>
              </a:rPr>
              <a:t>Arch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only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(medially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displaced)</a:t>
            </a:r>
            <a:endParaRPr sz="2400">
              <a:latin typeface="Calibri"/>
              <a:cs typeface="Calibri"/>
            </a:endParaRPr>
          </a:p>
          <a:p>
            <a:pPr marL="801370" lvl="1" indent="-320040">
              <a:lnSpc>
                <a:spcPct val="100000"/>
              </a:lnSpc>
              <a:spcBef>
                <a:spcPts val="215"/>
              </a:spcBef>
              <a:buAutoNum type="alphaLcParenR"/>
              <a:tabLst>
                <a:tab pos="802005" algn="l"/>
              </a:tabLst>
            </a:pPr>
            <a:r>
              <a:rPr sz="2400" spc="-15" dirty="0">
                <a:latin typeface="Calibri"/>
                <a:cs typeface="Calibri"/>
              </a:rPr>
              <a:t>Rotation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around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vertical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axis</a:t>
            </a:r>
            <a:endParaRPr sz="2400">
              <a:latin typeface="Calibri"/>
              <a:cs typeface="Calibri"/>
            </a:endParaRPr>
          </a:p>
          <a:p>
            <a:pPr marL="1144905" lvl="2" indent="-322580">
              <a:lnSpc>
                <a:spcPct val="100000"/>
              </a:lnSpc>
              <a:spcBef>
                <a:spcPts val="204"/>
              </a:spcBef>
              <a:buAutoNum type="romanLcParenBoth"/>
              <a:tabLst>
                <a:tab pos="1145540" algn="l"/>
              </a:tabLst>
            </a:pPr>
            <a:r>
              <a:rPr sz="2400" dirty="0">
                <a:latin typeface="Calibri"/>
                <a:cs typeface="Calibri"/>
              </a:rPr>
              <a:t>medially</a:t>
            </a:r>
            <a:endParaRPr sz="2400">
              <a:latin typeface="Calibri"/>
              <a:cs typeface="Calibri"/>
            </a:endParaRPr>
          </a:p>
          <a:p>
            <a:pPr marL="1214120" lvl="2" indent="-391795">
              <a:lnSpc>
                <a:spcPct val="100000"/>
              </a:lnSpc>
              <a:spcBef>
                <a:spcPts val="215"/>
              </a:spcBef>
              <a:buAutoNum type="romanLcParenBoth"/>
              <a:tabLst>
                <a:tab pos="1214755" algn="l"/>
              </a:tabLst>
            </a:pPr>
            <a:r>
              <a:rPr sz="2400" spc="-10" dirty="0">
                <a:latin typeface="Calibri"/>
                <a:cs typeface="Calibri"/>
              </a:rPr>
              <a:t>laterally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9"/>
    </mc:Choice>
    <mc:Fallback xmlns="">
      <p:transition spd="slow" advTm="1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6393" y="381000"/>
            <a:ext cx="601700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25" dirty="0"/>
              <a:t>R</a:t>
            </a:r>
            <a:r>
              <a:rPr sz="4400" spc="-55" dirty="0"/>
              <a:t>o</a:t>
            </a:r>
            <a:r>
              <a:rPr sz="4400" spc="-105" dirty="0"/>
              <a:t>w</a:t>
            </a:r>
            <a:r>
              <a:rPr sz="4400" spc="-45" dirty="0"/>
              <a:t>e</a:t>
            </a:r>
            <a:r>
              <a:rPr sz="4400" spc="-300" dirty="0"/>
              <a:t>’</a:t>
            </a:r>
            <a:r>
              <a:rPr sz="4400" dirty="0"/>
              <a:t>s</a:t>
            </a:r>
            <a:r>
              <a:rPr sz="4400" spc="-85" dirty="0"/>
              <a:t> </a:t>
            </a:r>
            <a:r>
              <a:rPr sz="4400" spc="-30" dirty="0"/>
              <a:t>C</a:t>
            </a:r>
            <a:r>
              <a:rPr sz="4400" spc="-15" dirty="0"/>
              <a:t>l</a:t>
            </a:r>
            <a:r>
              <a:rPr sz="4400" spc="-35" dirty="0"/>
              <a:t>a</a:t>
            </a:r>
            <a:r>
              <a:rPr sz="4400" spc="-30" dirty="0"/>
              <a:t>ssi</a:t>
            </a:r>
            <a:r>
              <a:rPr sz="4400" spc="-35" dirty="0"/>
              <a:t>f</a:t>
            </a:r>
            <a:r>
              <a:rPr sz="4400" spc="-30" dirty="0"/>
              <a:t>i</a:t>
            </a:r>
            <a:r>
              <a:rPr sz="4400" spc="-75" dirty="0"/>
              <a:t>c</a:t>
            </a:r>
            <a:r>
              <a:rPr sz="4400" spc="-85" dirty="0"/>
              <a:t>a</a:t>
            </a:r>
            <a:r>
              <a:rPr sz="4400" spc="-25" dirty="0"/>
              <a:t>t</a:t>
            </a:r>
            <a:r>
              <a:rPr sz="4400" spc="-30" dirty="0"/>
              <a:t>i</a:t>
            </a:r>
            <a:r>
              <a:rPr sz="4400" spc="-45" dirty="0"/>
              <a:t>o</a:t>
            </a:r>
            <a:r>
              <a:rPr sz="4400" dirty="0"/>
              <a:t>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8794" y="1610994"/>
            <a:ext cx="5345431" cy="3667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935" indent="-356870">
              <a:lnSpc>
                <a:spcPts val="3329"/>
              </a:lnSpc>
              <a:spcBef>
                <a:spcPts val="95"/>
              </a:spcBef>
              <a:buAutoNum type="arabicPeriod" startAt="2"/>
              <a:tabLst>
                <a:tab pos="369570" algn="l"/>
              </a:tabLst>
            </a:pP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Fractures</a:t>
            </a:r>
            <a:r>
              <a:rPr sz="28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unstable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after</a:t>
            </a:r>
            <a:r>
              <a:rPr sz="28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elevation</a:t>
            </a:r>
            <a:endParaRPr sz="2800">
              <a:latin typeface="Calibri"/>
              <a:cs typeface="Calibri"/>
            </a:endParaRPr>
          </a:p>
          <a:p>
            <a:pPr marL="788035" lvl="1" indent="-306705">
              <a:lnSpc>
                <a:spcPts val="2810"/>
              </a:lnSpc>
              <a:buAutoNum type="alphaLcParenR"/>
              <a:tabLst>
                <a:tab pos="788670" algn="l"/>
              </a:tabLst>
            </a:pPr>
            <a:r>
              <a:rPr sz="2400" spc="-10" dirty="0">
                <a:latin typeface="Calibri"/>
                <a:cs typeface="Calibri"/>
              </a:rPr>
              <a:t>Arch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only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(inferiorly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displaced)</a:t>
            </a:r>
            <a:endParaRPr sz="2400">
              <a:latin typeface="Calibri"/>
              <a:cs typeface="Calibri"/>
            </a:endParaRPr>
          </a:p>
          <a:p>
            <a:pPr marL="801370" lvl="1" indent="-320040">
              <a:lnSpc>
                <a:spcPts val="2800"/>
              </a:lnSpc>
              <a:buAutoNum type="alphaLcParenR"/>
              <a:tabLst>
                <a:tab pos="802005" algn="l"/>
              </a:tabLst>
            </a:pPr>
            <a:r>
              <a:rPr sz="2400" spc="-15" dirty="0">
                <a:latin typeface="Calibri"/>
                <a:cs typeface="Calibri"/>
              </a:rPr>
              <a:t>Rotation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around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horizontal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axis</a:t>
            </a:r>
            <a:endParaRPr sz="2400">
              <a:latin typeface="Calibri"/>
              <a:cs typeface="Calibri"/>
            </a:endParaRPr>
          </a:p>
          <a:p>
            <a:pPr marL="1144270" lvl="2" indent="-321945">
              <a:lnSpc>
                <a:spcPts val="2810"/>
              </a:lnSpc>
              <a:buAutoNum type="romanLcParenBoth"/>
              <a:tabLst>
                <a:tab pos="1144905" algn="l"/>
              </a:tabLst>
            </a:pPr>
            <a:r>
              <a:rPr sz="2400" dirty="0">
                <a:latin typeface="Calibri"/>
                <a:cs typeface="Calibri"/>
              </a:rPr>
              <a:t>medially</a:t>
            </a:r>
            <a:endParaRPr sz="2400">
              <a:latin typeface="Calibri"/>
              <a:cs typeface="Calibri"/>
            </a:endParaRPr>
          </a:p>
          <a:p>
            <a:pPr marL="1214120" lvl="2" indent="-391795">
              <a:lnSpc>
                <a:spcPts val="2805"/>
              </a:lnSpc>
              <a:buAutoNum type="romanLcParenBoth"/>
              <a:tabLst>
                <a:tab pos="1214755" algn="l"/>
              </a:tabLst>
            </a:pPr>
            <a:r>
              <a:rPr sz="2400" spc="-10" dirty="0">
                <a:latin typeface="Calibri"/>
                <a:cs typeface="Calibri"/>
              </a:rPr>
              <a:t>laterally</a:t>
            </a:r>
            <a:endParaRPr sz="2400">
              <a:latin typeface="Calibri"/>
              <a:cs typeface="Calibri"/>
            </a:endParaRPr>
          </a:p>
          <a:p>
            <a:pPr marL="769620" lvl="1" indent="-288290">
              <a:lnSpc>
                <a:spcPts val="2800"/>
              </a:lnSpc>
              <a:buAutoNum type="alphaLcParenR"/>
              <a:tabLst>
                <a:tab pos="770255" algn="l"/>
              </a:tabLst>
            </a:pPr>
            <a:r>
              <a:rPr sz="2400" spc="-10" dirty="0">
                <a:latin typeface="Calibri"/>
                <a:cs typeface="Calibri"/>
              </a:rPr>
              <a:t>Dislocation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bloc</a:t>
            </a:r>
            <a:endParaRPr sz="2400">
              <a:latin typeface="Calibri"/>
              <a:cs typeface="Calibri"/>
            </a:endParaRPr>
          </a:p>
          <a:p>
            <a:pPr marL="1144905" lvl="2" indent="-322580">
              <a:lnSpc>
                <a:spcPts val="2810"/>
              </a:lnSpc>
              <a:buAutoNum type="romanLcParenBoth"/>
              <a:tabLst>
                <a:tab pos="1145540" algn="l"/>
              </a:tabLst>
            </a:pPr>
            <a:r>
              <a:rPr sz="2400" spc="-10" dirty="0">
                <a:latin typeface="Calibri"/>
                <a:cs typeface="Calibri"/>
              </a:rPr>
              <a:t>Inferiorly</a:t>
            </a:r>
            <a:endParaRPr sz="2400">
              <a:latin typeface="Calibri"/>
              <a:cs typeface="Calibri"/>
            </a:endParaRPr>
          </a:p>
          <a:p>
            <a:pPr marL="1214120" lvl="2" indent="-391795">
              <a:lnSpc>
                <a:spcPts val="2805"/>
              </a:lnSpc>
              <a:buAutoNum type="romanLcParenBoth"/>
              <a:tabLst>
                <a:tab pos="1214755" algn="l"/>
              </a:tabLst>
            </a:pPr>
            <a:r>
              <a:rPr sz="2400" dirty="0">
                <a:latin typeface="Calibri"/>
                <a:cs typeface="Calibri"/>
              </a:rPr>
              <a:t>Medially</a:t>
            </a:r>
            <a:endParaRPr sz="2400">
              <a:latin typeface="Calibri"/>
              <a:cs typeface="Calibri"/>
            </a:endParaRPr>
          </a:p>
          <a:p>
            <a:pPr marL="1285240" lvl="2" indent="-462280">
              <a:lnSpc>
                <a:spcPts val="2805"/>
              </a:lnSpc>
              <a:buAutoNum type="romanLcParenBoth"/>
              <a:tabLst>
                <a:tab pos="1285240" algn="l"/>
              </a:tabLst>
            </a:pPr>
            <a:r>
              <a:rPr sz="2400" spc="-15" dirty="0">
                <a:latin typeface="Calibri"/>
                <a:cs typeface="Calibri"/>
              </a:rPr>
              <a:t>Postero-laterally</a:t>
            </a:r>
            <a:endParaRPr sz="2400">
              <a:latin typeface="Calibri"/>
              <a:cs typeface="Calibri"/>
            </a:endParaRPr>
          </a:p>
          <a:p>
            <a:pPr marL="801370" lvl="1" indent="-320040">
              <a:lnSpc>
                <a:spcPts val="2845"/>
              </a:lnSpc>
              <a:buAutoNum type="alphaLcParenR"/>
              <a:tabLst>
                <a:tab pos="802005" algn="l"/>
              </a:tabLst>
            </a:pPr>
            <a:r>
              <a:rPr sz="2400" spc="-10" dirty="0">
                <a:latin typeface="Calibri"/>
                <a:cs typeface="Calibri"/>
              </a:rPr>
              <a:t>Comminuted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fractures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3703" y="1143002"/>
            <a:ext cx="7617959" cy="43195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6"/>
    </mc:Choice>
    <mc:Fallback xmlns="">
      <p:transition spd="slow" advTm="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616332"/>
            <a:ext cx="495046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5" dirty="0"/>
              <a:t>Signs</a:t>
            </a:r>
            <a:r>
              <a:rPr sz="4400" spc="-110" dirty="0"/>
              <a:t> </a:t>
            </a:r>
            <a:r>
              <a:rPr sz="4400" dirty="0"/>
              <a:t>&amp;</a:t>
            </a:r>
            <a:r>
              <a:rPr sz="4400" spc="-105" dirty="0"/>
              <a:t> </a:t>
            </a:r>
            <a:r>
              <a:rPr sz="4400" spc="-55" dirty="0"/>
              <a:t>Symptoms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6941" y="1717828"/>
            <a:ext cx="7552055" cy="330154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2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Periorbital</a:t>
            </a:r>
            <a:r>
              <a:rPr sz="2800" spc="-10" dirty="0">
                <a:latin typeface="Calibri"/>
                <a:cs typeface="Calibri"/>
              </a:rPr>
              <a:t> ecchymosis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edema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3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Flattening</a:t>
            </a:r>
            <a:r>
              <a:rPr sz="2800" dirty="0">
                <a:latin typeface="Calibri"/>
                <a:cs typeface="Calibri"/>
              </a:rPr>
              <a:t> of</a:t>
            </a:r>
            <a:r>
              <a:rPr sz="2800" spc="-5" dirty="0">
                <a:latin typeface="Calibri"/>
                <a:cs typeface="Calibri"/>
              </a:rPr>
              <a:t> the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malar </a:t>
            </a:r>
            <a:r>
              <a:rPr sz="2800" spc="-15" dirty="0">
                <a:latin typeface="Calibri"/>
                <a:cs typeface="Calibri"/>
              </a:rPr>
              <a:t>prominence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3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Flattening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over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zygomatic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arch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Pain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Ecchymosis</a:t>
            </a:r>
            <a:r>
              <a:rPr sz="2800" spc="-5" dirty="0">
                <a:latin typeface="Calibri"/>
                <a:cs typeface="Calibri"/>
              </a:rPr>
              <a:t> of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maxillary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buccal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sulcus.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3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Deformity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at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zygomatic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buttress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10" dirty="0">
                <a:latin typeface="Calibri"/>
                <a:cs typeface="Calibri"/>
              </a:rPr>
              <a:t> the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maxilla.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Deformity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 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orbital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margin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8"/>
    </mc:Choice>
    <mc:Fallback xmlns="">
      <p:transition spd="slow" advTm="1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7914" y="287893"/>
            <a:ext cx="4218895" cy="61805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152402"/>
            <a:ext cx="4419600" cy="626244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7000" y="1600200"/>
            <a:ext cx="3124200" cy="445008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3600" y="2209800"/>
            <a:ext cx="4343400" cy="2895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3"/>
    </mc:Choice>
    <mc:Fallback xmlns="">
      <p:transition spd="slow" advTm="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616332"/>
            <a:ext cx="510286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5" dirty="0"/>
              <a:t>Signs</a:t>
            </a:r>
            <a:r>
              <a:rPr sz="4400" spc="-110" dirty="0"/>
              <a:t> </a:t>
            </a:r>
            <a:r>
              <a:rPr sz="4400" dirty="0"/>
              <a:t>&amp;</a:t>
            </a:r>
            <a:r>
              <a:rPr sz="4400" spc="-105" dirty="0"/>
              <a:t> </a:t>
            </a:r>
            <a:r>
              <a:rPr sz="4400" spc="-55" dirty="0"/>
              <a:t>Symptoms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37106"/>
            <a:ext cx="5290820" cy="37170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20" dirty="0">
                <a:latin typeface="Calibri"/>
                <a:cs typeface="Calibri"/>
              </a:rPr>
              <a:t>Trismus.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latin typeface="Calibri"/>
                <a:cs typeface="Calibri"/>
              </a:rPr>
              <a:t>Abnormal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Nerve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Sensibility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10" dirty="0">
                <a:latin typeface="Calibri"/>
                <a:cs typeface="Calibri"/>
              </a:rPr>
              <a:t>Epistaxis.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5" dirty="0">
                <a:latin typeface="Calibri"/>
                <a:cs typeface="Calibri"/>
              </a:rPr>
              <a:t>Subconjunctival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Ecchymoses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10" dirty="0">
                <a:latin typeface="Calibri"/>
                <a:cs typeface="Calibri"/>
              </a:rPr>
              <a:t>Crepitation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from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Air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Emphysema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5" dirty="0">
                <a:latin typeface="Calibri"/>
                <a:cs typeface="Calibri"/>
              </a:rPr>
              <a:t>Displacement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the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Palpebral</a:t>
            </a:r>
            <a:r>
              <a:rPr sz="2600" spc="-10" dirty="0">
                <a:latin typeface="Calibri"/>
                <a:cs typeface="Calibri"/>
              </a:rPr>
              <a:t> Fissure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latin typeface="Calibri"/>
                <a:cs typeface="Calibri"/>
              </a:rPr>
              <a:t>Unequal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Pupillary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Levels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5" dirty="0">
                <a:latin typeface="Calibri"/>
                <a:cs typeface="Calibri"/>
              </a:rPr>
              <a:t>Diplopia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5" dirty="0">
                <a:latin typeface="Calibri"/>
                <a:cs typeface="Calibri"/>
              </a:rPr>
              <a:t>Enophthalmos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5"/>
    </mc:Choice>
    <mc:Fallback xmlns="">
      <p:transition spd="slow" advTm="2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0" y="1828802"/>
            <a:ext cx="6172200" cy="36671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7"/>
    </mc:Choice>
    <mc:Fallback xmlns="">
      <p:transition spd="slow" advTm="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18694" y="1786306"/>
            <a:ext cx="3371059" cy="36064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2641" y="1752602"/>
            <a:ext cx="4756747" cy="34408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8"/>
    </mc:Choice>
    <mc:Fallback xmlns="">
      <p:transition spd="slow" advTm="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8768" y="616332"/>
            <a:ext cx="220543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0" dirty="0"/>
              <a:t>X</a:t>
            </a:r>
            <a:r>
              <a:rPr sz="4400" spc="-20" dirty="0"/>
              <a:t>-</a:t>
            </a:r>
            <a:r>
              <a:rPr sz="4400" spc="-114" dirty="0"/>
              <a:t>r</a:t>
            </a:r>
            <a:r>
              <a:rPr sz="4400" spc="-135" dirty="0"/>
              <a:t>a</a:t>
            </a:r>
            <a:r>
              <a:rPr sz="4400" spc="-85" dirty="0"/>
              <a:t>y</a:t>
            </a:r>
            <a:r>
              <a:rPr sz="4400" dirty="0"/>
              <a:t>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8769" y="1861822"/>
            <a:ext cx="3699511" cy="596958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500" b="1" spc="-15" dirty="0">
                <a:solidFill>
                  <a:srgbClr val="006FC0"/>
                </a:solidFill>
                <a:latin typeface="Calibri"/>
                <a:cs typeface="Calibri"/>
              </a:rPr>
              <a:t>Dolan’s</a:t>
            </a:r>
            <a:r>
              <a:rPr sz="15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alibri"/>
                <a:cs typeface="Calibri"/>
              </a:rPr>
              <a:t>line</a:t>
            </a:r>
            <a:r>
              <a:rPr sz="15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1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alibri"/>
                <a:cs typeface="Calibri"/>
              </a:rPr>
              <a:t>occipitomental</a:t>
            </a:r>
            <a:r>
              <a:rPr sz="15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006FC0"/>
                </a:solidFill>
                <a:latin typeface="Calibri"/>
                <a:cs typeface="Calibri"/>
              </a:rPr>
              <a:t>projection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5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1500" b="1" spc="-5" dirty="0">
                <a:solidFill>
                  <a:srgbClr val="006FC0"/>
                </a:solidFill>
                <a:latin typeface="Calibri"/>
                <a:cs typeface="Calibri"/>
              </a:rPr>
              <a:t> Orbital</a:t>
            </a:r>
            <a:r>
              <a:rPr sz="15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alibri"/>
                <a:cs typeface="Calibri"/>
              </a:rPr>
              <a:t>line</a:t>
            </a:r>
            <a:r>
              <a:rPr sz="15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15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alibri"/>
                <a:cs typeface="Calibri"/>
              </a:rPr>
              <a:t>Zygomatic</a:t>
            </a:r>
            <a:r>
              <a:rPr sz="1500" b="1" spc="3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alibri"/>
                <a:cs typeface="Calibri"/>
              </a:rPr>
              <a:t>line</a:t>
            </a:r>
            <a:r>
              <a:rPr sz="15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alibri"/>
                <a:cs typeface="Calibri"/>
              </a:rPr>
              <a:t>C </a:t>
            </a:r>
            <a:r>
              <a:rPr sz="1500" b="1" spc="-5" dirty="0">
                <a:solidFill>
                  <a:srgbClr val="006FC0"/>
                </a:solidFill>
                <a:latin typeface="Calibri"/>
                <a:cs typeface="Calibri"/>
              </a:rPr>
              <a:t>Maxillary</a:t>
            </a:r>
            <a:r>
              <a:rPr sz="15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alibri"/>
                <a:cs typeface="Calibri"/>
              </a:rPr>
              <a:t>line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4600" y="2444495"/>
            <a:ext cx="2895600" cy="34229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51829" y="1911808"/>
            <a:ext cx="4078604" cy="5264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039"/>
              </a:lnSpc>
              <a:spcBef>
                <a:spcPts val="105"/>
              </a:spcBef>
            </a:pP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Dolan’s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lines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modified</a:t>
            </a:r>
            <a:r>
              <a:rPr sz="20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Caldwell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039"/>
              </a:lnSpc>
            </a:pP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projection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48400" y="2520696"/>
            <a:ext cx="3200400" cy="349910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3"/>
    </mc:Choice>
    <mc:Fallback xmlns="">
      <p:transition spd="slow" advTm="2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195" y="434392"/>
            <a:ext cx="258800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5" dirty="0"/>
              <a:t>D</a:t>
            </a:r>
            <a:r>
              <a:rPr sz="4400" spc="-15" dirty="0"/>
              <a:t>i</a:t>
            </a:r>
            <a:r>
              <a:rPr sz="4400" spc="-35" dirty="0"/>
              <a:t>a</a:t>
            </a:r>
            <a:r>
              <a:rPr sz="4400" spc="-40" dirty="0"/>
              <a:t>g</a:t>
            </a:r>
            <a:r>
              <a:rPr sz="4400" spc="-45" dirty="0"/>
              <a:t>n</a:t>
            </a:r>
            <a:r>
              <a:rPr sz="4400" spc="-55" dirty="0"/>
              <a:t>o</a:t>
            </a:r>
            <a:r>
              <a:rPr sz="4400" spc="-30" dirty="0"/>
              <a:t>si</a:t>
            </a:r>
            <a:r>
              <a:rPr sz="440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195" y="1533152"/>
            <a:ext cx="5692775" cy="2976456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7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CT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scan: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65"/>
              </a:spcBef>
              <a:buFont typeface="Arial MT"/>
              <a:buChar char="•"/>
              <a:tabLst>
                <a:tab pos="698500" algn="l"/>
              </a:tabLst>
            </a:pPr>
            <a:r>
              <a:rPr sz="2800" spc="-5" dirty="0">
                <a:latin typeface="Calibri"/>
                <a:cs typeface="Calibri"/>
              </a:rPr>
              <a:t>Axial,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coronal,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sagittal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Need </a:t>
            </a:r>
            <a:r>
              <a:rPr sz="2800" spc="-20" dirty="0">
                <a:latin typeface="Calibri"/>
                <a:cs typeface="Calibri"/>
              </a:rPr>
              <a:t>to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assess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buttresses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looking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for: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70"/>
              </a:spcBef>
              <a:buFont typeface="Arial MT"/>
              <a:buChar char="•"/>
              <a:tabLst>
                <a:tab pos="698500" algn="l"/>
              </a:tabLst>
            </a:pPr>
            <a:r>
              <a:rPr sz="2800" spc="-10" dirty="0">
                <a:latin typeface="Calibri"/>
                <a:cs typeface="Calibri"/>
              </a:rPr>
              <a:t>Comminution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85"/>
              </a:spcBef>
              <a:buFont typeface="Arial MT"/>
              <a:buChar char="•"/>
              <a:tabLst>
                <a:tab pos="698500" algn="l"/>
              </a:tabLst>
            </a:pPr>
            <a:r>
              <a:rPr sz="3200" spc="-10" dirty="0">
                <a:latin typeface="Calibri"/>
                <a:cs typeface="Calibri"/>
              </a:rPr>
              <a:t>Displacement</a:t>
            </a:r>
            <a:endParaRPr sz="3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9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Assess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orbital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floor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21268" y="240793"/>
            <a:ext cx="1981200" cy="20360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37678" y="4507991"/>
            <a:ext cx="1630679" cy="19446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31582" y="2365248"/>
            <a:ext cx="1584959" cy="197967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7"/>
    </mc:Choice>
    <mc:Fallback xmlns="">
      <p:transition spd="slow" advTm="1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616332"/>
            <a:ext cx="1127506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0" dirty="0"/>
              <a:t>No</a:t>
            </a:r>
            <a:r>
              <a:rPr sz="4400" spc="-95" dirty="0"/>
              <a:t> </a:t>
            </a:r>
            <a:r>
              <a:rPr sz="4400" spc="-40" dirty="0"/>
              <a:t>fixation:</a:t>
            </a:r>
            <a:r>
              <a:rPr sz="4400" spc="-80" dirty="0"/>
              <a:t> </a:t>
            </a:r>
            <a:r>
              <a:rPr sz="4400" spc="-35" dirty="0"/>
              <a:t>Stable</a:t>
            </a:r>
            <a:r>
              <a:rPr sz="4400" spc="-110" dirty="0"/>
              <a:t> </a:t>
            </a:r>
            <a:r>
              <a:rPr sz="4400" spc="-35" dirty="0"/>
              <a:t>after</a:t>
            </a:r>
            <a:r>
              <a:rPr sz="4400" spc="-85" dirty="0"/>
              <a:t> </a:t>
            </a:r>
            <a:r>
              <a:rPr sz="4400" spc="-40" dirty="0"/>
              <a:t>reduction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6941" y="1685434"/>
            <a:ext cx="6760209" cy="4200509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43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30" dirty="0">
                <a:latin typeface="Calibri"/>
                <a:cs typeface="Calibri"/>
              </a:rPr>
              <a:t>Gilli’s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temporal</a:t>
            </a:r>
            <a:r>
              <a:rPr sz="2800" spc="-10" dirty="0">
                <a:latin typeface="Calibri"/>
                <a:cs typeface="Calibri"/>
              </a:rPr>
              <a:t> approach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3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Dingmans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approach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4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Percutaneous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approach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(Posswillo’s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elevator)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3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Carroll-girard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screw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3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Upper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buccal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sulcus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(Keen’s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approach)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4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Lateral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coronoid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(Quinn’s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approach)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3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Intranasal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/</a:t>
            </a:r>
            <a:r>
              <a:rPr sz="2800" spc="-20" dirty="0">
                <a:latin typeface="Calibri"/>
                <a:cs typeface="Calibri"/>
              </a:rPr>
              <a:t> transantral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0"/>
    </mc:Choice>
    <mc:Fallback xmlns="">
      <p:transition spd="slow" advTm="2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0" y="616332"/>
            <a:ext cx="1127506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0" dirty="0"/>
              <a:t>Fixation:</a:t>
            </a:r>
            <a:r>
              <a:rPr sz="4400" spc="-85" dirty="0"/>
              <a:t> </a:t>
            </a:r>
            <a:r>
              <a:rPr sz="4400" spc="-45" dirty="0"/>
              <a:t>unstable</a:t>
            </a:r>
            <a:r>
              <a:rPr sz="4400" spc="-105" dirty="0"/>
              <a:t> </a:t>
            </a:r>
            <a:r>
              <a:rPr sz="4400" spc="-35" dirty="0"/>
              <a:t>after</a:t>
            </a:r>
            <a:r>
              <a:rPr sz="4400" spc="-85" dirty="0"/>
              <a:t> </a:t>
            </a:r>
            <a:r>
              <a:rPr sz="4400" spc="-40" dirty="0"/>
              <a:t>reduction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2060195" y="1534598"/>
            <a:ext cx="4075429" cy="459100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6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b="1" spc="-35" dirty="0">
                <a:solidFill>
                  <a:srgbClr val="006FC0"/>
                </a:solidFill>
                <a:latin typeface="Calibri"/>
                <a:cs typeface="Calibri"/>
              </a:rPr>
              <a:t>Temporary</a:t>
            </a:r>
            <a:r>
              <a:rPr sz="22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support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(unstable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35" dirty="0">
                <a:solidFill>
                  <a:srgbClr val="006FC0"/>
                </a:solidFill>
                <a:latin typeface="Calibri"/>
                <a:cs typeface="Calibri"/>
              </a:rPr>
              <a:t>#’s)</a:t>
            </a:r>
            <a:endParaRPr sz="2200">
              <a:latin typeface="Calibri"/>
              <a:cs typeface="Calibri"/>
            </a:endParaRPr>
          </a:p>
          <a:p>
            <a:pPr marL="870585" lvl="1" indent="-343535">
              <a:lnSpc>
                <a:spcPct val="100000"/>
              </a:lnSpc>
              <a:spcBef>
                <a:spcPts val="760"/>
              </a:spcBef>
              <a:buFont typeface="Arial MT"/>
              <a:buChar char="•"/>
              <a:tabLst>
                <a:tab pos="870585" algn="l"/>
                <a:tab pos="871219" algn="l"/>
              </a:tabLst>
            </a:pPr>
            <a:r>
              <a:rPr sz="2200" spc="-15" dirty="0">
                <a:latin typeface="Calibri"/>
                <a:cs typeface="Calibri"/>
              </a:rPr>
              <a:t>Antral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pack</a:t>
            </a:r>
            <a:endParaRPr sz="2200">
              <a:latin typeface="Calibri"/>
              <a:cs typeface="Calibri"/>
            </a:endParaRPr>
          </a:p>
          <a:p>
            <a:pPr marL="870585" lvl="1" indent="-343535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870585" algn="l"/>
                <a:tab pos="871219" algn="l"/>
              </a:tabLst>
            </a:pPr>
            <a:r>
              <a:rPr sz="2200" spc="-10" dirty="0">
                <a:latin typeface="Calibri"/>
                <a:cs typeface="Calibri"/>
              </a:rPr>
              <a:t>Inflatable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balloon</a:t>
            </a:r>
            <a:endParaRPr sz="2200">
              <a:latin typeface="Calibri"/>
              <a:cs typeface="Calibri"/>
            </a:endParaRPr>
          </a:p>
          <a:p>
            <a:pPr marL="241300" indent="-228600">
              <a:lnSpc>
                <a:spcPts val="2495"/>
              </a:lnSpc>
              <a:spcBef>
                <a:spcPts val="465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Indirect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 fixation</a:t>
            </a:r>
            <a:endParaRPr sz="2200">
              <a:latin typeface="Calibri"/>
              <a:cs typeface="Calibri"/>
            </a:endParaRPr>
          </a:p>
          <a:p>
            <a:pPr marL="870585" lvl="1" indent="-343535">
              <a:lnSpc>
                <a:spcPts val="2355"/>
              </a:lnSpc>
              <a:buFont typeface="Arial MT"/>
              <a:buChar char="•"/>
              <a:tabLst>
                <a:tab pos="870585" algn="l"/>
                <a:tab pos="871219" algn="l"/>
              </a:tabLst>
            </a:pPr>
            <a:r>
              <a:rPr sz="2200" spc="-25" dirty="0">
                <a:latin typeface="Calibri"/>
                <a:cs typeface="Calibri"/>
              </a:rPr>
              <a:t>Zyg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-</a:t>
            </a:r>
            <a:r>
              <a:rPr sz="2200" spc="-20" dirty="0">
                <a:latin typeface="Calibri"/>
                <a:cs typeface="Calibri"/>
              </a:rPr>
              <a:t> Zyg</a:t>
            </a:r>
            <a:endParaRPr sz="2200">
              <a:latin typeface="Calibri"/>
              <a:cs typeface="Calibri"/>
            </a:endParaRPr>
          </a:p>
          <a:p>
            <a:pPr marL="870585" lvl="1" indent="-343535">
              <a:lnSpc>
                <a:spcPts val="2345"/>
              </a:lnSpc>
              <a:buFont typeface="Arial MT"/>
              <a:buChar char="•"/>
              <a:tabLst>
                <a:tab pos="870585" algn="l"/>
                <a:tab pos="871219" algn="l"/>
              </a:tabLst>
            </a:pPr>
            <a:r>
              <a:rPr sz="2200" spc="-25" dirty="0">
                <a:latin typeface="Calibri"/>
                <a:cs typeface="Calibri"/>
              </a:rPr>
              <a:t>Zyg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–</a:t>
            </a:r>
            <a:r>
              <a:rPr sz="2200" spc="-10" dirty="0">
                <a:latin typeface="Calibri"/>
                <a:cs typeface="Calibri"/>
              </a:rPr>
              <a:t> palatal</a:t>
            </a:r>
            <a:endParaRPr sz="2200">
              <a:latin typeface="Calibri"/>
              <a:cs typeface="Calibri"/>
            </a:endParaRPr>
          </a:p>
          <a:p>
            <a:pPr marL="870585" lvl="1" indent="-343535">
              <a:lnSpc>
                <a:spcPts val="2345"/>
              </a:lnSpc>
              <a:buFont typeface="Arial MT"/>
              <a:buChar char="•"/>
              <a:tabLst>
                <a:tab pos="870585" algn="l"/>
                <a:tab pos="871219" algn="l"/>
              </a:tabLst>
            </a:pPr>
            <a:r>
              <a:rPr sz="2200" spc="-5" dirty="0">
                <a:latin typeface="Calibri"/>
                <a:cs typeface="Calibri"/>
              </a:rPr>
              <a:t>Naso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–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zyg</a:t>
            </a:r>
            <a:endParaRPr sz="2200">
              <a:latin typeface="Calibri"/>
              <a:cs typeface="Calibri"/>
            </a:endParaRPr>
          </a:p>
          <a:p>
            <a:pPr marL="870585" lvl="1" indent="-343535">
              <a:lnSpc>
                <a:spcPts val="2355"/>
              </a:lnSpc>
              <a:buFont typeface="Arial MT"/>
              <a:buChar char="•"/>
              <a:tabLst>
                <a:tab pos="870585" algn="l"/>
                <a:tab pos="871219" algn="l"/>
              </a:tabLst>
            </a:pPr>
            <a:r>
              <a:rPr sz="2200" spc="-20" dirty="0">
                <a:latin typeface="Calibri"/>
                <a:cs typeface="Calibri"/>
              </a:rPr>
              <a:t>Fronto </a:t>
            </a:r>
            <a:r>
              <a:rPr sz="2200" spc="-5" dirty="0">
                <a:latin typeface="Calibri"/>
                <a:cs typeface="Calibri"/>
              </a:rPr>
              <a:t>–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zyg</a:t>
            </a:r>
            <a:endParaRPr sz="2200">
              <a:latin typeface="Calibri"/>
              <a:cs typeface="Calibri"/>
            </a:endParaRPr>
          </a:p>
          <a:p>
            <a:pPr marL="870585" lvl="1" indent="-343535">
              <a:lnSpc>
                <a:spcPts val="2500"/>
              </a:lnSpc>
              <a:buFont typeface="Arial MT"/>
              <a:buChar char="•"/>
              <a:tabLst>
                <a:tab pos="870585" algn="l"/>
                <a:tab pos="871219" algn="l"/>
              </a:tabLst>
            </a:pPr>
            <a:r>
              <a:rPr sz="2200" spc="-15" dirty="0">
                <a:latin typeface="Calibri"/>
                <a:cs typeface="Calibri"/>
              </a:rPr>
              <a:t>Cranio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–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zyg</a:t>
            </a:r>
            <a:endParaRPr sz="2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Direct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 fixation</a:t>
            </a:r>
            <a:endParaRPr sz="2200">
              <a:latin typeface="Calibri"/>
              <a:cs typeface="Calibri"/>
            </a:endParaRPr>
          </a:p>
          <a:p>
            <a:pPr marL="870585" lvl="1" indent="-343535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870585" algn="l"/>
                <a:tab pos="871219" algn="l"/>
              </a:tabLst>
            </a:pPr>
            <a:r>
              <a:rPr sz="2200" spc="-20" dirty="0">
                <a:latin typeface="Calibri"/>
                <a:cs typeface="Calibri"/>
              </a:rPr>
              <a:t>Transosseous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wiring</a:t>
            </a:r>
            <a:endParaRPr sz="2200">
              <a:latin typeface="Calibri"/>
              <a:cs typeface="Calibri"/>
            </a:endParaRPr>
          </a:p>
          <a:p>
            <a:pPr marL="870585" lvl="1" indent="-343535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870585" algn="l"/>
                <a:tab pos="871219" algn="l"/>
              </a:tabLst>
            </a:pPr>
            <a:r>
              <a:rPr sz="2200" spc="-5" dirty="0">
                <a:latin typeface="Calibri"/>
                <a:cs typeface="Calibri"/>
              </a:rPr>
              <a:t>Bone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plates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8"/>
    </mc:Choice>
    <mc:Fallback xmlns="">
      <p:transition spd="slow" advTm="1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5773" y="932433"/>
            <a:ext cx="10901427" cy="6335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spc="-35" dirty="0"/>
              <a:t>Isolated</a:t>
            </a:r>
            <a:r>
              <a:rPr sz="4000" spc="-110" dirty="0"/>
              <a:t> </a:t>
            </a:r>
            <a:r>
              <a:rPr sz="4000" spc="-50" dirty="0"/>
              <a:t>zygomatic</a:t>
            </a:r>
            <a:r>
              <a:rPr sz="4000" spc="-105" dirty="0"/>
              <a:t> </a:t>
            </a:r>
            <a:r>
              <a:rPr sz="4000" spc="-35" dirty="0"/>
              <a:t>arch </a:t>
            </a:r>
            <a:r>
              <a:rPr sz="4000" spc="-890" dirty="0"/>
              <a:t> </a:t>
            </a:r>
            <a:r>
              <a:rPr sz="4000" spc="-20" dirty="0"/>
              <a:t>(not</a:t>
            </a:r>
            <a:r>
              <a:rPr sz="4000" spc="-95" dirty="0"/>
              <a:t> </a:t>
            </a:r>
            <a:r>
              <a:rPr sz="4000" spc="-5" dirty="0"/>
              <a:t>a</a:t>
            </a:r>
            <a:r>
              <a:rPr sz="4000" spc="-60" dirty="0"/>
              <a:t> </a:t>
            </a:r>
            <a:r>
              <a:rPr sz="4000" spc="-30" dirty="0"/>
              <a:t>ZMC</a:t>
            </a:r>
            <a:r>
              <a:rPr sz="4000" spc="-95" dirty="0"/>
              <a:t> </a:t>
            </a:r>
            <a:r>
              <a:rPr sz="4000" spc="-40" dirty="0"/>
              <a:t>fracture)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374393" y="1763359"/>
            <a:ext cx="7908291" cy="1619673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Frequent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comminution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15" dirty="0">
                <a:latin typeface="Calibri"/>
                <a:cs typeface="Calibri"/>
              </a:rPr>
              <a:t> inward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displacement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at</a:t>
            </a:r>
            <a:r>
              <a:rPr sz="2400" dirty="0">
                <a:latin typeface="Calibri"/>
                <a:cs typeface="Calibri"/>
              </a:rPr>
              <a:t> mid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arch: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310"/>
              </a:spcBef>
              <a:buFont typeface="Arial MT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Localized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contour deformity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No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orbital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component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Usually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elevation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only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fixation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0" y="4061459"/>
            <a:ext cx="3041904" cy="25359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4400" y="4063746"/>
            <a:ext cx="2286000" cy="24163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86600" y="3986784"/>
            <a:ext cx="2590800" cy="245364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0"/>
    </mc:Choice>
    <mc:Fallback xmlns="">
      <p:transition spd="slow" advTm="1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2600" y="1738652"/>
            <a:ext cx="8615835" cy="41287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8"/>
    </mc:Choice>
    <mc:Fallback xmlns="">
      <p:transition spd="slow" advTm="10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6332"/>
            <a:ext cx="228346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5" dirty="0"/>
              <a:t>Midface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67991"/>
            <a:ext cx="6880859" cy="2675731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4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Includes</a:t>
            </a:r>
            <a:endParaRPr sz="2800">
              <a:latin typeface="Calibri"/>
              <a:cs typeface="Calibri"/>
            </a:endParaRPr>
          </a:p>
          <a:p>
            <a:pPr marL="413384" lvl="1" indent="-229235">
              <a:lnSpc>
                <a:spcPct val="100000"/>
              </a:lnSpc>
              <a:spcBef>
                <a:spcPts val="245"/>
              </a:spcBef>
              <a:buFont typeface="Arial MT"/>
              <a:buChar char="•"/>
              <a:tabLst>
                <a:tab pos="414020" algn="l"/>
              </a:tabLst>
            </a:pPr>
            <a:r>
              <a:rPr sz="2400" spc="-5" dirty="0">
                <a:latin typeface="Calibri"/>
                <a:cs typeface="Calibri"/>
              </a:rPr>
              <a:t>Shell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like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thin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bones</a:t>
            </a:r>
            <a:endParaRPr sz="2400">
              <a:latin typeface="Calibri"/>
              <a:cs typeface="Calibri"/>
            </a:endParaRPr>
          </a:p>
          <a:p>
            <a:pPr marL="413384" lvl="1" indent="-229235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414020" algn="l"/>
              </a:tabLst>
            </a:pPr>
            <a:r>
              <a:rPr sz="2400" spc="-10" dirty="0">
                <a:latin typeface="Calibri"/>
                <a:cs typeface="Calibri"/>
              </a:rPr>
              <a:t>Strong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reinforced </a:t>
            </a:r>
            <a:r>
              <a:rPr sz="2400" spc="-5" dirty="0">
                <a:latin typeface="Calibri"/>
                <a:cs typeface="Calibri"/>
              </a:rPr>
              <a:t>areas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called</a:t>
            </a:r>
            <a:r>
              <a:rPr sz="2400" spc="-10" dirty="0">
                <a:latin typeface="Calibri"/>
                <a:cs typeface="Calibri"/>
              </a:rPr>
              <a:t> buttresses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It </a:t>
            </a:r>
            <a:r>
              <a:rPr sz="2800" spc="-10" dirty="0">
                <a:latin typeface="Calibri"/>
                <a:cs typeface="Calibri"/>
              </a:rPr>
              <a:t>is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cellular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shock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absorbing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structure.</a:t>
            </a:r>
            <a:endParaRPr sz="2800">
              <a:latin typeface="Calibri"/>
              <a:cs typeface="Calibri"/>
            </a:endParaRPr>
          </a:p>
          <a:p>
            <a:pPr marL="351155" marR="5080" lvl="1" indent="-229235">
              <a:lnSpc>
                <a:spcPts val="3020"/>
              </a:lnSpc>
              <a:spcBef>
                <a:spcPts val="1045"/>
              </a:spcBef>
              <a:buFont typeface="Arial MT"/>
              <a:buChar char="•"/>
              <a:tabLst>
                <a:tab pos="351790" algn="l"/>
                <a:tab pos="2644775" algn="l"/>
                <a:tab pos="3300095" algn="l"/>
                <a:tab pos="4638040" algn="l"/>
              </a:tabLst>
            </a:pPr>
            <a:r>
              <a:rPr sz="2800" spc="-10" dirty="0">
                <a:latin typeface="Calibri"/>
                <a:cs typeface="Calibri"/>
              </a:rPr>
              <a:t>Lo</a:t>
            </a:r>
            <a:r>
              <a:rPr sz="2800" spc="-25" dirty="0">
                <a:latin typeface="Calibri"/>
                <a:cs typeface="Calibri"/>
              </a:rPr>
              <a:t>ca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w</a:t>
            </a:r>
            <a:r>
              <a:rPr sz="2800" spc="-5" dirty="0">
                <a:latin typeface="Calibri"/>
                <a:cs typeface="Calibri"/>
              </a:rPr>
              <a:t>it</a:t>
            </a:r>
            <a:r>
              <a:rPr sz="2800" spc="-15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hi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c</a:t>
            </a:r>
            <a:r>
              <a:rPr sz="2800" spc="-10" dirty="0">
                <a:latin typeface="Calibri"/>
                <a:cs typeface="Calibri"/>
              </a:rPr>
              <a:t>ompl</a:t>
            </a:r>
            <a:r>
              <a:rPr sz="2800" spc="-5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x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com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ar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me</a:t>
            </a:r>
            <a:r>
              <a:rPr sz="2800" spc="-40" dirty="0">
                <a:latin typeface="Calibri"/>
                <a:cs typeface="Calibri"/>
              </a:rPr>
              <a:t>n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al  which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tolerate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higher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forces.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27290" y="3601592"/>
            <a:ext cx="324802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41730" algn="l"/>
                <a:tab pos="1736089" algn="l"/>
              </a:tabLst>
            </a:pPr>
            <a:r>
              <a:rPr sz="2800" spc="-60" dirty="0">
                <a:latin typeface="Calibri"/>
                <a:cs typeface="Calibri"/>
              </a:rPr>
              <a:t>s</a:t>
            </a:r>
            <a:r>
              <a:rPr sz="2800" spc="-25" dirty="0">
                <a:latin typeface="Calibri"/>
                <a:cs typeface="Calibri"/>
              </a:rPr>
              <a:t>y</a:t>
            </a:r>
            <a:r>
              <a:rPr sz="2800" spc="-45" dirty="0">
                <a:latin typeface="Calibri"/>
                <a:cs typeface="Calibri"/>
              </a:rPr>
              <a:t>s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bu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ess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s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9"/>
    </mc:Choice>
    <mc:Fallback xmlns="">
      <p:transition spd="slow" advTm="2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6332"/>
            <a:ext cx="594106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65" dirty="0"/>
              <a:t>Dingman’s</a:t>
            </a:r>
            <a:r>
              <a:rPr sz="4400" spc="-140" dirty="0"/>
              <a:t> </a:t>
            </a:r>
            <a:r>
              <a:rPr sz="4400" spc="-45" dirty="0"/>
              <a:t>approach</a:t>
            </a:r>
            <a:endParaRPr sz="4400" dirty="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48034" y="1711823"/>
            <a:ext cx="7581767" cy="38507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3"/>
    </mc:Choice>
    <mc:Fallback xmlns="">
      <p:transition spd="slow" advTm="4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0382" y="304800"/>
            <a:ext cx="680821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5" dirty="0"/>
              <a:t>Percutaneous</a:t>
            </a:r>
            <a:r>
              <a:rPr sz="4400" spc="-150" dirty="0"/>
              <a:t> </a:t>
            </a:r>
            <a:r>
              <a:rPr sz="4400" spc="-40" dirty="0"/>
              <a:t>techniques</a:t>
            </a:r>
            <a:endParaRPr sz="4400" dirty="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1200" y="1219200"/>
            <a:ext cx="3410712" cy="24612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86965" y="2514600"/>
            <a:ext cx="3424547" cy="2590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16031" y="4191000"/>
            <a:ext cx="3332268" cy="22098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07795" y="3752469"/>
            <a:ext cx="30524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Posswillo’s</a:t>
            </a:r>
            <a:r>
              <a:rPr sz="1800" spc="-5" dirty="0">
                <a:latin typeface="Calibri"/>
                <a:cs typeface="Calibri"/>
              </a:rPr>
              <a:t> bone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Zygomatic </a:t>
            </a:r>
            <a:r>
              <a:rPr sz="1800" spc="-5" dirty="0">
                <a:latin typeface="Calibri"/>
                <a:cs typeface="Calibri"/>
              </a:rPr>
              <a:t>hook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13830" y="5429199"/>
            <a:ext cx="10953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Bone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screw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5"/>
    </mc:Choice>
    <mc:Fallback xmlns="">
      <p:transition spd="slow" advTm="12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13347" y="3496057"/>
            <a:ext cx="3930651" cy="2952115"/>
            <a:chOff x="6213347" y="3496055"/>
            <a:chExt cx="3930650" cy="295211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2491" y="3505199"/>
              <a:ext cx="3912108" cy="29337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17919" y="3500627"/>
              <a:ext cx="3921760" cy="2943225"/>
            </a:xfrm>
            <a:custGeom>
              <a:avLst/>
              <a:gdLst/>
              <a:ahLst/>
              <a:cxnLst/>
              <a:rect l="l" t="t" r="r" b="b"/>
              <a:pathLst>
                <a:path w="3921759" h="2943225">
                  <a:moveTo>
                    <a:pt x="0" y="2942844"/>
                  </a:moveTo>
                  <a:lnTo>
                    <a:pt x="3921252" y="2942844"/>
                  </a:lnTo>
                  <a:lnTo>
                    <a:pt x="3921252" y="0"/>
                  </a:lnTo>
                  <a:lnTo>
                    <a:pt x="0" y="0"/>
                  </a:lnTo>
                  <a:lnTo>
                    <a:pt x="0" y="2942844"/>
                  </a:lnTo>
                  <a:close/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222491" y="457200"/>
            <a:ext cx="3930651" cy="2952115"/>
            <a:chOff x="4155947" y="295656"/>
            <a:chExt cx="3930650" cy="295211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65091" y="304800"/>
              <a:ext cx="3912108" cy="2933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60519" y="300228"/>
              <a:ext cx="3921760" cy="2943225"/>
            </a:xfrm>
            <a:custGeom>
              <a:avLst/>
              <a:gdLst/>
              <a:ahLst/>
              <a:cxnLst/>
              <a:rect l="l" t="t" r="r" b="b"/>
              <a:pathLst>
                <a:path w="3921759" h="2943225">
                  <a:moveTo>
                    <a:pt x="0" y="2942844"/>
                  </a:moveTo>
                  <a:lnTo>
                    <a:pt x="3921252" y="2942844"/>
                  </a:lnTo>
                  <a:lnTo>
                    <a:pt x="3921252" y="0"/>
                  </a:lnTo>
                  <a:lnTo>
                    <a:pt x="0" y="0"/>
                  </a:lnTo>
                  <a:lnTo>
                    <a:pt x="0" y="2942844"/>
                  </a:lnTo>
                  <a:close/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022348" y="3496057"/>
            <a:ext cx="3930651" cy="2952115"/>
            <a:chOff x="2022348" y="3496055"/>
            <a:chExt cx="3930650" cy="295211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1492" y="3505199"/>
              <a:ext cx="3912107" cy="29337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026920" y="3500627"/>
              <a:ext cx="3921760" cy="2943225"/>
            </a:xfrm>
            <a:custGeom>
              <a:avLst/>
              <a:gdLst/>
              <a:ahLst/>
              <a:cxnLst/>
              <a:rect l="l" t="t" r="r" b="b"/>
              <a:pathLst>
                <a:path w="3921760" h="2943225">
                  <a:moveTo>
                    <a:pt x="0" y="2942844"/>
                  </a:moveTo>
                  <a:lnTo>
                    <a:pt x="3921252" y="2942844"/>
                  </a:lnTo>
                  <a:lnTo>
                    <a:pt x="3921252" y="0"/>
                  </a:lnTo>
                  <a:lnTo>
                    <a:pt x="0" y="0"/>
                  </a:lnTo>
                  <a:lnTo>
                    <a:pt x="0" y="2942844"/>
                  </a:lnTo>
                  <a:close/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8600" y="10668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>
                <a:solidFill>
                  <a:srgbClr val="FFC000"/>
                </a:solidFill>
              </a:rPr>
              <a:t>Gilles Temporal Approach</a:t>
            </a:r>
            <a:endParaRPr lang="en-IN" sz="3600" dirty="0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8"/>
    </mc:Choice>
    <mc:Fallback xmlns="">
      <p:transition spd="slow" advTm="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1" y="616332"/>
            <a:ext cx="479805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90" dirty="0"/>
              <a:t>Keen’s</a:t>
            </a:r>
            <a:r>
              <a:rPr sz="4400" spc="-130" dirty="0"/>
              <a:t> </a:t>
            </a:r>
            <a:r>
              <a:rPr sz="4400" spc="-80" dirty="0"/>
              <a:t>Technique</a:t>
            </a:r>
            <a:endParaRPr sz="4400" dirty="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6648" y="1600202"/>
            <a:ext cx="7918704" cy="35789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6"/>
    </mc:Choice>
    <mc:Fallback xmlns="">
      <p:transition spd="slow" advTm="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4648" y="-215352"/>
            <a:ext cx="490410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Arial"/>
                <a:cs typeface="Arial"/>
              </a:rPr>
              <a:t>Single-point</a:t>
            </a:r>
            <a:r>
              <a:rPr sz="4000" b="1" spc="-35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fixation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98728" y="1128751"/>
            <a:ext cx="7877809" cy="20871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3200" spc="-5" dirty="0">
                <a:latin typeface="Calibri"/>
                <a:cs typeface="Calibri"/>
              </a:rPr>
              <a:t>Usually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at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zygomaticomaxillary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buttress:</a:t>
            </a:r>
            <a:endParaRPr sz="3200">
              <a:latin typeface="Calibri"/>
              <a:cs typeface="Calibri"/>
            </a:endParaRPr>
          </a:p>
          <a:p>
            <a:pPr marL="698500" indent="-228600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698500" algn="l"/>
              </a:tabLst>
            </a:pPr>
            <a:r>
              <a:rPr sz="3200" spc="-5" dirty="0">
                <a:latin typeface="Calibri"/>
                <a:cs typeface="Calibri"/>
              </a:rPr>
              <a:t>Minimally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displaced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fracture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20" dirty="0">
                <a:latin typeface="Calibri"/>
                <a:cs typeface="Calibri"/>
              </a:rPr>
              <a:t>rotation</a:t>
            </a:r>
            <a:endParaRPr sz="3200">
              <a:latin typeface="Calibri"/>
              <a:cs typeface="Calibri"/>
            </a:endParaRPr>
          </a:p>
          <a:p>
            <a:pPr marL="698500" indent="-228600">
              <a:lnSpc>
                <a:spcPct val="100000"/>
              </a:lnSpc>
              <a:spcBef>
                <a:spcPts val="215"/>
              </a:spcBef>
              <a:buFont typeface="Arial MT"/>
              <a:buChar char="•"/>
              <a:tabLst>
                <a:tab pos="698500" algn="l"/>
              </a:tabLst>
            </a:pPr>
            <a:r>
              <a:rPr sz="3200" dirty="0">
                <a:latin typeface="Calibri"/>
                <a:cs typeface="Calibri"/>
              </a:rPr>
              <a:t>No</a:t>
            </a:r>
            <a:r>
              <a:rPr sz="3200" spc="-10" dirty="0">
                <a:latin typeface="Calibri"/>
                <a:cs typeface="Calibri"/>
              </a:rPr>
              <a:t> displacement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at</a:t>
            </a:r>
            <a:r>
              <a:rPr sz="3200" dirty="0">
                <a:latin typeface="Calibri"/>
                <a:cs typeface="Calibri"/>
              </a:rPr>
              <a:t> FZ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suture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or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lateral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wall</a:t>
            </a:r>
            <a:endParaRPr sz="3200">
              <a:latin typeface="Calibri"/>
              <a:cs typeface="Calibri"/>
            </a:endParaRPr>
          </a:p>
          <a:p>
            <a:pPr marL="698500" indent="-228600">
              <a:lnSpc>
                <a:spcPct val="100000"/>
              </a:lnSpc>
              <a:spcBef>
                <a:spcPts val="220"/>
              </a:spcBef>
              <a:buFont typeface="Arial MT"/>
              <a:buChar char="•"/>
              <a:tabLst>
                <a:tab pos="698500" algn="l"/>
              </a:tabLst>
            </a:pPr>
            <a:r>
              <a:rPr sz="3200" spc="-5" dirty="0">
                <a:latin typeface="Calibri"/>
                <a:cs typeface="Calibri"/>
              </a:rPr>
              <a:t>Simple</a:t>
            </a:r>
            <a:r>
              <a:rPr sz="3200" spc="-15" dirty="0">
                <a:latin typeface="Calibri"/>
                <a:cs typeface="Calibri"/>
              </a:rPr>
              <a:t> fractures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31607" y="3887723"/>
            <a:ext cx="3060192" cy="24627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0201" y="3867911"/>
            <a:ext cx="2677668" cy="24825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84547" y="3851147"/>
            <a:ext cx="3083052" cy="254965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1"/>
    </mc:Choice>
    <mc:Fallback xmlns="">
      <p:transition spd="slow" advTm="12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609600"/>
            <a:ext cx="510285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0" dirty="0"/>
              <a:t>One</a:t>
            </a:r>
            <a:r>
              <a:rPr sz="4400" spc="-145" dirty="0"/>
              <a:t> </a:t>
            </a:r>
            <a:r>
              <a:rPr sz="4400" spc="-35" dirty="0"/>
              <a:t>point</a:t>
            </a:r>
            <a:r>
              <a:rPr sz="4400" spc="-120" dirty="0"/>
              <a:t> </a:t>
            </a:r>
            <a:r>
              <a:rPr sz="4400" spc="-40" dirty="0"/>
              <a:t>fixation</a:t>
            </a:r>
            <a:endParaRPr sz="4400" dirty="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6225" y="2133600"/>
            <a:ext cx="4562475" cy="36766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1"/>
    </mc:Choice>
    <mc:Fallback xmlns="">
      <p:transition spd="slow" advTm="1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9154" y="88256"/>
            <a:ext cx="439547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Arial"/>
                <a:cs typeface="Arial"/>
              </a:rPr>
              <a:t>Two-point</a:t>
            </a:r>
            <a:r>
              <a:rPr sz="4000" b="1" spc="-5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fixation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42628"/>
            <a:ext cx="8223251" cy="130997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800" spc="-25" dirty="0">
                <a:latin typeface="Calibri"/>
                <a:cs typeface="Calibri"/>
              </a:rPr>
              <a:t>Frontozygomatic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zygomaticomaxillary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buttresses:</a:t>
            </a:r>
            <a:endParaRPr sz="2800">
              <a:latin typeface="Calibri"/>
              <a:cs typeface="Calibri"/>
            </a:endParaRPr>
          </a:p>
          <a:p>
            <a:pPr marL="698500" indent="-229235">
              <a:lnSpc>
                <a:spcPct val="100000"/>
              </a:lnSpc>
              <a:spcBef>
                <a:spcPts val="345"/>
              </a:spcBef>
              <a:buFont typeface="Arial MT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Comminution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may </a:t>
            </a:r>
            <a:r>
              <a:rPr sz="2400" spc="-5" dirty="0">
                <a:latin typeface="Calibri"/>
                <a:cs typeface="Calibri"/>
              </a:rPr>
              <a:t>be</a:t>
            </a:r>
            <a:r>
              <a:rPr sz="2400" spc="-10" dirty="0">
                <a:latin typeface="Calibri"/>
                <a:cs typeface="Calibri"/>
              </a:rPr>
              <a:t> present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at</a:t>
            </a:r>
            <a:r>
              <a:rPr sz="2400" spc="-5" dirty="0">
                <a:latin typeface="Calibri"/>
                <a:cs typeface="Calibri"/>
              </a:rPr>
              <a:t> one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both </a:t>
            </a:r>
            <a:r>
              <a:rPr sz="2400" spc="-10" dirty="0">
                <a:latin typeface="Calibri"/>
                <a:cs typeface="Calibri"/>
              </a:rPr>
              <a:t>buttresses</a:t>
            </a:r>
            <a:endParaRPr sz="2400">
              <a:latin typeface="Calibri"/>
              <a:cs typeface="Calibri"/>
            </a:endParaRPr>
          </a:p>
          <a:p>
            <a:pPr marL="698500" indent="-229235">
              <a:lnSpc>
                <a:spcPct val="100000"/>
              </a:lnSpc>
              <a:spcBef>
                <a:spcPts val="310"/>
              </a:spcBef>
              <a:buFont typeface="Arial MT"/>
              <a:buChar char="•"/>
              <a:tabLst>
                <a:tab pos="699135" algn="l"/>
              </a:tabLst>
            </a:pPr>
            <a:r>
              <a:rPr sz="2400" spc="-10" dirty="0">
                <a:latin typeface="Calibri"/>
                <a:cs typeface="Calibri"/>
              </a:rPr>
              <a:t>Where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there</a:t>
            </a:r>
            <a:r>
              <a:rPr sz="2400" dirty="0">
                <a:latin typeface="Calibri"/>
                <a:cs typeface="Calibri"/>
              </a:rPr>
              <a:t> is </a:t>
            </a:r>
            <a:r>
              <a:rPr sz="2400" spc="-5" dirty="0">
                <a:latin typeface="Calibri"/>
                <a:cs typeface="Calibri"/>
              </a:rPr>
              <a:t>no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indication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orbital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floor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exploration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89533" y="3936493"/>
            <a:ext cx="9002395" cy="2616835"/>
            <a:chOff x="1589532" y="3936491"/>
            <a:chExt cx="9002395" cy="26168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9532" y="3936491"/>
              <a:ext cx="5993892" cy="26167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4091" y="3936491"/>
              <a:ext cx="2997707" cy="2590800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5"/>
    </mc:Choice>
    <mc:Fallback xmlns="">
      <p:transition spd="slow" advTm="13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33400"/>
            <a:ext cx="563626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10" dirty="0"/>
              <a:t>Two</a:t>
            </a:r>
            <a:r>
              <a:rPr sz="4400" spc="-135" dirty="0"/>
              <a:t> </a:t>
            </a:r>
            <a:r>
              <a:rPr sz="4400" spc="-35" dirty="0"/>
              <a:t>point</a:t>
            </a:r>
            <a:r>
              <a:rPr sz="4400" spc="-120" dirty="0"/>
              <a:t> </a:t>
            </a:r>
            <a:r>
              <a:rPr sz="4400" spc="-40" dirty="0"/>
              <a:t>fixation</a:t>
            </a:r>
            <a:endParaRPr sz="4400" dirty="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9013" y="1828800"/>
            <a:ext cx="4651587" cy="38084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5"/>
    </mc:Choice>
    <mc:Fallback xmlns="">
      <p:transition spd="slow" advTm="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7498" y="600908"/>
            <a:ext cx="588810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5" dirty="0"/>
              <a:t>Three-point</a:t>
            </a:r>
            <a:r>
              <a:rPr sz="4400" spc="-145" dirty="0"/>
              <a:t> </a:t>
            </a:r>
            <a:r>
              <a:rPr sz="4400" spc="-40" dirty="0"/>
              <a:t>fixation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42627"/>
            <a:ext cx="8046084" cy="1717778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800" spc="-10" dirty="0">
                <a:latin typeface="Calibri"/>
                <a:cs typeface="Calibri"/>
              </a:rPr>
              <a:t>FZ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ZM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buttresses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infraorbital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rim:</a:t>
            </a:r>
            <a:endParaRPr sz="2800">
              <a:latin typeface="Calibri"/>
              <a:cs typeface="Calibri"/>
            </a:endParaRPr>
          </a:p>
          <a:p>
            <a:pPr marL="698500" indent="-229235">
              <a:lnSpc>
                <a:spcPct val="100000"/>
              </a:lnSpc>
              <a:spcBef>
                <a:spcPts val="345"/>
              </a:spcBef>
              <a:buFont typeface="Arial MT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Comminution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10" dirty="0">
                <a:latin typeface="Calibri"/>
                <a:cs typeface="Calibri"/>
              </a:rPr>
              <a:t> buttresses,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often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outwardly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displaced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arch</a:t>
            </a:r>
            <a:endParaRPr sz="2400">
              <a:latin typeface="Calibri"/>
              <a:cs typeface="Calibri"/>
            </a:endParaRPr>
          </a:p>
          <a:p>
            <a:pPr marL="698500" indent="-229235">
              <a:lnSpc>
                <a:spcPct val="100000"/>
              </a:lnSpc>
              <a:spcBef>
                <a:spcPts val="310"/>
              </a:spcBef>
              <a:buFont typeface="Arial MT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High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velocity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injury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loss</a:t>
            </a:r>
            <a:r>
              <a:rPr sz="2400" spc="-10" dirty="0">
                <a:latin typeface="Calibri"/>
                <a:cs typeface="Calibri"/>
              </a:rPr>
              <a:t> of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soft-tissue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support</a:t>
            </a:r>
            <a:endParaRPr sz="2400">
              <a:latin typeface="Calibri"/>
              <a:cs typeface="Calibri"/>
            </a:endParaRPr>
          </a:p>
          <a:p>
            <a:pPr marL="698500" indent="-229235">
              <a:lnSpc>
                <a:spcPct val="100000"/>
              </a:lnSpc>
              <a:spcBef>
                <a:spcPts val="310"/>
              </a:spcBef>
              <a:buFont typeface="Arial MT"/>
              <a:buChar char="•"/>
              <a:tabLst>
                <a:tab pos="699135" algn="l"/>
              </a:tabLst>
            </a:pPr>
            <a:r>
              <a:rPr sz="2400" dirty="0">
                <a:latin typeface="Calibri"/>
                <a:cs typeface="Calibri"/>
              </a:rPr>
              <a:t>Need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10" dirty="0">
                <a:latin typeface="Calibri"/>
                <a:cs typeface="Calibri"/>
              </a:rPr>
              <a:t> orbital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floor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exploration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04416" y="3919730"/>
            <a:ext cx="2406651" cy="2662555"/>
            <a:chOff x="1804416" y="3919728"/>
            <a:chExt cx="2406650" cy="266255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3372" y="3948684"/>
              <a:ext cx="2348483" cy="26045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18894" y="3934206"/>
              <a:ext cx="2377440" cy="2633980"/>
            </a:xfrm>
            <a:custGeom>
              <a:avLst/>
              <a:gdLst/>
              <a:ahLst/>
              <a:cxnLst/>
              <a:rect l="l" t="t" r="r" b="b"/>
              <a:pathLst>
                <a:path w="2377440" h="2633979">
                  <a:moveTo>
                    <a:pt x="0" y="2633472"/>
                  </a:moveTo>
                  <a:lnTo>
                    <a:pt x="2377439" y="2633472"/>
                  </a:lnTo>
                  <a:lnTo>
                    <a:pt x="2377439" y="0"/>
                  </a:lnTo>
                  <a:lnTo>
                    <a:pt x="0" y="0"/>
                  </a:lnTo>
                  <a:lnTo>
                    <a:pt x="0" y="2633472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754113" y="3919730"/>
            <a:ext cx="2333625" cy="2662555"/>
            <a:chOff x="7754111" y="3919728"/>
            <a:chExt cx="2333625" cy="266255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3067" y="3948684"/>
              <a:ext cx="2275331" cy="26045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68589" y="3934206"/>
              <a:ext cx="2304415" cy="2633980"/>
            </a:xfrm>
            <a:custGeom>
              <a:avLst/>
              <a:gdLst/>
              <a:ahLst/>
              <a:cxnLst/>
              <a:rect l="l" t="t" r="r" b="b"/>
              <a:pathLst>
                <a:path w="2304415" h="2633979">
                  <a:moveTo>
                    <a:pt x="0" y="2633472"/>
                  </a:moveTo>
                  <a:lnTo>
                    <a:pt x="2304288" y="2633472"/>
                  </a:lnTo>
                  <a:lnTo>
                    <a:pt x="2304288" y="0"/>
                  </a:lnTo>
                  <a:lnTo>
                    <a:pt x="0" y="0"/>
                  </a:lnTo>
                  <a:lnTo>
                    <a:pt x="0" y="2633472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847844" y="3919730"/>
            <a:ext cx="2301240" cy="2662555"/>
            <a:chOff x="4847844" y="3919728"/>
            <a:chExt cx="2301240" cy="266255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6800" y="3948684"/>
              <a:ext cx="2243328" cy="26045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62322" y="3934206"/>
              <a:ext cx="2272665" cy="2633980"/>
            </a:xfrm>
            <a:custGeom>
              <a:avLst/>
              <a:gdLst/>
              <a:ahLst/>
              <a:cxnLst/>
              <a:rect l="l" t="t" r="r" b="b"/>
              <a:pathLst>
                <a:path w="2272665" h="2633979">
                  <a:moveTo>
                    <a:pt x="0" y="2633472"/>
                  </a:moveTo>
                  <a:lnTo>
                    <a:pt x="2272283" y="2633472"/>
                  </a:lnTo>
                  <a:lnTo>
                    <a:pt x="2272283" y="0"/>
                  </a:lnTo>
                  <a:lnTo>
                    <a:pt x="0" y="0"/>
                  </a:lnTo>
                  <a:lnTo>
                    <a:pt x="0" y="2633472"/>
                  </a:lnTo>
                  <a:close/>
                </a:path>
              </a:pathLst>
            </a:custGeom>
            <a:ln w="2895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7"/>
    </mc:Choice>
    <mc:Fallback xmlns="">
      <p:transition spd="slow" advTm="19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0" y="616332"/>
            <a:ext cx="510286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0" dirty="0"/>
              <a:t>Three</a:t>
            </a:r>
            <a:r>
              <a:rPr sz="4400" spc="-135" dirty="0"/>
              <a:t> </a:t>
            </a:r>
            <a:r>
              <a:rPr sz="4400" spc="-35" dirty="0"/>
              <a:t>point</a:t>
            </a:r>
            <a:r>
              <a:rPr sz="4400" spc="-114" dirty="0"/>
              <a:t> </a:t>
            </a:r>
            <a:r>
              <a:rPr sz="4400" spc="-40" dirty="0"/>
              <a:t>fixation</a:t>
            </a:r>
            <a:endParaRPr sz="4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384970" y="2133600"/>
            <a:ext cx="7902575" cy="2941320"/>
            <a:chOff x="2384969" y="2133600"/>
            <a:chExt cx="7902575" cy="294132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4969" y="2133600"/>
              <a:ext cx="3768942" cy="2941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9800" y="2209800"/>
              <a:ext cx="4267200" cy="2819400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6"/>
    </mc:Choice>
    <mc:Fallback xmlns="">
      <p:transition spd="slow" advTm="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2201" y="3276600"/>
            <a:ext cx="4061459" cy="31287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22569" y="1961934"/>
            <a:ext cx="3596665" cy="27327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04710" y="510810"/>
            <a:ext cx="3449781" cy="255978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2"/>
    </mc:Choice>
    <mc:Fallback xmlns="">
      <p:transition spd="slow" advTm="10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2766" y="88256"/>
            <a:ext cx="450850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latin typeface="Arial"/>
                <a:cs typeface="Arial"/>
              </a:rPr>
              <a:t>Four-point </a:t>
            </a:r>
            <a:r>
              <a:rPr sz="4000" b="1" spc="-5" dirty="0">
                <a:latin typeface="Arial"/>
                <a:cs typeface="Arial"/>
              </a:rPr>
              <a:t>fixation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40" y="1742628"/>
            <a:ext cx="9580245" cy="1658787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800" spc="-10" dirty="0">
                <a:latin typeface="Calibri"/>
                <a:cs typeface="Calibri"/>
              </a:rPr>
              <a:t>FZ,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ZM,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infraorbital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rim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buttresses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zygomatic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arch:</a:t>
            </a:r>
            <a:endParaRPr sz="2800">
              <a:latin typeface="Calibri"/>
              <a:cs typeface="Calibri"/>
            </a:endParaRPr>
          </a:p>
          <a:p>
            <a:pPr marL="698500" marR="5080" indent="-228600">
              <a:lnSpc>
                <a:spcPts val="2590"/>
              </a:lnSpc>
              <a:spcBef>
                <a:spcPts val="670"/>
              </a:spcBef>
              <a:buFont typeface="Arial MT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Displaced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and/or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comminuted</a:t>
            </a:r>
            <a:r>
              <a:rPr sz="2400" spc="-15" dirty="0">
                <a:latin typeface="Calibri"/>
                <a:cs typeface="Calibri"/>
              </a:rPr>
              <a:t> fractures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loss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of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anatomic </a:t>
            </a:r>
            <a:r>
              <a:rPr sz="2400" spc="-20" dirty="0">
                <a:latin typeface="Calibri"/>
                <a:cs typeface="Calibri"/>
              </a:rPr>
              <a:t>reference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points</a:t>
            </a:r>
            <a:endParaRPr sz="2400">
              <a:latin typeface="Calibri"/>
              <a:cs typeface="Calibri"/>
            </a:endParaRPr>
          </a:p>
          <a:p>
            <a:pPr marL="698500" indent="-229235">
              <a:lnSpc>
                <a:spcPct val="100000"/>
              </a:lnSpc>
              <a:spcBef>
                <a:spcPts val="275"/>
              </a:spcBef>
              <a:buFont typeface="Arial MT"/>
              <a:buChar char="•"/>
              <a:tabLst>
                <a:tab pos="699135" algn="l"/>
              </a:tabLst>
            </a:pPr>
            <a:r>
              <a:rPr sz="2400" spc="-15" dirty="0">
                <a:latin typeface="Calibri"/>
                <a:cs typeface="Calibri"/>
              </a:rPr>
              <a:t>Panfacial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fractures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0200" y="3939540"/>
            <a:ext cx="3145536" cy="26136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6800" y="3939540"/>
            <a:ext cx="2859024" cy="26136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08035" y="3939540"/>
            <a:ext cx="2683764" cy="26014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6"/>
    </mc:Choice>
    <mc:Fallback xmlns="">
      <p:transition spd="slow" advTm="1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0" y="616332"/>
            <a:ext cx="502666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0" dirty="0"/>
              <a:t>Four</a:t>
            </a:r>
            <a:r>
              <a:rPr sz="4400" spc="-130" dirty="0"/>
              <a:t> </a:t>
            </a:r>
            <a:r>
              <a:rPr sz="4400" spc="-35" dirty="0"/>
              <a:t>point</a:t>
            </a:r>
            <a:r>
              <a:rPr sz="4400" spc="-120" dirty="0"/>
              <a:t> </a:t>
            </a:r>
            <a:r>
              <a:rPr sz="4400" spc="-40" dirty="0"/>
              <a:t>fixation</a:t>
            </a:r>
            <a:endParaRPr sz="4400" dirty="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8365" y="1828800"/>
            <a:ext cx="5458747" cy="39707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1"/>
    </mc:Choice>
    <mc:Fallback xmlns="">
      <p:transition spd="slow" advTm="5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2885" y="521209"/>
            <a:ext cx="281711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5" dirty="0"/>
              <a:t>Conclusion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2060194" y="1831976"/>
            <a:ext cx="8073391" cy="4349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3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6FC0"/>
                </a:solidFill>
                <a:latin typeface="Calibri"/>
                <a:cs typeface="Calibri"/>
              </a:rPr>
              <a:t>precise anatomical</a:t>
            </a:r>
            <a:r>
              <a:rPr sz="30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6FC0"/>
                </a:solidFill>
                <a:latin typeface="Calibri"/>
                <a:cs typeface="Calibri"/>
              </a:rPr>
              <a:t>reduction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7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Reconstruction</a:t>
            </a:r>
            <a:r>
              <a:rPr sz="3000" spc="13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should</a:t>
            </a:r>
            <a:r>
              <a:rPr sz="3000" spc="1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be</a:t>
            </a:r>
            <a:r>
              <a:rPr sz="3000" spc="13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started</a:t>
            </a:r>
            <a:r>
              <a:rPr sz="3000" spc="1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in</a:t>
            </a:r>
            <a:r>
              <a:rPr sz="3000" spc="13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the</a:t>
            </a:r>
            <a:r>
              <a:rPr sz="3000" spc="13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area</a:t>
            </a:r>
            <a:r>
              <a:rPr sz="3000" spc="13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that </a:t>
            </a:r>
            <a:r>
              <a:rPr sz="3000" spc="-66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gives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maximum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information.</a:t>
            </a:r>
            <a:endParaRPr sz="3000">
              <a:latin typeface="Calibri"/>
              <a:cs typeface="Calibri"/>
            </a:endParaRPr>
          </a:p>
          <a:p>
            <a:pPr marL="355600" marR="6350" indent="-342900">
              <a:lnSpc>
                <a:spcPct val="80000"/>
              </a:lnSpc>
              <a:spcBef>
                <a:spcPts val="720"/>
              </a:spcBef>
              <a:buFont typeface="Arial MT"/>
              <a:buChar char="•"/>
              <a:tabLst>
                <a:tab pos="354965" algn="l"/>
                <a:tab pos="355600" algn="l"/>
                <a:tab pos="1780539" algn="l"/>
                <a:tab pos="2307590" algn="l"/>
                <a:tab pos="3895725" algn="l"/>
                <a:tab pos="4793615" algn="l"/>
                <a:tab pos="6339205" algn="l"/>
                <a:tab pos="7477759" algn="l"/>
              </a:tabLst>
            </a:pPr>
            <a:r>
              <a:rPr sz="3000" spc="-5" dirty="0">
                <a:latin typeface="Calibri"/>
                <a:cs typeface="Calibri"/>
              </a:rPr>
              <a:t>Fi</a:t>
            </a:r>
            <a:r>
              <a:rPr sz="3000" spc="-60" dirty="0">
                <a:latin typeface="Calibri"/>
                <a:cs typeface="Calibri"/>
              </a:rPr>
              <a:t>x</a:t>
            </a:r>
            <a:r>
              <a:rPr sz="3000" spc="-35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tion	of	</a:t>
            </a:r>
            <a:r>
              <a:rPr sz="3000" spc="-5" dirty="0">
                <a:latin typeface="Calibri"/>
                <a:cs typeface="Calibri"/>
              </a:rPr>
              <a:t>f</a:t>
            </a:r>
            <a:r>
              <a:rPr sz="3000" spc="-7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ac</a:t>
            </a:r>
            <a:r>
              <a:rPr sz="3000" spc="5" dirty="0">
                <a:latin typeface="Calibri"/>
                <a:cs typeface="Calibri"/>
              </a:rPr>
              <a:t>t</a:t>
            </a:r>
            <a:r>
              <a:rPr sz="3000" spc="-20" dirty="0">
                <a:latin typeface="Calibri"/>
                <a:cs typeface="Calibri"/>
              </a:rPr>
              <a:t>u</a:t>
            </a:r>
            <a:r>
              <a:rPr sz="3000" spc="-4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es	with	</a:t>
            </a:r>
            <a:r>
              <a:rPr sz="3000" spc="-5" dirty="0">
                <a:latin typeface="Calibri"/>
                <a:cs typeface="Calibri"/>
              </a:rPr>
              <a:t>d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30" dirty="0">
                <a:latin typeface="Calibri"/>
                <a:cs typeface="Calibri"/>
              </a:rPr>
              <a:t>f</a:t>
            </a:r>
            <a:r>
              <a:rPr sz="3000" spc="-80" dirty="0">
                <a:latin typeface="Calibri"/>
                <a:cs typeface="Calibri"/>
              </a:rPr>
              <a:t>f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t	</a:t>
            </a:r>
            <a:r>
              <a:rPr sz="3000" spc="-5" dirty="0">
                <a:latin typeface="Calibri"/>
                <a:cs typeface="Calibri"/>
              </a:rPr>
              <a:t>p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spc="-25" dirty="0">
                <a:latin typeface="Calibri"/>
                <a:cs typeface="Calibri"/>
              </a:rPr>
              <a:t>a</a:t>
            </a:r>
            <a:r>
              <a:rPr sz="3000" spc="-3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es	a</a:t>
            </a:r>
            <a:r>
              <a:rPr sz="3000" spc="-1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d  </a:t>
            </a:r>
            <a:r>
              <a:rPr sz="3000" spc="-15" dirty="0">
                <a:latin typeface="Calibri"/>
                <a:cs typeface="Calibri"/>
              </a:rPr>
              <a:t>screws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for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three-dimensional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30" dirty="0">
                <a:latin typeface="Calibri"/>
                <a:cs typeface="Calibri"/>
              </a:rPr>
              <a:t>stability.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Wide </a:t>
            </a:r>
            <a:r>
              <a:rPr sz="3000" spc="-20" dirty="0">
                <a:latin typeface="Calibri"/>
                <a:cs typeface="Calibri"/>
              </a:rPr>
              <a:t>exposure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and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using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the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buttresses.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Immediate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use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bone</a:t>
            </a:r>
            <a:r>
              <a:rPr sz="3000" spc="-10" dirty="0">
                <a:latin typeface="Calibri"/>
                <a:cs typeface="Calibri"/>
              </a:rPr>
              <a:t> grafts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when</a:t>
            </a:r>
            <a:r>
              <a:rPr sz="3000" spc="-20" dirty="0">
                <a:latin typeface="Calibri"/>
                <a:cs typeface="Calibri"/>
              </a:rPr>
              <a:t> necessary.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Careful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management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lacerations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and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incisions.</a:t>
            </a:r>
            <a:endParaRPr sz="3000">
              <a:latin typeface="Calibri"/>
              <a:cs typeface="Calibri"/>
            </a:endParaRPr>
          </a:p>
          <a:p>
            <a:pPr marL="355600" marR="8890" indent="-342900">
              <a:lnSpc>
                <a:spcPts val="2880"/>
              </a:lnSpc>
              <a:spcBef>
                <a:spcPts val="6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Immediate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definitive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repair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within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48–72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hours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to </a:t>
            </a:r>
            <a:r>
              <a:rPr sz="3000" spc="-66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prevent </a:t>
            </a:r>
            <a:r>
              <a:rPr sz="3000" spc="-5" dirty="0">
                <a:latin typeface="Calibri"/>
                <a:cs typeface="Calibri"/>
              </a:rPr>
              <a:t>scarring.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9"/>
    </mc:Choice>
    <mc:Fallback xmlns="">
      <p:transition spd="slow" advTm="30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677108"/>
            <a:ext cx="35814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5" dirty="0"/>
              <a:t>Biomechanics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2060193" y="1481291"/>
            <a:ext cx="6953251" cy="1571584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800" spc="-15" dirty="0">
                <a:latin typeface="Calibri"/>
                <a:cs typeface="Calibri"/>
              </a:rPr>
              <a:t>Midface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equates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tent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where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75" dirty="0">
                <a:latin typeface="Calibri"/>
                <a:cs typeface="Calibri"/>
              </a:rPr>
              <a:t>Tent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poles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represent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bony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midface.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30" dirty="0">
                <a:latin typeface="Calibri"/>
                <a:cs typeface="Calibri"/>
              </a:rPr>
              <a:t>Tarpaulin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represents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overlying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soft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tissues.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9200" y="3465873"/>
            <a:ext cx="2706168" cy="301112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5"/>
    </mc:Choice>
    <mc:Fallback xmlns="">
      <p:transition spd="slow" advTm="1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8400" y="1066800"/>
            <a:ext cx="7239000" cy="49367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0"/>
    </mc:Choice>
    <mc:Fallback xmlns="">
      <p:transition spd="slow" advTm="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649399"/>
            <a:ext cx="37338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5" dirty="0"/>
              <a:t>Biomechanics</a:t>
            </a:r>
            <a:endParaRPr sz="440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812800" y="1600200"/>
            <a:ext cx="10566400" cy="2778966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0"/>
              </a:spcBef>
              <a:buFont typeface="Arial MT"/>
              <a:buChar char="•"/>
              <a:tabLst>
                <a:tab pos="241935" algn="l"/>
                <a:tab pos="1668145" algn="l"/>
                <a:tab pos="3070860" algn="l"/>
                <a:tab pos="4512310" algn="l"/>
                <a:tab pos="6351905" algn="l"/>
                <a:tab pos="7231380" algn="l"/>
                <a:tab pos="8993505" algn="l"/>
                <a:tab pos="9544050" algn="l"/>
              </a:tabLst>
            </a:pPr>
            <a:r>
              <a:rPr sz="2800" spc="-5" dirty="0"/>
              <a:t>Mid</a:t>
            </a:r>
            <a:r>
              <a:rPr sz="2800" spc="-60" dirty="0"/>
              <a:t>f</a:t>
            </a:r>
            <a:r>
              <a:rPr sz="2800" spc="-5" dirty="0"/>
              <a:t>a</a:t>
            </a:r>
            <a:r>
              <a:rPr sz="2800" spc="5" dirty="0"/>
              <a:t>c</a:t>
            </a:r>
            <a:r>
              <a:rPr sz="2800" spc="-5" dirty="0"/>
              <a:t>e</a:t>
            </a:r>
            <a:r>
              <a:rPr sz="2800" dirty="0"/>
              <a:t>	</a:t>
            </a:r>
            <a:r>
              <a:rPr sz="2800" spc="-10" dirty="0"/>
              <a:t>oc</a:t>
            </a:r>
            <a:r>
              <a:rPr sz="2800" spc="5" dirty="0"/>
              <a:t>c</a:t>
            </a:r>
            <a:r>
              <a:rPr sz="2800" spc="-5" dirty="0"/>
              <a:t>lusal</a:t>
            </a:r>
            <a:r>
              <a:rPr sz="2800" dirty="0"/>
              <a:t>	s</a:t>
            </a:r>
            <a:r>
              <a:rPr sz="2800" spc="-10" dirty="0"/>
              <a:t>ur</a:t>
            </a:r>
            <a:r>
              <a:rPr sz="2800" spc="-75" dirty="0"/>
              <a:t>f</a:t>
            </a:r>
            <a:r>
              <a:rPr sz="2800" spc="-5" dirty="0"/>
              <a:t>a</a:t>
            </a:r>
            <a:r>
              <a:rPr sz="2800" dirty="0"/>
              <a:t>c</a:t>
            </a:r>
            <a:r>
              <a:rPr sz="2800" spc="-5" dirty="0"/>
              <a:t>es</a:t>
            </a:r>
            <a:r>
              <a:rPr sz="2800" dirty="0"/>
              <a:t>	</a:t>
            </a:r>
            <a:r>
              <a:rPr sz="2800" spc="-45" dirty="0"/>
              <a:t>e</a:t>
            </a:r>
            <a:r>
              <a:rPr sz="2800" spc="-10" dirty="0"/>
              <a:t>xper</a:t>
            </a:r>
            <a:r>
              <a:rPr sz="2800" spc="-20" dirty="0"/>
              <a:t>i</a:t>
            </a:r>
            <a:r>
              <a:rPr sz="2800" spc="-5" dirty="0"/>
              <a:t>ence</a:t>
            </a:r>
            <a:r>
              <a:rPr sz="2800" dirty="0"/>
              <a:t>	</a:t>
            </a:r>
            <a:r>
              <a:rPr sz="2800" spc="-5" dirty="0"/>
              <a:t>load</a:t>
            </a:r>
            <a:r>
              <a:rPr sz="2800" dirty="0"/>
              <a:t>	</a:t>
            </a:r>
            <a:r>
              <a:rPr sz="2800" spc="-25" dirty="0"/>
              <a:t>c</a:t>
            </a:r>
            <a:r>
              <a:rPr sz="2800" spc="5" dirty="0"/>
              <a:t>o</a:t>
            </a:r>
            <a:r>
              <a:rPr sz="2800" spc="-10" dirty="0"/>
              <a:t>ndit</a:t>
            </a:r>
            <a:r>
              <a:rPr sz="2800" spc="-20" dirty="0"/>
              <a:t>i</a:t>
            </a:r>
            <a:r>
              <a:rPr sz="2800" spc="5" dirty="0"/>
              <a:t>o</a:t>
            </a:r>
            <a:r>
              <a:rPr sz="2800" spc="-10" dirty="0"/>
              <a:t>n</a:t>
            </a:r>
            <a:r>
              <a:rPr sz="2800" spc="-5" dirty="0"/>
              <a:t>s</a:t>
            </a:r>
            <a:r>
              <a:rPr sz="2800" dirty="0"/>
              <a:t>	</a:t>
            </a:r>
            <a:r>
              <a:rPr sz="2800" spc="-5" dirty="0"/>
              <a:t>of</a:t>
            </a:r>
            <a:r>
              <a:rPr sz="2800" dirty="0"/>
              <a:t>	</a:t>
            </a:r>
            <a:r>
              <a:rPr sz="2800" spc="-5" dirty="0"/>
              <a:t>equal  magnitude</a:t>
            </a:r>
            <a:r>
              <a:rPr sz="2800" dirty="0"/>
              <a:t> </a:t>
            </a:r>
            <a:r>
              <a:rPr sz="2800" spc="-5" dirty="0"/>
              <a:t>as</a:t>
            </a:r>
            <a:r>
              <a:rPr sz="2800" dirty="0"/>
              <a:t> </a:t>
            </a:r>
            <a:r>
              <a:rPr sz="2800" spc="-5" dirty="0"/>
              <a:t>the</a:t>
            </a:r>
            <a:r>
              <a:rPr sz="2800" spc="10" dirty="0"/>
              <a:t> </a:t>
            </a:r>
            <a:r>
              <a:rPr sz="2800" spc="-10" dirty="0"/>
              <a:t>mandible.</a:t>
            </a:r>
            <a:endParaRPr sz="2800"/>
          </a:p>
          <a:p>
            <a:pPr marL="241300" marR="6350" indent="-228600">
              <a:lnSpc>
                <a:spcPts val="3020"/>
              </a:lnSpc>
              <a:spcBef>
                <a:spcPts val="1005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spc="-5" dirty="0"/>
              <a:t>Soft</a:t>
            </a:r>
            <a:r>
              <a:rPr sz="2800" spc="280" dirty="0"/>
              <a:t> </a:t>
            </a:r>
            <a:r>
              <a:rPr sz="2800" spc="-5" dirty="0"/>
              <a:t>tissue</a:t>
            </a:r>
            <a:r>
              <a:rPr sz="2800" spc="295" dirty="0"/>
              <a:t> </a:t>
            </a:r>
            <a:r>
              <a:rPr sz="2800" spc="-15" dirty="0"/>
              <a:t>contraction</a:t>
            </a:r>
            <a:r>
              <a:rPr sz="2800" spc="280" dirty="0"/>
              <a:t> </a:t>
            </a:r>
            <a:r>
              <a:rPr sz="2800" spc="-5" dirty="0"/>
              <a:t>of</a:t>
            </a:r>
            <a:r>
              <a:rPr sz="2800" spc="280" dirty="0"/>
              <a:t> </a:t>
            </a:r>
            <a:r>
              <a:rPr sz="2800" spc="-5" dirty="0"/>
              <a:t>the</a:t>
            </a:r>
            <a:r>
              <a:rPr sz="2800" spc="295" dirty="0"/>
              <a:t> </a:t>
            </a:r>
            <a:r>
              <a:rPr sz="2800" spc="-10" dirty="0"/>
              <a:t>masseter</a:t>
            </a:r>
            <a:r>
              <a:rPr sz="2800" spc="290" dirty="0"/>
              <a:t> </a:t>
            </a:r>
            <a:r>
              <a:rPr sz="2800" spc="-10" dirty="0"/>
              <a:t>sling</a:t>
            </a:r>
            <a:r>
              <a:rPr sz="2800" spc="300" dirty="0"/>
              <a:t> </a:t>
            </a:r>
            <a:r>
              <a:rPr sz="2800" spc="-10" dirty="0"/>
              <a:t>develop</a:t>
            </a:r>
            <a:r>
              <a:rPr sz="2800" spc="275" dirty="0"/>
              <a:t> </a:t>
            </a:r>
            <a:r>
              <a:rPr sz="2800" spc="-5" dirty="0"/>
              <a:t>equal</a:t>
            </a:r>
            <a:r>
              <a:rPr sz="2800" spc="285" dirty="0"/>
              <a:t> </a:t>
            </a:r>
            <a:r>
              <a:rPr sz="2800" spc="-20" dirty="0"/>
              <a:t>forces</a:t>
            </a:r>
            <a:r>
              <a:rPr sz="2800" spc="285" dirty="0"/>
              <a:t> </a:t>
            </a:r>
            <a:r>
              <a:rPr sz="2800" spc="-25" dirty="0"/>
              <a:t>at </a:t>
            </a:r>
            <a:r>
              <a:rPr sz="2800" spc="-620" dirty="0"/>
              <a:t> </a:t>
            </a:r>
            <a:r>
              <a:rPr sz="2800" spc="-10" dirty="0"/>
              <a:t>origin</a:t>
            </a:r>
            <a:r>
              <a:rPr sz="2800" dirty="0"/>
              <a:t> </a:t>
            </a:r>
            <a:r>
              <a:rPr sz="2800" spc="-5" dirty="0"/>
              <a:t>and</a:t>
            </a:r>
            <a:r>
              <a:rPr sz="2800" spc="5" dirty="0"/>
              <a:t> </a:t>
            </a:r>
            <a:r>
              <a:rPr sz="2800" spc="-10" dirty="0"/>
              <a:t>insertion.</a:t>
            </a:r>
            <a:endParaRPr sz="2800"/>
          </a:p>
          <a:p>
            <a:pPr marL="241300" marR="5715" indent="-228600">
              <a:lnSpc>
                <a:spcPts val="3020"/>
              </a:lnSpc>
              <a:spcBef>
                <a:spcPts val="1010"/>
              </a:spcBef>
              <a:buFont typeface="Arial MT"/>
              <a:buChar char="•"/>
              <a:tabLst>
                <a:tab pos="322580" algn="l"/>
                <a:tab pos="323215" algn="l"/>
                <a:tab pos="1098550" algn="l"/>
                <a:tab pos="2140585" algn="l"/>
                <a:tab pos="4145279" algn="l"/>
                <a:tab pos="5854065" algn="l"/>
                <a:tab pos="6355080" algn="l"/>
                <a:tab pos="7684134" algn="l"/>
                <a:tab pos="8474075" algn="l"/>
                <a:tab pos="9862185" algn="l"/>
              </a:tabLst>
            </a:pPr>
            <a:r>
              <a:rPr dirty="0"/>
              <a:t>	</a:t>
            </a:r>
            <a:r>
              <a:rPr sz="2800" spc="-10" dirty="0"/>
              <a:t>Sof</a:t>
            </a:r>
            <a:r>
              <a:rPr sz="2800" spc="-5" dirty="0"/>
              <a:t>t</a:t>
            </a:r>
            <a:r>
              <a:rPr sz="2800" dirty="0"/>
              <a:t>	</a:t>
            </a:r>
            <a:r>
              <a:rPr sz="2800" spc="-5" dirty="0"/>
              <a:t>tis</a:t>
            </a:r>
            <a:r>
              <a:rPr sz="2800" spc="5" dirty="0"/>
              <a:t>s</a:t>
            </a:r>
            <a:r>
              <a:rPr sz="2800" spc="-10" dirty="0"/>
              <a:t>u</a:t>
            </a:r>
            <a:r>
              <a:rPr sz="2800" spc="-5" dirty="0"/>
              <a:t>e</a:t>
            </a:r>
            <a:r>
              <a:rPr sz="2800" dirty="0"/>
              <a:t>	</a:t>
            </a:r>
            <a:r>
              <a:rPr sz="2800" spc="-25" dirty="0"/>
              <a:t>a</a:t>
            </a:r>
            <a:r>
              <a:rPr sz="2800" spc="-45" dirty="0"/>
              <a:t>tt</a:t>
            </a:r>
            <a:r>
              <a:rPr sz="2800" spc="-5" dirty="0"/>
              <a:t>a</a:t>
            </a:r>
            <a:r>
              <a:rPr sz="2800" dirty="0"/>
              <a:t>c</a:t>
            </a:r>
            <a:r>
              <a:rPr sz="2800" spc="-10" dirty="0"/>
              <a:t>hme</a:t>
            </a:r>
            <a:r>
              <a:rPr sz="2800" spc="-40" dirty="0"/>
              <a:t>n</a:t>
            </a:r>
            <a:r>
              <a:rPr sz="2800" dirty="0"/>
              <a:t>t</a:t>
            </a:r>
            <a:r>
              <a:rPr sz="2800" spc="-5" dirty="0"/>
              <a:t>s</a:t>
            </a:r>
            <a:r>
              <a:rPr sz="2800" dirty="0"/>
              <a:t>	</a:t>
            </a:r>
            <a:r>
              <a:rPr sz="2800" spc="-25" dirty="0"/>
              <a:t>c</a:t>
            </a:r>
            <a:r>
              <a:rPr sz="2800" spc="5" dirty="0"/>
              <a:t>o</a:t>
            </a:r>
            <a:r>
              <a:rPr sz="2800" spc="-35" dirty="0"/>
              <a:t>n</a:t>
            </a:r>
            <a:r>
              <a:rPr sz="2800" spc="-5" dirty="0"/>
              <a:t>tri</a:t>
            </a:r>
            <a:r>
              <a:rPr sz="2800" dirty="0"/>
              <a:t>b</a:t>
            </a:r>
            <a:r>
              <a:rPr sz="2800" spc="-10" dirty="0"/>
              <a:t>u</a:t>
            </a:r>
            <a:r>
              <a:rPr sz="2800" spc="-35" dirty="0"/>
              <a:t>t</a:t>
            </a:r>
            <a:r>
              <a:rPr sz="2800" spc="-5" dirty="0"/>
              <a:t>e</a:t>
            </a:r>
            <a:r>
              <a:rPr sz="2800" dirty="0"/>
              <a:t>	</a:t>
            </a:r>
            <a:r>
              <a:rPr sz="2800" spc="-30" dirty="0"/>
              <a:t>t</a:t>
            </a:r>
            <a:r>
              <a:rPr sz="2800" spc="-5" dirty="0"/>
              <a:t>o</a:t>
            </a:r>
            <a:r>
              <a:rPr sz="2800" dirty="0"/>
              <a:t>	</a:t>
            </a:r>
            <a:r>
              <a:rPr sz="2800" spc="-45" dirty="0"/>
              <a:t>st</a:t>
            </a:r>
            <a:r>
              <a:rPr sz="2800" spc="5" dirty="0"/>
              <a:t>a</a:t>
            </a:r>
            <a:r>
              <a:rPr sz="2800" spc="-10" dirty="0"/>
              <a:t>b</a:t>
            </a:r>
            <a:r>
              <a:rPr sz="2800" spc="-20" dirty="0"/>
              <a:t>i</a:t>
            </a:r>
            <a:r>
              <a:rPr sz="2800" spc="-5" dirty="0"/>
              <a:t>l</a:t>
            </a:r>
            <a:r>
              <a:rPr sz="2800" spc="-20" dirty="0"/>
              <a:t>i</a:t>
            </a:r>
            <a:r>
              <a:rPr sz="2800" dirty="0"/>
              <a:t>t</a:t>
            </a:r>
            <a:r>
              <a:rPr sz="2800" spc="-5" dirty="0"/>
              <a:t>y</a:t>
            </a:r>
            <a:r>
              <a:rPr sz="2800" dirty="0"/>
              <a:t>	</a:t>
            </a:r>
            <a:r>
              <a:rPr sz="2800" spc="-5" dirty="0"/>
              <a:t>th</a:t>
            </a:r>
            <a:r>
              <a:rPr sz="2800" spc="-25" dirty="0"/>
              <a:t>a</a:t>
            </a:r>
            <a:r>
              <a:rPr sz="2800" spc="-5" dirty="0"/>
              <a:t>t</a:t>
            </a:r>
            <a:r>
              <a:rPr sz="2800" dirty="0"/>
              <a:t>	</a:t>
            </a:r>
            <a:r>
              <a:rPr sz="2800" spc="-5" dirty="0"/>
              <a:t>inc</a:t>
            </a:r>
            <a:r>
              <a:rPr sz="2800" dirty="0"/>
              <a:t>l</a:t>
            </a:r>
            <a:r>
              <a:rPr sz="2800" spc="-10" dirty="0"/>
              <a:t>ude</a:t>
            </a:r>
            <a:r>
              <a:rPr sz="2800" spc="-5" dirty="0"/>
              <a:t>s</a:t>
            </a:r>
            <a:r>
              <a:rPr sz="2800" dirty="0"/>
              <a:t>	t</a:t>
            </a:r>
            <a:r>
              <a:rPr sz="2800" spc="-10" dirty="0"/>
              <a:t>he  fascia.</a:t>
            </a:r>
            <a:endParaRPr sz="28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9"/>
    </mc:Choice>
    <mc:Fallback xmlns="">
      <p:transition spd="slow" advTm="1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195" y="434392"/>
            <a:ext cx="335000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5" dirty="0"/>
              <a:t>Buttresses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07159"/>
            <a:ext cx="2713991" cy="1571584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25" dirty="0">
                <a:latin typeface="Calibri"/>
                <a:cs typeface="Calibri"/>
              </a:rPr>
              <a:t>Vertical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(</a:t>
            </a:r>
            <a:r>
              <a:rPr sz="2800" spc="-20" dirty="0">
                <a:solidFill>
                  <a:srgbClr val="FF0000"/>
                </a:solidFill>
                <a:latin typeface="Calibri"/>
                <a:cs typeface="Calibri"/>
              </a:rPr>
              <a:t>Red</a:t>
            </a:r>
            <a:r>
              <a:rPr sz="2800" spc="-20" dirty="0">
                <a:latin typeface="Calibri"/>
                <a:cs typeface="Calibri"/>
              </a:rPr>
              <a:t>)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40" dirty="0">
                <a:latin typeface="Calibri"/>
                <a:cs typeface="Calibri"/>
              </a:rPr>
              <a:t>Transverse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</a:t>
            </a:r>
            <a:r>
              <a:rPr sz="2800" spc="-10" dirty="0">
                <a:solidFill>
                  <a:srgbClr val="006FC0"/>
                </a:solidFill>
                <a:latin typeface="Calibri"/>
                <a:cs typeface="Calibri"/>
              </a:rPr>
              <a:t>Blue</a:t>
            </a:r>
            <a:r>
              <a:rPr sz="2800" spc="-10" dirty="0">
                <a:latin typeface="Calibri"/>
                <a:cs typeface="Calibri"/>
              </a:rPr>
              <a:t>)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Sagittal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</a:t>
            </a:r>
            <a:r>
              <a:rPr sz="2800" spc="-10" dirty="0">
                <a:solidFill>
                  <a:srgbClr val="92D050"/>
                </a:solidFill>
                <a:latin typeface="Calibri"/>
                <a:cs typeface="Calibri"/>
              </a:rPr>
              <a:t>Green</a:t>
            </a:r>
            <a:r>
              <a:rPr sz="2800" spc="-10" dirty="0">
                <a:latin typeface="Calibri"/>
                <a:cs typeface="Calibri"/>
              </a:rPr>
              <a:t>)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81600" y="381000"/>
            <a:ext cx="5029200" cy="6096000"/>
            <a:chOff x="5181600" y="381000"/>
            <a:chExt cx="5029200" cy="6096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0227" y="3852671"/>
              <a:ext cx="2290572" cy="26243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1600" y="3810000"/>
              <a:ext cx="2627376" cy="26380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0" y="381000"/>
              <a:ext cx="4038600" cy="35052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5600" y="3858767"/>
            <a:ext cx="2221992" cy="261823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2"/>
    </mc:Choice>
    <mc:Fallback xmlns="">
      <p:transition spd="slow" advTm="1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3995" y="1113130"/>
            <a:ext cx="1020800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60" dirty="0"/>
              <a:t>Zygomatico</a:t>
            </a:r>
            <a:r>
              <a:rPr sz="4000" spc="-65" dirty="0"/>
              <a:t> </a:t>
            </a:r>
            <a:r>
              <a:rPr sz="4000" spc="-30" dirty="0"/>
              <a:t>maxillary</a:t>
            </a:r>
            <a:r>
              <a:rPr sz="4000" spc="-85" dirty="0"/>
              <a:t> </a:t>
            </a:r>
            <a:r>
              <a:rPr sz="4000" spc="-50" dirty="0"/>
              <a:t>complex</a:t>
            </a:r>
            <a:r>
              <a:rPr sz="4000" spc="-65" dirty="0"/>
              <a:t> </a:t>
            </a:r>
            <a:r>
              <a:rPr sz="4000" spc="-45" dirty="0"/>
              <a:t>fractures</a:t>
            </a:r>
            <a:endParaRPr sz="40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181857" y="2429255"/>
            <a:ext cx="3828415" cy="3228340"/>
            <a:chOff x="4181855" y="2429255"/>
            <a:chExt cx="3828415" cy="322834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0999" y="2438399"/>
              <a:ext cx="3810000" cy="32095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86427" y="2433827"/>
              <a:ext cx="3819525" cy="3218815"/>
            </a:xfrm>
            <a:custGeom>
              <a:avLst/>
              <a:gdLst/>
              <a:ahLst/>
              <a:cxnLst/>
              <a:rect l="l" t="t" r="r" b="b"/>
              <a:pathLst>
                <a:path w="3819525" h="3218815">
                  <a:moveTo>
                    <a:pt x="0" y="3218688"/>
                  </a:moveTo>
                  <a:lnTo>
                    <a:pt x="3819144" y="3218688"/>
                  </a:lnTo>
                  <a:lnTo>
                    <a:pt x="3819144" y="0"/>
                  </a:lnTo>
                  <a:lnTo>
                    <a:pt x="0" y="0"/>
                  </a:lnTo>
                  <a:lnTo>
                    <a:pt x="0" y="3218688"/>
                  </a:lnTo>
                  <a:close/>
                </a:path>
              </a:pathLst>
            </a:custGeom>
            <a:ln w="9144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"/>
    </mc:Choice>
    <mc:Fallback xmlns="">
      <p:transition spd="slow" advTm="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4868</TotalTime>
  <Words>600</Words>
  <Application>Microsoft Office PowerPoint</Application>
  <PresentationFormat>Widescreen</PresentationFormat>
  <Paragraphs>165</Paragraphs>
  <Slides>42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Arial MT</vt:lpstr>
      <vt:lpstr>Calibri</vt:lpstr>
      <vt:lpstr>Wingdings</vt:lpstr>
      <vt:lpstr>Perspective</vt:lpstr>
      <vt:lpstr> Zygomatico  Maxillary Complex  Fractures </vt:lpstr>
      <vt:lpstr>PowerPoint Presentation</vt:lpstr>
      <vt:lpstr>Midface</vt:lpstr>
      <vt:lpstr>PowerPoint Presentation</vt:lpstr>
      <vt:lpstr>Biomechanics</vt:lpstr>
      <vt:lpstr>PowerPoint Presentation</vt:lpstr>
      <vt:lpstr>Biomechanics</vt:lpstr>
      <vt:lpstr>Buttresses</vt:lpstr>
      <vt:lpstr>Zygomatico maxillary complex fractures</vt:lpstr>
      <vt:lpstr>Terminology</vt:lpstr>
      <vt:lpstr>Zygomaticomaxillary complex (ZMC) fracture</vt:lpstr>
      <vt:lpstr>Fracture pattern</vt:lpstr>
      <vt:lpstr>PowerPoint Presentation</vt:lpstr>
      <vt:lpstr>Rowe and Killey (1968)</vt:lpstr>
      <vt:lpstr>Fracture patterns along the imaginary axis</vt:lpstr>
      <vt:lpstr>Rowe’s Classification</vt:lpstr>
      <vt:lpstr>Rowe’s Classification</vt:lpstr>
      <vt:lpstr>PowerPoint Presentation</vt:lpstr>
      <vt:lpstr>Signs &amp; Symptoms</vt:lpstr>
      <vt:lpstr>PowerPoint Presentation</vt:lpstr>
      <vt:lpstr>Signs &amp; Symptoms</vt:lpstr>
      <vt:lpstr>PowerPoint Presentation</vt:lpstr>
      <vt:lpstr>PowerPoint Presentation</vt:lpstr>
      <vt:lpstr>X-rays</vt:lpstr>
      <vt:lpstr>Diagnosis</vt:lpstr>
      <vt:lpstr>No fixation: Stable after reduction</vt:lpstr>
      <vt:lpstr>Fixation: unstable after reduction</vt:lpstr>
      <vt:lpstr>Isolated zygomatic arch  (not a ZMC fracture)</vt:lpstr>
      <vt:lpstr>PowerPoint Presentation</vt:lpstr>
      <vt:lpstr>Dingman’s approach</vt:lpstr>
      <vt:lpstr>Percutaneous techniques</vt:lpstr>
      <vt:lpstr>PowerPoint Presentation</vt:lpstr>
      <vt:lpstr>Keen’s Technique</vt:lpstr>
      <vt:lpstr>Single-point fixation</vt:lpstr>
      <vt:lpstr>One point fixation</vt:lpstr>
      <vt:lpstr>Two-point fixation</vt:lpstr>
      <vt:lpstr>Two point fixation</vt:lpstr>
      <vt:lpstr>Three-point fixation</vt:lpstr>
      <vt:lpstr>Three point fixation</vt:lpstr>
      <vt:lpstr>Four-point fixation</vt:lpstr>
      <vt:lpstr>Four point fixation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Midface and Zygomatico Maxillary Complex Fractures – An Overview</dc:title>
  <dc:creator>dranita dhupar</dc:creator>
  <cp:lastModifiedBy>Microsoft account</cp:lastModifiedBy>
  <cp:revision>13</cp:revision>
  <dcterms:created xsi:type="dcterms:W3CDTF">2021-07-03T05:02:49Z</dcterms:created>
  <dcterms:modified xsi:type="dcterms:W3CDTF">2023-01-10T04:02:52Z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2019-04-07T00:00:00Z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2021-07-03T00:00:00Z</vt:filetime>
  </property>
</Properties>
</file>