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38"/>
  </p:notesMasterIdLst>
  <p:sldIdLst>
    <p:sldId id="256" r:id="rId3"/>
    <p:sldId id="296" r:id="rId4"/>
    <p:sldId id="297" r:id="rId5"/>
    <p:sldId id="283" r:id="rId6"/>
    <p:sldId id="257" r:id="rId7"/>
    <p:sldId id="260" r:id="rId8"/>
    <p:sldId id="292" r:id="rId9"/>
    <p:sldId id="295" r:id="rId10"/>
    <p:sldId id="291" r:id="rId11"/>
    <p:sldId id="293" r:id="rId12"/>
    <p:sldId id="290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82" r:id="rId28"/>
    <p:sldId id="279" r:id="rId29"/>
    <p:sldId id="280" r:id="rId30"/>
    <p:sldId id="286" r:id="rId31"/>
    <p:sldId id="281" r:id="rId32"/>
    <p:sldId id="285" r:id="rId33"/>
    <p:sldId id="284" r:id="rId34"/>
    <p:sldId id="294" r:id="rId35"/>
    <p:sldId id="289" r:id="rId36"/>
    <p:sldId id="29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00"/>
  </p:normalViewPr>
  <p:slideViewPr>
    <p:cSldViewPr>
      <p:cViewPr varScale="1">
        <p:scale>
          <a:sx n="44" d="100"/>
          <a:sy n="44" d="100"/>
        </p:scale>
        <p:origin x="14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A6B4D-5B4A-43CC-AF95-D24795BF07E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E16DE000-8DB3-4572-8AD3-DE35FB3BFF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Demineralization</a:t>
          </a:r>
        </a:p>
      </dgm:t>
    </dgm:pt>
    <dgm:pt modelId="{E784D8F2-C1E6-4B81-84D0-A093B5ABDCA4}" type="parTrans" cxnId="{C69AAFC2-CBB7-4E8D-97D8-4DD9A2630CD7}">
      <dgm:prSet/>
      <dgm:spPr/>
    </dgm:pt>
    <dgm:pt modelId="{8F84943D-78C4-4D10-9DA6-2251085292E4}" type="sibTrans" cxnId="{C69AAFC2-CBB7-4E8D-97D8-4DD9A2630CD7}">
      <dgm:prSet/>
      <dgm:spPr/>
    </dgm:pt>
    <dgm:pt modelId="{804352A0-2346-4D76-98D0-09962E7388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Remineralization</a:t>
          </a:r>
        </a:p>
      </dgm:t>
    </dgm:pt>
    <dgm:pt modelId="{EC71E5C2-91FB-4918-A167-DCFF2D0541FD}" type="parTrans" cxnId="{8D997E2B-FD1A-46DE-BCA8-7D2500A5541D}">
      <dgm:prSet/>
      <dgm:spPr/>
    </dgm:pt>
    <dgm:pt modelId="{F2E4F738-3C6B-4B4D-828E-19B7B9463EDD}" type="sibTrans" cxnId="{8D997E2B-FD1A-46DE-BCA8-7D2500A5541D}">
      <dgm:prSet/>
      <dgm:spPr/>
    </dgm:pt>
    <dgm:pt modelId="{D26D6462-24F7-48B1-9749-D4F5B9ECD4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Demineralization</a:t>
          </a:r>
        </a:p>
      </dgm:t>
    </dgm:pt>
    <dgm:pt modelId="{37646902-35CF-4BD1-B3B7-0615F8310A9D}" type="parTrans" cxnId="{1B27D141-4AC2-4DDE-975B-FD3CA476F28B}">
      <dgm:prSet/>
      <dgm:spPr/>
    </dgm:pt>
    <dgm:pt modelId="{69DBFDB4-396A-47ED-9F86-A72AA3129706}" type="sibTrans" cxnId="{1B27D141-4AC2-4DDE-975B-FD3CA476F28B}">
      <dgm:prSet/>
      <dgm:spPr/>
    </dgm:pt>
    <dgm:pt modelId="{15290163-DD18-46F1-9B32-E5DD0D0574A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Remineralization</a:t>
          </a:r>
        </a:p>
      </dgm:t>
    </dgm:pt>
    <dgm:pt modelId="{08BFB8A7-F25F-4CAD-92E2-59C256C304B9}" type="parTrans" cxnId="{7C67E708-6635-4C9A-BC2D-478CEC5912BB}">
      <dgm:prSet/>
      <dgm:spPr/>
    </dgm:pt>
    <dgm:pt modelId="{C659D69E-2100-4528-8A44-21613597E8D9}" type="sibTrans" cxnId="{7C67E708-6635-4C9A-BC2D-478CEC5912BB}">
      <dgm:prSet/>
      <dgm:spPr/>
    </dgm:pt>
    <dgm:pt modelId="{F1B9D43D-0956-4418-B06B-A09C0A6B9C43}" type="pres">
      <dgm:prSet presAssocID="{04BA6B4D-5B4A-43CC-AF95-D24795BF07EA}" presName="cycle" presStyleCnt="0">
        <dgm:presLayoutVars>
          <dgm:dir/>
          <dgm:resizeHandles val="exact"/>
        </dgm:presLayoutVars>
      </dgm:prSet>
      <dgm:spPr/>
    </dgm:pt>
    <dgm:pt modelId="{A9F82FEF-CD22-4568-9300-91A6C1AC8AFA}" type="pres">
      <dgm:prSet presAssocID="{E16DE000-8DB3-4572-8AD3-DE35FB3BFF9F}" presName="dummy" presStyleCnt="0"/>
      <dgm:spPr/>
    </dgm:pt>
    <dgm:pt modelId="{C5CED912-C126-43DA-9A56-588FF2658F63}" type="pres">
      <dgm:prSet presAssocID="{E16DE000-8DB3-4572-8AD3-DE35FB3BFF9F}" presName="node" presStyleLbl="revTx" presStyleIdx="0" presStyleCnt="4">
        <dgm:presLayoutVars>
          <dgm:bulletEnabled val="1"/>
        </dgm:presLayoutVars>
      </dgm:prSet>
      <dgm:spPr/>
    </dgm:pt>
    <dgm:pt modelId="{7F4141CC-DFB8-40E1-824F-08F24AAAB01E}" type="pres">
      <dgm:prSet presAssocID="{8F84943D-78C4-4D10-9DA6-2251085292E4}" presName="sibTrans" presStyleLbl="node1" presStyleIdx="0" presStyleCnt="4"/>
      <dgm:spPr/>
    </dgm:pt>
    <dgm:pt modelId="{7DEEB689-A49B-4904-96E5-101B503F64B3}" type="pres">
      <dgm:prSet presAssocID="{804352A0-2346-4D76-98D0-09962E738839}" presName="dummy" presStyleCnt="0"/>
      <dgm:spPr/>
    </dgm:pt>
    <dgm:pt modelId="{CD20032B-DAE9-4FD3-9F2F-AF5FBDAEDDF3}" type="pres">
      <dgm:prSet presAssocID="{804352A0-2346-4D76-98D0-09962E738839}" presName="node" presStyleLbl="revTx" presStyleIdx="1" presStyleCnt="4">
        <dgm:presLayoutVars>
          <dgm:bulletEnabled val="1"/>
        </dgm:presLayoutVars>
      </dgm:prSet>
      <dgm:spPr/>
    </dgm:pt>
    <dgm:pt modelId="{A2F640B0-4EDE-4C9C-A24C-F667C7109AC8}" type="pres">
      <dgm:prSet presAssocID="{F2E4F738-3C6B-4B4D-828E-19B7B9463EDD}" presName="sibTrans" presStyleLbl="node1" presStyleIdx="1" presStyleCnt="4"/>
      <dgm:spPr/>
    </dgm:pt>
    <dgm:pt modelId="{9BA41795-7265-493B-8692-13F90B7E067A}" type="pres">
      <dgm:prSet presAssocID="{D26D6462-24F7-48B1-9749-D4F5B9ECD468}" presName="dummy" presStyleCnt="0"/>
      <dgm:spPr/>
    </dgm:pt>
    <dgm:pt modelId="{73E11519-8F32-43C1-9493-D9AF542B4F1E}" type="pres">
      <dgm:prSet presAssocID="{D26D6462-24F7-48B1-9749-D4F5B9ECD468}" presName="node" presStyleLbl="revTx" presStyleIdx="2" presStyleCnt="4">
        <dgm:presLayoutVars>
          <dgm:bulletEnabled val="1"/>
        </dgm:presLayoutVars>
      </dgm:prSet>
      <dgm:spPr/>
    </dgm:pt>
    <dgm:pt modelId="{8C62E72A-4267-400C-876F-93CE7EE03626}" type="pres">
      <dgm:prSet presAssocID="{69DBFDB4-396A-47ED-9F86-A72AA3129706}" presName="sibTrans" presStyleLbl="node1" presStyleIdx="2" presStyleCnt="4"/>
      <dgm:spPr/>
    </dgm:pt>
    <dgm:pt modelId="{60E97F7E-5B2E-435B-BA8C-F76BFB9DCCDB}" type="pres">
      <dgm:prSet presAssocID="{15290163-DD18-46F1-9B32-E5DD0D0574AE}" presName="dummy" presStyleCnt="0"/>
      <dgm:spPr/>
    </dgm:pt>
    <dgm:pt modelId="{1AA88904-BD38-45B2-A8F5-FD37F72FE489}" type="pres">
      <dgm:prSet presAssocID="{15290163-DD18-46F1-9B32-E5DD0D0574AE}" presName="node" presStyleLbl="revTx" presStyleIdx="3" presStyleCnt="4">
        <dgm:presLayoutVars>
          <dgm:bulletEnabled val="1"/>
        </dgm:presLayoutVars>
      </dgm:prSet>
      <dgm:spPr/>
    </dgm:pt>
    <dgm:pt modelId="{2AE1376B-E66A-4D97-A823-867B6ACA5B48}" type="pres">
      <dgm:prSet presAssocID="{C659D69E-2100-4528-8A44-21613597E8D9}" presName="sibTrans" presStyleLbl="node1" presStyleIdx="3" presStyleCnt="4"/>
      <dgm:spPr/>
    </dgm:pt>
  </dgm:ptLst>
  <dgm:cxnLst>
    <dgm:cxn modelId="{7C67E708-6635-4C9A-BC2D-478CEC5912BB}" srcId="{04BA6B4D-5B4A-43CC-AF95-D24795BF07EA}" destId="{15290163-DD18-46F1-9B32-E5DD0D0574AE}" srcOrd="3" destOrd="0" parTransId="{08BFB8A7-F25F-4CAD-92E2-59C256C304B9}" sibTransId="{C659D69E-2100-4528-8A44-21613597E8D9}"/>
    <dgm:cxn modelId="{DBEF7B0C-8C41-4500-AF02-AAAEDD6C8E65}" type="presOf" srcId="{804352A0-2346-4D76-98D0-09962E738839}" destId="{CD20032B-DAE9-4FD3-9F2F-AF5FBDAEDDF3}" srcOrd="0" destOrd="0" presId="urn:microsoft.com/office/officeart/2005/8/layout/cycle1"/>
    <dgm:cxn modelId="{29A4CC25-E2D8-4DE4-AB25-63C8A5FB3B27}" type="presOf" srcId="{04BA6B4D-5B4A-43CC-AF95-D24795BF07EA}" destId="{F1B9D43D-0956-4418-B06B-A09C0A6B9C43}" srcOrd="0" destOrd="0" presId="urn:microsoft.com/office/officeart/2005/8/layout/cycle1"/>
    <dgm:cxn modelId="{8D997E2B-FD1A-46DE-BCA8-7D2500A5541D}" srcId="{04BA6B4D-5B4A-43CC-AF95-D24795BF07EA}" destId="{804352A0-2346-4D76-98D0-09962E738839}" srcOrd="1" destOrd="0" parTransId="{EC71E5C2-91FB-4918-A167-DCFF2D0541FD}" sibTransId="{F2E4F738-3C6B-4B4D-828E-19B7B9463EDD}"/>
    <dgm:cxn modelId="{E2D7AC34-C38D-4750-BE1C-E79D90EC7618}" type="presOf" srcId="{8F84943D-78C4-4D10-9DA6-2251085292E4}" destId="{7F4141CC-DFB8-40E1-824F-08F24AAAB01E}" srcOrd="0" destOrd="0" presId="urn:microsoft.com/office/officeart/2005/8/layout/cycle1"/>
    <dgm:cxn modelId="{E7E3A337-B621-4910-9969-1FFB2AFA1E1C}" type="presOf" srcId="{69DBFDB4-396A-47ED-9F86-A72AA3129706}" destId="{8C62E72A-4267-400C-876F-93CE7EE03626}" srcOrd="0" destOrd="0" presId="urn:microsoft.com/office/officeart/2005/8/layout/cycle1"/>
    <dgm:cxn modelId="{1B27D141-4AC2-4DDE-975B-FD3CA476F28B}" srcId="{04BA6B4D-5B4A-43CC-AF95-D24795BF07EA}" destId="{D26D6462-24F7-48B1-9749-D4F5B9ECD468}" srcOrd="2" destOrd="0" parTransId="{37646902-35CF-4BD1-B3B7-0615F8310A9D}" sibTransId="{69DBFDB4-396A-47ED-9F86-A72AA3129706}"/>
    <dgm:cxn modelId="{BF15FA4A-CDA6-4A60-A67B-08904823981B}" type="presOf" srcId="{15290163-DD18-46F1-9B32-E5DD0D0574AE}" destId="{1AA88904-BD38-45B2-A8F5-FD37F72FE489}" srcOrd="0" destOrd="0" presId="urn:microsoft.com/office/officeart/2005/8/layout/cycle1"/>
    <dgm:cxn modelId="{99A37375-EFBD-48A6-A961-D77D5FEAA9AD}" type="presOf" srcId="{C659D69E-2100-4528-8A44-21613597E8D9}" destId="{2AE1376B-E66A-4D97-A823-867B6ACA5B48}" srcOrd="0" destOrd="0" presId="urn:microsoft.com/office/officeart/2005/8/layout/cycle1"/>
    <dgm:cxn modelId="{26895E5A-210E-4DC3-9852-33464D28D85A}" type="presOf" srcId="{D26D6462-24F7-48B1-9749-D4F5B9ECD468}" destId="{73E11519-8F32-43C1-9493-D9AF542B4F1E}" srcOrd="0" destOrd="0" presId="urn:microsoft.com/office/officeart/2005/8/layout/cycle1"/>
    <dgm:cxn modelId="{19A36C95-44AF-49CA-AE58-9701977888E7}" type="presOf" srcId="{F2E4F738-3C6B-4B4D-828E-19B7B9463EDD}" destId="{A2F640B0-4EDE-4C9C-A24C-F667C7109AC8}" srcOrd="0" destOrd="0" presId="urn:microsoft.com/office/officeart/2005/8/layout/cycle1"/>
    <dgm:cxn modelId="{C69AAFC2-CBB7-4E8D-97D8-4DD9A2630CD7}" srcId="{04BA6B4D-5B4A-43CC-AF95-D24795BF07EA}" destId="{E16DE000-8DB3-4572-8AD3-DE35FB3BFF9F}" srcOrd="0" destOrd="0" parTransId="{E784D8F2-C1E6-4B81-84D0-A093B5ABDCA4}" sibTransId="{8F84943D-78C4-4D10-9DA6-2251085292E4}"/>
    <dgm:cxn modelId="{B43817E7-F3FC-490C-A8FF-033E36FBB669}" type="presOf" srcId="{E16DE000-8DB3-4572-8AD3-DE35FB3BFF9F}" destId="{C5CED912-C126-43DA-9A56-588FF2658F63}" srcOrd="0" destOrd="0" presId="urn:microsoft.com/office/officeart/2005/8/layout/cycle1"/>
    <dgm:cxn modelId="{0D370154-5B34-4FFA-8ACB-6F473E919FE5}" type="presParOf" srcId="{F1B9D43D-0956-4418-B06B-A09C0A6B9C43}" destId="{A9F82FEF-CD22-4568-9300-91A6C1AC8AFA}" srcOrd="0" destOrd="0" presId="urn:microsoft.com/office/officeart/2005/8/layout/cycle1"/>
    <dgm:cxn modelId="{D03E5E66-116C-49C1-B68B-3075BC1A7C43}" type="presParOf" srcId="{F1B9D43D-0956-4418-B06B-A09C0A6B9C43}" destId="{C5CED912-C126-43DA-9A56-588FF2658F63}" srcOrd="1" destOrd="0" presId="urn:microsoft.com/office/officeart/2005/8/layout/cycle1"/>
    <dgm:cxn modelId="{3B985B48-4954-4C13-B066-0693C65A66E5}" type="presParOf" srcId="{F1B9D43D-0956-4418-B06B-A09C0A6B9C43}" destId="{7F4141CC-DFB8-40E1-824F-08F24AAAB01E}" srcOrd="2" destOrd="0" presId="urn:microsoft.com/office/officeart/2005/8/layout/cycle1"/>
    <dgm:cxn modelId="{B7CC6F8D-5214-4EA7-AC5E-0280430FEE0A}" type="presParOf" srcId="{F1B9D43D-0956-4418-B06B-A09C0A6B9C43}" destId="{7DEEB689-A49B-4904-96E5-101B503F64B3}" srcOrd="3" destOrd="0" presId="urn:microsoft.com/office/officeart/2005/8/layout/cycle1"/>
    <dgm:cxn modelId="{EDB36EA1-57BD-4EFB-B9A7-FF2DA695FEC9}" type="presParOf" srcId="{F1B9D43D-0956-4418-B06B-A09C0A6B9C43}" destId="{CD20032B-DAE9-4FD3-9F2F-AF5FBDAEDDF3}" srcOrd="4" destOrd="0" presId="urn:microsoft.com/office/officeart/2005/8/layout/cycle1"/>
    <dgm:cxn modelId="{04E65CD1-DA3E-470B-8060-E406C5272B6C}" type="presParOf" srcId="{F1B9D43D-0956-4418-B06B-A09C0A6B9C43}" destId="{A2F640B0-4EDE-4C9C-A24C-F667C7109AC8}" srcOrd="5" destOrd="0" presId="urn:microsoft.com/office/officeart/2005/8/layout/cycle1"/>
    <dgm:cxn modelId="{F4C7027A-5E62-4886-8B66-6F4398D47713}" type="presParOf" srcId="{F1B9D43D-0956-4418-B06B-A09C0A6B9C43}" destId="{9BA41795-7265-493B-8692-13F90B7E067A}" srcOrd="6" destOrd="0" presId="urn:microsoft.com/office/officeart/2005/8/layout/cycle1"/>
    <dgm:cxn modelId="{7BE345FA-3998-4BD5-B060-3B201904B749}" type="presParOf" srcId="{F1B9D43D-0956-4418-B06B-A09C0A6B9C43}" destId="{73E11519-8F32-43C1-9493-D9AF542B4F1E}" srcOrd="7" destOrd="0" presId="urn:microsoft.com/office/officeart/2005/8/layout/cycle1"/>
    <dgm:cxn modelId="{7183D2F9-528C-4C49-9CA7-4D5FD7B9CBC8}" type="presParOf" srcId="{F1B9D43D-0956-4418-B06B-A09C0A6B9C43}" destId="{8C62E72A-4267-400C-876F-93CE7EE03626}" srcOrd="8" destOrd="0" presId="urn:microsoft.com/office/officeart/2005/8/layout/cycle1"/>
    <dgm:cxn modelId="{73B6FE41-0DF7-4E4B-99F2-74A34EF85989}" type="presParOf" srcId="{F1B9D43D-0956-4418-B06B-A09C0A6B9C43}" destId="{60E97F7E-5B2E-435B-BA8C-F76BFB9DCCDB}" srcOrd="9" destOrd="0" presId="urn:microsoft.com/office/officeart/2005/8/layout/cycle1"/>
    <dgm:cxn modelId="{AACB246C-0347-4377-A50A-5657D174ABFC}" type="presParOf" srcId="{F1B9D43D-0956-4418-B06B-A09C0A6B9C43}" destId="{1AA88904-BD38-45B2-A8F5-FD37F72FE489}" srcOrd="10" destOrd="0" presId="urn:microsoft.com/office/officeart/2005/8/layout/cycle1"/>
    <dgm:cxn modelId="{B548C95E-5A15-4A1E-B885-6BA563D26F01}" type="presParOf" srcId="{F1B9D43D-0956-4418-B06B-A09C0A6B9C43}" destId="{2AE1376B-E66A-4D97-A823-867B6ACA5B4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15D5FC-D61B-4A76-AF0D-B0A04F0F4AA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A9B0C2-56CC-4A4D-80AB-C9E7B883E7A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Self- Applied</a:t>
          </a:r>
        </a:p>
      </dgm:t>
    </dgm:pt>
    <dgm:pt modelId="{F7A67FBB-DC1E-4368-A158-8CE465CA67DA}" type="parTrans" cxnId="{C272012A-F269-4726-B342-7864EFEF493D}">
      <dgm:prSet/>
      <dgm:spPr/>
      <dgm:t>
        <a:bodyPr/>
        <a:lstStyle/>
        <a:p>
          <a:endParaRPr lang="en-US"/>
        </a:p>
      </dgm:t>
    </dgm:pt>
    <dgm:pt modelId="{DC40EA2A-2CD1-44E7-851D-0C3AE8F26E1A}" type="sibTrans" cxnId="{C272012A-F269-4726-B342-7864EFEF493D}">
      <dgm:prSet/>
      <dgm:spPr/>
      <dgm:t>
        <a:bodyPr/>
        <a:lstStyle/>
        <a:p>
          <a:endParaRPr lang="en-US"/>
        </a:p>
      </dgm:t>
    </dgm:pt>
    <dgm:pt modelId="{22A176F8-DE9A-49D8-A51F-93A5869DD79C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dirty="0"/>
            <a:t>Fluoride dentifrices</a:t>
          </a:r>
        </a:p>
      </dgm:t>
    </dgm:pt>
    <dgm:pt modelId="{37D65482-C8E9-4EDE-8FCB-96CC43B609B7}" type="parTrans" cxnId="{9255D460-0E78-447E-BF4B-7C55A4510D60}">
      <dgm:prSet/>
      <dgm:spPr/>
      <dgm:t>
        <a:bodyPr/>
        <a:lstStyle/>
        <a:p>
          <a:endParaRPr lang="en-US"/>
        </a:p>
      </dgm:t>
    </dgm:pt>
    <dgm:pt modelId="{DFD4C8CF-8C02-4D3F-A4B8-8C2B121646FF}" type="sibTrans" cxnId="{9255D460-0E78-447E-BF4B-7C55A4510D60}">
      <dgm:prSet/>
      <dgm:spPr/>
      <dgm:t>
        <a:bodyPr/>
        <a:lstStyle/>
        <a:p>
          <a:endParaRPr lang="en-US"/>
        </a:p>
      </dgm:t>
    </dgm:pt>
    <dgm:pt modelId="{E9392958-0184-4E38-A2CC-AA386A42CB23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dirty="0"/>
            <a:t>Fluoride rinses</a:t>
          </a:r>
        </a:p>
      </dgm:t>
    </dgm:pt>
    <dgm:pt modelId="{DEE184AF-5E23-4260-AC63-5417A8AFC0D3}" type="parTrans" cxnId="{D8280DFE-34E5-44E2-85AF-085B71D7F230}">
      <dgm:prSet/>
      <dgm:spPr/>
      <dgm:t>
        <a:bodyPr/>
        <a:lstStyle/>
        <a:p>
          <a:endParaRPr lang="en-US"/>
        </a:p>
      </dgm:t>
    </dgm:pt>
    <dgm:pt modelId="{0CEAA91D-45CE-4ABE-BAAE-14D79664DE32}" type="sibTrans" cxnId="{D8280DFE-34E5-44E2-85AF-085B71D7F230}">
      <dgm:prSet/>
      <dgm:spPr/>
      <dgm:t>
        <a:bodyPr/>
        <a:lstStyle/>
        <a:p>
          <a:endParaRPr lang="en-US"/>
        </a:p>
      </dgm:t>
    </dgm:pt>
    <dgm:pt modelId="{D2EBFE2F-336D-4D3C-A5FD-7E5F46B67DEC}">
      <dgm:prSet phldrT="[Text]"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 dirty="0"/>
            <a:t>Professionally Applied</a:t>
          </a:r>
        </a:p>
      </dgm:t>
    </dgm:pt>
    <dgm:pt modelId="{5F221D9D-1FAE-4264-82B0-7EBC43EA3BF7}" type="parTrans" cxnId="{84BCDBEF-44F6-4545-AF0E-8DB57ECE05DC}">
      <dgm:prSet/>
      <dgm:spPr/>
      <dgm:t>
        <a:bodyPr/>
        <a:lstStyle/>
        <a:p>
          <a:endParaRPr lang="en-US"/>
        </a:p>
      </dgm:t>
    </dgm:pt>
    <dgm:pt modelId="{D70F7C6B-219F-4AE0-A0D7-2FB520FC56B3}" type="sibTrans" cxnId="{84BCDBEF-44F6-4545-AF0E-8DB57ECE05DC}">
      <dgm:prSet/>
      <dgm:spPr/>
      <dgm:t>
        <a:bodyPr/>
        <a:lstStyle/>
        <a:p>
          <a:endParaRPr lang="en-US"/>
        </a:p>
      </dgm:t>
    </dgm:pt>
    <dgm:pt modelId="{A1C28111-FD6C-49ED-9364-D5C45D8B30B5}">
      <dgm:prSet phldrT="[Text]"/>
      <dgm:spPr/>
      <dgm:t>
        <a:bodyPr/>
        <a:lstStyle/>
        <a:p>
          <a:endParaRPr lang="en-US" b="1" dirty="0"/>
        </a:p>
      </dgm:t>
    </dgm:pt>
    <dgm:pt modelId="{92EB1D0D-3E6B-4548-A6D9-699A5A0465F0}" type="parTrans" cxnId="{C4A90EDB-A9D5-48DA-A656-88AFD656D882}">
      <dgm:prSet/>
      <dgm:spPr/>
      <dgm:t>
        <a:bodyPr/>
        <a:lstStyle/>
        <a:p>
          <a:endParaRPr lang="en-US"/>
        </a:p>
      </dgm:t>
    </dgm:pt>
    <dgm:pt modelId="{7414AFAB-18E6-43F0-A04A-5E4B48AAFB1A}" type="sibTrans" cxnId="{C4A90EDB-A9D5-48DA-A656-88AFD656D882}">
      <dgm:prSet/>
      <dgm:spPr/>
      <dgm:t>
        <a:bodyPr/>
        <a:lstStyle/>
        <a:p>
          <a:endParaRPr lang="en-US"/>
        </a:p>
      </dgm:t>
    </dgm:pt>
    <dgm:pt modelId="{5954DD8D-5CAB-4D81-8E09-AADD42E06999}">
      <dgm:prSet phldrT="[Text]"/>
      <dgm:spPr/>
      <dgm:t>
        <a:bodyPr/>
        <a:lstStyle/>
        <a:p>
          <a:r>
            <a:rPr lang="en-US" b="1" dirty="0"/>
            <a:t>Gel and Foam</a:t>
          </a:r>
        </a:p>
      </dgm:t>
    </dgm:pt>
    <dgm:pt modelId="{869A0D67-76F3-4266-93B0-496BF6970B5B}" type="parTrans" cxnId="{C26686C8-5DDF-4A3A-9DA3-9D1707DCCB02}">
      <dgm:prSet/>
      <dgm:spPr/>
      <dgm:t>
        <a:bodyPr/>
        <a:lstStyle/>
        <a:p>
          <a:endParaRPr lang="en-US"/>
        </a:p>
      </dgm:t>
    </dgm:pt>
    <dgm:pt modelId="{769244FA-C39C-4DD4-933D-F4E1D937B8D5}" type="sibTrans" cxnId="{C26686C8-5DDF-4A3A-9DA3-9D1707DCCB02}">
      <dgm:prSet/>
      <dgm:spPr/>
      <dgm:t>
        <a:bodyPr/>
        <a:lstStyle/>
        <a:p>
          <a:endParaRPr lang="en-US"/>
        </a:p>
      </dgm:t>
    </dgm:pt>
    <dgm:pt modelId="{9B8EF17F-F36C-42B5-A56C-CB4C4668099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dirty="0"/>
            <a:t> Fluoride gel products</a:t>
          </a:r>
        </a:p>
      </dgm:t>
    </dgm:pt>
    <dgm:pt modelId="{331EC659-41C7-4ABC-BED8-AE51C5B35C41}" type="parTrans" cxnId="{E1F1143D-6B71-41C0-AAC5-9D50C50C032F}">
      <dgm:prSet/>
      <dgm:spPr/>
    </dgm:pt>
    <dgm:pt modelId="{AF701D02-AC36-45BB-AF5C-DB081EF4421B}" type="sibTrans" cxnId="{E1F1143D-6B71-41C0-AAC5-9D50C50C032F}">
      <dgm:prSet/>
      <dgm:spPr/>
    </dgm:pt>
    <dgm:pt modelId="{20868ED2-5440-46B0-A3C0-BED538F5152F}">
      <dgm:prSet phldrT="[Text]"/>
      <dgm:spPr/>
      <dgm:t>
        <a:bodyPr/>
        <a:lstStyle/>
        <a:p>
          <a:r>
            <a:rPr lang="en-US" b="1" dirty="0"/>
            <a:t>Topical solutions</a:t>
          </a:r>
        </a:p>
      </dgm:t>
    </dgm:pt>
    <dgm:pt modelId="{64BBD450-DF8D-48F7-AD3F-CC2F0E662EEB}" type="sibTrans" cxnId="{6163CCB3-D176-49E0-B3A2-79D46C8BAF71}">
      <dgm:prSet/>
      <dgm:spPr/>
      <dgm:t>
        <a:bodyPr/>
        <a:lstStyle/>
        <a:p>
          <a:endParaRPr lang="en-US"/>
        </a:p>
      </dgm:t>
    </dgm:pt>
    <dgm:pt modelId="{909DAF2E-933D-403A-89F3-A9126AF1BC1C}" type="parTrans" cxnId="{6163CCB3-D176-49E0-B3A2-79D46C8BAF71}">
      <dgm:prSet/>
      <dgm:spPr/>
      <dgm:t>
        <a:bodyPr/>
        <a:lstStyle/>
        <a:p>
          <a:endParaRPr lang="en-US"/>
        </a:p>
      </dgm:t>
    </dgm:pt>
    <dgm:pt modelId="{8AD83271-8932-4AC4-B542-DFD7678BFE61}">
      <dgm:prSet phldrT="[Text]"/>
      <dgm:spPr/>
      <dgm:t>
        <a:bodyPr/>
        <a:lstStyle/>
        <a:p>
          <a:r>
            <a:rPr lang="en-US" b="1" dirty="0"/>
            <a:t>Fluoride varnish</a:t>
          </a:r>
        </a:p>
      </dgm:t>
    </dgm:pt>
    <dgm:pt modelId="{17E2F5E2-1C85-4395-B18C-7B3750415193}" type="parTrans" cxnId="{7DD074B1-375A-4D40-8747-7A8FE9D61F4C}">
      <dgm:prSet/>
      <dgm:spPr/>
    </dgm:pt>
    <dgm:pt modelId="{6BB0AD1F-DF9B-4DE0-9BBA-8225AED9F4EF}" type="sibTrans" cxnId="{7DD074B1-375A-4D40-8747-7A8FE9D61F4C}">
      <dgm:prSet/>
      <dgm:spPr/>
    </dgm:pt>
    <dgm:pt modelId="{088BE52E-B9C3-47CC-921A-5BB7782DE643}">
      <dgm:prSet phldrT="[Text]"/>
      <dgm:spPr/>
      <dgm:t>
        <a:bodyPr/>
        <a:lstStyle/>
        <a:p>
          <a:r>
            <a:rPr lang="en-US" b="1" dirty="0"/>
            <a:t>Fluoride containing prophylaxis paste</a:t>
          </a:r>
        </a:p>
      </dgm:t>
    </dgm:pt>
    <dgm:pt modelId="{3ED82F43-9CA9-4F7B-AA23-A78BA5540D53}" type="parTrans" cxnId="{D18B5F7C-D16F-4493-B12A-A8721AFA4375}">
      <dgm:prSet/>
      <dgm:spPr/>
    </dgm:pt>
    <dgm:pt modelId="{7C39EAF2-6409-4A7E-8953-360B03753B04}" type="sibTrans" cxnId="{D18B5F7C-D16F-4493-B12A-A8721AFA4375}">
      <dgm:prSet/>
      <dgm:spPr/>
    </dgm:pt>
    <dgm:pt modelId="{2D1DE7DE-319C-46D7-AE50-39D601B94DA9}" type="pres">
      <dgm:prSet presAssocID="{3D15D5FC-D61B-4A76-AF0D-B0A04F0F4AA2}" presName="Name0" presStyleCnt="0">
        <dgm:presLayoutVars>
          <dgm:dir/>
          <dgm:animLvl val="lvl"/>
          <dgm:resizeHandles/>
        </dgm:presLayoutVars>
      </dgm:prSet>
      <dgm:spPr/>
    </dgm:pt>
    <dgm:pt modelId="{57B90AD2-53C7-43C2-A966-BF026610521E}" type="pres">
      <dgm:prSet presAssocID="{1AA9B0C2-56CC-4A4D-80AB-C9E7B883E7AD}" presName="linNode" presStyleCnt="0"/>
      <dgm:spPr/>
    </dgm:pt>
    <dgm:pt modelId="{CD54A020-A9C9-47CE-9E22-32EE547EF918}" type="pres">
      <dgm:prSet presAssocID="{1AA9B0C2-56CC-4A4D-80AB-C9E7B883E7AD}" presName="parentShp" presStyleLbl="node1" presStyleIdx="0" presStyleCnt="2">
        <dgm:presLayoutVars>
          <dgm:bulletEnabled val="1"/>
        </dgm:presLayoutVars>
      </dgm:prSet>
      <dgm:spPr/>
    </dgm:pt>
    <dgm:pt modelId="{87EC269A-96FD-4C5C-8FB1-98C17786FC8B}" type="pres">
      <dgm:prSet presAssocID="{1AA9B0C2-56CC-4A4D-80AB-C9E7B883E7AD}" presName="childShp" presStyleLbl="bgAccFollowNode1" presStyleIdx="0" presStyleCnt="2">
        <dgm:presLayoutVars>
          <dgm:bulletEnabled val="1"/>
        </dgm:presLayoutVars>
      </dgm:prSet>
      <dgm:spPr/>
    </dgm:pt>
    <dgm:pt modelId="{6D21AC44-B0EE-4044-BD71-0BD570EB7E99}" type="pres">
      <dgm:prSet presAssocID="{DC40EA2A-2CD1-44E7-851D-0C3AE8F26E1A}" presName="spacing" presStyleCnt="0"/>
      <dgm:spPr/>
    </dgm:pt>
    <dgm:pt modelId="{5EFE0C51-FDC8-4E92-875C-3EA5D52B46E6}" type="pres">
      <dgm:prSet presAssocID="{D2EBFE2F-336D-4D3C-A5FD-7E5F46B67DEC}" presName="linNode" presStyleCnt="0"/>
      <dgm:spPr/>
    </dgm:pt>
    <dgm:pt modelId="{0739BF90-7FF2-4A27-880C-8F1175466C56}" type="pres">
      <dgm:prSet presAssocID="{D2EBFE2F-336D-4D3C-A5FD-7E5F46B67DEC}" presName="parentShp" presStyleLbl="node1" presStyleIdx="1" presStyleCnt="2">
        <dgm:presLayoutVars>
          <dgm:bulletEnabled val="1"/>
        </dgm:presLayoutVars>
      </dgm:prSet>
      <dgm:spPr/>
    </dgm:pt>
    <dgm:pt modelId="{2E358411-3FBF-4284-BBA2-79D8304F473C}" type="pres">
      <dgm:prSet presAssocID="{D2EBFE2F-336D-4D3C-A5FD-7E5F46B67DE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89B4706-72C6-4A09-BFB9-653BB0D032E7}" type="presOf" srcId="{22A176F8-DE9A-49D8-A51F-93A5869DD79C}" destId="{87EC269A-96FD-4C5C-8FB1-98C17786FC8B}" srcOrd="0" destOrd="0" presId="urn:microsoft.com/office/officeart/2005/8/layout/vList6"/>
    <dgm:cxn modelId="{B1BE7B08-447F-4819-8099-97C48E4AFF96}" type="presOf" srcId="{8AD83271-8932-4AC4-B542-DFD7678BFE61}" destId="{2E358411-3FBF-4284-BBA2-79D8304F473C}" srcOrd="0" destOrd="3" presId="urn:microsoft.com/office/officeart/2005/8/layout/vList6"/>
    <dgm:cxn modelId="{DB43380B-0BDF-4D6A-8899-DD912E96734B}" type="presOf" srcId="{1AA9B0C2-56CC-4A4D-80AB-C9E7B883E7AD}" destId="{CD54A020-A9C9-47CE-9E22-32EE547EF918}" srcOrd="0" destOrd="0" presId="urn:microsoft.com/office/officeart/2005/8/layout/vList6"/>
    <dgm:cxn modelId="{C272012A-F269-4726-B342-7864EFEF493D}" srcId="{3D15D5FC-D61B-4A76-AF0D-B0A04F0F4AA2}" destId="{1AA9B0C2-56CC-4A4D-80AB-C9E7B883E7AD}" srcOrd="0" destOrd="0" parTransId="{F7A67FBB-DC1E-4368-A158-8CE465CA67DA}" sibTransId="{DC40EA2A-2CD1-44E7-851D-0C3AE8F26E1A}"/>
    <dgm:cxn modelId="{E1F1143D-6B71-41C0-AAC5-9D50C50C032F}" srcId="{1AA9B0C2-56CC-4A4D-80AB-C9E7B883E7AD}" destId="{9B8EF17F-F36C-42B5-A56C-CB4C46680990}" srcOrd="2" destOrd="0" parTransId="{331EC659-41C7-4ABC-BED8-AE51C5B35C41}" sibTransId="{AF701D02-AC36-45BB-AF5C-DB081EF4421B}"/>
    <dgm:cxn modelId="{D849485E-3B42-4FA2-8079-F9178949AFA8}" type="presOf" srcId="{E9392958-0184-4E38-A2CC-AA386A42CB23}" destId="{87EC269A-96FD-4C5C-8FB1-98C17786FC8B}" srcOrd="0" destOrd="1" presId="urn:microsoft.com/office/officeart/2005/8/layout/vList6"/>
    <dgm:cxn modelId="{9255D460-0E78-447E-BF4B-7C55A4510D60}" srcId="{1AA9B0C2-56CC-4A4D-80AB-C9E7B883E7AD}" destId="{22A176F8-DE9A-49D8-A51F-93A5869DD79C}" srcOrd="0" destOrd="0" parTransId="{37D65482-C8E9-4EDE-8FCB-96CC43B609B7}" sibTransId="{DFD4C8CF-8C02-4D3F-A4B8-8C2B121646FF}"/>
    <dgm:cxn modelId="{DC993046-FF6A-4F9D-BCBC-4F2807854C7B}" type="presOf" srcId="{5954DD8D-5CAB-4D81-8E09-AADD42E06999}" destId="{2E358411-3FBF-4284-BBA2-79D8304F473C}" srcOrd="0" destOrd="2" presId="urn:microsoft.com/office/officeart/2005/8/layout/vList6"/>
    <dgm:cxn modelId="{B12C1F6B-C014-4B03-B312-6BFF18ABD778}" type="presOf" srcId="{3D15D5FC-D61B-4A76-AF0D-B0A04F0F4AA2}" destId="{2D1DE7DE-319C-46D7-AE50-39D601B94DA9}" srcOrd="0" destOrd="0" presId="urn:microsoft.com/office/officeart/2005/8/layout/vList6"/>
    <dgm:cxn modelId="{2FC0586B-C4CF-40ED-BA9D-AA24AF61620F}" type="presOf" srcId="{A1C28111-FD6C-49ED-9364-D5C45D8B30B5}" destId="{2E358411-3FBF-4284-BBA2-79D8304F473C}" srcOrd="0" destOrd="0" presId="urn:microsoft.com/office/officeart/2005/8/layout/vList6"/>
    <dgm:cxn modelId="{28E38270-9E1F-46F2-9AB3-B0245FBE7E10}" type="presOf" srcId="{D2EBFE2F-336D-4D3C-A5FD-7E5F46B67DEC}" destId="{0739BF90-7FF2-4A27-880C-8F1175466C56}" srcOrd="0" destOrd="0" presId="urn:microsoft.com/office/officeart/2005/8/layout/vList6"/>
    <dgm:cxn modelId="{8378EE70-B97C-4287-BF66-17C3BA2CD25C}" type="presOf" srcId="{20868ED2-5440-46B0-A3C0-BED538F5152F}" destId="{2E358411-3FBF-4284-BBA2-79D8304F473C}" srcOrd="0" destOrd="1" presId="urn:microsoft.com/office/officeart/2005/8/layout/vList6"/>
    <dgm:cxn modelId="{D18B5F7C-D16F-4493-B12A-A8721AFA4375}" srcId="{D2EBFE2F-336D-4D3C-A5FD-7E5F46B67DEC}" destId="{088BE52E-B9C3-47CC-921A-5BB7782DE643}" srcOrd="4" destOrd="0" parTransId="{3ED82F43-9CA9-4F7B-AA23-A78BA5540D53}" sibTransId="{7C39EAF2-6409-4A7E-8953-360B03753B04}"/>
    <dgm:cxn modelId="{CEA95E9A-7F7B-4142-9838-3B04C1AC3D19}" type="presOf" srcId="{9B8EF17F-F36C-42B5-A56C-CB4C46680990}" destId="{87EC269A-96FD-4C5C-8FB1-98C17786FC8B}" srcOrd="0" destOrd="2" presId="urn:microsoft.com/office/officeart/2005/8/layout/vList6"/>
    <dgm:cxn modelId="{C5DDA2AF-8004-44B6-8690-0989D078F789}" type="presOf" srcId="{088BE52E-B9C3-47CC-921A-5BB7782DE643}" destId="{2E358411-3FBF-4284-BBA2-79D8304F473C}" srcOrd="0" destOrd="4" presId="urn:microsoft.com/office/officeart/2005/8/layout/vList6"/>
    <dgm:cxn modelId="{7DD074B1-375A-4D40-8747-7A8FE9D61F4C}" srcId="{D2EBFE2F-336D-4D3C-A5FD-7E5F46B67DEC}" destId="{8AD83271-8932-4AC4-B542-DFD7678BFE61}" srcOrd="3" destOrd="0" parTransId="{17E2F5E2-1C85-4395-B18C-7B3750415193}" sibTransId="{6BB0AD1F-DF9B-4DE0-9BBA-8225AED9F4EF}"/>
    <dgm:cxn modelId="{6163CCB3-D176-49E0-B3A2-79D46C8BAF71}" srcId="{D2EBFE2F-336D-4D3C-A5FD-7E5F46B67DEC}" destId="{20868ED2-5440-46B0-A3C0-BED538F5152F}" srcOrd="1" destOrd="0" parTransId="{909DAF2E-933D-403A-89F3-A9126AF1BC1C}" sibTransId="{64BBD450-DF8D-48F7-AD3F-CC2F0E662EEB}"/>
    <dgm:cxn modelId="{C26686C8-5DDF-4A3A-9DA3-9D1707DCCB02}" srcId="{D2EBFE2F-336D-4D3C-A5FD-7E5F46B67DEC}" destId="{5954DD8D-5CAB-4D81-8E09-AADD42E06999}" srcOrd="2" destOrd="0" parTransId="{869A0D67-76F3-4266-93B0-496BF6970B5B}" sibTransId="{769244FA-C39C-4DD4-933D-F4E1D937B8D5}"/>
    <dgm:cxn modelId="{C4A90EDB-A9D5-48DA-A656-88AFD656D882}" srcId="{D2EBFE2F-336D-4D3C-A5FD-7E5F46B67DEC}" destId="{A1C28111-FD6C-49ED-9364-D5C45D8B30B5}" srcOrd="0" destOrd="0" parTransId="{92EB1D0D-3E6B-4548-A6D9-699A5A0465F0}" sibTransId="{7414AFAB-18E6-43F0-A04A-5E4B48AAFB1A}"/>
    <dgm:cxn modelId="{84BCDBEF-44F6-4545-AF0E-8DB57ECE05DC}" srcId="{3D15D5FC-D61B-4A76-AF0D-B0A04F0F4AA2}" destId="{D2EBFE2F-336D-4D3C-A5FD-7E5F46B67DEC}" srcOrd="1" destOrd="0" parTransId="{5F221D9D-1FAE-4264-82B0-7EBC43EA3BF7}" sibTransId="{D70F7C6B-219F-4AE0-A0D7-2FB520FC56B3}"/>
    <dgm:cxn modelId="{D8280DFE-34E5-44E2-85AF-085B71D7F230}" srcId="{1AA9B0C2-56CC-4A4D-80AB-C9E7B883E7AD}" destId="{E9392958-0184-4E38-A2CC-AA386A42CB23}" srcOrd="1" destOrd="0" parTransId="{DEE184AF-5E23-4260-AC63-5417A8AFC0D3}" sibTransId="{0CEAA91D-45CE-4ABE-BAAE-14D79664DE32}"/>
    <dgm:cxn modelId="{112CF7E9-FE4C-4060-9067-6CA984094202}" type="presParOf" srcId="{2D1DE7DE-319C-46D7-AE50-39D601B94DA9}" destId="{57B90AD2-53C7-43C2-A966-BF026610521E}" srcOrd="0" destOrd="0" presId="urn:microsoft.com/office/officeart/2005/8/layout/vList6"/>
    <dgm:cxn modelId="{05B3A50E-7C46-4B20-A7BA-4D36EFA7645B}" type="presParOf" srcId="{57B90AD2-53C7-43C2-A966-BF026610521E}" destId="{CD54A020-A9C9-47CE-9E22-32EE547EF918}" srcOrd="0" destOrd="0" presId="urn:microsoft.com/office/officeart/2005/8/layout/vList6"/>
    <dgm:cxn modelId="{325F22B7-C400-4019-BE45-5B2490E570D9}" type="presParOf" srcId="{57B90AD2-53C7-43C2-A966-BF026610521E}" destId="{87EC269A-96FD-4C5C-8FB1-98C17786FC8B}" srcOrd="1" destOrd="0" presId="urn:microsoft.com/office/officeart/2005/8/layout/vList6"/>
    <dgm:cxn modelId="{58533E65-4C9C-45F2-A0A8-497765BD0348}" type="presParOf" srcId="{2D1DE7DE-319C-46D7-AE50-39D601B94DA9}" destId="{6D21AC44-B0EE-4044-BD71-0BD570EB7E99}" srcOrd="1" destOrd="0" presId="urn:microsoft.com/office/officeart/2005/8/layout/vList6"/>
    <dgm:cxn modelId="{F6F4E94B-CFC2-4B4B-890C-F620F79C137B}" type="presParOf" srcId="{2D1DE7DE-319C-46D7-AE50-39D601B94DA9}" destId="{5EFE0C51-FDC8-4E92-875C-3EA5D52B46E6}" srcOrd="2" destOrd="0" presId="urn:microsoft.com/office/officeart/2005/8/layout/vList6"/>
    <dgm:cxn modelId="{1EA8B237-55C7-4FE3-8B32-EDDA07B5B8D9}" type="presParOf" srcId="{5EFE0C51-FDC8-4E92-875C-3EA5D52B46E6}" destId="{0739BF90-7FF2-4A27-880C-8F1175466C56}" srcOrd="0" destOrd="0" presId="urn:microsoft.com/office/officeart/2005/8/layout/vList6"/>
    <dgm:cxn modelId="{D1A5F3C1-B555-4214-90DA-09EC4562DEBD}" type="presParOf" srcId="{5EFE0C51-FDC8-4E92-875C-3EA5D52B46E6}" destId="{2E358411-3FBF-4284-BBA2-79D8304F47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ED912-C126-43DA-9A56-588FF2658F63}">
      <dsp:nvSpPr>
        <dsp:cNvPr id="0" name=""/>
        <dsp:cNvSpPr/>
      </dsp:nvSpPr>
      <dsp:spPr>
        <a:xfrm>
          <a:off x="2281355" y="340996"/>
          <a:ext cx="1294804" cy="129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Demineralization</a:t>
          </a:r>
        </a:p>
      </dsp:txBody>
      <dsp:txXfrm>
        <a:off x="2281355" y="340996"/>
        <a:ext cx="1294804" cy="1294804"/>
      </dsp:txXfrm>
    </dsp:sp>
    <dsp:sp modelId="{7F4141CC-DFB8-40E1-824F-08F24AAAB01E}">
      <dsp:nvSpPr>
        <dsp:cNvPr id="0" name=""/>
        <dsp:cNvSpPr/>
      </dsp:nvSpPr>
      <dsp:spPr>
        <a:xfrm>
          <a:off x="-302" y="259253"/>
          <a:ext cx="3658204" cy="3658204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0032B-DAE9-4FD3-9F2F-AF5FBDAEDDF3}">
      <dsp:nvSpPr>
        <dsp:cNvPr id="0" name=""/>
        <dsp:cNvSpPr/>
      </dsp:nvSpPr>
      <dsp:spPr>
        <a:xfrm>
          <a:off x="2281355" y="2540911"/>
          <a:ext cx="1294804" cy="129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Remineralization</a:t>
          </a:r>
        </a:p>
      </dsp:txBody>
      <dsp:txXfrm>
        <a:off x="2281355" y="2540911"/>
        <a:ext cx="1294804" cy="1294804"/>
      </dsp:txXfrm>
    </dsp:sp>
    <dsp:sp modelId="{A2F640B0-4EDE-4C9C-A24C-F667C7109AC8}">
      <dsp:nvSpPr>
        <dsp:cNvPr id="0" name=""/>
        <dsp:cNvSpPr/>
      </dsp:nvSpPr>
      <dsp:spPr>
        <a:xfrm>
          <a:off x="-302" y="259253"/>
          <a:ext cx="3658204" cy="3658204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11519-8F32-43C1-9493-D9AF542B4F1E}">
      <dsp:nvSpPr>
        <dsp:cNvPr id="0" name=""/>
        <dsp:cNvSpPr/>
      </dsp:nvSpPr>
      <dsp:spPr>
        <a:xfrm>
          <a:off x="81440" y="2540911"/>
          <a:ext cx="1294804" cy="129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Demineralization</a:t>
          </a:r>
        </a:p>
      </dsp:txBody>
      <dsp:txXfrm>
        <a:off x="81440" y="2540911"/>
        <a:ext cx="1294804" cy="1294804"/>
      </dsp:txXfrm>
    </dsp:sp>
    <dsp:sp modelId="{8C62E72A-4267-400C-876F-93CE7EE03626}">
      <dsp:nvSpPr>
        <dsp:cNvPr id="0" name=""/>
        <dsp:cNvSpPr/>
      </dsp:nvSpPr>
      <dsp:spPr>
        <a:xfrm>
          <a:off x="-302" y="259253"/>
          <a:ext cx="3658204" cy="3658204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88904-BD38-45B2-A8F5-FD37F72FE489}">
      <dsp:nvSpPr>
        <dsp:cNvPr id="0" name=""/>
        <dsp:cNvSpPr/>
      </dsp:nvSpPr>
      <dsp:spPr>
        <a:xfrm>
          <a:off x="81440" y="340996"/>
          <a:ext cx="1294804" cy="129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Remineralization</a:t>
          </a:r>
        </a:p>
      </dsp:txBody>
      <dsp:txXfrm>
        <a:off x="81440" y="340996"/>
        <a:ext cx="1294804" cy="1294804"/>
      </dsp:txXfrm>
    </dsp:sp>
    <dsp:sp modelId="{2AE1376B-E66A-4D97-A823-867B6ACA5B48}">
      <dsp:nvSpPr>
        <dsp:cNvPr id="0" name=""/>
        <dsp:cNvSpPr/>
      </dsp:nvSpPr>
      <dsp:spPr>
        <a:xfrm>
          <a:off x="-302" y="259253"/>
          <a:ext cx="3658204" cy="3658204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C269A-96FD-4C5C-8FB1-98C17786FC8B}">
      <dsp:nvSpPr>
        <dsp:cNvPr id="0" name=""/>
        <dsp:cNvSpPr/>
      </dsp:nvSpPr>
      <dsp:spPr>
        <a:xfrm>
          <a:off x="3291839" y="586"/>
          <a:ext cx="493776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Fluoride dentifrices</a:t>
          </a:r>
        </a:p>
        <a:p>
          <a:pPr marL="171450" lvl="1" indent="-171450" algn="l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Fluoride rinses</a:t>
          </a:r>
        </a:p>
        <a:p>
          <a:pPr marL="171450" lvl="1" indent="-171450" algn="l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 Fluoride gel products</a:t>
          </a:r>
        </a:p>
      </dsp:txBody>
      <dsp:txXfrm>
        <a:off x="3291839" y="286266"/>
        <a:ext cx="4080720" cy="1714081"/>
      </dsp:txXfrm>
    </dsp:sp>
    <dsp:sp modelId="{CD54A020-A9C9-47CE-9E22-32EE547EF918}">
      <dsp:nvSpPr>
        <dsp:cNvPr id="0" name=""/>
        <dsp:cNvSpPr/>
      </dsp:nvSpPr>
      <dsp:spPr>
        <a:xfrm>
          <a:off x="0" y="586"/>
          <a:ext cx="3291840" cy="228544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Self- Applied</a:t>
          </a:r>
        </a:p>
      </dsp:txBody>
      <dsp:txXfrm>
        <a:off x="111566" y="112152"/>
        <a:ext cx="3068708" cy="2062309"/>
      </dsp:txXfrm>
    </dsp:sp>
    <dsp:sp modelId="{2E358411-3FBF-4284-BBA2-79D8304F473C}">
      <dsp:nvSpPr>
        <dsp:cNvPr id="0" name=""/>
        <dsp:cNvSpPr/>
      </dsp:nvSpPr>
      <dsp:spPr>
        <a:xfrm>
          <a:off x="3291839" y="2514572"/>
          <a:ext cx="493776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Topical solutions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Gel and Foam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Fluoride varnish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Fluoride containing prophylaxis paste</a:t>
          </a:r>
        </a:p>
      </dsp:txBody>
      <dsp:txXfrm>
        <a:off x="3291839" y="2800252"/>
        <a:ext cx="4080720" cy="1714081"/>
      </dsp:txXfrm>
    </dsp:sp>
    <dsp:sp modelId="{0739BF90-7FF2-4A27-880C-8F1175466C56}">
      <dsp:nvSpPr>
        <dsp:cNvPr id="0" name=""/>
        <dsp:cNvSpPr/>
      </dsp:nvSpPr>
      <dsp:spPr>
        <a:xfrm>
          <a:off x="0" y="2514572"/>
          <a:ext cx="3291840" cy="2285441"/>
        </a:xfrm>
        <a:prstGeom prst="roundRect">
          <a:avLst/>
        </a:prstGeom>
        <a:solidFill>
          <a:schemeClr val="accent6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Professionally Applied</a:t>
          </a:r>
        </a:p>
      </dsp:txBody>
      <dsp:txXfrm>
        <a:off x="111566" y="2626138"/>
        <a:ext cx="3068708" cy="2062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CE2407-B948-4544-A4B4-EFE9C90087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2407-B948-4544-A4B4-EFE9C90087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53FD61-A6EB-4FB1-8E5A-36D04B9BD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C9DC0-AA51-4FC3-9801-DEFDA42E7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9CC45-B84F-490E-9A4B-A3AA347C4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70A3C6-A5E7-411D-B292-283AECBD9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082A68-9F13-4ECF-B905-3283897A3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DBC66B-09E5-4B9F-8320-EFB857A14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36101-38DD-4626-BD7A-8BD6CCD3C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02FF-6369-45B4-92A6-D67CD8E31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713DB-86EB-486B-83C5-A570FD15D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7BC4-D32E-4C28-889C-F2F25DDD9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0943A-B1AA-4B7C-AFFA-0A83EFDC9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63E4A-1FED-492F-AA37-A1B7905B5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A905E-005C-4CDB-99A8-DD90279FF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32B7E-58CA-4B5C-A248-185CAC236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96BC3-5A25-43AD-930F-20F71C99F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1BF49-5D95-4F52-9340-64CDA4D80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4CC9-8B2D-4BF1-A388-44BAFBC25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EFF8-E8BC-41FF-99DA-471E416DD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5A8C2-FD5C-481B-9FFA-FC1518723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A6D-3DD0-465E-93CE-75B0C4C01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91F9E-E2EB-49A5-9FAA-89380AC27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5BA26-DF75-488F-9D3F-201354F2D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DA12C-0EBB-4875-AE20-F9EAE426F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D10DD-0114-4364-930B-89232418F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F42B69-1E63-426C-AAAA-5325DD2D6F5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3" r:id="rId13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2D52F6-953E-4DA4-96BA-8CC8640416D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382" y="2130616"/>
            <a:ext cx="8001000" cy="2362200"/>
          </a:xfrm>
        </p:spPr>
        <p:txBody>
          <a:bodyPr/>
          <a:lstStyle/>
          <a:p>
            <a:pPr algn="ctr"/>
            <a:r>
              <a:rPr lang="en-US" sz="6000" b="1" dirty="0">
                <a:latin typeface="Arial Rounded MT Bold" pitchFamily="34" charset="0"/>
              </a:rPr>
              <a:t>TOPICAL FLUORIDES-I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4419600"/>
            <a:ext cx="3962400" cy="1752600"/>
          </a:xfrm>
        </p:spPr>
        <p:txBody>
          <a:bodyPr/>
          <a:lstStyle/>
          <a:p>
            <a:pPr algn="r"/>
            <a:r>
              <a:rPr lang="en-US" sz="2800" b="1" i="1" dirty="0">
                <a:solidFill>
                  <a:srgbClr val="FFFF00"/>
                </a:solidFill>
                <a:latin typeface="Bell MT" pitchFamily="18" charset="0"/>
              </a:rPr>
              <a:t>Dr. Ramya R Iyer</a:t>
            </a:r>
          </a:p>
          <a:p>
            <a:pPr algn="r"/>
            <a:r>
              <a:rPr lang="en-US" sz="2800" b="1" i="1" dirty="0">
                <a:solidFill>
                  <a:srgbClr val="FFFF00"/>
                </a:solidFill>
                <a:latin typeface="Bell MT" pitchFamily="18" charset="0"/>
              </a:rPr>
              <a:t>Professor</a:t>
            </a:r>
          </a:p>
          <a:p>
            <a:pPr algn="r"/>
            <a:r>
              <a:rPr lang="en-US" sz="2800" b="1" i="1" dirty="0">
                <a:solidFill>
                  <a:srgbClr val="FFFF00"/>
                </a:solidFill>
                <a:latin typeface="Bell MT" pitchFamily="18" charset="0"/>
              </a:rPr>
              <a:t>Department of Public Health Dentistry, </a:t>
            </a:r>
          </a:p>
          <a:p>
            <a:pPr algn="r"/>
            <a:r>
              <a:rPr lang="en-US" sz="2800" b="1" i="1" dirty="0">
                <a:solidFill>
                  <a:srgbClr val="FFFF00"/>
                </a:solidFill>
                <a:latin typeface="Bell MT" pitchFamily="18" charset="0"/>
              </a:rPr>
              <a:t>KMSDC&amp;H</a:t>
            </a:r>
          </a:p>
          <a:p>
            <a:pPr algn="r"/>
            <a:endParaRPr lang="en-US" sz="3600" b="1" i="1" dirty="0">
              <a:solidFill>
                <a:srgbClr val="FFFF00"/>
              </a:solidFill>
              <a:latin typeface="Bell MT" pitchFamily="18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0"/>
            <a:ext cx="23812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15F016E-5AAA-43C2-B234-8B97AD928F7A}"/>
              </a:ext>
            </a:extLst>
          </p:cNvPr>
          <p:cNvGrpSpPr/>
          <p:nvPr/>
        </p:nvGrpSpPr>
        <p:grpSpPr>
          <a:xfrm>
            <a:off x="304800" y="136666"/>
            <a:ext cx="6956018" cy="2196185"/>
            <a:chOff x="242170" y="154621"/>
            <a:chExt cx="8531980" cy="2485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1A0015-3D32-4DC4-B5A9-6F0853031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70" y="254723"/>
              <a:ext cx="1739030" cy="178421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834546-2646-448E-B07C-A3CA8ECB39DE}"/>
                </a:ext>
              </a:extLst>
            </p:cNvPr>
            <p:cNvSpPr txBox="1"/>
            <p:nvPr/>
          </p:nvSpPr>
          <p:spPr>
            <a:xfrm>
              <a:off x="989883" y="2221781"/>
              <a:ext cx="6802941" cy="4179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DEPARTMENT OF PUBLIC HEALTH DENTISTRY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5DCAB0-1937-4A82-AD4F-713338DAD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81000"/>
              <a:ext cx="2068550" cy="15296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57A2F9-519C-45D7-A721-0513B4142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54621"/>
              <a:ext cx="2068551" cy="18843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9541BB0A-1680-4CDA-A357-009F2DAF8275}"/>
              </a:ext>
            </a:extLst>
          </p:cNvPr>
          <p:cNvSpPr txBox="1">
            <a:spLocks/>
          </p:cNvSpPr>
          <p:nvPr/>
        </p:nvSpPr>
        <p:spPr>
          <a:xfrm>
            <a:off x="152400" y="4373889"/>
            <a:ext cx="2895600" cy="8839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B0F0"/>
                </a:solidFill>
              </a:rPr>
              <a:t>Target Group  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</a:rPr>
              <a:t>IV BDS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E5F56-4A5D-49CC-8CE0-6876B614B0C0}"/>
              </a:ext>
            </a:extLst>
          </p:cNvPr>
          <p:cNvSpPr txBox="1"/>
          <p:nvPr/>
        </p:nvSpPr>
        <p:spPr>
          <a:xfrm>
            <a:off x="435382" y="5410200"/>
            <a:ext cx="2751448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00B0F0"/>
                </a:solidFill>
              </a:rPr>
              <a:t>ACADEMIC</a:t>
            </a:r>
          </a:p>
          <a:p>
            <a:pPr algn="ctr"/>
            <a:r>
              <a:rPr lang="en-IN" sz="2800" b="1" dirty="0">
                <a:solidFill>
                  <a:srgbClr val="00B0F0"/>
                </a:solidFill>
              </a:rPr>
              <a:t>YEAR: 2022-23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2390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Anti- bacterial effect of fluoride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7696200" cy="4525963"/>
          </a:xfrm>
        </p:spPr>
        <p:txBody>
          <a:bodyPr/>
          <a:lstStyle/>
          <a:p>
            <a:pPr>
              <a:buNone/>
            </a:pPr>
            <a:br>
              <a:rPr lang="en-US" sz="2800" i="1" dirty="0">
                <a:latin typeface="Times New Roman" pitchFamily="18" charset="0"/>
              </a:rPr>
            </a:br>
            <a:endParaRPr lang="en-US" sz="2800" dirty="0">
              <a:latin typeface="Times New Roman" pitchFamily="18" charset="0"/>
            </a:endParaRPr>
          </a:p>
          <a:p>
            <a:pPr lvl="1">
              <a:buNone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Fluoride  concentrates in plaque disrupts enzyme systems</a:t>
            </a:r>
          </a:p>
          <a:p>
            <a:pPr lvl="2"/>
            <a:endParaRPr lang="en-US" sz="2000" dirty="0">
              <a:latin typeface="Times New Roman" pitchFamily="18" charset="0"/>
            </a:endParaRPr>
          </a:p>
          <a:p>
            <a:pPr lvl="2" algn="just"/>
            <a:r>
              <a:rPr lang="en-US" b="1" dirty="0">
                <a:latin typeface="Times New Roman" pitchFamily="18" charset="0"/>
              </a:rPr>
              <a:t>Fluoride inhibits bacterial </a:t>
            </a:r>
            <a:r>
              <a:rPr lang="en-US" b="1" dirty="0" err="1">
                <a:latin typeface="Times New Roman" pitchFamily="18" charset="0"/>
              </a:rPr>
              <a:t>metabolization</a:t>
            </a:r>
            <a:r>
              <a:rPr lang="en-US" b="1" dirty="0">
                <a:latin typeface="Times New Roman" pitchFamily="18" charset="0"/>
              </a:rPr>
              <a:t> of carbohydrates to produce acid and affects the bacterial production of adhesive polysaccharides (Hamilton, 1990).</a:t>
            </a:r>
          </a:p>
          <a:p>
            <a:pPr lvl="2" algn="just">
              <a:buNone/>
            </a:pPr>
            <a:endParaRPr lang="en-US" b="1" dirty="0">
              <a:latin typeface="Times New Roman" pitchFamily="18" charset="0"/>
            </a:endParaRPr>
          </a:p>
          <a:p>
            <a:pPr lvl="2" algn="just"/>
            <a:r>
              <a:rPr lang="en-US" b="1" dirty="0">
                <a:latin typeface="Times New Roman" pitchFamily="18" charset="0"/>
              </a:rPr>
              <a:t>When fluoride is constantly present, mutans strep produces less acid (Bowden, 1990).</a:t>
            </a:r>
          </a:p>
          <a:p>
            <a:pPr>
              <a:lnSpc>
                <a:spcPct val="80000"/>
              </a:lnSpc>
              <a:buNone/>
            </a:pPr>
            <a:endParaRPr lang="en-US" sz="2000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Summary of mechanisms of action of topical fluorides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1"/>
            <a:ext cx="4038600" cy="3200399"/>
          </a:xfrm>
        </p:spPr>
        <p:txBody>
          <a:bodyPr/>
          <a:lstStyle/>
          <a:p>
            <a:pPr marL="609600" indent="-609600">
              <a:buNone/>
            </a:pPr>
            <a:br>
              <a:rPr lang="en-US" sz="2400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         </a:t>
            </a:r>
            <a:r>
              <a:rPr lang="en-US" sz="2000" dirty="0">
                <a:solidFill>
                  <a:srgbClr val="00CC00"/>
                </a:solidFill>
                <a:latin typeface="Comic Sans MS" pitchFamily="66" charset="0"/>
              </a:rPr>
              <a:t>promotes 			remineralization</a:t>
            </a:r>
            <a:endParaRPr lang="en-US" sz="2000" dirty="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en-US" sz="2000" dirty="0">
                <a:latin typeface="Comic Sans MS" pitchFamily="66" charset="0"/>
              </a:rPr>
              <a:t>			</a:t>
            </a:r>
          </a:p>
          <a:p>
            <a:pPr marL="609600" indent="-609600">
              <a:buFontTx/>
              <a:buNone/>
            </a:pPr>
            <a:endParaRPr lang="en-US" sz="2000" dirty="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en-US" sz="2000" dirty="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en-US" sz="2000" dirty="0">
                <a:latin typeface="Comic Sans MS" pitchFamily="66" charset="0"/>
              </a:rPr>
              <a:t>			 inhibits 		          	demineralization</a:t>
            </a:r>
          </a:p>
        </p:txBody>
      </p:sp>
      <p:sp>
        <p:nvSpPr>
          <p:cNvPr id="5" name="Half Frame 4"/>
          <p:cNvSpPr/>
          <p:nvPr/>
        </p:nvSpPr>
        <p:spPr>
          <a:xfrm rot="19017434">
            <a:off x="1247067" y="2073917"/>
            <a:ext cx="1618469" cy="22828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5" descr="bntaoeqj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362200"/>
            <a:ext cx="923925" cy="881063"/>
          </a:xfrm>
          <a:noFill/>
          <a:ln/>
        </p:spPr>
      </p:pic>
      <p:pic>
        <p:nvPicPr>
          <p:cNvPr id="7" name="Picture 8" descr="3z_ikve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133600"/>
            <a:ext cx="1350963" cy="1792288"/>
          </a:xfrm>
          <a:prstGeom prst="rect">
            <a:avLst/>
          </a:prstGeom>
          <a:noFill/>
        </p:spPr>
      </p:pic>
      <p:pic>
        <p:nvPicPr>
          <p:cNvPr id="8" name="Picture 17" descr="yqhz0gzv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20000" y="2438400"/>
            <a:ext cx="914400" cy="871538"/>
          </a:xfrm>
          <a:prstGeom prst="rect">
            <a:avLst/>
          </a:prstGeom>
          <a:noFill/>
          <a:ln/>
        </p:spPr>
      </p:pic>
      <p:sp>
        <p:nvSpPr>
          <p:cNvPr id="9" name="Right Arrow 8"/>
          <p:cNvSpPr/>
          <p:nvPr/>
        </p:nvSpPr>
        <p:spPr>
          <a:xfrm>
            <a:off x="1143000" y="556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556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  anti- bacterial effect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105775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Rounded MT Bold" pitchFamily="34" charset="0"/>
              </a:rPr>
              <a:t>CLASSIFICATION OF TOPICAL FLUORIDES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020175" cy="4525963"/>
          </a:xfrm>
        </p:spPr>
        <p:txBody>
          <a:bodyPr/>
          <a:lstStyle/>
          <a:p>
            <a:r>
              <a:rPr lang="en-US" b="1" dirty="0">
                <a:latin typeface="Bell MT" pitchFamily="18" charset="0"/>
              </a:rPr>
              <a:t> </a:t>
            </a:r>
            <a:endParaRPr lang="en-US" sz="3200" b="1" dirty="0">
              <a:latin typeface="Bell MT" pitchFamily="18" charset="0"/>
            </a:endParaRPr>
          </a:p>
          <a:p>
            <a:pPr>
              <a:buNone/>
            </a:pPr>
            <a:r>
              <a:rPr lang="en-US" sz="3200" b="1" dirty="0">
                <a:latin typeface="Bell MT" pitchFamily="18" charset="0"/>
              </a:rPr>
              <a:t> </a:t>
            </a:r>
          </a:p>
          <a:p>
            <a:pPr>
              <a:buNone/>
            </a:pPr>
            <a:endParaRPr lang="en-US" dirty="0">
              <a:latin typeface="Bell MT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4478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Bader JD, </a:t>
            </a:r>
            <a:r>
              <a:rPr lang="en-US" sz="1400" i="1" dirty="0" err="1"/>
              <a:t>Shugars</a:t>
            </a:r>
            <a:r>
              <a:rPr lang="en-US" sz="1400" i="1" dirty="0"/>
              <a:t> </a:t>
            </a:r>
            <a:r>
              <a:rPr lang="en-US" sz="1400" i="1" dirty="0" err="1"/>
              <a:t>DA,Bonito</a:t>
            </a:r>
            <a:r>
              <a:rPr lang="en-US" sz="1400" i="1" dirty="0"/>
              <a:t> AJ. A systematic review of selected caries prevention and management methods. Community Dent Oral Epidemiol2001;29:399-411.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105775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Rounded MT Bold" pitchFamily="34" charset="0"/>
              </a:rPr>
              <a:t>CARIES REDUCTION BY TOPICAL FLUORIDES- </a:t>
            </a:r>
            <a:r>
              <a:rPr lang="en-US" sz="3600" b="1" dirty="0">
                <a:solidFill>
                  <a:srgbClr val="FFC000"/>
                </a:solidFill>
                <a:latin typeface="Arial Rounded MT Bold" pitchFamily="34" charset="0"/>
              </a:rPr>
              <a:t>WHAT DOES THE </a:t>
            </a:r>
            <a:r>
              <a:rPr lang="en-US" sz="3600" b="1" u="sng" dirty="0">
                <a:solidFill>
                  <a:srgbClr val="FFC000"/>
                </a:solidFill>
                <a:latin typeface="Arial Rounded MT Bold" pitchFamily="34" charset="0"/>
              </a:rPr>
              <a:t>EVIDENCE</a:t>
            </a:r>
            <a:r>
              <a:rPr lang="en-US" sz="3600" b="1" dirty="0">
                <a:solidFill>
                  <a:srgbClr val="FFC000"/>
                </a:solidFill>
                <a:latin typeface="Arial Rounded MT Bold" pitchFamily="34" charset="0"/>
              </a:rPr>
              <a:t> SAY?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020175" cy="4525963"/>
          </a:xfrm>
        </p:spPr>
        <p:txBody>
          <a:bodyPr/>
          <a:lstStyle/>
          <a:p>
            <a:r>
              <a:rPr lang="en-US" b="1" dirty="0">
                <a:latin typeface="Bell MT" pitchFamily="18" charset="0"/>
              </a:rPr>
              <a:t> </a:t>
            </a:r>
            <a:endParaRPr lang="en-US" sz="3200" b="1" dirty="0">
              <a:latin typeface="Bell MT" pitchFamily="18" charset="0"/>
            </a:endParaRPr>
          </a:p>
          <a:p>
            <a:pPr>
              <a:buNone/>
            </a:pPr>
            <a:r>
              <a:rPr lang="en-US" sz="3200" b="1" dirty="0">
                <a:latin typeface="Bell MT" pitchFamily="18" charset="0"/>
              </a:rPr>
              <a:t> </a:t>
            </a:r>
          </a:p>
          <a:p>
            <a:pPr>
              <a:buNone/>
            </a:pPr>
            <a:endParaRPr lang="en-US" dirty="0">
              <a:latin typeface="Bell MT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133600"/>
          <a:ext cx="7848600" cy="342899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02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CARIES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84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Professionally</a:t>
                      </a:r>
                      <a:r>
                        <a:rPr lang="en-US" sz="2000" b="1" baseline="0" dirty="0"/>
                        <a:t> applied topical fluoride</a:t>
                      </a:r>
                      <a:endParaRPr lang="en-US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30%- 40%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2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Self- applied topical fluoride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20%- 50%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624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Bader JD, </a:t>
            </a:r>
            <a:r>
              <a:rPr lang="en-US" sz="1400" i="1" dirty="0" err="1"/>
              <a:t>Shugars</a:t>
            </a:r>
            <a:r>
              <a:rPr lang="en-US" sz="1400" i="1" dirty="0"/>
              <a:t> </a:t>
            </a:r>
            <a:r>
              <a:rPr lang="en-US" sz="1400" i="1" dirty="0" err="1"/>
              <a:t>DA,Bonito</a:t>
            </a:r>
            <a:r>
              <a:rPr lang="en-US" sz="1400" i="1" dirty="0"/>
              <a:t> AJ. A systematic review of selected caries prevention and management methods. Community Dent Oral Epidemiol2001;29:399-411.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 rot="20062758">
            <a:off x="389131" y="1625401"/>
            <a:ext cx="8105775" cy="2585620"/>
          </a:xfrm>
        </p:spPr>
        <p:txBody>
          <a:bodyPr/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Algerian" pitchFamily="82" charset="0"/>
              </a:rPr>
              <a:t>PROFESSIONALLY APPLIED TOPICAL FLUORIDES</a:t>
            </a:r>
            <a:endParaRPr lang="en-US" sz="3600" b="1" i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95800"/>
            <a:ext cx="9020175" cy="1630363"/>
          </a:xfrm>
        </p:spPr>
        <p:txBody>
          <a:bodyPr/>
          <a:lstStyle/>
          <a:p>
            <a:r>
              <a:rPr lang="en-US" b="1" dirty="0">
                <a:latin typeface="Bell MT" pitchFamily="18" charset="0"/>
              </a:rPr>
              <a:t> </a:t>
            </a:r>
            <a:endParaRPr lang="en-US" sz="3200" b="1" dirty="0">
              <a:latin typeface="Bell MT" pitchFamily="18" charset="0"/>
            </a:endParaRPr>
          </a:p>
          <a:p>
            <a:pPr>
              <a:buNone/>
            </a:pPr>
            <a:endParaRPr lang="en-US" dirty="0">
              <a:latin typeface="Bell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f varn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276600"/>
            <a:ext cx="2136602" cy="269732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6375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b="1" dirty="0">
                <a:solidFill>
                  <a:srgbClr val="FFFF00"/>
                </a:solidFill>
                <a:latin typeface="Kristen ITC" pitchFamily="66" charset="0"/>
              </a:rPr>
              <a:t>SODIUM FLUORIDE SOLUTION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3600" dirty="0">
              <a:solidFill>
                <a:srgbClr val="E28700"/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3600" dirty="0">
                <a:solidFill>
                  <a:srgbClr val="99CCFF"/>
                </a:solidFill>
                <a:latin typeface="Alba Super" pitchFamily="2" charset="0"/>
              </a:rPr>
              <a:t> </a:t>
            </a: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Method of Preparation </a:t>
            </a:r>
            <a:r>
              <a:rPr lang="en-US" sz="2800" b="1" dirty="0">
                <a:latin typeface="Bell MT" pitchFamily="18" charset="0"/>
              </a:rPr>
              <a:t>: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To prepare 2%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NaF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–20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gms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of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NaF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is dissolved in 1 liter distilled water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Technique of application :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   (Knutson &amp; Feldman technique 1948)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Prophylaxis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Isolation  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2%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NaF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applied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Allowed to dry 3 – 4 min </a:t>
            </a:r>
          </a:p>
        </p:txBody>
      </p:sp>
      <p:pic>
        <p:nvPicPr>
          <p:cNvPr id="20484" name="Picture 4" descr="scan000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 l="7597" t="3000" r="20355" b="55028"/>
          <a:stretch>
            <a:fillRect/>
          </a:stretch>
        </p:blipFill>
        <p:spPr bwMode="auto">
          <a:xfrm>
            <a:off x="6986588" y="3729038"/>
            <a:ext cx="2062162" cy="3062287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Knutson JW.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Technic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of application of sodium fluoride solution to the teeth. </a:t>
            </a:r>
            <a:r>
              <a:rPr lang="en-US" sz="1400" i="1" dirty="0" err="1"/>
              <a:t>Odontologia</a:t>
            </a:r>
            <a:r>
              <a:rPr lang="en-US" sz="1400" i="1" dirty="0"/>
              <a:t> (Lima). 1967 Jan-Dec;15(1):102-3.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629400"/>
          </a:xfrm>
        </p:spPr>
        <p:txBody>
          <a:bodyPr/>
          <a:lstStyle/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rgbClr val="FFFF3B"/>
                </a:solidFill>
                <a:latin typeface="Bell MT" pitchFamily="18" charset="0"/>
              </a:rPr>
              <a:t> </a:t>
            </a:r>
            <a:r>
              <a:rPr lang="en-US" sz="2800" b="1" dirty="0" err="1">
                <a:latin typeface="Bell MT" pitchFamily="18" charset="0"/>
              </a:rPr>
              <a:t>NaF</a:t>
            </a:r>
            <a:r>
              <a:rPr lang="en-US" sz="2800" b="1" dirty="0">
                <a:latin typeface="Bell MT" pitchFamily="18" charset="0"/>
              </a:rPr>
              <a:t> applied once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rgbClr val="FFFF3B"/>
                </a:solidFill>
                <a:latin typeface="Bell MT" pitchFamily="18" charset="0"/>
              </a:rPr>
              <a:t>Choking off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phenomenon  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Repeated on other quadrants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Instructed not to eat, drink or rinse for 30 min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800" b="1" dirty="0">
              <a:latin typeface="Bell MT" pitchFamily="18" charset="0"/>
            </a:endParaRP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No. of applications :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2</a:t>
            </a:r>
            <a:r>
              <a:rPr lang="en-US" sz="2800" b="1" baseline="30000" dirty="0">
                <a:solidFill>
                  <a:schemeClr val="tx2"/>
                </a:solidFill>
                <a:latin typeface="Bell MT" pitchFamily="18" charset="0"/>
              </a:rPr>
              <a:t>nd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, 3</a:t>
            </a:r>
            <a:r>
              <a:rPr lang="en-US" sz="2800" b="1" baseline="30000" dirty="0">
                <a:solidFill>
                  <a:schemeClr val="tx2"/>
                </a:solidFill>
                <a:latin typeface="Bell MT" pitchFamily="18" charset="0"/>
              </a:rPr>
              <a:t>rd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, 4</a:t>
            </a:r>
            <a:r>
              <a:rPr lang="en-US" sz="2800" b="1" baseline="30000" dirty="0">
                <a:solidFill>
                  <a:schemeClr val="tx2"/>
                </a:solidFill>
                <a:latin typeface="Bell MT" pitchFamily="18" charset="0"/>
              </a:rPr>
              <a:t>th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applications are done at weekly interval.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Application is recommended at </a:t>
            </a:r>
            <a:r>
              <a:rPr lang="en-US" sz="2800" b="1" dirty="0">
                <a:solidFill>
                  <a:srgbClr val="FFFF00"/>
                </a:solidFill>
                <a:latin typeface="Bell MT" pitchFamily="18" charset="0"/>
              </a:rPr>
              <a:t>3, 7, 11 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&amp; </a:t>
            </a:r>
            <a:r>
              <a:rPr lang="en-US" sz="2800" b="1" dirty="0">
                <a:solidFill>
                  <a:srgbClr val="FFFF00"/>
                </a:solidFill>
                <a:latin typeface="Bell MT" pitchFamily="18" charset="0"/>
              </a:rPr>
              <a:t>13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years.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800" b="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Knutson JW.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Technic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of application of sodium fluoride solution to the teeth. </a:t>
            </a:r>
            <a:r>
              <a:rPr lang="en-US" sz="1400" i="1" dirty="0" err="1"/>
              <a:t>Odontologia</a:t>
            </a:r>
            <a:r>
              <a:rPr lang="en-US" sz="1400" i="1" dirty="0"/>
              <a:t> (Lima). 1967 Jan-Dec;15(1):102-3.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530225"/>
            <a:ext cx="7772400" cy="6067425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Advantages : 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Chemically stable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Acceptable taste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Non-irritant to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gingiva</a:t>
            </a: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Does not discolor teeth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Inexpensive 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Disadvantages :  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4 visits within a short time 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ª"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Knutson JW.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Technic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of application of sodium fluoride solution to the teeth. </a:t>
            </a:r>
            <a:r>
              <a:rPr lang="en-US" sz="1400" i="1" dirty="0" err="1"/>
              <a:t>Odontologia</a:t>
            </a:r>
            <a:r>
              <a:rPr lang="en-US" sz="1400" i="1" dirty="0"/>
              <a:t> (Lima). 1967 Jan-Dec;15(1):102-3.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2913"/>
            <a:ext cx="8915400" cy="6132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FF00"/>
                </a:solidFill>
                <a:latin typeface="Kristen ITC" pitchFamily="66" charset="0"/>
              </a:rPr>
              <a:t>STANNOUS FLUORIDE  SOLUTION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endParaRPr lang="en-US" sz="2800" b="0" dirty="0">
              <a:solidFill>
                <a:srgbClr val="E28700"/>
              </a:solidFill>
              <a:latin typeface="Kristen ITC" pitchFamily="66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i="1" dirty="0">
                <a:solidFill>
                  <a:srgbClr val="FFC000"/>
                </a:solidFill>
                <a:latin typeface="Alba Super" pitchFamily="2" charset="0"/>
              </a:rPr>
              <a:t> </a:t>
            </a: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Method of Preparation :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To prepare 8%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SnF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– 0.8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gms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is dissolved in 10 ml of distilled water in a plastic container and shaken.</a:t>
            </a: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Technique of application :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     (</a:t>
            </a:r>
            <a:r>
              <a:rPr lang="en-US" sz="2800" b="1" i="1" dirty="0" err="1">
                <a:solidFill>
                  <a:srgbClr val="FFC000"/>
                </a:solidFill>
                <a:latin typeface="Bell MT" pitchFamily="18" charset="0"/>
              </a:rPr>
              <a:t>Muhler</a:t>
            </a: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 Tech)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Prophylaxis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Teeth are isolated with cotton rolls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Solution applied continuously keeping</a:t>
            </a:r>
          </a:p>
          <a:p>
            <a:pPr>
              <a:buClr>
                <a:schemeClr val="tx2"/>
              </a:buClr>
              <a:buNone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the teeth moist for 4 min</a:t>
            </a: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</p:txBody>
      </p:sp>
      <p:pic>
        <p:nvPicPr>
          <p:cNvPr id="23556" name="Picture 4" descr="scan0002"/>
          <p:cNvPicPr>
            <a:picLocks noChangeAspect="1" noChangeArrowheads="1"/>
          </p:cNvPicPr>
          <p:nvPr/>
        </p:nvPicPr>
        <p:blipFill>
          <a:blip r:embed="rId3" cstate="print">
            <a:lum bright="-24000" contrast="6000"/>
          </a:blip>
          <a:srcRect l="6100" t="53525" r="15752" b="3003"/>
          <a:stretch>
            <a:fillRect/>
          </a:stretch>
        </p:blipFill>
        <p:spPr bwMode="auto">
          <a:xfrm>
            <a:off x="7031671" y="3609976"/>
            <a:ext cx="2021841" cy="3019424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5996226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>
                <a:latin typeface="+mn-lt"/>
              </a:rPr>
              <a:t>Harris No, Hester </a:t>
            </a:r>
            <a:r>
              <a:rPr lang="en-US" sz="1200" i="1" dirty="0" err="1">
                <a:latin typeface="+mn-lt"/>
              </a:rPr>
              <a:t>Wr</a:t>
            </a:r>
            <a:r>
              <a:rPr lang="en-US" sz="1200" i="1" dirty="0">
                <a:latin typeface="+mn-lt"/>
              </a:rPr>
              <a:t>, </a:t>
            </a:r>
            <a:r>
              <a:rPr lang="en-US" sz="1200" i="1" dirty="0" err="1">
                <a:latin typeface="+mn-lt"/>
              </a:rPr>
              <a:t>Muhler</a:t>
            </a:r>
            <a:r>
              <a:rPr lang="en-US" sz="1200" i="1" dirty="0">
                <a:latin typeface="+mn-lt"/>
              </a:rPr>
              <a:t> </a:t>
            </a:r>
            <a:r>
              <a:rPr lang="en-US" sz="1200" i="1" dirty="0" err="1">
                <a:latin typeface="+mn-lt"/>
              </a:rPr>
              <a:t>Jc</a:t>
            </a:r>
            <a:r>
              <a:rPr lang="en-US" sz="1200" i="1" dirty="0">
                <a:latin typeface="+mn-lt"/>
              </a:rPr>
              <a:t>, Allen Mf. Stannous Fluoride Topically Applied In Aqueous Solution In Caries Prevention In A Military Population. </a:t>
            </a:r>
            <a:r>
              <a:rPr lang="en-US" sz="1200" i="1" dirty="0" err="1">
                <a:latin typeface="+mn-lt"/>
              </a:rPr>
              <a:t>Techn</a:t>
            </a:r>
            <a:r>
              <a:rPr lang="en-US" sz="1200" i="1" dirty="0">
                <a:latin typeface="+mn-lt"/>
              </a:rPr>
              <a:t> </a:t>
            </a:r>
            <a:r>
              <a:rPr lang="en-US" sz="1200" i="1" dirty="0" err="1">
                <a:latin typeface="+mn-lt"/>
              </a:rPr>
              <a:t>Docum</a:t>
            </a:r>
            <a:r>
              <a:rPr lang="en-US" sz="1200" i="1" dirty="0">
                <a:latin typeface="+mn-lt"/>
              </a:rPr>
              <a:t> Rep No. Sam-tdr-64-26. </a:t>
            </a:r>
            <a:r>
              <a:rPr lang="en-US" sz="1200" i="1" dirty="0" err="1">
                <a:latin typeface="+mn-lt"/>
              </a:rPr>
              <a:t>Amd</a:t>
            </a:r>
            <a:r>
              <a:rPr lang="en-US" sz="1200" i="1" dirty="0">
                <a:latin typeface="+mn-lt"/>
              </a:rPr>
              <a:t> </a:t>
            </a:r>
            <a:r>
              <a:rPr lang="en-US" sz="1200" i="1" dirty="0" err="1">
                <a:latin typeface="+mn-lt"/>
              </a:rPr>
              <a:t>Tr</a:t>
            </a:r>
            <a:r>
              <a:rPr lang="en-US" sz="1200" i="1" dirty="0">
                <a:latin typeface="+mn-lt"/>
              </a:rPr>
              <a:t> Rep.1964 May:1-7.</a:t>
            </a: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66725"/>
            <a:ext cx="8686800" cy="6391275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No. of application </a:t>
            </a:r>
            <a:r>
              <a:rPr lang="en-US" sz="2800" b="1" dirty="0">
                <a:latin typeface="Bell MT" pitchFamily="18" charset="0"/>
              </a:rPr>
              <a:t>: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6mts or 12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mts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.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dirty="0">
                <a:solidFill>
                  <a:srgbClr val="FFC000"/>
                </a:solidFill>
                <a:latin typeface="Bell MT" pitchFamily="18" charset="0"/>
              </a:rPr>
              <a:t>Disadvantages : 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Unstable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Metallic taste 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Gingival irritation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Causes brown pigmentation of teeth particularly in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hypocalcified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area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Causes staining on margins of restorations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996226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>
                <a:latin typeface="+mn-lt"/>
              </a:rPr>
              <a:t>Harris No, Hester </a:t>
            </a:r>
            <a:r>
              <a:rPr lang="en-US" sz="1200" i="1" dirty="0" err="1">
                <a:latin typeface="+mn-lt"/>
              </a:rPr>
              <a:t>Wr</a:t>
            </a:r>
            <a:r>
              <a:rPr lang="en-US" sz="1200" i="1" dirty="0">
                <a:latin typeface="+mn-lt"/>
              </a:rPr>
              <a:t>, </a:t>
            </a:r>
            <a:r>
              <a:rPr lang="en-US" sz="1200" i="1" dirty="0" err="1">
                <a:latin typeface="+mn-lt"/>
              </a:rPr>
              <a:t>Muhler</a:t>
            </a:r>
            <a:r>
              <a:rPr lang="en-US" sz="1200" i="1" dirty="0">
                <a:latin typeface="+mn-lt"/>
              </a:rPr>
              <a:t> </a:t>
            </a:r>
            <a:r>
              <a:rPr lang="en-US" sz="1200" i="1" dirty="0" err="1">
                <a:latin typeface="+mn-lt"/>
              </a:rPr>
              <a:t>Jc</a:t>
            </a:r>
            <a:r>
              <a:rPr lang="en-US" sz="1200" i="1" dirty="0">
                <a:latin typeface="+mn-lt"/>
              </a:rPr>
              <a:t>, Allen Mf. Stannous Fluoride Topically Applied In Aqueous Solution In Caries Prevention In A Military Population. </a:t>
            </a:r>
            <a:r>
              <a:rPr lang="en-US" sz="1200" i="1" dirty="0" err="1">
                <a:latin typeface="+mn-lt"/>
              </a:rPr>
              <a:t>Techn</a:t>
            </a:r>
            <a:r>
              <a:rPr lang="en-US" sz="1200" i="1" dirty="0">
                <a:latin typeface="+mn-lt"/>
              </a:rPr>
              <a:t> </a:t>
            </a:r>
            <a:r>
              <a:rPr lang="en-US" sz="1200" i="1" dirty="0" err="1">
                <a:latin typeface="+mn-lt"/>
              </a:rPr>
              <a:t>Docum</a:t>
            </a:r>
            <a:r>
              <a:rPr lang="en-US" sz="1200" i="1" dirty="0">
                <a:latin typeface="+mn-lt"/>
              </a:rPr>
              <a:t> Rep No. Sam-tdr-64-26. </a:t>
            </a:r>
            <a:r>
              <a:rPr lang="en-US" sz="1200" i="1" dirty="0" err="1">
                <a:latin typeface="+mn-lt"/>
              </a:rPr>
              <a:t>Amd</a:t>
            </a:r>
            <a:r>
              <a:rPr lang="en-US" sz="1200" i="1" dirty="0">
                <a:latin typeface="+mn-lt"/>
              </a:rPr>
              <a:t> </a:t>
            </a:r>
            <a:r>
              <a:rPr lang="en-US" sz="1200" i="1" dirty="0" err="1">
                <a:latin typeface="+mn-lt"/>
              </a:rPr>
              <a:t>Tr</a:t>
            </a:r>
            <a:r>
              <a:rPr lang="en-US" sz="1200" i="1" dirty="0">
                <a:latin typeface="+mn-lt"/>
              </a:rPr>
              <a:t> Rep.1964 May:1-7.</a:t>
            </a: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67" y="1976624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>GENERAL OBJECTIVE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67" y="3685141"/>
            <a:ext cx="81534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To describe the describe the role of Topical Fluorides in Dental Caries Prevention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2B31-CA7A-4549-9D6E-E22EC6068E12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B71A5-76C5-4AB9-9E9D-37DFBD60F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90"/>
          <a:stretch/>
        </p:blipFill>
        <p:spPr>
          <a:xfrm>
            <a:off x="374073" y="256345"/>
            <a:ext cx="8378983" cy="17202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228600"/>
            <a:ext cx="8897937" cy="662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latin typeface="Kristen ITC" pitchFamily="66" charset="0"/>
              </a:rPr>
              <a:t>ACIDULATED PHOSPHATE FLUORIDE (APF)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FFFF00"/>
                </a:solidFill>
                <a:latin typeface="Kristen ITC" pitchFamily="66" charset="0"/>
              </a:rPr>
              <a:t>   SOLUTION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FFFF00"/>
              </a:solidFill>
              <a:latin typeface="Kristen ITC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solidFill>
                <a:srgbClr val="FFFF00"/>
              </a:solidFill>
              <a:latin typeface="Kristen ITC" pitchFamily="66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 err="1">
                <a:solidFill>
                  <a:srgbClr val="FFC000"/>
                </a:solidFill>
                <a:latin typeface="Bell MT" pitchFamily="18" charset="0"/>
              </a:rPr>
              <a:t>Brudevold</a:t>
            </a:r>
            <a:r>
              <a:rPr lang="en-US" sz="2800" b="1" dirty="0">
                <a:solidFill>
                  <a:srgbClr val="FFC000"/>
                </a:solidFill>
                <a:latin typeface="Bell MT" pitchFamily="18" charset="0"/>
              </a:rPr>
              <a:t> et al </a:t>
            </a:r>
            <a:r>
              <a:rPr lang="en-US" sz="2800" b="1" dirty="0">
                <a:latin typeface="Bell MT" pitchFamily="18" charset="0"/>
              </a:rPr>
              <a:t>developed 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APF formula in 1960s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800" b="1" dirty="0">
              <a:solidFill>
                <a:srgbClr val="E28700"/>
              </a:solidFill>
              <a:latin typeface="Bell MT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Method of preparation :</a:t>
            </a:r>
          </a:p>
          <a:p>
            <a:pPr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20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gms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of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NaF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is dissolved in 1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litre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of 0.1 molar phosphoric acid </a:t>
            </a:r>
          </a:p>
          <a:p>
            <a:pPr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To this 50% hydro fluoride acid is added to adjust the  pH at 3 &amp; fluoride concentration at 1.23%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 err="1">
                <a:latin typeface="+mn-lt"/>
              </a:rPr>
              <a:t>Newbrun</a:t>
            </a:r>
            <a:r>
              <a:rPr lang="en-US" sz="1200" i="1" dirty="0">
                <a:latin typeface="+mn-lt"/>
              </a:rPr>
              <a:t> E. </a:t>
            </a:r>
            <a:r>
              <a:rPr lang="en-US" sz="1200" i="1" dirty="0"/>
              <a:t>Finn </a:t>
            </a:r>
            <a:r>
              <a:rPr lang="en-US" sz="1200" i="1" dirty="0" err="1"/>
              <a:t>Brudevold</a:t>
            </a:r>
            <a:r>
              <a:rPr lang="en-US" sz="1200" i="1" dirty="0"/>
              <a:t>: discovery of acidulated phosphate fluoride in caries prevention. J Dent Res. 2011 Aug;90(8):977-80. </a:t>
            </a:r>
            <a:r>
              <a:rPr lang="en-US" sz="1200" i="1" dirty="0" err="1"/>
              <a:t>Epub</a:t>
            </a:r>
            <a:r>
              <a:rPr lang="en-US" sz="1200" i="1" dirty="0"/>
              <a:t> 2011 May 17.</a:t>
            </a:r>
          </a:p>
          <a:p>
            <a:pPr algn="just"/>
            <a:endParaRPr lang="en-US" sz="1200" i="1" dirty="0">
              <a:latin typeface="+mn-lt"/>
            </a:endParaRP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473075"/>
            <a:ext cx="8540750" cy="6756400"/>
          </a:xfrm>
        </p:spPr>
        <p:txBody>
          <a:bodyPr/>
          <a:lstStyle/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Technique of application  (</a:t>
            </a:r>
            <a:r>
              <a:rPr lang="en-US" sz="2800" b="1" i="1" dirty="0" err="1">
                <a:solidFill>
                  <a:srgbClr val="FFC000"/>
                </a:solidFill>
                <a:latin typeface="Bell MT" pitchFamily="18" charset="0"/>
              </a:rPr>
              <a:t>Brudevold</a:t>
            </a: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 technique </a:t>
            </a:r>
            <a:r>
              <a:rPr lang="en-US" sz="2800" b="1" dirty="0">
                <a:solidFill>
                  <a:srgbClr val="FFC000"/>
                </a:solidFill>
                <a:latin typeface="Bell MT" pitchFamily="18" charset="0"/>
              </a:rPr>
              <a:t>)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Prophylaxis</a:t>
            </a:r>
            <a:r>
              <a:rPr lang="en-US" sz="2800" b="1" dirty="0">
                <a:solidFill>
                  <a:srgbClr val="777777"/>
                </a:solidFill>
                <a:latin typeface="Bell MT" pitchFamily="18" charset="0"/>
              </a:rPr>
              <a:t> 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APF solution continuously and repeatedly applied with cotton applicators 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Teeth are kept moist for 4 min 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Floss is passed through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interproximal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embrasures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Repeated for remaining quadrant</a:t>
            </a:r>
          </a:p>
          <a:p>
            <a:pPr>
              <a:lnSpc>
                <a:spcPct val="14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Instructed not to drink, eat or rinse for 30 min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 err="1">
                <a:latin typeface="+mn-lt"/>
              </a:rPr>
              <a:t>Newbrun</a:t>
            </a:r>
            <a:r>
              <a:rPr lang="en-US" sz="1200" i="1" dirty="0">
                <a:latin typeface="+mn-lt"/>
              </a:rPr>
              <a:t> E. </a:t>
            </a:r>
            <a:r>
              <a:rPr lang="en-US" sz="1200" i="1" dirty="0"/>
              <a:t>Finn </a:t>
            </a:r>
            <a:r>
              <a:rPr lang="en-US" sz="1200" i="1" dirty="0" err="1"/>
              <a:t>Brudevold</a:t>
            </a:r>
            <a:r>
              <a:rPr lang="en-US" sz="1200" i="1" dirty="0"/>
              <a:t>: discovery of acidulated phosphate fluoride in caries prevention. J Dent Res. 2011 Aug;90(8):977-80. </a:t>
            </a:r>
            <a:r>
              <a:rPr lang="en-US" sz="1200" i="1" dirty="0" err="1"/>
              <a:t>Epub</a:t>
            </a:r>
            <a:r>
              <a:rPr lang="en-US" sz="1200" i="1" dirty="0"/>
              <a:t> 2011 May 17.</a:t>
            </a:r>
          </a:p>
          <a:p>
            <a:pPr algn="just"/>
            <a:endParaRPr lang="en-US" sz="1200" i="1" dirty="0">
              <a:latin typeface="+mn-lt"/>
            </a:endParaRP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604838"/>
            <a:ext cx="8285162" cy="6015037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dirty="0">
                <a:solidFill>
                  <a:srgbClr val="FFC000"/>
                </a:solidFill>
                <a:latin typeface="Bell MT" pitchFamily="18" charset="0"/>
              </a:rPr>
              <a:t>No. of application :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400" b="1" dirty="0">
                <a:solidFill>
                  <a:schemeClr val="tx2"/>
                </a:solidFill>
                <a:latin typeface="Bell MT" pitchFamily="18" charset="0"/>
              </a:rPr>
              <a:t>1 or 2 per year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en-US" sz="2800" b="1" dirty="0">
              <a:latin typeface="Bell MT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dirty="0">
                <a:solidFill>
                  <a:srgbClr val="FFC000"/>
                </a:solidFill>
                <a:latin typeface="Bell MT" pitchFamily="18" charset="0"/>
              </a:rPr>
              <a:t>Advantages :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400" b="1" dirty="0">
                <a:solidFill>
                  <a:schemeClr val="tx2"/>
                </a:solidFill>
                <a:latin typeface="Bell MT" pitchFamily="18" charset="0"/>
              </a:rPr>
              <a:t>Stable 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400" b="1" dirty="0">
                <a:solidFill>
                  <a:schemeClr val="tx2"/>
                </a:solidFill>
                <a:latin typeface="Bell MT" pitchFamily="18" charset="0"/>
              </a:rPr>
              <a:t>Cheap 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400" b="1" dirty="0">
                <a:solidFill>
                  <a:schemeClr val="tx2"/>
                </a:solidFill>
                <a:latin typeface="Bell MT" pitchFamily="18" charset="0"/>
              </a:rPr>
              <a:t>50% more effective than </a:t>
            </a:r>
            <a:r>
              <a:rPr lang="en-US" sz="2400" b="1" dirty="0" err="1">
                <a:solidFill>
                  <a:schemeClr val="tx2"/>
                </a:solidFill>
                <a:latin typeface="Bell MT" pitchFamily="18" charset="0"/>
              </a:rPr>
              <a:t>NaF</a:t>
            </a:r>
            <a:endParaRPr lang="en-US" sz="24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4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dirty="0">
                <a:solidFill>
                  <a:srgbClr val="FFC000"/>
                </a:solidFill>
                <a:latin typeface="Bell MT" pitchFamily="18" charset="0"/>
              </a:rPr>
              <a:t>Disadvantages : 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400" b="1" dirty="0">
                <a:solidFill>
                  <a:schemeClr val="tx2"/>
                </a:solidFill>
                <a:latin typeface="Bell MT" pitchFamily="18" charset="0"/>
              </a:rPr>
              <a:t>Teeth must be kept wet for 4 min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400" b="1" dirty="0">
                <a:solidFill>
                  <a:schemeClr val="tx2"/>
                </a:solidFill>
                <a:latin typeface="Bell MT" pitchFamily="18" charset="0"/>
              </a:rPr>
              <a:t>Acidic, sour and  bitter to taste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609600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 err="1">
                <a:latin typeface="+mn-lt"/>
              </a:rPr>
              <a:t>Newbrun</a:t>
            </a:r>
            <a:r>
              <a:rPr lang="en-US" sz="1200" i="1" dirty="0">
                <a:latin typeface="+mn-lt"/>
              </a:rPr>
              <a:t> E. </a:t>
            </a:r>
            <a:r>
              <a:rPr lang="en-US" sz="1200" i="1" dirty="0"/>
              <a:t>Finn </a:t>
            </a:r>
            <a:r>
              <a:rPr lang="en-US" sz="1200" i="1" dirty="0" err="1"/>
              <a:t>Brudevold</a:t>
            </a:r>
            <a:r>
              <a:rPr lang="en-US" sz="1200" i="1" dirty="0"/>
              <a:t>: discovery of acidulated phosphate fluoride in caries prevention. J Dent Res. 2011 Aug;90(8):977-80. </a:t>
            </a:r>
            <a:r>
              <a:rPr lang="en-US" sz="1200" i="1" dirty="0" err="1"/>
              <a:t>Epub</a:t>
            </a:r>
            <a:r>
              <a:rPr lang="en-US" sz="1200" i="1" dirty="0"/>
              <a:t> 2011 May 17.</a:t>
            </a:r>
          </a:p>
          <a:p>
            <a:pPr algn="just"/>
            <a:endParaRPr lang="en-US" sz="1200" i="1" dirty="0">
              <a:latin typeface="+mn-lt"/>
            </a:endParaRP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830263"/>
            <a:ext cx="8709025" cy="506095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00"/>
                </a:solidFill>
                <a:latin typeface="Kristen ITC" pitchFamily="66" charset="0"/>
              </a:rPr>
              <a:t>APF </a:t>
            </a:r>
            <a:r>
              <a:rPr lang="en-US" sz="3200" b="1" dirty="0">
                <a:latin typeface="Kristen ITC" pitchFamily="66" charset="0"/>
              </a:rPr>
              <a:t>(Acidulated Phosphate Fluoride)</a:t>
            </a:r>
            <a:r>
              <a:rPr lang="en-US" sz="3200" b="1" dirty="0">
                <a:solidFill>
                  <a:srgbClr val="FFFF00"/>
                </a:solidFill>
                <a:latin typeface="Kristen ITC" pitchFamily="66" charset="0"/>
              </a:rPr>
              <a:t>Gel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rgbClr val="E28700"/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dirty="0">
                <a:solidFill>
                  <a:srgbClr val="FFC000"/>
                </a:solidFill>
                <a:latin typeface="Bell MT" pitchFamily="18" charset="0"/>
              </a:rPr>
              <a:t>Method of preparation :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A gelling agent </a:t>
            </a:r>
            <a:r>
              <a:rPr lang="en-US" sz="2800" b="1" dirty="0">
                <a:solidFill>
                  <a:srgbClr val="FFFF00"/>
                </a:solidFill>
                <a:latin typeface="Bell MT" pitchFamily="18" charset="0"/>
              </a:rPr>
              <a:t>methylcellulose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or </a:t>
            </a:r>
            <a:r>
              <a:rPr lang="en-US" sz="2800" b="1" dirty="0" err="1">
                <a:solidFill>
                  <a:srgbClr val="FFFF00"/>
                </a:solidFill>
                <a:latin typeface="Bell MT" pitchFamily="18" charset="0"/>
              </a:rPr>
              <a:t>hydroxy</a:t>
            </a:r>
            <a:r>
              <a:rPr lang="en-US" sz="2800" b="1" dirty="0">
                <a:solidFill>
                  <a:srgbClr val="FFFF00"/>
                </a:solidFill>
                <a:latin typeface="Bell MT" pitchFamily="18" charset="0"/>
              </a:rPr>
              <a:t>-ethyl cellulose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is to be added to the solution</a:t>
            </a:r>
            <a:r>
              <a:rPr lang="en-US" sz="2800" b="1" dirty="0">
                <a:latin typeface="Bell MT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and pH is adjusted between 4 – 5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400" b="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ª"/>
            </a:pPr>
            <a:endParaRPr lang="en-US" sz="2400" b="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8676" name="Picture 4" descr="apfG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550" y="4733925"/>
            <a:ext cx="2536825" cy="2028825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019800"/>
            <a:ext cx="6324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/>
              <a:t>Jiang H, Tai B, Du M, Peng B. </a:t>
            </a:r>
            <a:r>
              <a:rPr lang="en-US" sz="1200" i="1" dirty="0"/>
              <a:t>Effect of professional application of APF foam on caries reduction in permanent first molars in 6-7-year-old children: 24-month clinical trial.</a:t>
            </a:r>
          </a:p>
          <a:p>
            <a:pPr algn="just"/>
            <a:r>
              <a:rPr lang="en-US" sz="1200" i="1" dirty="0"/>
              <a:t>J Dent.2005 Jul;33(6):469-73. </a:t>
            </a:r>
            <a:r>
              <a:rPr lang="en-US" sz="1200" i="1" dirty="0" err="1"/>
              <a:t>Epub</a:t>
            </a:r>
            <a:r>
              <a:rPr lang="en-US" sz="1200" i="1" dirty="0"/>
              <a:t> 2004 Dec 20.</a:t>
            </a:r>
          </a:p>
          <a:p>
            <a:pPr algn="just"/>
            <a:endParaRPr lang="en-US" sz="1200" i="1" dirty="0">
              <a:latin typeface="+mn-lt"/>
            </a:endParaRP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0"/>
            <a:ext cx="8034338" cy="58928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Technique of application :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en-US" sz="2800" b="1" dirty="0">
              <a:latin typeface="Bell MT" pitchFamily="18" charset="0"/>
            </a:endParaRPr>
          </a:p>
          <a:p>
            <a:pPr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Prophylaxis </a:t>
            </a:r>
          </a:p>
          <a:p>
            <a:pPr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Application of APF gel done using trays that fit U/L dental arches </a:t>
            </a:r>
          </a:p>
          <a:p>
            <a:pPr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A disposable foam-lined tray is preferred </a:t>
            </a:r>
          </a:p>
          <a:p>
            <a:pPr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Patient is seated upright in chair </a:t>
            </a:r>
          </a:p>
          <a:p>
            <a:pPr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Minimum amount of APF gel should be dispensed in tray – 5 ml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91200"/>
            <a:ext cx="5562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/>
              <a:t>Jiang H, Tai B, Du M, Peng B. </a:t>
            </a:r>
            <a:r>
              <a:rPr lang="en-US" sz="1200" i="1" dirty="0"/>
              <a:t>Effect of professional application of APF foam on caries reduction in permanent first molars in 6-7-year-old children: 24-month clinical trial. J Dent.2005 Jul;33(6):469-73. </a:t>
            </a:r>
            <a:r>
              <a:rPr lang="en-US" sz="1200" i="1" dirty="0" err="1"/>
              <a:t>Epub</a:t>
            </a:r>
            <a:r>
              <a:rPr lang="en-US" sz="1200" i="1" dirty="0"/>
              <a:t> 2004 Dec 20.</a:t>
            </a:r>
          </a:p>
          <a:p>
            <a:pPr algn="just"/>
            <a:endParaRPr lang="en-US" sz="1200" i="1" dirty="0">
              <a:latin typeface="+mn-lt"/>
            </a:endParaRPr>
          </a:p>
          <a:p>
            <a:pPr algn="just"/>
            <a:endParaRPr lang="en-US" sz="1400" i="1" dirty="0"/>
          </a:p>
        </p:txBody>
      </p:sp>
      <p:pic>
        <p:nvPicPr>
          <p:cNvPr id="6" name="Picture 5" descr="f tra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191000"/>
            <a:ext cx="27432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07413" cy="614521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U/L trays are inserted into the mouth and pt is asked to exert slight pressure using light biting forces in order to cause the gel to flow inter-proximally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The gel is kept in mouth for 4 min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Instructed not to drink, eat or rinse for 30 min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ª"/>
            </a:pPr>
            <a:endParaRPr lang="en-US" sz="2400" b="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9700" name="Picture 4" descr="scan0003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 l="39606" t="50491" r="4526" b="4634"/>
          <a:stretch>
            <a:fillRect/>
          </a:stretch>
        </p:blipFill>
        <p:spPr bwMode="auto">
          <a:xfrm>
            <a:off x="5827713" y="4497388"/>
            <a:ext cx="3233737" cy="2244725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626894"/>
            <a:ext cx="5486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/>
              <a:t>Jiang H, Tai B, Du M, Peng B. </a:t>
            </a:r>
            <a:r>
              <a:rPr lang="en-US" sz="1200" i="1" dirty="0"/>
              <a:t>Effect of professional application of APF foam on caries reduction in permanent first molars in 6-7-year-old children: 24-month clinical trial. J Dent.2005 Jul;33(6):469-73. </a:t>
            </a:r>
            <a:r>
              <a:rPr lang="en-US" sz="1200" i="1" dirty="0" err="1"/>
              <a:t>Epub</a:t>
            </a:r>
            <a:r>
              <a:rPr lang="en-US" sz="1200" i="1" dirty="0"/>
              <a:t> 2004 Dec 20.</a:t>
            </a:r>
          </a:p>
          <a:p>
            <a:pPr algn="just"/>
            <a:endParaRPr lang="en-US" sz="1200" i="1" dirty="0">
              <a:latin typeface="+mn-lt"/>
            </a:endParaRP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830263"/>
            <a:ext cx="8709025" cy="506095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00"/>
                </a:solidFill>
                <a:latin typeface="Kristen ITC" pitchFamily="66" charset="0"/>
              </a:rPr>
              <a:t>APF  Foam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rgbClr val="E28700"/>
              </a:solidFill>
              <a:latin typeface="Kristen ITC" pitchFamily="66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dirty="0">
                <a:solidFill>
                  <a:srgbClr val="FFC000"/>
                </a:solidFill>
                <a:latin typeface="Bell MT" pitchFamily="18" charset="0"/>
              </a:rPr>
              <a:t>Advantages: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Much lighter than conventional gel; &lt;1 g foam per mouth required.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Suctioning is not required</a:t>
            </a: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400" b="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ª"/>
            </a:pPr>
            <a:endParaRPr lang="en-US" sz="2400" b="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Evans D. APF foam does reduce caries in primary teeth. </a:t>
            </a:r>
            <a:r>
              <a:rPr lang="en-US" sz="1400" i="1" dirty="0" err="1"/>
              <a:t>Evid</a:t>
            </a:r>
            <a:r>
              <a:rPr lang="en-US" sz="1400" i="1" dirty="0"/>
              <a:t> Based Dent. 2007;8(1):7.</a:t>
            </a:r>
          </a:p>
          <a:p>
            <a:pPr algn="just"/>
            <a:endParaRPr lang="en-US" sz="1200" i="1" dirty="0">
              <a:latin typeface="+mn-lt"/>
            </a:endParaRP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004175" cy="5719762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rgbClr val="FFFF00"/>
                </a:solidFill>
                <a:latin typeface="Kristen ITC" pitchFamily="66" charset="0"/>
              </a:rPr>
              <a:t>Fluoride varnish</a:t>
            </a:r>
          </a:p>
          <a:p>
            <a:pPr>
              <a:buClr>
                <a:schemeClr val="tx2"/>
              </a:buClr>
              <a:buNone/>
            </a:pPr>
            <a:endParaRPr lang="en-US" sz="2400" b="0" dirty="0">
              <a:solidFill>
                <a:srgbClr val="E28700"/>
              </a:solidFill>
              <a:latin typeface="Comic Sans MS" pitchFamily="66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dirty="0">
                <a:solidFill>
                  <a:schemeClr val="tx2"/>
                </a:solidFill>
                <a:latin typeface="Bell MT" pitchFamily="18" charset="0"/>
              </a:rPr>
              <a:t> </a:t>
            </a:r>
            <a:r>
              <a:rPr lang="en-US" altLang="en-US" sz="2800" b="1" kern="0" dirty="0">
                <a:latin typeface="Bell MT" pitchFamily="18" charset="0"/>
              </a:rPr>
              <a:t>The lacquer-based product adheres to the dental enamel forming a depot from which fluoride is slowly released.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endParaRPr lang="en-US" altLang="en-US" sz="2800" b="1" dirty="0">
              <a:latin typeface="Bell MT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altLang="en-US" sz="2800" b="1" kern="0" dirty="0" err="1">
                <a:latin typeface="Bell MT" pitchFamily="18" charset="0"/>
              </a:rPr>
              <a:t>Substantivity</a:t>
            </a:r>
            <a:endParaRPr lang="en-US" altLang="en-US" sz="2800" b="1" kern="0" dirty="0"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Commercially available: </a:t>
            </a:r>
          </a:p>
          <a:p>
            <a:pPr>
              <a:buClr>
                <a:schemeClr val="tx2"/>
              </a:buClr>
              <a:buNone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  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Duraphat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(2.26% F),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fluorprotector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( 0.7% F), </a:t>
            </a:r>
            <a:r>
              <a:rPr lang="en-US" sz="2800" b="1" dirty="0" err="1">
                <a:solidFill>
                  <a:schemeClr val="tx2"/>
                </a:solidFill>
                <a:latin typeface="Bell MT" pitchFamily="18" charset="0"/>
              </a:rPr>
              <a:t>carex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(1.8% F)</a:t>
            </a: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2C4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79120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Quock</a:t>
            </a:r>
            <a:r>
              <a:rPr lang="en-US" sz="1400" i="1" dirty="0"/>
              <a:t> RL, Warren-Morris DP. Fluoride varnish: the top choice for professionally applied fluoride. J </a:t>
            </a:r>
            <a:r>
              <a:rPr lang="en-US" sz="1400" i="1" dirty="0" err="1"/>
              <a:t>Mich</a:t>
            </a:r>
            <a:r>
              <a:rPr lang="en-US" sz="1400" i="1" dirty="0"/>
              <a:t> Dent Assoc. 2011 May;93(5):42-8.</a:t>
            </a: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457200"/>
            <a:ext cx="8628062" cy="57912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Comic Sans MS" pitchFamily="66" charset="0"/>
              </a:rPr>
              <a:t>Technique of application :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Prophylaxis 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Teeth are dried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A drop of varnish is taken on brush and painted thin on the teeth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307204" name="Picture 4" descr="apply_varnis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2590800"/>
            <a:ext cx="4619625" cy="3301925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119336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Quock</a:t>
            </a:r>
            <a:r>
              <a:rPr lang="en-US" sz="1400" i="1" dirty="0"/>
              <a:t> RL, Warren-Morris DP. Fluoride varnish: the top choice for professionally applied fluoride. J </a:t>
            </a:r>
            <a:r>
              <a:rPr lang="en-US" sz="1400" i="1" dirty="0" err="1"/>
              <a:t>Mich</a:t>
            </a:r>
            <a:r>
              <a:rPr lang="en-US" sz="1400" i="1" dirty="0"/>
              <a:t> Dent Assoc. 2011 May;93(5):42-8.</a:t>
            </a: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457200"/>
            <a:ext cx="8628062" cy="57912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Comic Sans MS" pitchFamily="66" charset="0"/>
              </a:rPr>
              <a:t>Technique of application :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endParaRPr lang="en-US" sz="24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Painted first on lower arch &amp; then on upper arch 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Pt is made to sit with mouth open for 4 min 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Pt is instructed not to rinse or drink or brush teeth for 1 hour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Pt is instructed to take liquids or   semisolid food and avoid eating  solid food 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Quock</a:t>
            </a:r>
            <a:r>
              <a:rPr lang="en-US" sz="1400" i="1" dirty="0"/>
              <a:t> RL, Warren-Morris DP. Fluoride varnish: the top choice for professionally applied fluoride. J </a:t>
            </a:r>
            <a:r>
              <a:rPr lang="en-US" sz="1400" i="1" dirty="0" err="1"/>
              <a:t>Mich</a:t>
            </a:r>
            <a:r>
              <a:rPr lang="en-US" sz="1400" i="1" dirty="0"/>
              <a:t> Dent Assoc. 2011 May;93(5):42-8.</a:t>
            </a: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112" y="1564643"/>
            <a:ext cx="6324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>SPECIFIC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1642"/>
            <a:ext cx="8153400" cy="3810000"/>
          </a:xfrm>
        </p:spPr>
        <p:txBody>
          <a:bodyPr>
            <a:normAutofit lnSpcReduction="10000"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To describe the mechanism of action of topical fluorides in caries prevention</a:t>
            </a:r>
          </a:p>
          <a:p>
            <a:pPr algn="ctr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To  describe Topical Fluoride Delivery methods and explain its effectiveness in caries prevention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/>
              <a:t>To describe topical fluoride delivery methods in school based preventive programs 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2B31-CA7A-4549-9D6E-E22EC6068E12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74A45-6330-4D68-B010-6B35BEA34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90"/>
          <a:stretch/>
        </p:blipFill>
        <p:spPr>
          <a:xfrm>
            <a:off x="374073" y="256345"/>
            <a:ext cx="8521339" cy="17495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99488" cy="5921375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No. of application </a:t>
            </a:r>
            <a:r>
              <a:rPr lang="en-US" sz="2800" b="1" dirty="0">
                <a:latin typeface="Bell MT" pitchFamily="18" charset="0"/>
              </a:rPr>
              <a:t>:</a:t>
            </a: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Semiannual application 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Advantages </a:t>
            </a:r>
            <a:r>
              <a:rPr lang="en-US" sz="2800" b="1" dirty="0">
                <a:latin typeface="Bell MT" pitchFamily="18" charset="0"/>
              </a:rPr>
              <a:t>: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Forms a water tight protective film insulating against thermal and chemical influences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Varnish remains on tooth for several days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2800" b="1" i="1" dirty="0">
                <a:solidFill>
                  <a:srgbClr val="FFC000"/>
                </a:solidFill>
                <a:latin typeface="Bell MT" pitchFamily="18" charset="0"/>
              </a:rPr>
              <a:t>Disadvantages :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Pt co-operation is required</a:t>
            </a: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Expensive 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6119336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Quock</a:t>
            </a:r>
            <a:r>
              <a:rPr lang="en-US" sz="1400" i="1" dirty="0"/>
              <a:t> RL, Warren-Morris DP. Fluoride varnish: the top choice for professionally applied fluoride. J </a:t>
            </a:r>
            <a:r>
              <a:rPr lang="en-US" sz="1400" i="1" dirty="0" err="1"/>
              <a:t>Mich</a:t>
            </a:r>
            <a:r>
              <a:rPr lang="en-US" sz="1400" i="1" dirty="0"/>
              <a:t> Dent Assoc. 2011 May;93(5):42-8.</a:t>
            </a:r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4175" cy="5719762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rgbClr val="FFFF00"/>
                </a:solidFill>
                <a:latin typeface="Kristen ITC" pitchFamily="66" charset="0"/>
              </a:rPr>
              <a:t> </a:t>
            </a:r>
          </a:p>
          <a:p>
            <a:pPr>
              <a:buClr>
                <a:schemeClr val="tx2"/>
              </a:buClr>
              <a:buNone/>
            </a:pPr>
            <a:endParaRPr lang="en-US" sz="2400" b="0" dirty="0">
              <a:solidFill>
                <a:srgbClr val="E28700"/>
              </a:solidFill>
              <a:latin typeface="Comic Sans MS" pitchFamily="66" charset="0"/>
            </a:endParaRPr>
          </a:p>
          <a:p>
            <a:pPr>
              <a:buClr>
                <a:schemeClr val="tx2"/>
              </a:buClr>
              <a:buNone/>
            </a:pPr>
            <a:endParaRPr lang="en-US" altLang="en-US" sz="2800" b="1" kern="0" dirty="0"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2C4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965072"/>
              </p:ext>
            </p:extLst>
          </p:nvPr>
        </p:nvGraphicFramePr>
        <p:xfrm>
          <a:off x="502920" y="1344138"/>
          <a:ext cx="7696200" cy="477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SnF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APF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3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Fluoride 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9200 </a:t>
                      </a:r>
                      <a:r>
                        <a:rPr lang="en-US" dirty="0" err="1"/>
                        <a:t>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19500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12300 </a:t>
                      </a:r>
                      <a:r>
                        <a:rPr lang="en-US" dirty="0" err="1"/>
                        <a:t>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2.4-2.8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48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 of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at weekly intervals( 3,7, 11, 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Biannually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48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Adverse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Tooth pigmentation, gingival irritation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Caries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119336"/>
            <a:ext cx="8077200" cy="7386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b="1" i="1" dirty="0" err="1"/>
              <a:t>Marinho</a:t>
            </a:r>
            <a:r>
              <a:rPr lang="en-US" sz="1400" b="1" i="1" dirty="0"/>
              <a:t> VC. Cochrane reviews of randomized trials of fluoride therapies for preventing dental caries. </a:t>
            </a:r>
            <a:r>
              <a:rPr lang="de-DE" sz="1400" b="1" i="1" dirty="0"/>
              <a:t>Eur Arch Paediatr Dent. 2009 Sep;10(3):183-91.</a:t>
            </a:r>
            <a:endParaRPr lang="en-US" sz="1400" b="1" i="1" dirty="0"/>
          </a:p>
          <a:p>
            <a:pPr algn="just"/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WHAT DOES THE </a:t>
            </a:r>
            <a:r>
              <a:rPr lang="en-US" sz="2400" b="1" u="sng" dirty="0">
                <a:solidFill>
                  <a:srgbClr val="FFFF00"/>
                </a:solidFill>
              </a:rPr>
              <a:t>EVIDENCE</a:t>
            </a:r>
            <a:r>
              <a:rPr lang="en-US" sz="2400" b="1" dirty="0">
                <a:solidFill>
                  <a:srgbClr val="FFFF00"/>
                </a:solidFill>
              </a:rPr>
              <a:t> SAY ABOUT  THE VARIOUS TOPICAL FLUORIDE FORMULATIONS ?</a:t>
            </a:r>
          </a:p>
          <a:p>
            <a:pPr algn="ctr"/>
            <a:r>
              <a:rPr lang="en-US" sz="2400" b="1" dirty="0"/>
              <a:t>LEVEL OF EVIDENCE- 1a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528638"/>
            <a:ext cx="8004175" cy="5719762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rgbClr val="FFFF00"/>
                </a:solidFill>
                <a:latin typeface="Kristen ITC" pitchFamily="66" charset="0"/>
              </a:rPr>
              <a:t>Fluoride containing prophylaxis pastes</a:t>
            </a:r>
          </a:p>
          <a:p>
            <a:pPr>
              <a:buClr>
                <a:schemeClr val="tx2"/>
              </a:buClr>
              <a:buNone/>
            </a:pPr>
            <a:endParaRPr lang="en-US" sz="2400" b="0" dirty="0">
              <a:solidFill>
                <a:srgbClr val="E28700"/>
              </a:solidFill>
              <a:latin typeface="Comic Sans MS" pitchFamily="66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Rationale- Replenishes the fluoride lost</a:t>
            </a:r>
          </a:p>
          <a:p>
            <a:pPr>
              <a:buClr>
                <a:schemeClr val="tx2"/>
              </a:buClr>
              <a:buNone/>
            </a:pPr>
            <a:endParaRPr lang="en-US" altLang="en-US" sz="2800" b="1" kern="0" dirty="0"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2C4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26316" r="27632"/>
          <a:stretch>
            <a:fillRect/>
          </a:stretch>
        </p:blipFill>
        <p:spPr bwMode="auto">
          <a:xfrm>
            <a:off x="1905000" y="2743200"/>
            <a:ext cx="2667000" cy="309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119336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Axelsson</a:t>
            </a:r>
            <a:r>
              <a:rPr lang="en-US" sz="1400" i="1" dirty="0"/>
              <a:t> P. Current role of pharmaceuticals in prevention of caries and periodontal disease. </a:t>
            </a:r>
            <a:r>
              <a:rPr lang="en-US" sz="1400" i="1" dirty="0" err="1"/>
              <a:t>Int</a:t>
            </a:r>
            <a:r>
              <a:rPr lang="en-US" sz="1400" i="1" dirty="0"/>
              <a:t> Dent J. 1993 Oct;43(5):473-82. Review. 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3CA7-A079-4DD2-98FE-F54CF045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1143000"/>
          </a:xfrm>
        </p:spPr>
        <p:txBody>
          <a:bodyPr/>
          <a:lstStyle/>
          <a:p>
            <a:r>
              <a:rPr lang="en-IN" sz="1800" b="1" i="1" dirty="0">
                <a:solidFill>
                  <a:srgbClr val="FFFF00"/>
                </a:solidFill>
              </a:rPr>
              <a:t>DESIRABLE TO KNOW- </a:t>
            </a:r>
            <a:r>
              <a:rPr lang="en-IN" dirty="0"/>
              <a:t>RECENT EVIDENCE RELATED TO </a:t>
            </a:r>
            <a:r>
              <a:rPr lang="en-IN" dirty="0">
                <a:solidFill>
                  <a:srgbClr val="FFFF00"/>
                </a:solidFill>
              </a:rPr>
              <a:t>SILVER DIAMINE FLUORIDE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4F67ECE-3B5E-42A9-9F48-821E86D3D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845714"/>
              </p:ext>
            </p:extLst>
          </p:nvPr>
        </p:nvGraphicFramePr>
        <p:xfrm>
          <a:off x="152400" y="1847723"/>
          <a:ext cx="8991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1955755110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472285864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4176089195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7710280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09931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Journal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Electronic 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Conclusions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Level of Evidence (CEBM)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0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Effectiveness of silver diamine fluoride in caries prevention and arrest: a systematic literature review.</a:t>
                      </a:r>
                    </a:p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Violeta Contreras et al. Gem. Dent. May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To assess the scientific evidence regarding effectiveness of silver diamine fluoride in preventing and arresting caries in primary dentition  and first permanent molars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>
                          <a:solidFill>
                            <a:schemeClr val="bg2"/>
                          </a:solidFill>
                        </a:rPr>
                        <a:t>Pubmed</a:t>
                      </a:r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, ScienceDirect, Scopus</a:t>
                      </a:r>
                    </a:p>
                    <a:p>
                      <a:endParaRPr lang="en-IN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7 publications included after eligibility and quality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More  studies needed to understand effectiveness of SDF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IN" dirty="0">
                        <a:solidFill>
                          <a:schemeClr val="bg2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Suitable as a preventive procedure in community settings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 At 30-38% concentration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 arrests caries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2"/>
                          </a:solidFill>
                        </a:rPr>
                        <a:t>1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86013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08C44-C4E9-490B-B3A0-863DD058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2416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528638"/>
            <a:ext cx="8004175" cy="5719762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rgbClr val="FFFF00"/>
                </a:solidFill>
                <a:latin typeface="Kristen ITC" pitchFamily="66" charset="0"/>
              </a:rPr>
              <a:t>Conclusion</a:t>
            </a:r>
          </a:p>
          <a:p>
            <a:pPr>
              <a:buClr>
                <a:schemeClr val="tx2"/>
              </a:buClr>
              <a:buNone/>
            </a:pPr>
            <a:endParaRPr lang="en-US" sz="2400" b="0" dirty="0">
              <a:solidFill>
                <a:srgbClr val="E28700"/>
              </a:solidFill>
              <a:latin typeface="Comic Sans MS" pitchFamily="66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Topical fluorides: 21</a:t>
            </a:r>
            <a:r>
              <a:rPr lang="en-US" sz="2800" b="1" baseline="30000" dirty="0">
                <a:solidFill>
                  <a:schemeClr val="tx2"/>
                </a:solidFill>
                <a:latin typeface="Bell MT" pitchFamily="18" charset="0"/>
              </a:rPr>
              <a:t>st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century method of delivering fluoride.</a:t>
            </a:r>
          </a:p>
          <a:p>
            <a:pPr>
              <a:buClr>
                <a:schemeClr val="tx2"/>
              </a:buClr>
              <a:buNone/>
            </a:pPr>
            <a:endParaRPr lang="en-US" altLang="en-US" sz="2800" b="1" kern="0" dirty="0"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2C4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119336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Marinho</a:t>
            </a:r>
            <a:r>
              <a:rPr lang="en-US" sz="1400" i="1" dirty="0"/>
              <a:t> VC. Cochrane reviews of randomized trials of fluoride therapies for preventing dental caries. </a:t>
            </a:r>
            <a:r>
              <a:rPr lang="de-DE" sz="1400" i="1" dirty="0"/>
              <a:t>Eur Arch Paediatr Dent. 2009 Sep;10(3):183-91.</a:t>
            </a:r>
            <a:endParaRPr lang="en-US" sz="1400" i="1" dirty="0"/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55EB-569F-43E5-B15B-39C569A4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69" y="3080320"/>
            <a:ext cx="7459662" cy="1720280"/>
          </a:xfrm>
          <a:solidFill>
            <a:srgbClr val="FFFF00"/>
          </a:solidFill>
        </p:spPr>
        <p:txBody>
          <a:bodyPr/>
          <a:lstStyle/>
          <a:p>
            <a:r>
              <a:rPr lang="en-IN" sz="8800" dirty="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D24A6-4143-462B-99F5-45083C61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91A9B-B6EE-4F6A-AD3F-CDD656F5A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90"/>
          <a:stretch/>
        </p:blipFill>
        <p:spPr>
          <a:xfrm>
            <a:off x="374073" y="256345"/>
            <a:ext cx="8378983" cy="17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98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600200"/>
            <a:ext cx="8105775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Rounded MT Bold" pitchFamily="34" charset="0"/>
              </a:rPr>
              <a:t>CONTENTS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2743200"/>
            <a:ext cx="8791575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b="1" dirty="0">
                <a:latin typeface="Bell MT" pitchFamily="18" charset="0"/>
              </a:rPr>
              <a:t>INTRODUCTION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Bell MT" pitchFamily="18" charset="0"/>
              </a:rPr>
              <a:t>RATIONALE OF TOPICAL FLUORIDES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Bell MT" pitchFamily="18" charset="0"/>
              </a:rPr>
              <a:t>MODE OF ACTION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Bell MT" pitchFamily="18" charset="0"/>
              </a:rPr>
              <a:t>CLASSIFICATION OF TOPICAL FLUORIDES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Bell MT" pitchFamily="18" charset="0"/>
              </a:rPr>
              <a:t> PROFESSIONALLY AND SELF- APPLIED TOPICAL FLUORIDES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Bell MT" pitchFamily="18" charset="0"/>
              </a:rPr>
              <a:t> EVIDENCE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Bell MT" pitchFamily="18" charset="0"/>
              </a:rPr>
              <a:t> CONCLUSION</a:t>
            </a:r>
          </a:p>
          <a:p>
            <a:pPr>
              <a:buNone/>
            </a:pPr>
            <a:endParaRPr lang="en-US" sz="2800" b="1" dirty="0">
              <a:latin typeface="Bell MT" pitchFamily="18" charset="0"/>
            </a:endParaRPr>
          </a:p>
          <a:p>
            <a:pPr>
              <a:buNone/>
            </a:pPr>
            <a:endParaRPr lang="en-US" sz="2800" b="1" i="1" dirty="0">
              <a:solidFill>
                <a:srgbClr val="FFC000"/>
              </a:solidFill>
              <a:latin typeface="Bell MT" pitchFamily="18" charset="0"/>
            </a:endParaRPr>
          </a:p>
          <a:p>
            <a:pPr>
              <a:buNone/>
            </a:pPr>
            <a:endParaRPr lang="en-US" sz="2800" b="1" dirty="0">
              <a:latin typeface="Bell MT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F4524-5E1E-4288-9823-E0EB218D7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90"/>
          <a:stretch/>
        </p:blipFill>
        <p:spPr>
          <a:xfrm>
            <a:off x="374073" y="256345"/>
            <a:ext cx="8521339" cy="17495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105775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Rounded MT Bold" pitchFamily="34" charset="0"/>
              </a:rPr>
              <a:t>INTRODUCTION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371600"/>
            <a:ext cx="8791575" cy="4525963"/>
          </a:xfrm>
        </p:spPr>
        <p:txBody>
          <a:bodyPr/>
          <a:lstStyle/>
          <a:p>
            <a:r>
              <a:rPr lang="en-US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</a:rPr>
              <a:t>Fluorides  and anti- caries effect – Beyond   the pre- eruptive effect</a:t>
            </a:r>
          </a:p>
          <a:p>
            <a:r>
              <a:rPr lang="en-US" sz="3200" b="1" dirty="0">
                <a:latin typeface="Bell MT" pitchFamily="18" charset="0"/>
              </a:rPr>
              <a:t>A low ambient level of fluoride is required to prevent dental caries</a:t>
            </a:r>
          </a:p>
          <a:p>
            <a:pPr>
              <a:buNone/>
            </a:pPr>
            <a:r>
              <a:rPr lang="en-US" sz="3200" b="1" i="1" dirty="0">
                <a:solidFill>
                  <a:srgbClr val="FFC000"/>
                </a:solidFill>
                <a:latin typeface="Bell MT" pitchFamily="18" charset="0"/>
              </a:rPr>
              <a:t>-The need for post- eruptive exposure to fluoride</a:t>
            </a:r>
          </a:p>
          <a:p>
            <a:pPr>
              <a:buNone/>
            </a:pPr>
            <a:endParaRPr lang="en-US" sz="3200" b="1" i="1" dirty="0">
              <a:solidFill>
                <a:srgbClr val="FFC000"/>
              </a:solidFill>
              <a:latin typeface="Bell MT" pitchFamily="18" charset="0"/>
            </a:endParaRPr>
          </a:p>
          <a:p>
            <a:pPr>
              <a:buNone/>
            </a:pPr>
            <a:endParaRPr lang="en-US" sz="2800" b="1" dirty="0">
              <a:latin typeface="Bell MT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 t="7576" b="7576"/>
          <a:stretch>
            <a:fillRect/>
          </a:stretch>
        </p:blipFill>
        <p:spPr bwMode="auto">
          <a:xfrm>
            <a:off x="6248400" y="4038600"/>
            <a:ext cx="2133600" cy="150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Bader JD, </a:t>
            </a:r>
            <a:r>
              <a:rPr lang="en-US" sz="1400" i="1" dirty="0" err="1"/>
              <a:t>Shugars</a:t>
            </a:r>
            <a:r>
              <a:rPr lang="en-US" sz="1400" i="1" dirty="0"/>
              <a:t> </a:t>
            </a:r>
            <a:r>
              <a:rPr lang="en-US" sz="1400" i="1" dirty="0" err="1"/>
              <a:t>DA,Bonito</a:t>
            </a:r>
            <a:r>
              <a:rPr lang="en-US" sz="1400" i="1" dirty="0"/>
              <a:t> AJ. A systematic review of selected caries prevention and management methods. Community Dent Oral Epidemiol2001;29:399-411.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105775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Rounded MT Bold" pitchFamily="34" charset="0"/>
              </a:rPr>
              <a:t>RATIONALE OF TOPICAL FLUORIDES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020175" cy="4525963"/>
          </a:xfrm>
        </p:spPr>
        <p:txBody>
          <a:bodyPr/>
          <a:lstStyle/>
          <a:p>
            <a:r>
              <a:rPr lang="en-US" b="1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</a:rPr>
              <a:t>Post- eruptive mechanism of action of fluoride</a:t>
            </a:r>
          </a:p>
          <a:p>
            <a:endParaRPr lang="en-US" sz="3200" b="1" dirty="0">
              <a:latin typeface="Bell MT" pitchFamily="18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C000"/>
                </a:solidFill>
                <a:latin typeface="Bell MT" pitchFamily="18" charset="0"/>
              </a:rPr>
              <a:t>    -</a:t>
            </a:r>
            <a:r>
              <a:rPr lang="en-US" sz="3200" b="1" i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Bell MT" pitchFamily="18" charset="0"/>
              </a:rPr>
              <a:t>Demineralization- </a:t>
            </a:r>
            <a:r>
              <a:rPr lang="en-US" sz="3200" b="1" i="1" dirty="0" err="1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Bell MT" pitchFamily="18" charset="0"/>
              </a:rPr>
              <a:t>Remineralization</a:t>
            </a:r>
            <a:r>
              <a:rPr lang="en-US" sz="3200" b="1" i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Bell MT" pitchFamily="18" charset="0"/>
              </a:rPr>
              <a:t> Cycle</a:t>
            </a:r>
          </a:p>
          <a:p>
            <a:pPr>
              <a:buNone/>
            </a:pPr>
            <a:endParaRPr lang="en-US" sz="3200" b="1" dirty="0">
              <a:latin typeface="Bell MT" pitchFamily="18" charset="0"/>
            </a:endParaRPr>
          </a:p>
          <a:p>
            <a:pPr algn="ctr"/>
            <a:r>
              <a:rPr lang="en-US" sz="3200" b="1" dirty="0">
                <a:latin typeface="Bell MT" pitchFamily="18" charset="0"/>
              </a:rPr>
              <a:t>Topical effects of  fluoride in water- inadequate</a:t>
            </a:r>
          </a:p>
          <a:p>
            <a:pPr>
              <a:buNone/>
            </a:pPr>
            <a:endParaRPr lang="en-US" sz="3200" b="1" dirty="0">
              <a:latin typeface="Bell MT" pitchFamily="18" charset="0"/>
            </a:endParaRPr>
          </a:p>
          <a:p>
            <a:pPr>
              <a:buNone/>
            </a:pPr>
            <a:r>
              <a:rPr lang="en-US" sz="3200" b="1" dirty="0">
                <a:latin typeface="Bell MT" pitchFamily="18" charset="0"/>
              </a:rPr>
              <a:t> </a:t>
            </a:r>
          </a:p>
          <a:p>
            <a:pPr>
              <a:buNone/>
            </a:pPr>
            <a:endParaRPr lang="en-US" dirty="0">
              <a:latin typeface="Bell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Dijkman</a:t>
            </a:r>
            <a:r>
              <a:rPr lang="en-US" sz="1400" i="1" dirty="0"/>
              <a:t> TG, </a:t>
            </a:r>
            <a:r>
              <a:rPr lang="en-US" sz="1400" i="1" dirty="0" err="1"/>
              <a:t>Arends</a:t>
            </a:r>
            <a:r>
              <a:rPr lang="en-US" sz="1400" i="1" dirty="0"/>
              <a:t> J. The role of ‘ </a:t>
            </a:r>
            <a:r>
              <a:rPr lang="en-US" sz="1400" i="1" dirty="0" err="1"/>
              <a:t>CaF</a:t>
            </a:r>
            <a:r>
              <a:rPr lang="en-US" sz="1400" i="1" dirty="0"/>
              <a:t> </a:t>
            </a:r>
            <a:r>
              <a:rPr lang="en-US" sz="1400" i="1" baseline="-25000" dirty="0"/>
              <a:t>2 </a:t>
            </a:r>
            <a:r>
              <a:rPr lang="en-US" sz="1400" i="1" dirty="0"/>
              <a:t> - like’  material in topical fluoridation of enamel in situ. </a:t>
            </a:r>
            <a:r>
              <a:rPr lang="en-US" sz="1400" i="1" dirty="0" err="1"/>
              <a:t>Acta</a:t>
            </a:r>
            <a:r>
              <a:rPr lang="en-US" sz="1400" i="1" dirty="0"/>
              <a:t> </a:t>
            </a:r>
            <a:r>
              <a:rPr lang="en-US" sz="1400" i="1" dirty="0" err="1"/>
              <a:t>Odontol</a:t>
            </a:r>
            <a:r>
              <a:rPr lang="en-US" sz="1400" i="1" dirty="0"/>
              <a:t> Scand1988;46:391-7.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DEMINERALIZATION- REMINERALIZATION CYCLE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53000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>
                <a:latin typeface="Comic Sans MS" pitchFamily="66" charset="0"/>
              </a:rPr>
              <a:t>The pH in the oral cavity falls within seconds of ingestion of dietary sugars.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latin typeface="Comic Sans MS" pitchFamily="66" charset="0"/>
              </a:rPr>
              <a:t>The pH can stay low for up to two hours.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latin typeface="Comic Sans MS" pitchFamily="66" charset="0"/>
              </a:rPr>
              <a:t>Low pH leads to demineralization of the tooth structure.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latin typeface="Comic Sans MS" pitchFamily="66" charset="0"/>
              </a:rPr>
              <a:t>When pH returns to normal/neutral, remineralization can occur.  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latin typeface="Comic Sans MS" pitchFamily="66" charset="0"/>
              </a:rPr>
              <a:t>The original mineral apatite structure of teeth is rich in carbonate, has relatively little fluoride and is relatively soluble.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latin typeface="Comic Sans MS" pitchFamily="66" charset="0"/>
              </a:rPr>
              <a:t>Cycles of partial demineralization and remineralization in a fluoride-rich environment can create fluoride-rich, low-carbonate apatite, which is up to 10X less soluble than the original apatite structure.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2D9716-3DF4-414E-984E-223F0759AF92}"/>
              </a:ext>
            </a:extLst>
          </p:cNvPr>
          <p:cNvGraphicFramePr/>
          <p:nvPr/>
        </p:nvGraphicFramePr>
        <p:xfrm>
          <a:off x="5029200" y="1614488"/>
          <a:ext cx="3657600" cy="41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526" name="AutoShape 70"/>
          <p:cNvSpPr>
            <a:spLocks noChangeArrowheads="1"/>
          </p:cNvSpPr>
          <p:nvPr/>
        </p:nvSpPr>
        <p:spPr bwMode="auto">
          <a:xfrm>
            <a:off x="5334000" y="2362200"/>
            <a:ext cx="685800" cy="762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" name="AutoShape 72"/>
          <p:cNvSpPr>
            <a:spLocks noChangeArrowheads="1"/>
          </p:cNvSpPr>
          <p:nvPr/>
        </p:nvSpPr>
        <p:spPr bwMode="auto">
          <a:xfrm rot="12772739">
            <a:off x="5257800" y="4495800"/>
            <a:ext cx="838200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AutoShape 75"/>
          <p:cNvSpPr>
            <a:spLocks noChangeArrowheads="1"/>
          </p:cNvSpPr>
          <p:nvPr/>
        </p:nvSpPr>
        <p:spPr bwMode="auto">
          <a:xfrm rot="7218483">
            <a:off x="7277100" y="4457700"/>
            <a:ext cx="838200" cy="762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2" name="AutoShape 76"/>
          <p:cNvSpPr>
            <a:spLocks noChangeArrowheads="1"/>
          </p:cNvSpPr>
          <p:nvPr/>
        </p:nvSpPr>
        <p:spPr bwMode="auto">
          <a:xfrm rot="1225334">
            <a:off x="7315200" y="2438400"/>
            <a:ext cx="838200" cy="8382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33D3CA-EECD-4BCC-A99C-38BAA4D3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893877"/>
            <a:ext cx="8839200" cy="964124"/>
          </a:xfrm>
        </p:spPr>
        <p:txBody>
          <a:bodyPr/>
          <a:lstStyle/>
          <a:p>
            <a:pPr algn="just"/>
            <a:r>
              <a:rPr lang="en-IN" sz="2400" b="1" dirty="0">
                <a:solidFill>
                  <a:srgbClr val="FFFF00"/>
                </a:solidFill>
                <a:latin typeface="+mn-lt"/>
              </a:rPr>
              <a:t>Fluoride Mode of Action: Once There  Was an Observant Dentist. J.M. Ten Cate JM, </a:t>
            </a:r>
            <a:r>
              <a:rPr lang="en-IN" sz="2400" b="1" dirty="0" err="1">
                <a:solidFill>
                  <a:srgbClr val="FFFF00"/>
                </a:solidFill>
                <a:latin typeface="+mn-lt"/>
              </a:rPr>
              <a:t>Buzalaf</a:t>
            </a:r>
            <a:r>
              <a:rPr lang="en-IN" sz="2400" b="1" dirty="0">
                <a:solidFill>
                  <a:srgbClr val="FFFF00"/>
                </a:solidFill>
                <a:latin typeface="+mn-lt"/>
              </a:rPr>
              <a:t> MAR . J Dent Res2019;98(7): 725-31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404CA-7173-4DBA-A14D-1BBE7A47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494" y="6134443"/>
            <a:ext cx="609600" cy="612775"/>
          </a:xfrm>
        </p:spPr>
        <p:txBody>
          <a:bodyPr/>
          <a:lstStyle/>
          <a:p>
            <a:fld id="{7570A3C6-A5E7-411D-B292-283AECBD97B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056233-220C-4E80-8BC3-88BD15093162}"/>
              </a:ext>
            </a:extLst>
          </p:cNvPr>
          <p:cNvGrpSpPr/>
          <p:nvPr/>
        </p:nvGrpSpPr>
        <p:grpSpPr>
          <a:xfrm>
            <a:off x="-30480" y="91693"/>
            <a:ext cx="9144000" cy="5623307"/>
            <a:chOff x="0" y="0"/>
            <a:chExt cx="6242050" cy="37693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71D9A4-59BB-4076-AD1C-C581C0EE35C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25425" y="119888"/>
              <a:ext cx="5791200" cy="3529584"/>
            </a:xfrm>
            <a:prstGeom prst="rect">
              <a:avLst/>
            </a:prstGeom>
          </p:spPr>
        </p:pic>
        <p:sp>
          <p:nvSpPr>
            <p:cNvPr id="9" name="Shape 1150">
              <a:extLst>
                <a:ext uri="{FF2B5EF4-FFF2-40B4-BE49-F238E27FC236}">
                  <a16:creationId xmlns:a16="http://schemas.microsoft.com/office/drawing/2014/main" id="{34F1AAD2-94C1-4D6C-A285-2EA8AE96E9B1}"/>
                </a:ext>
              </a:extLst>
            </p:cNvPr>
            <p:cNvSpPr/>
            <p:nvPr/>
          </p:nvSpPr>
          <p:spPr>
            <a:xfrm>
              <a:off x="0" y="0"/>
              <a:ext cx="6242050" cy="3769360"/>
            </a:xfrm>
            <a:custGeom>
              <a:avLst/>
              <a:gdLst/>
              <a:ahLst/>
              <a:cxnLst/>
              <a:rect l="0" t="0" r="0" b="0"/>
              <a:pathLst>
                <a:path w="6242050" h="3769360">
                  <a:moveTo>
                    <a:pt x="0" y="3769360"/>
                  </a:moveTo>
                  <a:lnTo>
                    <a:pt x="6242050" y="3769360"/>
                  </a:lnTo>
                  <a:lnTo>
                    <a:pt x="6242050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794767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239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Fluoride’s Role In Remineralization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769620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br>
              <a:rPr lang="en-US" sz="2000" dirty="0">
                <a:latin typeface="Comic Sans MS" pitchFamily="66" charset="0"/>
              </a:rPr>
            </a:br>
            <a:endParaRPr lang="en-US" sz="2000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b="1" dirty="0">
                <a:latin typeface="Bell MT" pitchFamily="18" charset="0"/>
              </a:rPr>
              <a:t>When bacteria metabolize carbohydrate and produce acid, </a:t>
            </a:r>
            <a:r>
              <a:rPr lang="en-US" b="1" dirty="0">
                <a:solidFill>
                  <a:srgbClr val="FFFF00"/>
                </a:solidFill>
                <a:latin typeface="Bell MT" pitchFamily="18" charset="0"/>
              </a:rPr>
              <a:t>fluoride is released from dental plaque in response to lower pH levels at the tooth interface</a:t>
            </a:r>
            <a:r>
              <a:rPr lang="en-US" b="1" dirty="0">
                <a:latin typeface="Bell MT" pitchFamily="18" charset="0"/>
              </a:rPr>
              <a:t> (</a:t>
            </a:r>
            <a:r>
              <a:rPr lang="en-US" b="1" dirty="0" err="1">
                <a:latin typeface="Bell MT" pitchFamily="18" charset="0"/>
              </a:rPr>
              <a:t>Tatevossian</a:t>
            </a:r>
            <a:r>
              <a:rPr lang="en-US" b="1" dirty="0">
                <a:latin typeface="Bell MT" pitchFamily="18" charset="0"/>
              </a:rPr>
              <a:t>, 1990).</a:t>
            </a:r>
            <a:br>
              <a:rPr lang="en-US" b="1" dirty="0">
                <a:latin typeface="Bell MT" pitchFamily="18" charset="0"/>
              </a:rPr>
            </a:br>
            <a:endParaRPr lang="en-US" b="1" dirty="0">
              <a:latin typeface="Bell MT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chemeClr val="tx2"/>
                </a:solidFill>
                <a:latin typeface="Bell MT" pitchFamily="18" charset="0"/>
              </a:rPr>
              <a:t>To be more acid resistant and contain more fluoride and less carbonate, </a:t>
            </a:r>
            <a:r>
              <a:rPr lang="en-US" b="1" dirty="0">
                <a:solidFill>
                  <a:srgbClr val="FFFF00"/>
                </a:solidFill>
                <a:latin typeface="Bell MT" pitchFamily="18" charset="0"/>
              </a:rPr>
              <a:t>the </a:t>
            </a:r>
            <a:r>
              <a:rPr lang="en-US" b="1" dirty="0" err="1">
                <a:solidFill>
                  <a:srgbClr val="FFFF00"/>
                </a:solidFill>
                <a:latin typeface="Bell MT" pitchFamily="18" charset="0"/>
              </a:rPr>
              <a:t>demineralized</a:t>
            </a:r>
            <a:r>
              <a:rPr lang="en-US" b="1" dirty="0">
                <a:solidFill>
                  <a:srgbClr val="FFFF00"/>
                </a:solidFill>
                <a:latin typeface="Bell MT" pitchFamily="18" charset="0"/>
              </a:rPr>
              <a:t> enamel crystal structure takes up released plaque fluoride and salivary fluoride along with calcium phosphate.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freeppt_0105_slide">
  <a:themeElements>
    <a:clrScheme name="Default Design 2">
      <a:dk1>
        <a:srgbClr val="333333"/>
      </a:dk1>
      <a:lt1>
        <a:srgbClr val="FFFFFF"/>
      </a:lt1>
      <a:dk2>
        <a:srgbClr val="6633CC"/>
      </a:dk2>
      <a:lt2>
        <a:srgbClr val="FFFFFF"/>
      </a:lt2>
      <a:accent1>
        <a:srgbClr val="B5C4FF"/>
      </a:accent1>
      <a:accent2>
        <a:srgbClr val="FCC7FF"/>
      </a:accent2>
      <a:accent3>
        <a:srgbClr val="B8ADE2"/>
      </a:accent3>
      <a:accent4>
        <a:srgbClr val="DADADA"/>
      </a:accent4>
      <a:accent5>
        <a:srgbClr val="D7DEFF"/>
      </a:accent5>
      <a:accent6>
        <a:srgbClr val="E4B4E7"/>
      </a:accent6>
      <a:hlink>
        <a:srgbClr val="D2DD49"/>
      </a:hlink>
      <a:folHlink>
        <a:srgbClr val="CCB2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BD9BFF"/>
        </a:accent1>
        <a:accent2>
          <a:srgbClr val="CFC0EB"/>
        </a:accent2>
        <a:accent3>
          <a:srgbClr val="B8ADE2"/>
        </a:accent3>
        <a:accent4>
          <a:srgbClr val="DADADA"/>
        </a:accent4>
        <a:accent5>
          <a:srgbClr val="DBCBFF"/>
        </a:accent5>
        <a:accent6>
          <a:srgbClr val="BBAED5"/>
        </a:accent6>
        <a:hlink>
          <a:srgbClr val="E5D9FF"/>
        </a:hlink>
        <a:folHlink>
          <a:srgbClr val="D1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B5C4FF"/>
        </a:accent1>
        <a:accent2>
          <a:srgbClr val="FCC7FF"/>
        </a:accent2>
        <a:accent3>
          <a:srgbClr val="B8ADE2"/>
        </a:accent3>
        <a:accent4>
          <a:srgbClr val="DADADA"/>
        </a:accent4>
        <a:accent5>
          <a:srgbClr val="D7DEFF"/>
        </a:accent5>
        <a:accent6>
          <a:srgbClr val="E4B4E7"/>
        </a:accent6>
        <a:hlink>
          <a:srgbClr val="D2DD49"/>
        </a:hlink>
        <a:folHlink>
          <a:srgbClr val="CCB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DCE800"/>
        </a:accent1>
        <a:accent2>
          <a:srgbClr val="FFCC66"/>
        </a:accent2>
        <a:accent3>
          <a:srgbClr val="B8ADE2"/>
        </a:accent3>
        <a:accent4>
          <a:srgbClr val="DADADA"/>
        </a:accent4>
        <a:accent5>
          <a:srgbClr val="EBF2AA"/>
        </a:accent5>
        <a:accent6>
          <a:srgbClr val="E7B95C"/>
        </a:accent6>
        <a:hlink>
          <a:srgbClr val="D0BAFF"/>
        </a:hlink>
        <a:folHlink>
          <a:srgbClr val="FFB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FFBAB0"/>
        </a:accent1>
        <a:accent2>
          <a:srgbClr val="CCB2FF"/>
        </a:accent2>
        <a:accent3>
          <a:srgbClr val="B8ADE2"/>
        </a:accent3>
        <a:accent4>
          <a:srgbClr val="DADADA"/>
        </a:accent4>
        <a:accent5>
          <a:srgbClr val="FFD9D4"/>
        </a:accent5>
        <a:accent6>
          <a:srgbClr val="B9A1E7"/>
        </a:accent6>
        <a:hlink>
          <a:srgbClr val="FFE83D"/>
        </a:hlink>
        <a:folHlink>
          <a:srgbClr val="7DEB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D9BFF"/>
        </a:accent1>
        <a:accent2>
          <a:srgbClr val="CFC0EB"/>
        </a:accent2>
        <a:accent3>
          <a:srgbClr val="FFFFFF"/>
        </a:accent3>
        <a:accent4>
          <a:srgbClr val="000000"/>
        </a:accent4>
        <a:accent5>
          <a:srgbClr val="DBCBFF"/>
        </a:accent5>
        <a:accent6>
          <a:srgbClr val="BBAED5"/>
        </a:accent6>
        <a:hlink>
          <a:srgbClr val="E5D9FF"/>
        </a:hlink>
        <a:folHlink>
          <a:srgbClr val="D1B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5C4FF"/>
        </a:accent1>
        <a:accent2>
          <a:srgbClr val="FCC7FF"/>
        </a:accent2>
        <a:accent3>
          <a:srgbClr val="FFFFFF"/>
        </a:accent3>
        <a:accent4>
          <a:srgbClr val="000000"/>
        </a:accent4>
        <a:accent5>
          <a:srgbClr val="D7DEFF"/>
        </a:accent5>
        <a:accent6>
          <a:srgbClr val="E4B4E7"/>
        </a:accent6>
        <a:hlink>
          <a:srgbClr val="D2DD49"/>
        </a:hlink>
        <a:folHlink>
          <a:srgbClr val="CCB2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CE800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BF2AA"/>
        </a:accent5>
        <a:accent6>
          <a:srgbClr val="E7B95C"/>
        </a:accent6>
        <a:hlink>
          <a:srgbClr val="D0BAFF"/>
        </a:hlink>
        <a:folHlink>
          <a:srgbClr val="FFB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AB0"/>
        </a:accent1>
        <a:accent2>
          <a:srgbClr val="CCB2FF"/>
        </a:accent2>
        <a:accent3>
          <a:srgbClr val="FFFFFF"/>
        </a:accent3>
        <a:accent4>
          <a:srgbClr val="000000"/>
        </a:accent4>
        <a:accent5>
          <a:srgbClr val="FFD9D4"/>
        </a:accent5>
        <a:accent6>
          <a:srgbClr val="B9A1E7"/>
        </a:accent6>
        <a:hlink>
          <a:srgbClr val="FFE83D"/>
        </a:hlink>
        <a:folHlink>
          <a:srgbClr val="7DE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6633CC"/>
      </a:dk2>
      <a:lt2>
        <a:srgbClr val="FFFFFF"/>
      </a:lt2>
      <a:accent1>
        <a:srgbClr val="B5C4FF"/>
      </a:accent1>
      <a:accent2>
        <a:srgbClr val="FCC7FF"/>
      </a:accent2>
      <a:accent3>
        <a:srgbClr val="B8ADE2"/>
      </a:accent3>
      <a:accent4>
        <a:srgbClr val="DADADA"/>
      </a:accent4>
      <a:accent5>
        <a:srgbClr val="D7DEFF"/>
      </a:accent5>
      <a:accent6>
        <a:srgbClr val="E4B4E7"/>
      </a:accent6>
      <a:hlink>
        <a:srgbClr val="D2DD49"/>
      </a:hlink>
      <a:folHlink>
        <a:srgbClr val="CCB2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BD9BFF"/>
        </a:accent1>
        <a:accent2>
          <a:srgbClr val="CFC0EB"/>
        </a:accent2>
        <a:accent3>
          <a:srgbClr val="B8ADE2"/>
        </a:accent3>
        <a:accent4>
          <a:srgbClr val="DADADA"/>
        </a:accent4>
        <a:accent5>
          <a:srgbClr val="DBCBFF"/>
        </a:accent5>
        <a:accent6>
          <a:srgbClr val="BBAED5"/>
        </a:accent6>
        <a:hlink>
          <a:srgbClr val="E5D9FF"/>
        </a:hlink>
        <a:folHlink>
          <a:srgbClr val="D1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B5C4FF"/>
        </a:accent1>
        <a:accent2>
          <a:srgbClr val="FCC7FF"/>
        </a:accent2>
        <a:accent3>
          <a:srgbClr val="B8ADE2"/>
        </a:accent3>
        <a:accent4>
          <a:srgbClr val="DADADA"/>
        </a:accent4>
        <a:accent5>
          <a:srgbClr val="D7DEFF"/>
        </a:accent5>
        <a:accent6>
          <a:srgbClr val="E4B4E7"/>
        </a:accent6>
        <a:hlink>
          <a:srgbClr val="D2DD49"/>
        </a:hlink>
        <a:folHlink>
          <a:srgbClr val="CCB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DCE800"/>
        </a:accent1>
        <a:accent2>
          <a:srgbClr val="FFCC66"/>
        </a:accent2>
        <a:accent3>
          <a:srgbClr val="B8ADE2"/>
        </a:accent3>
        <a:accent4>
          <a:srgbClr val="DADADA"/>
        </a:accent4>
        <a:accent5>
          <a:srgbClr val="EBF2AA"/>
        </a:accent5>
        <a:accent6>
          <a:srgbClr val="E7B95C"/>
        </a:accent6>
        <a:hlink>
          <a:srgbClr val="D0BAFF"/>
        </a:hlink>
        <a:folHlink>
          <a:srgbClr val="FFB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FFBAB0"/>
        </a:accent1>
        <a:accent2>
          <a:srgbClr val="CCB2FF"/>
        </a:accent2>
        <a:accent3>
          <a:srgbClr val="B8ADE2"/>
        </a:accent3>
        <a:accent4>
          <a:srgbClr val="DADADA"/>
        </a:accent4>
        <a:accent5>
          <a:srgbClr val="FFD9D4"/>
        </a:accent5>
        <a:accent6>
          <a:srgbClr val="B9A1E7"/>
        </a:accent6>
        <a:hlink>
          <a:srgbClr val="FFE83D"/>
        </a:hlink>
        <a:folHlink>
          <a:srgbClr val="7DEB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D9BFF"/>
        </a:accent1>
        <a:accent2>
          <a:srgbClr val="CFC0EB"/>
        </a:accent2>
        <a:accent3>
          <a:srgbClr val="FFFFFF"/>
        </a:accent3>
        <a:accent4>
          <a:srgbClr val="000000"/>
        </a:accent4>
        <a:accent5>
          <a:srgbClr val="DBCBFF"/>
        </a:accent5>
        <a:accent6>
          <a:srgbClr val="BBAED5"/>
        </a:accent6>
        <a:hlink>
          <a:srgbClr val="E5D9FF"/>
        </a:hlink>
        <a:folHlink>
          <a:srgbClr val="D1B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5C4FF"/>
        </a:accent1>
        <a:accent2>
          <a:srgbClr val="FCC7FF"/>
        </a:accent2>
        <a:accent3>
          <a:srgbClr val="FFFFFF"/>
        </a:accent3>
        <a:accent4>
          <a:srgbClr val="000000"/>
        </a:accent4>
        <a:accent5>
          <a:srgbClr val="D7DEFF"/>
        </a:accent5>
        <a:accent6>
          <a:srgbClr val="E4B4E7"/>
        </a:accent6>
        <a:hlink>
          <a:srgbClr val="D2DD49"/>
        </a:hlink>
        <a:folHlink>
          <a:srgbClr val="CCB2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CE800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BF2AA"/>
        </a:accent5>
        <a:accent6>
          <a:srgbClr val="E7B95C"/>
        </a:accent6>
        <a:hlink>
          <a:srgbClr val="D0BAFF"/>
        </a:hlink>
        <a:folHlink>
          <a:srgbClr val="FFB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AB0"/>
        </a:accent1>
        <a:accent2>
          <a:srgbClr val="CCB2FF"/>
        </a:accent2>
        <a:accent3>
          <a:srgbClr val="FFFFFF"/>
        </a:accent3>
        <a:accent4>
          <a:srgbClr val="000000"/>
        </a:accent4>
        <a:accent5>
          <a:srgbClr val="FFD9D4"/>
        </a:accent5>
        <a:accent6>
          <a:srgbClr val="B9A1E7"/>
        </a:accent6>
        <a:hlink>
          <a:srgbClr val="FFE83D"/>
        </a:hlink>
        <a:folHlink>
          <a:srgbClr val="7DE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freeppt_0105_slide</Template>
  <TotalTime>788</TotalTime>
  <Words>2137</Words>
  <Application>Microsoft Office PowerPoint</Application>
  <PresentationFormat>On-screen Show (4:3)</PresentationFormat>
  <Paragraphs>340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Alba Super</vt:lpstr>
      <vt:lpstr>Algerian</vt:lpstr>
      <vt:lpstr>Arial</vt:lpstr>
      <vt:lpstr>Arial Rounded MT Bold</vt:lpstr>
      <vt:lpstr>Bell MT</vt:lpstr>
      <vt:lpstr>Comic Sans MS</vt:lpstr>
      <vt:lpstr>Kristen ITC</vt:lpstr>
      <vt:lpstr>Times New Roman</vt:lpstr>
      <vt:lpstr>Wingdings</vt:lpstr>
      <vt:lpstr>freeppt_0105_slide</vt:lpstr>
      <vt:lpstr>1_Default Design</vt:lpstr>
      <vt:lpstr>TOPICAL FLUORIDES-I</vt:lpstr>
      <vt:lpstr>GENERAL OBJECTIVE </vt:lpstr>
      <vt:lpstr>SPECIFIC OBJECTIVES </vt:lpstr>
      <vt:lpstr>CONTENTS</vt:lpstr>
      <vt:lpstr>INTRODUCTION</vt:lpstr>
      <vt:lpstr>RATIONALE OF TOPICAL FLUORIDES</vt:lpstr>
      <vt:lpstr>DEMINERALIZATION- REMINERALIZATION CYCLE</vt:lpstr>
      <vt:lpstr>Fluoride Mode of Action: Once There  Was an Observant Dentist. J.M. Ten Cate JM, Buzalaf MAR . J Dent Res2019;98(7): 725-31</vt:lpstr>
      <vt:lpstr>Fluoride’s Role In Remineralization</vt:lpstr>
      <vt:lpstr>Anti- bacterial effect of fluoride</vt:lpstr>
      <vt:lpstr>Summary of mechanisms of action of topical fluorides</vt:lpstr>
      <vt:lpstr>CLASSIFICATION OF TOPICAL FLUORIDES</vt:lpstr>
      <vt:lpstr>CARIES REDUCTION BY TOPICAL FLUORIDES- WHAT DOES THE EVIDENCE SAY?</vt:lpstr>
      <vt:lpstr>PROFESSIONALLY APPLIED TOPICAL FLUORIDES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DESIRABLE TO KNOW- RECENT EVIDENCE RELATED TO SILVER DIAMINE FLUORIDE</vt:lpstr>
      <vt:lpstr>PowerPoint Presentation</vt:lpstr>
      <vt:lpstr>THANK YOU</vt:lpstr>
    </vt:vector>
  </TitlesOfParts>
  <Company>Lenovo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TOPICAL FLUORIDES</dc:title>
  <dc:creator>Lenovo User</dc:creator>
  <cp:lastModifiedBy>ramyariyer</cp:lastModifiedBy>
  <cp:revision>177</cp:revision>
  <dcterms:created xsi:type="dcterms:W3CDTF">2011-04-11T14:03:21Z</dcterms:created>
  <dcterms:modified xsi:type="dcterms:W3CDTF">2023-03-14T06:23:34Z</dcterms:modified>
</cp:coreProperties>
</file>