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56" r:id="rId3"/>
    <p:sldId id="304" r:id="rId4"/>
    <p:sldId id="305" r:id="rId5"/>
    <p:sldId id="290" r:id="rId6"/>
    <p:sldId id="299" r:id="rId7"/>
    <p:sldId id="261" r:id="rId8"/>
    <p:sldId id="262" r:id="rId9"/>
    <p:sldId id="288" r:id="rId10"/>
    <p:sldId id="287" r:id="rId11"/>
    <p:sldId id="296" r:id="rId12"/>
    <p:sldId id="300" r:id="rId13"/>
    <p:sldId id="297" r:id="rId14"/>
    <p:sldId id="298" r:id="rId15"/>
    <p:sldId id="294" r:id="rId16"/>
    <p:sldId id="295" r:id="rId17"/>
    <p:sldId id="303" r:id="rId18"/>
    <p:sldId id="302" r:id="rId19"/>
    <p:sldId id="289" r:id="rId20"/>
    <p:sldId id="30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00"/>
  </p:normalViewPr>
  <p:slideViewPr>
    <p:cSldViewPr>
      <p:cViewPr varScale="1">
        <p:scale>
          <a:sx n="44" d="100"/>
          <a:sy n="44" d="100"/>
        </p:scale>
        <p:origin x="1430" y="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5D5FC-D61B-4A76-AF0D-B0A04F0F4AA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A9B0C2-56CC-4A4D-80AB-C9E7B883E7A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Self- Applied</a:t>
          </a:r>
        </a:p>
      </dgm:t>
    </dgm:pt>
    <dgm:pt modelId="{F7A67FBB-DC1E-4368-A158-8CE465CA67DA}" type="parTrans" cxnId="{C272012A-F269-4726-B342-7864EFEF493D}">
      <dgm:prSet/>
      <dgm:spPr/>
      <dgm:t>
        <a:bodyPr/>
        <a:lstStyle/>
        <a:p>
          <a:endParaRPr lang="en-US"/>
        </a:p>
      </dgm:t>
    </dgm:pt>
    <dgm:pt modelId="{DC40EA2A-2CD1-44E7-851D-0C3AE8F26E1A}" type="sibTrans" cxnId="{C272012A-F269-4726-B342-7864EFEF493D}">
      <dgm:prSet/>
      <dgm:spPr/>
      <dgm:t>
        <a:bodyPr/>
        <a:lstStyle/>
        <a:p>
          <a:endParaRPr lang="en-US"/>
        </a:p>
      </dgm:t>
    </dgm:pt>
    <dgm:pt modelId="{22A176F8-DE9A-49D8-A51F-93A5869DD79C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dirty="0"/>
            <a:t>Fluoride dentifrices</a:t>
          </a:r>
        </a:p>
      </dgm:t>
    </dgm:pt>
    <dgm:pt modelId="{37D65482-C8E9-4EDE-8FCB-96CC43B609B7}" type="parTrans" cxnId="{9255D460-0E78-447E-BF4B-7C55A4510D60}">
      <dgm:prSet/>
      <dgm:spPr/>
      <dgm:t>
        <a:bodyPr/>
        <a:lstStyle/>
        <a:p>
          <a:endParaRPr lang="en-US"/>
        </a:p>
      </dgm:t>
    </dgm:pt>
    <dgm:pt modelId="{DFD4C8CF-8C02-4D3F-A4B8-8C2B121646FF}" type="sibTrans" cxnId="{9255D460-0E78-447E-BF4B-7C55A4510D60}">
      <dgm:prSet/>
      <dgm:spPr/>
      <dgm:t>
        <a:bodyPr/>
        <a:lstStyle/>
        <a:p>
          <a:endParaRPr lang="en-US"/>
        </a:p>
      </dgm:t>
    </dgm:pt>
    <dgm:pt modelId="{E9392958-0184-4E38-A2CC-AA386A42CB23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dirty="0"/>
            <a:t>Fluoride rinses</a:t>
          </a:r>
        </a:p>
      </dgm:t>
    </dgm:pt>
    <dgm:pt modelId="{DEE184AF-5E23-4260-AC63-5417A8AFC0D3}" type="parTrans" cxnId="{D8280DFE-34E5-44E2-85AF-085B71D7F230}">
      <dgm:prSet/>
      <dgm:spPr/>
      <dgm:t>
        <a:bodyPr/>
        <a:lstStyle/>
        <a:p>
          <a:endParaRPr lang="en-US"/>
        </a:p>
      </dgm:t>
    </dgm:pt>
    <dgm:pt modelId="{0CEAA91D-45CE-4ABE-BAAE-14D79664DE32}" type="sibTrans" cxnId="{D8280DFE-34E5-44E2-85AF-085B71D7F230}">
      <dgm:prSet/>
      <dgm:spPr/>
      <dgm:t>
        <a:bodyPr/>
        <a:lstStyle/>
        <a:p>
          <a:endParaRPr lang="en-US"/>
        </a:p>
      </dgm:t>
    </dgm:pt>
    <dgm:pt modelId="{D2EBFE2F-336D-4D3C-A5FD-7E5F46B67DEC}">
      <dgm:prSet phldrT="[Text]"/>
      <dgm:spPr>
        <a:solidFill>
          <a:schemeClr val="accent6">
            <a:lumMod val="10000"/>
          </a:schemeClr>
        </a:solidFill>
      </dgm:spPr>
      <dgm:t>
        <a:bodyPr/>
        <a:lstStyle/>
        <a:p>
          <a:r>
            <a:rPr lang="en-US" dirty="0"/>
            <a:t>Professionally Applied</a:t>
          </a:r>
        </a:p>
      </dgm:t>
    </dgm:pt>
    <dgm:pt modelId="{5F221D9D-1FAE-4264-82B0-7EBC43EA3BF7}" type="parTrans" cxnId="{84BCDBEF-44F6-4545-AF0E-8DB57ECE05DC}">
      <dgm:prSet/>
      <dgm:spPr/>
      <dgm:t>
        <a:bodyPr/>
        <a:lstStyle/>
        <a:p>
          <a:endParaRPr lang="en-US"/>
        </a:p>
      </dgm:t>
    </dgm:pt>
    <dgm:pt modelId="{D70F7C6B-219F-4AE0-A0D7-2FB520FC56B3}" type="sibTrans" cxnId="{84BCDBEF-44F6-4545-AF0E-8DB57ECE05DC}">
      <dgm:prSet/>
      <dgm:spPr/>
      <dgm:t>
        <a:bodyPr/>
        <a:lstStyle/>
        <a:p>
          <a:endParaRPr lang="en-US"/>
        </a:p>
      </dgm:t>
    </dgm:pt>
    <dgm:pt modelId="{A1C28111-FD6C-49ED-9364-D5C45D8B30B5}">
      <dgm:prSet phldrT="[Text]"/>
      <dgm:spPr/>
      <dgm:t>
        <a:bodyPr/>
        <a:lstStyle/>
        <a:p>
          <a:endParaRPr lang="en-US" b="1" dirty="0"/>
        </a:p>
      </dgm:t>
    </dgm:pt>
    <dgm:pt modelId="{92EB1D0D-3E6B-4548-A6D9-699A5A0465F0}" type="parTrans" cxnId="{C4A90EDB-A9D5-48DA-A656-88AFD656D882}">
      <dgm:prSet/>
      <dgm:spPr/>
      <dgm:t>
        <a:bodyPr/>
        <a:lstStyle/>
        <a:p>
          <a:endParaRPr lang="en-US"/>
        </a:p>
      </dgm:t>
    </dgm:pt>
    <dgm:pt modelId="{7414AFAB-18E6-43F0-A04A-5E4B48AAFB1A}" type="sibTrans" cxnId="{C4A90EDB-A9D5-48DA-A656-88AFD656D882}">
      <dgm:prSet/>
      <dgm:spPr/>
      <dgm:t>
        <a:bodyPr/>
        <a:lstStyle/>
        <a:p>
          <a:endParaRPr lang="en-US"/>
        </a:p>
      </dgm:t>
    </dgm:pt>
    <dgm:pt modelId="{5954DD8D-5CAB-4D81-8E09-AADD42E06999}">
      <dgm:prSet phldrT="[Text]"/>
      <dgm:spPr/>
      <dgm:t>
        <a:bodyPr/>
        <a:lstStyle/>
        <a:p>
          <a:r>
            <a:rPr lang="en-US" b="1" dirty="0"/>
            <a:t>Gel and Foam</a:t>
          </a:r>
        </a:p>
      </dgm:t>
    </dgm:pt>
    <dgm:pt modelId="{869A0D67-76F3-4266-93B0-496BF6970B5B}" type="parTrans" cxnId="{C26686C8-5DDF-4A3A-9DA3-9D1707DCCB02}">
      <dgm:prSet/>
      <dgm:spPr/>
      <dgm:t>
        <a:bodyPr/>
        <a:lstStyle/>
        <a:p>
          <a:endParaRPr lang="en-US"/>
        </a:p>
      </dgm:t>
    </dgm:pt>
    <dgm:pt modelId="{769244FA-C39C-4DD4-933D-F4E1D937B8D5}" type="sibTrans" cxnId="{C26686C8-5DDF-4A3A-9DA3-9D1707DCCB02}">
      <dgm:prSet/>
      <dgm:spPr/>
      <dgm:t>
        <a:bodyPr/>
        <a:lstStyle/>
        <a:p>
          <a:endParaRPr lang="en-US"/>
        </a:p>
      </dgm:t>
    </dgm:pt>
    <dgm:pt modelId="{9B8EF17F-F36C-42B5-A56C-CB4C4668099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1" dirty="0"/>
            <a:t> Fluoride gel products</a:t>
          </a:r>
        </a:p>
      </dgm:t>
    </dgm:pt>
    <dgm:pt modelId="{331EC659-41C7-4ABC-BED8-AE51C5B35C41}" type="parTrans" cxnId="{E1F1143D-6B71-41C0-AAC5-9D50C50C032F}">
      <dgm:prSet/>
      <dgm:spPr/>
    </dgm:pt>
    <dgm:pt modelId="{AF701D02-AC36-45BB-AF5C-DB081EF4421B}" type="sibTrans" cxnId="{E1F1143D-6B71-41C0-AAC5-9D50C50C032F}">
      <dgm:prSet/>
      <dgm:spPr/>
    </dgm:pt>
    <dgm:pt modelId="{20868ED2-5440-46B0-A3C0-BED538F5152F}">
      <dgm:prSet phldrT="[Text]"/>
      <dgm:spPr/>
      <dgm:t>
        <a:bodyPr/>
        <a:lstStyle/>
        <a:p>
          <a:r>
            <a:rPr lang="en-US" b="1" dirty="0"/>
            <a:t>Topical solutions</a:t>
          </a:r>
        </a:p>
      </dgm:t>
    </dgm:pt>
    <dgm:pt modelId="{64BBD450-DF8D-48F7-AD3F-CC2F0E662EEB}" type="sibTrans" cxnId="{6163CCB3-D176-49E0-B3A2-79D46C8BAF71}">
      <dgm:prSet/>
      <dgm:spPr/>
      <dgm:t>
        <a:bodyPr/>
        <a:lstStyle/>
        <a:p>
          <a:endParaRPr lang="en-US"/>
        </a:p>
      </dgm:t>
    </dgm:pt>
    <dgm:pt modelId="{909DAF2E-933D-403A-89F3-A9126AF1BC1C}" type="parTrans" cxnId="{6163CCB3-D176-49E0-B3A2-79D46C8BAF71}">
      <dgm:prSet/>
      <dgm:spPr/>
      <dgm:t>
        <a:bodyPr/>
        <a:lstStyle/>
        <a:p>
          <a:endParaRPr lang="en-US"/>
        </a:p>
      </dgm:t>
    </dgm:pt>
    <dgm:pt modelId="{8AD83271-8932-4AC4-B542-DFD7678BFE61}">
      <dgm:prSet phldrT="[Text]"/>
      <dgm:spPr/>
      <dgm:t>
        <a:bodyPr/>
        <a:lstStyle/>
        <a:p>
          <a:r>
            <a:rPr lang="en-US" b="1" dirty="0"/>
            <a:t>Fluoride varnish</a:t>
          </a:r>
        </a:p>
      </dgm:t>
    </dgm:pt>
    <dgm:pt modelId="{17E2F5E2-1C85-4395-B18C-7B3750415193}" type="parTrans" cxnId="{7DD074B1-375A-4D40-8747-7A8FE9D61F4C}">
      <dgm:prSet/>
      <dgm:spPr/>
    </dgm:pt>
    <dgm:pt modelId="{6BB0AD1F-DF9B-4DE0-9BBA-8225AED9F4EF}" type="sibTrans" cxnId="{7DD074B1-375A-4D40-8747-7A8FE9D61F4C}">
      <dgm:prSet/>
      <dgm:spPr/>
    </dgm:pt>
    <dgm:pt modelId="{088BE52E-B9C3-47CC-921A-5BB7782DE643}">
      <dgm:prSet phldrT="[Text]"/>
      <dgm:spPr/>
      <dgm:t>
        <a:bodyPr/>
        <a:lstStyle/>
        <a:p>
          <a:r>
            <a:rPr lang="en-US" b="1" dirty="0"/>
            <a:t>Fluoride containing prophylaxis paste</a:t>
          </a:r>
        </a:p>
      </dgm:t>
    </dgm:pt>
    <dgm:pt modelId="{3ED82F43-9CA9-4F7B-AA23-A78BA5540D53}" type="parTrans" cxnId="{D18B5F7C-D16F-4493-B12A-A8721AFA4375}">
      <dgm:prSet/>
      <dgm:spPr/>
    </dgm:pt>
    <dgm:pt modelId="{7C39EAF2-6409-4A7E-8953-360B03753B04}" type="sibTrans" cxnId="{D18B5F7C-D16F-4493-B12A-A8721AFA4375}">
      <dgm:prSet/>
      <dgm:spPr/>
    </dgm:pt>
    <dgm:pt modelId="{2D1DE7DE-319C-46D7-AE50-39D601B94DA9}" type="pres">
      <dgm:prSet presAssocID="{3D15D5FC-D61B-4A76-AF0D-B0A04F0F4AA2}" presName="Name0" presStyleCnt="0">
        <dgm:presLayoutVars>
          <dgm:dir/>
          <dgm:animLvl val="lvl"/>
          <dgm:resizeHandles/>
        </dgm:presLayoutVars>
      </dgm:prSet>
      <dgm:spPr/>
    </dgm:pt>
    <dgm:pt modelId="{57B90AD2-53C7-43C2-A966-BF026610521E}" type="pres">
      <dgm:prSet presAssocID="{1AA9B0C2-56CC-4A4D-80AB-C9E7B883E7AD}" presName="linNode" presStyleCnt="0"/>
      <dgm:spPr/>
    </dgm:pt>
    <dgm:pt modelId="{CD54A020-A9C9-47CE-9E22-32EE547EF918}" type="pres">
      <dgm:prSet presAssocID="{1AA9B0C2-56CC-4A4D-80AB-C9E7B883E7AD}" presName="parentShp" presStyleLbl="node1" presStyleIdx="0" presStyleCnt="2">
        <dgm:presLayoutVars>
          <dgm:bulletEnabled val="1"/>
        </dgm:presLayoutVars>
      </dgm:prSet>
      <dgm:spPr/>
    </dgm:pt>
    <dgm:pt modelId="{87EC269A-96FD-4C5C-8FB1-98C17786FC8B}" type="pres">
      <dgm:prSet presAssocID="{1AA9B0C2-56CC-4A4D-80AB-C9E7B883E7AD}" presName="childShp" presStyleLbl="bgAccFollowNode1" presStyleIdx="0" presStyleCnt="2">
        <dgm:presLayoutVars>
          <dgm:bulletEnabled val="1"/>
        </dgm:presLayoutVars>
      </dgm:prSet>
      <dgm:spPr/>
    </dgm:pt>
    <dgm:pt modelId="{6D21AC44-B0EE-4044-BD71-0BD570EB7E99}" type="pres">
      <dgm:prSet presAssocID="{DC40EA2A-2CD1-44E7-851D-0C3AE8F26E1A}" presName="spacing" presStyleCnt="0"/>
      <dgm:spPr/>
    </dgm:pt>
    <dgm:pt modelId="{5EFE0C51-FDC8-4E92-875C-3EA5D52B46E6}" type="pres">
      <dgm:prSet presAssocID="{D2EBFE2F-336D-4D3C-A5FD-7E5F46B67DEC}" presName="linNode" presStyleCnt="0"/>
      <dgm:spPr/>
    </dgm:pt>
    <dgm:pt modelId="{0739BF90-7FF2-4A27-880C-8F1175466C56}" type="pres">
      <dgm:prSet presAssocID="{D2EBFE2F-336D-4D3C-A5FD-7E5F46B67DEC}" presName="parentShp" presStyleLbl="node1" presStyleIdx="1" presStyleCnt="2">
        <dgm:presLayoutVars>
          <dgm:bulletEnabled val="1"/>
        </dgm:presLayoutVars>
      </dgm:prSet>
      <dgm:spPr/>
    </dgm:pt>
    <dgm:pt modelId="{2E358411-3FBF-4284-BBA2-79D8304F473C}" type="pres">
      <dgm:prSet presAssocID="{D2EBFE2F-336D-4D3C-A5FD-7E5F46B67DE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89B4706-72C6-4A09-BFB9-653BB0D032E7}" type="presOf" srcId="{22A176F8-DE9A-49D8-A51F-93A5869DD79C}" destId="{87EC269A-96FD-4C5C-8FB1-98C17786FC8B}" srcOrd="0" destOrd="0" presId="urn:microsoft.com/office/officeart/2005/8/layout/vList6"/>
    <dgm:cxn modelId="{B1BE7B08-447F-4819-8099-97C48E4AFF96}" type="presOf" srcId="{8AD83271-8932-4AC4-B542-DFD7678BFE61}" destId="{2E358411-3FBF-4284-BBA2-79D8304F473C}" srcOrd="0" destOrd="3" presId="urn:microsoft.com/office/officeart/2005/8/layout/vList6"/>
    <dgm:cxn modelId="{DB43380B-0BDF-4D6A-8899-DD912E96734B}" type="presOf" srcId="{1AA9B0C2-56CC-4A4D-80AB-C9E7B883E7AD}" destId="{CD54A020-A9C9-47CE-9E22-32EE547EF918}" srcOrd="0" destOrd="0" presId="urn:microsoft.com/office/officeart/2005/8/layout/vList6"/>
    <dgm:cxn modelId="{C272012A-F269-4726-B342-7864EFEF493D}" srcId="{3D15D5FC-D61B-4A76-AF0D-B0A04F0F4AA2}" destId="{1AA9B0C2-56CC-4A4D-80AB-C9E7B883E7AD}" srcOrd="0" destOrd="0" parTransId="{F7A67FBB-DC1E-4368-A158-8CE465CA67DA}" sibTransId="{DC40EA2A-2CD1-44E7-851D-0C3AE8F26E1A}"/>
    <dgm:cxn modelId="{E1F1143D-6B71-41C0-AAC5-9D50C50C032F}" srcId="{1AA9B0C2-56CC-4A4D-80AB-C9E7B883E7AD}" destId="{9B8EF17F-F36C-42B5-A56C-CB4C46680990}" srcOrd="2" destOrd="0" parTransId="{331EC659-41C7-4ABC-BED8-AE51C5B35C41}" sibTransId="{AF701D02-AC36-45BB-AF5C-DB081EF4421B}"/>
    <dgm:cxn modelId="{D849485E-3B42-4FA2-8079-F9178949AFA8}" type="presOf" srcId="{E9392958-0184-4E38-A2CC-AA386A42CB23}" destId="{87EC269A-96FD-4C5C-8FB1-98C17786FC8B}" srcOrd="0" destOrd="1" presId="urn:microsoft.com/office/officeart/2005/8/layout/vList6"/>
    <dgm:cxn modelId="{9255D460-0E78-447E-BF4B-7C55A4510D60}" srcId="{1AA9B0C2-56CC-4A4D-80AB-C9E7B883E7AD}" destId="{22A176F8-DE9A-49D8-A51F-93A5869DD79C}" srcOrd="0" destOrd="0" parTransId="{37D65482-C8E9-4EDE-8FCB-96CC43B609B7}" sibTransId="{DFD4C8CF-8C02-4D3F-A4B8-8C2B121646FF}"/>
    <dgm:cxn modelId="{DC993046-FF6A-4F9D-BCBC-4F2807854C7B}" type="presOf" srcId="{5954DD8D-5CAB-4D81-8E09-AADD42E06999}" destId="{2E358411-3FBF-4284-BBA2-79D8304F473C}" srcOrd="0" destOrd="2" presId="urn:microsoft.com/office/officeart/2005/8/layout/vList6"/>
    <dgm:cxn modelId="{B12C1F6B-C014-4B03-B312-6BFF18ABD778}" type="presOf" srcId="{3D15D5FC-D61B-4A76-AF0D-B0A04F0F4AA2}" destId="{2D1DE7DE-319C-46D7-AE50-39D601B94DA9}" srcOrd="0" destOrd="0" presId="urn:microsoft.com/office/officeart/2005/8/layout/vList6"/>
    <dgm:cxn modelId="{2FC0586B-C4CF-40ED-BA9D-AA24AF61620F}" type="presOf" srcId="{A1C28111-FD6C-49ED-9364-D5C45D8B30B5}" destId="{2E358411-3FBF-4284-BBA2-79D8304F473C}" srcOrd="0" destOrd="0" presId="urn:microsoft.com/office/officeart/2005/8/layout/vList6"/>
    <dgm:cxn modelId="{28E38270-9E1F-46F2-9AB3-B0245FBE7E10}" type="presOf" srcId="{D2EBFE2F-336D-4D3C-A5FD-7E5F46B67DEC}" destId="{0739BF90-7FF2-4A27-880C-8F1175466C56}" srcOrd="0" destOrd="0" presId="urn:microsoft.com/office/officeart/2005/8/layout/vList6"/>
    <dgm:cxn modelId="{8378EE70-B97C-4287-BF66-17C3BA2CD25C}" type="presOf" srcId="{20868ED2-5440-46B0-A3C0-BED538F5152F}" destId="{2E358411-3FBF-4284-BBA2-79D8304F473C}" srcOrd="0" destOrd="1" presId="urn:microsoft.com/office/officeart/2005/8/layout/vList6"/>
    <dgm:cxn modelId="{D18B5F7C-D16F-4493-B12A-A8721AFA4375}" srcId="{D2EBFE2F-336D-4D3C-A5FD-7E5F46B67DEC}" destId="{088BE52E-B9C3-47CC-921A-5BB7782DE643}" srcOrd="4" destOrd="0" parTransId="{3ED82F43-9CA9-4F7B-AA23-A78BA5540D53}" sibTransId="{7C39EAF2-6409-4A7E-8953-360B03753B04}"/>
    <dgm:cxn modelId="{CEA95E9A-7F7B-4142-9838-3B04C1AC3D19}" type="presOf" srcId="{9B8EF17F-F36C-42B5-A56C-CB4C46680990}" destId="{87EC269A-96FD-4C5C-8FB1-98C17786FC8B}" srcOrd="0" destOrd="2" presId="urn:microsoft.com/office/officeart/2005/8/layout/vList6"/>
    <dgm:cxn modelId="{C5DDA2AF-8004-44B6-8690-0989D078F789}" type="presOf" srcId="{088BE52E-B9C3-47CC-921A-5BB7782DE643}" destId="{2E358411-3FBF-4284-BBA2-79D8304F473C}" srcOrd="0" destOrd="4" presId="urn:microsoft.com/office/officeart/2005/8/layout/vList6"/>
    <dgm:cxn modelId="{7DD074B1-375A-4D40-8747-7A8FE9D61F4C}" srcId="{D2EBFE2F-336D-4D3C-A5FD-7E5F46B67DEC}" destId="{8AD83271-8932-4AC4-B542-DFD7678BFE61}" srcOrd="3" destOrd="0" parTransId="{17E2F5E2-1C85-4395-B18C-7B3750415193}" sibTransId="{6BB0AD1F-DF9B-4DE0-9BBA-8225AED9F4EF}"/>
    <dgm:cxn modelId="{6163CCB3-D176-49E0-B3A2-79D46C8BAF71}" srcId="{D2EBFE2F-336D-4D3C-A5FD-7E5F46B67DEC}" destId="{20868ED2-5440-46B0-A3C0-BED538F5152F}" srcOrd="1" destOrd="0" parTransId="{909DAF2E-933D-403A-89F3-A9126AF1BC1C}" sibTransId="{64BBD450-DF8D-48F7-AD3F-CC2F0E662EEB}"/>
    <dgm:cxn modelId="{C26686C8-5DDF-4A3A-9DA3-9D1707DCCB02}" srcId="{D2EBFE2F-336D-4D3C-A5FD-7E5F46B67DEC}" destId="{5954DD8D-5CAB-4D81-8E09-AADD42E06999}" srcOrd="2" destOrd="0" parTransId="{869A0D67-76F3-4266-93B0-496BF6970B5B}" sibTransId="{769244FA-C39C-4DD4-933D-F4E1D937B8D5}"/>
    <dgm:cxn modelId="{C4A90EDB-A9D5-48DA-A656-88AFD656D882}" srcId="{D2EBFE2F-336D-4D3C-A5FD-7E5F46B67DEC}" destId="{A1C28111-FD6C-49ED-9364-D5C45D8B30B5}" srcOrd="0" destOrd="0" parTransId="{92EB1D0D-3E6B-4548-A6D9-699A5A0465F0}" sibTransId="{7414AFAB-18E6-43F0-A04A-5E4B48AAFB1A}"/>
    <dgm:cxn modelId="{84BCDBEF-44F6-4545-AF0E-8DB57ECE05DC}" srcId="{3D15D5FC-D61B-4A76-AF0D-B0A04F0F4AA2}" destId="{D2EBFE2F-336D-4D3C-A5FD-7E5F46B67DEC}" srcOrd="1" destOrd="0" parTransId="{5F221D9D-1FAE-4264-82B0-7EBC43EA3BF7}" sibTransId="{D70F7C6B-219F-4AE0-A0D7-2FB520FC56B3}"/>
    <dgm:cxn modelId="{D8280DFE-34E5-44E2-85AF-085B71D7F230}" srcId="{1AA9B0C2-56CC-4A4D-80AB-C9E7B883E7AD}" destId="{E9392958-0184-4E38-A2CC-AA386A42CB23}" srcOrd="1" destOrd="0" parTransId="{DEE184AF-5E23-4260-AC63-5417A8AFC0D3}" sibTransId="{0CEAA91D-45CE-4ABE-BAAE-14D79664DE32}"/>
    <dgm:cxn modelId="{112CF7E9-FE4C-4060-9067-6CA984094202}" type="presParOf" srcId="{2D1DE7DE-319C-46D7-AE50-39D601B94DA9}" destId="{57B90AD2-53C7-43C2-A966-BF026610521E}" srcOrd="0" destOrd="0" presId="urn:microsoft.com/office/officeart/2005/8/layout/vList6"/>
    <dgm:cxn modelId="{05B3A50E-7C46-4B20-A7BA-4D36EFA7645B}" type="presParOf" srcId="{57B90AD2-53C7-43C2-A966-BF026610521E}" destId="{CD54A020-A9C9-47CE-9E22-32EE547EF918}" srcOrd="0" destOrd="0" presId="urn:microsoft.com/office/officeart/2005/8/layout/vList6"/>
    <dgm:cxn modelId="{325F22B7-C400-4019-BE45-5B2490E570D9}" type="presParOf" srcId="{57B90AD2-53C7-43C2-A966-BF026610521E}" destId="{87EC269A-96FD-4C5C-8FB1-98C17786FC8B}" srcOrd="1" destOrd="0" presId="urn:microsoft.com/office/officeart/2005/8/layout/vList6"/>
    <dgm:cxn modelId="{58533E65-4C9C-45F2-A0A8-497765BD0348}" type="presParOf" srcId="{2D1DE7DE-319C-46D7-AE50-39D601B94DA9}" destId="{6D21AC44-B0EE-4044-BD71-0BD570EB7E99}" srcOrd="1" destOrd="0" presId="urn:microsoft.com/office/officeart/2005/8/layout/vList6"/>
    <dgm:cxn modelId="{F6F4E94B-CFC2-4B4B-890C-F620F79C137B}" type="presParOf" srcId="{2D1DE7DE-319C-46D7-AE50-39D601B94DA9}" destId="{5EFE0C51-FDC8-4E92-875C-3EA5D52B46E6}" srcOrd="2" destOrd="0" presId="urn:microsoft.com/office/officeart/2005/8/layout/vList6"/>
    <dgm:cxn modelId="{1EA8B237-55C7-4FE3-8B32-EDDA07B5B8D9}" type="presParOf" srcId="{5EFE0C51-FDC8-4E92-875C-3EA5D52B46E6}" destId="{0739BF90-7FF2-4A27-880C-8F1175466C56}" srcOrd="0" destOrd="0" presId="urn:microsoft.com/office/officeart/2005/8/layout/vList6"/>
    <dgm:cxn modelId="{D1A5F3C1-B555-4214-90DA-09EC4562DEBD}" type="presParOf" srcId="{5EFE0C51-FDC8-4E92-875C-3EA5D52B46E6}" destId="{2E358411-3FBF-4284-BBA2-79D8304F47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28655-BB1A-406B-8F2F-D43DBEF6CCE0}" type="doc">
      <dgm:prSet loTypeId="urn:microsoft.com/office/officeart/2011/layout/HexagonRadial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27254CDF-B270-457F-ADEB-AB4E25380B5A}">
      <dgm:prSet phldrT="[Text]" custT="1"/>
      <dgm:spPr>
        <a:solidFill>
          <a:srgbClr val="FFFF00"/>
        </a:solidFill>
      </dgm:spPr>
      <dgm:t>
        <a:bodyPr/>
        <a:lstStyle/>
        <a:p>
          <a:r>
            <a:rPr lang="en-IN" sz="1800" dirty="0"/>
            <a:t>Caries Prevention</a:t>
          </a:r>
        </a:p>
      </dgm:t>
    </dgm:pt>
    <dgm:pt modelId="{3D2E739D-9801-4D81-A28E-FC8EE421A2A9}" type="parTrans" cxnId="{1D7CE408-A906-4F2B-8DFD-4254165BA10B}">
      <dgm:prSet/>
      <dgm:spPr/>
      <dgm:t>
        <a:bodyPr/>
        <a:lstStyle/>
        <a:p>
          <a:endParaRPr lang="en-IN" sz="1800"/>
        </a:p>
      </dgm:t>
    </dgm:pt>
    <dgm:pt modelId="{4A0111EB-DC0A-4A6D-AABD-E073D65457FE}" type="sibTrans" cxnId="{1D7CE408-A906-4F2B-8DFD-4254165BA10B}">
      <dgm:prSet/>
      <dgm:spPr/>
      <dgm:t>
        <a:bodyPr/>
        <a:lstStyle/>
        <a:p>
          <a:endParaRPr lang="en-IN" sz="1800"/>
        </a:p>
      </dgm:t>
    </dgm:pt>
    <dgm:pt modelId="{9672CFE5-5CE2-4971-BB66-2C191E0D8D03}">
      <dgm:prSet phldrT="[Text]" custT="1"/>
      <dgm:spPr/>
      <dgm:t>
        <a:bodyPr/>
        <a:lstStyle/>
        <a:p>
          <a:r>
            <a:rPr lang="en-IN" sz="1800" dirty="0"/>
            <a:t>Fluoride Mouth rinse Program</a:t>
          </a:r>
        </a:p>
      </dgm:t>
    </dgm:pt>
    <dgm:pt modelId="{27A9576B-ECC0-490B-BB86-8B258790F42B}" type="parTrans" cxnId="{DE3141EA-51A1-404E-8750-7A62D0A9DD40}">
      <dgm:prSet/>
      <dgm:spPr/>
      <dgm:t>
        <a:bodyPr/>
        <a:lstStyle/>
        <a:p>
          <a:endParaRPr lang="en-IN" sz="1800"/>
        </a:p>
      </dgm:t>
    </dgm:pt>
    <dgm:pt modelId="{8C27DEC8-8D47-4303-935E-DECBC6CABA8F}" type="sibTrans" cxnId="{DE3141EA-51A1-404E-8750-7A62D0A9DD40}">
      <dgm:prSet/>
      <dgm:spPr/>
      <dgm:t>
        <a:bodyPr/>
        <a:lstStyle/>
        <a:p>
          <a:endParaRPr lang="en-IN" sz="1800"/>
        </a:p>
      </dgm:t>
    </dgm:pt>
    <dgm:pt modelId="{F840AF37-A195-4208-B0C3-CF8E67A869C1}">
      <dgm:prSet phldrT="[Text]" custT="1"/>
      <dgm:spPr/>
      <dgm:t>
        <a:bodyPr/>
        <a:lstStyle/>
        <a:p>
          <a:r>
            <a:rPr lang="en-IN" sz="1800" dirty="0"/>
            <a:t>Silver Diamine Fluoride</a:t>
          </a:r>
        </a:p>
      </dgm:t>
    </dgm:pt>
    <dgm:pt modelId="{32705F44-2924-4800-B60E-B5430BEAC95A}" type="parTrans" cxnId="{511C48FB-B87D-44EA-9D36-F3807B4BFE24}">
      <dgm:prSet/>
      <dgm:spPr/>
      <dgm:t>
        <a:bodyPr/>
        <a:lstStyle/>
        <a:p>
          <a:endParaRPr lang="en-IN" sz="1800"/>
        </a:p>
      </dgm:t>
    </dgm:pt>
    <dgm:pt modelId="{48A8CC35-B532-42B2-8E4A-24459B75C795}" type="sibTrans" cxnId="{511C48FB-B87D-44EA-9D36-F3807B4BFE24}">
      <dgm:prSet/>
      <dgm:spPr/>
      <dgm:t>
        <a:bodyPr/>
        <a:lstStyle/>
        <a:p>
          <a:endParaRPr lang="en-IN" sz="1800"/>
        </a:p>
      </dgm:t>
    </dgm:pt>
    <dgm:pt modelId="{F82AA5E6-61A7-4B56-AFAC-4ED09A696F8B}">
      <dgm:prSet phldrT="[Text]" custT="1"/>
      <dgm:spPr/>
      <dgm:t>
        <a:bodyPr/>
        <a:lstStyle/>
        <a:p>
          <a:r>
            <a:rPr lang="en-IN" sz="1800" dirty="0"/>
            <a:t>ART</a:t>
          </a:r>
        </a:p>
      </dgm:t>
    </dgm:pt>
    <dgm:pt modelId="{B1B01BB1-CEE6-4F9A-AD08-CC99E86C6775}" type="parTrans" cxnId="{F61E44C1-F3CC-4D4D-AD3E-D648B2445EC6}">
      <dgm:prSet/>
      <dgm:spPr/>
      <dgm:t>
        <a:bodyPr/>
        <a:lstStyle/>
        <a:p>
          <a:endParaRPr lang="en-IN" sz="1800"/>
        </a:p>
      </dgm:t>
    </dgm:pt>
    <dgm:pt modelId="{8C5D1356-451D-4AC9-B35F-E91DC959E8A8}" type="sibTrans" cxnId="{F61E44C1-F3CC-4D4D-AD3E-D648B2445EC6}">
      <dgm:prSet/>
      <dgm:spPr/>
      <dgm:t>
        <a:bodyPr/>
        <a:lstStyle/>
        <a:p>
          <a:endParaRPr lang="en-IN" sz="1800"/>
        </a:p>
      </dgm:t>
    </dgm:pt>
    <dgm:pt modelId="{7D705630-72FA-478D-8FEA-9DADBEE0FCAE}">
      <dgm:prSet phldrT="[Text]" custT="1"/>
      <dgm:spPr/>
      <dgm:t>
        <a:bodyPr/>
        <a:lstStyle/>
        <a:p>
          <a:r>
            <a:rPr lang="en-IN" sz="1800" dirty="0"/>
            <a:t>Sealant Program</a:t>
          </a:r>
        </a:p>
      </dgm:t>
    </dgm:pt>
    <dgm:pt modelId="{597E2398-3F39-4E1A-B80B-384CF86B17AF}" type="parTrans" cxnId="{636B3154-54FE-452D-87FE-8118A1D25DA2}">
      <dgm:prSet/>
      <dgm:spPr/>
      <dgm:t>
        <a:bodyPr/>
        <a:lstStyle/>
        <a:p>
          <a:endParaRPr lang="en-IN" sz="1800"/>
        </a:p>
      </dgm:t>
    </dgm:pt>
    <dgm:pt modelId="{50CFA3DC-FAF3-4001-98D2-001909CB9549}" type="sibTrans" cxnId="{636B3154-54FE-452D-87FE-8118A1D25DA2}">
      <dgm:prSet/>
      <dgm:spPr/>
      <dgm:t>
        <a:bodyPr/>
        <a:lstStyle/>
        <a:p>
          <a:endParaRPr lang="en-IN" sz="1800"/>
        </a:p>
      </dgm:t>
    </dgm:pt>
    <dgm:pt modelId="{D157A232-DC6B-420A-B05A-7ACB0B068220}">
      <dgm:prSet phldrT="[Text]" custT="1"/>
      <dgm:spPr/>
      <dgm:t>
        <a:bodyPr/>
        <a:lstStyle/>
        <a:p>
          <a:r>
            <a:rPr lang="en-IN" sz="1800" dirty="0"/>
            <a:t>Fluoride Varnish Program</a:t>
          </a:r>
        </a:p>
      </dgm:t>
    </dgm:pt>
    <dgm:pt modelId="{F337011B-E15D-4C10-B0E3-F2F165D62F36}" type="parTrans" cxnId="{CDEFA635-21F9-46D6-AEF2-E413F2C9DEE1}">
      <dgm:prSet/>
      <dgm:spPr/>
      <dgm:t>
        <a:bodyPr/>
        <a:lstStyle/>
        <a:p>
          <a:endParaRPr lang="en-IN" sz="1800"/>
        </a:p>
      </dgm:t>
    </dgm:pt>
    <dgm:pt modelId="{517FE4D6-3D5D-4D92-BE97-B922A4F8D860}" type="sibTrans" cxnId="{CDEFA635-21F9-46D6-AEF2-E413F2C9DEE1}">
      <dgm:prSet/>
      <dgm:spPr/>
      <dgm:t>
        <a:bodyPr/>
        <a:lstStyle/>
        <a:p>
          <a:endParaRPr lang="en-IN" sz="1800"/>
        </a:p>
      </dgm:t>
    </dgm:pt>
    <dgm:pt modelId="{6EF4EB04-C0DD-4F94-A634-B2AFCE40BB47}">
      <dgm:prSet phldrT="[Text]" custT="1"/>
      <dgm:spPr/>
      <dgm:t>
        <a:bodyPr/>
        <a:lstStyle/>
        <a:p>
          <a:r>
            <a:rPr lang="en-IN" sz="1800" dirty="0"/>
            <a:t>Fluoride Tooth-brushing Program</a:t>
          </a:r>
        </a:p>
      </dgm:t>
    </dgm:pt>
    <dgm:pt modelId="{032CA353-5632-4C5A-8736-D19E0A7D6DF4}" type="parTrans" cxnId="{DC655CAA-D7FF-4234-9F44-C82DBDC28A49}">
      <dgm:prSet/>
      <dgm:spPr/>
      <dgm:t>
        <a:bodyPr/>
        <a:lstStyle/>
        <a:p>
          <a:endParaRPr lang="en-IN" sz="1800"/>
        </a:p>
      </dgm:t>
    </dgm:pt>
    <dgm:pt modelId="{E191D057-23F2-4F48-A231-BB1F9BDCFC51}" type="sibTrans" cxnId="{DC655CAA-D7FF-4234-9F44-C82DBDC28A49}">
      <dgm:prSet/>
      <dgm:spPr/>
      <dgm:t>
        <a:bodyPr/>
        <a:lstStyle/>
        <a:p>
          <a:endParaRPr lang="en-IN" sz="1800"/>
        </a:p>
      </dgm:t>
    </dgm:pt>
    <dgm:pt modelId="{92465E20-54D2-457C-A4A6-36476E86EDAE}" type="pres">
      <dgm:prSet presAssocID="{76028655-BB1A-406B-8F2F-D43DBEF6CC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5CC8854-CD22-446E-BF6A-74ED554A33F2}" type="pres">
      <dgm:prSet presAssocID="{27254CDF-B270-457F-ADEB-AB4E25380B5A}" presName="Parent" presStyleLbl="node0" presStyleIdx="0" presStyleCnt="1">
        <dgm:presLayoutVars>
          <dgm:chMax val="6"/>
          <dgm:chPref val="6"/>
        </dgm:presLayoutVars>
      </dgm:prSet>
      <dgm:spPr/>
    </dgm:pt>
    <dgm:pt modelId="{F55C2642-99D8-4EBD-834B-2E3F181EE600}" type="pres">
      <dgm:prSet presAssocID="{9672CFE5-5CE2-4971-BB66-2C191E0D8D03}" presName="Accent1" presStyleCnt="0"/>
      <dgm:spPr/>
    </dgm:pt>
    <dgm:pt modelId="{FB5AA0B7-751B-49E6-9D05-F944FCF19AF5}" type="pres">
      <dgm:prSet presAssocID="{9672CFE5-5CE2-4971-BB66-2C191E0D8D03}" presName="Accent" presStyleLbl="bgShp" presStyleIdx="0" presStyleCnt="6"/>
      <dgm:spPr/>
    </dgm:pt>
    <dgm:pt modelId="{93E8BCEB-72D3-4FEB-982B-C084BD510123}" type="pres">
      <dgm:prSet presAssocID="{9672CFE5-5CE2-4971-BB66-2C191E0D8D0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A4A91AD-103E-4B1A-9513-7AC96B5DDB13}" type="pres">
      <dgm:prSet presAssocID="{F840AF37-A195-4208-B0C3-CF8E67A869C1}" presName="Accent2" presStyleCnt="0"/>
      <dgm:spPr/>
    </dgm:pt>
    <dgm:pt modelId="{D94CB5B3-C34E-49E9-8474-8235321B5D51}" type="pres">
      <dgm:prSet presAssocID="{F840AF37-A195-4208-B0C3-CF8E67A869C1}" presName="Accent" presStyleLbl="bgShp" presStyleIdx="1" presStyleCnt="6"/>
      <dgm:spPr/>
    </dgm:pt>
    <dgm:pt modelId="{77AECFD8-E1AE-4E5E-919D-481DF4D1FBF3}" type="pres">
      <dgm:prSet presAssocID="{F840AF37-A195-4208-B0C3-CF8E67A869C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BBC8DC8-244B-40D1-AAEE-5C9D92D82A52}" type="pres">
      <dgm:prSet presAssocID="{F82AA5E6-61A7-4B56-AFAC-4ED09A696F8B}" presName="Accent3" presStyleCnt="0"/>
      <dgm:spPr/>
    </dgm:pt>
    <dgm:pt modelId="{CA8F85E5-3922-4E5A-B558-9B6C8CC56B38}" type="pres">
      <dgm:prSet presAssocID="{F82AA5E6-61A7-4B56-AFAC-4ED09A696F8B}" presName="Accent" presStyleLbl="bgShp" presStyleIdx="2" presStyleCnt="6"/>
      <dgm:spPr/>
    </dgm:pt>
    <dgm:pt modelId="{BAD092AF-F552-4A15-90C1-F05F1BC8CD4D}" type="pres">
      <dgm:prSet presAssocID="{F82AA5E6-61A7-4B56-AFAC-4ED09A696F8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E2DB1F5-CA43-4A60-909B-13A1D8E8FF47}" type="pres">
      <dgm:prSet presAssocID="{7D705630-72FA-478D-8FEA-9DADBEE0FCAE}" presName="Accent4" presStyleCnt="0"/>
      <dgm:spPr/>
    </dgm:pt>
    <dgm:pt modelId="{58E5A09C-FC8C-4DBD-866F-F4E608D8672A}" type="pres">
      <dgm:prSet presAssocID="{7D705630-72FA-478D-8FEA-9DADBEE0FCAE}" presName="Accent" presStyleLbl="bgShp" presStyleIdx="3" presStyleCnt="6"/>
      <dgm:spPr/>
    </dgm:pt>
    <dgm:pt modelId="{D6721198-1707-4B71-9DBA-97DC2614AFA5}" type="pres">
      <dgm:prSet presAssocID="{7D705630-72FA-478D-8FEA-9DADBEE0FCA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9404667-CD23-4AAC-8D5E-5F0146C0EDEE}" type="pres">
      <dgm:prSet presAssocID="{D157A232-DC6B-420A-B05A-7ACB0B068220}" presName="Accent5" presStyleCnt="0"/>
      <dgm:spPr/>
    </dgm:pt>
    <dgm:pt modelId="{32266514-25E4-428C-A624-E98EE74E867F}" type="pres">
      <dgm:prSet presAssocID="{D157A232-DC6B-420A-B05A-7ACB0B068220}" presName="Accent" presStyleLbl="bgShp" presStyleIdx="4" presStyleCnt="6"/>
      <dgm:spPr/>
    </dgm:pt>
    <dgm:pt modelId="{8BA44C7A-E707-4E85-B60B-23ADA333E7D5}" type="pres">
      <dgm:prSet presAssocID="{D157A232-DC6B-420A-B05A-7ACB0B06822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932EB22-7EBF-4207-937F-792BBFB1350D}" type="pres">
      <dgm:prSet presAssocID="{6EF4EB04-C0DD-4F94-A634-B2AFCE40BB47}" presName="Accent6" presStyleCnt="0"/>
      <dgm:spPr/>
    </dgm:pt>
    <dgm:pt modelId="{DB3DDFBC-ABB3-40AA-94C5-98AEA1E8B745}" type="pres">
      <dgm:prSet presAssocID="{6EF4EB04-C0DD-4F94-A634-B2AFCE40BB47}" presName="Accent" presStyleLbl="bgShp" presStyleIdx="5" presStyleCnt="6"/>
      <dgm:spPr/>
    </dgm:pt>
    <dgm:pt modelId="{4FCB23F3-226F-4E8E-B485-9616F9D078D7}" type="pres">
      <dgm:prSet presAssocID="{6EF4EB04-C0DD-4F94-A634-B2AFCE40BB4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D7CE408-A906-4F2B-8DFD-4254165BA10B}" srcId="{76028655-BB1A-406B-8F2F-D43DBEF6CCE0}" destId="{27254CDF-B270-457F-ADEB-AB4E25380B5A}" srcOrd="0" destOrd="0" parTransId="{3D2E739D-9801-4D81-A28E-FC8EE421A2A9}" sibTransId="{4A0111EB-DC0A-4A6D-AABD-E073D65457FE}"/>
    <dgm:cxn modelId="{CDEFA635-21F9-46D6-AEF2-E413F2C9DEE1}" srcId="{27254CDF-B270-457F-ADEB-AB4E25380B5A}" destId="{D157A232-DC6B-420A-B05A-7ACB0B068220}" srcOrd="4" destOrd="0" parTransId="{F337011B-E15D-4C10-B0E3-F2F165D62F36}" sibTransId="{517FE4D6-3D5D-4D92-BE97-B922A4F8D860}"/>
    <dgm:cxn modelId="{693F1138-1C79-4E60-8897-38B209F32FA6}" type="presOf" srcId="{76028655-BB1A-406B-8F2F-D43DBEF6CCE0}" destId="{92465E20-54D2-457C-A4A6-36476E86EDAE}" srcOrd="0" destOrd="0" presId="urn:microsoft.com/office/officeart/2011/layout/HexagonRadial"/>
    <dgm:cxn modelId="{D8F4C75C-6EAA-466C-9444-FEE2699B97D1}" type="presOf" srcId="{9672CFE5-5CE2-4971-BB66-2C191E0D8D03}" destId="{93E8BCEB-72D3-4FEB-982B-C084BD510123}" srcOrd="0" destOrd="0" presId="urn:microsoft.com/office/officeart/2011/layout/HexagonRadial"/>
    <dgm:cxn modelId="{8E5EB95E-3F79-4B83-9BC2-1F95A3FDCC25}" type="presOf" srcId="{D157A232-DC6B-420A-B05A-7ACB0B068220}" destId="{8BA44C7A-E707-4E85-B60B-23ADA333E7D5}" srcOrd="0" destOrd="0" presId="urn:microsoft.com/office/officeart/2011/layout/HexagonRadial"/>
    <dgm:cxn modelId="{83A7E260-C8A7-435A-A578-59D0841BD512}" type="presOf" srcId="{7D705630-72FA-478D-8FEA-9DADBEE0FCAE}" destId="{D6721198-1707-4B71-9DBA-97DC2614AFA5}" srcOrd="0" destOrd="0" presId="urn:microsoft.com/office/officeart/2011/layout/HexagonRadial"/>
    <dgm:cxn modelId="{FDE33050-5323-4EAE-B7D7-EB1F129FC517}" type="presOf" srcId="{27254CDF-B270-457F-ADEB-AB4E25380B5A}" destId="{15CC8854-CD22-446E-BF6A-74ED554A33F2}" srcOrd="0" destOrd="0" presId="urn:microsoft.com/office/officeart/2011/layout/HexagonRadial"/>
    <dgm:cxn modelId="{F084CF73-78DA-49D6-A34F-8CCA49E6EED4}" type="presOf" srcId="{6EF4EB04-C0DD-4F94-A634-B2AFCE40BB47}" destId="{4FCB23F3-226F-4E8E-B485-9616F9D078D7}" srcOrd="0" destOrd="0" presId="urn:microsoft.com/office/officeart/2011/layout/HexagonRadial"/>
    <dgm:cxn modelId="{636B3154-54FE-452D-87FE-8118A1D25DA2}" srcId="{27254CDF-B270-457F-ADEB-AB4E25380B5A}" destId="{7D705630-72FA-478D-8FEA-9DADBEE0FCAE}" srcOrd="3" destOrd="0" parTransId="{597E2398-3F39-4E1A-B80B-384CF86B17AF}" sibTransId="{50CFA3DC-FAF3-4001-98D2-001909CB9549}"/>
    <dgm:cxn modelId="{9EE1F355-7477-49E4-B7AC-06443FA14A54}" type="presOf" srcId="{F82AA5E6-61A7-4B56-AFAC-4ED09A696F8B}" destId="{BAD092AF-F552-4A15-90C1-F05F1BC8CD4D}" srcOrd="0" destOrd="0" presId="urn:microsoft.com/office/officeart/2011/layout/HexagonRadial"/>
    <dgm:cxn modelId="{452DC9A6-51E5-4011-8616-DAE8DD0BB77C}" type="presOf" srcId="{F840AF37-A195-4208-B0C3-CF8E67A869C1}" destId="{77AECFD8-E1AE-4E5E-919D-481DF4D1FBF3}" srcOrd="0" destOrd="0" presId="urn:microsoft.com/office/officeart/2011/layout/HexagonRadial"/>
    <dgm:cxn modelId="{DC655CAA-D7FF-4234-9F44-C82DBDC28A49}" srcId="{27254CDF-B270-457F-ADEB-AB4E25380B5A}" destId="{6EF4EB04-C0DD-4F94-A634-B2AFCE40BB47}" srcOrd="5" destOrd="0" parTransId="{032CA353-5632-4C5A-8736-D19E0A7D6DF4}" sibTransId="{E191D057-23F2-4F48-A231-BB1F9BDCFC51}"/>
    <dgm:cxn modelId="{F61E44C1-F3CC-4D4D-AD3E-D648B2445EC6}" srcId="{27254CDF-B270-457F-ADEB-AB4E25380B5A}" destId="{F82AA5E6-61A7-4B56-AFAC-4ED09A696F8B}" srcOrd="2" destOrd="0" parTransId="{B1B01BB1-CEE6-4F9A-AD08-CC99E86C6775}" sibTransId="{8C5D1356-451D-4AC9-B35F-E91DC959E8A8}"/>
    <dgm:cxn modelId="{DE3141EA-51A1-404E-8750-7A62D0A9DD40}" srcId="{27254CDF-B270-457F-ADEB-AB4E25380B5A}" destId="{9672CFE5-5CE2-4971-BB66-2C191E0D8D03}" srcOrd="0" destOrd="0" parTransId="{27A9576B-ECC0-490B-BB86-8B258790F42B}" sibTransId="{8C27DEC8-8D47-4303-935E-DECBC6CABA8F}"/>
    <dgm:cxn modelId="{511C48FB-B87D-44EA-9D36-F3807B4BFE24}" srcId="{27254CDF-B270-457F-ADEB-AB4E25380B5A}" destId="{F840AF37-A195-4208-B0C3-CF8E67A869C1}" srcOrd="1" destOrd="0" parTransId="{32705F44-2924-4800-B60E-B5430BEAC95A}" sibTransId="{48A8CC35-B532-42B2-8E4A-24459B75C795}"/>
    <dgm:cxn modelId="{282D7927-D225-4ABC-85D4-756ABE776643}" type="presParOf" srcId="{92465E20-54D2-457C-A4A6-36476E86EDAE}" destId="{15CC8854-CD22-446E-BF6A-74ED554A33F2}" srcOrd="0" destOrd="0" presId="urn:microsoft.com/office/officeart/2011/layout/HexagonRadial"/>
    <dgm:cxn modelId="{FE72CA3B-8A0C-449D-9CFB-2EB790909F27}" type="presParOf" srcId="{92465E20-54D2-457C-A4A6-36476E86EDAE}" destId="{F55C2642-99D8-4EBD-834B-2E3F181EE600}" srcOrd="1" destOrd="0" presId="urn:microsoft.com/office/officeart/2011/layout/HexagonRadial"/>
    <dgm:cxn modelId="{597FAC5C-3E35-4733-BFB9-9148FE0C8D64}" type="presParOf" srcId="{F55C2642-99D8-4EBD-834B-2E3F181EE600}" destId="{FB5AA0B7-751B-49E6-9D05-F944FCF19AF5}" srcOrd="0" destOrd="0" presId="urn:microsoft.com/office/officeart/2011/layout/HexagonRadial"/>
    <dgm:cxn modelId="{FF3B8506-2B06-4CB1-B62D-0B2285FF4567}" type="presParOf" srcId="{92465E20-54D2-457C-A4A6-36476E86EDAE}" destId="{93E8BCEB-72D3-4FEB-982B-C084BD510123}" srcOrd="2" destOrd="0" presId="urn:microsoft.com/office/officeart/2011/layout/HexagonRadial"/>
    <dgm:cxn modelId="{36E3B18A-629C-4DFC-9929-4E7AAEF12E7E}" type="presParOf" srcId="{92465E20-54D2-457C-A4A6-36476E86EDAE}" destId="{0A4A91AD-103E-4B1A-9513-7AC96B5DDB13}" srcOrd="3" destOrd="0" presId="urn:microsoft.com/office/officeart/2011/layout/HexagonRadial"/>
    <dgm:cxn modelId="{BA64DC79-901C-42B2-8F7A-1972004F158B}" type="presParOf" srcId="{0A4A91AD-103E-4B1A-9513-7AC96B5DDB13}" destId="{D94CB5B3-C34E-49E9-8474-8235321B5D51}" srcOrd="0" destOrd="0" presId="urn:microsoft.com/office/officeart/2011/layout/HexagonRadial"/>
    <dgm:cxn modelId="{BD2F861A-E768-4DEE-BEE6-B1FBD81953CE}" type="presParOf" srcId="{92465E20-54D2-457C-A4A6-36476E86EDAE}" destId="{77AECFD8-E1AE-4E5E-919D-481DF4D1FBF3}" srcOrd="4" destOrd="0" presId="urn:microsoft.com/office/officeart/2011/layout/HexagonRadial"/>
    <dgm:cxn modelId="{C7F2C51C-0FE0-415E-9BAC-70A32FB92A30}" type="presParOf" srcId="{92465E20-54D2-457C-A4A6-36476E86EDAE}" destId="{EBBC8DC8-244B-40D1-AAEE-5C9D92D82A52}" srcOrd="5" destOrd="0" presId="urn:microsoft.com/office/officeart/2011/layout/HexagonRadial"/>
    <dgm:cxn modelId="{17DCBBD6-DBD6-4E8C-AD9C-6E1F05CB1C04}" type="presParOf" srcId="{EBBC8DC8-244B-40D1-AAEE-5C9D92D82A52}" destId="{CA8F85E5-3922-4E5A-B558-9B6C8CC56B38}" srcOrd="0" destOrd="0" presId="urn:microsoft.com/office/officeart/2011/layout/HexagonRadial"/>
    <dgm:cxn modelId="{84DA02AA-0B79-4F56-A03A-364E75D8327B}" type="presParOf" srcId="{92465E20-54D2-457C-A4A6-36476E86EDAE}" destId="{BAD092AF-F552-4A15-90C1-F05F1BC8CD4D}" srcOrd="6" destOrd="0" presId="urn:microsoft.com/office/officeart/2011/layout/HexagonRadial"/>
    <dgm:cxn modelId="{FAA93C25-9B91-4F1D-9EE6-412F8C14D5DF}" type="presParOf" srcId="{92465E20-54D2-457C-A4A6-36476E86EDAE}" destId="{7E2DB1F5-CA43-4A60-909B-13A1D8E8FF47}" srcOrd="7" destOrd="0" presId="urn:microsoft.com/office/officeart/2011/layout/HexagonRadial"/>
    <dgm:cxn modelId="{DC3B080E-4E09-45AC-A421-BE1F4F5D92F0}" type="presParOf" srcId="{7E2DB1F5-CA43-4A60-909B-13A1D8E8FF47}" destId="{58E5A09C-FC8C-4DBD-866F-F4E608D8672A}" srcOrd="0" destOrd="0" presId="urn:microsoft.com/office/officeart/2011/layout/HexagonRadial"/>
    <dgm:cxn modelId="{D3C537C7-332B-48A8-995E-15C6010D2123}" type="presParOf" srcId="{92465E20-54D2-457C-A4A6-36476E86EDAE}" destId="{D6721198-1707-4B71-9DBA-97DC2614AFA5}" srcOrd="8" destOrd="0" presId="urn:microsoft.com/office/officeart/2011/layout/HexagonRadial"/>
    <dgm:cxn modelId="{6CA14E99-D851-45AD-B0EB-9F234D61AD56}" type="presParOf" srcId="{92465E20-54D2-457C-A4A6-36476E86EDAE}" destId="{49404667-CD23-4AAC-8D5E-5F0146C0EDEE}" srcOrd="9" destOrd="0" presId="urn:microsoft.com/office/officeart/2011/layout/HexagonRadial"/>
    <dgm:cxn modelId="{0C1CE814-296B-4613-AE19-569BDF3AEEDE}" type="presParOf" srcId="{49404667-CD23-4AAC-8D5E-5F0146C0EDEE}" destId="{32266514-25E4-428C-A624-E98EE74E867F}" srcOrd="0" destOrd="0" presId="urn:microsoft.com/office/officeart/2011/layout/HexagonRadial"/>
    <dgm:cxn modelId="{3DABC357-4707-4D12-A7FF-73F0146C0CDD}" type="presParOf" srcId="{92465E20-54D2-457C-A4A6-36476E86EDAE}" destId="{8BA44C7A-E707-4E85-B60B-23ADA333E7D5}" srcOrd="10" destOrd="0" presId="urn:microsoft.com/office/officeart/2011/layout/HexagonRadial"/>
    <dgm:cxn modelId="{196CDE93-F24B-4561-9D3A-0C10F9CF0247}" type="presParOf" srcId="{92465E20-54D2-457C-A4A6-36476E86EDAE}" destId="{7932EB22-7EBF-4207-937F-792BBFB1350D}" srcOrd="11" destOrd="0" presId="urn:microsoft.com/office/officeart/2011/layout/HexagonRadial"/>
    <dgm:cxn modelId="{0FC388FC-91D8-4F84-842E-7189933C9ECF}" type="presParOf" srcId="{7932EB22-7EBF-4207-937F-792BBFB1350D}" destId="{DB3DDFBC-ABB3-40AA-94C5-98AEA1E8B745}" srcOrd="0" destOrd="0" presId="urn:microsoft.com/office/officeart/2011/layout/HexagonRadial"/>
    <dgm:cxn modelId="{AD54D1D8-5C65-4F2D-91A7-013CEAF9E285}" type="presParOf" srcId="{92465E20-54D2-457C-A4A6-36476E86EDAE}" destId="{4FCB23F3-226F-4E8E-B485-9616F9D078D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C269A-96FD-4C5C-8FB1-98C17786FC8B}">
      <dsp:nvSpPr>
        <dsp:cNvPr id="0" name=""/>
        <dsp:cNvSpPr/>
      </dsp:nvSpPr>
      <dsp:spPr>
        <a:xfrm>
          <a:off x="3291839" y="586"/>
          <a:ext cx="493776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Fluoride dentifrices</a:t>
          </a:r>
        </a:p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Fluoride rinses</a:t>
          </a:r>
        </a:p>
        <a:p>
          <a:pPr marL="171450" lvl="1" indent="-171450" algn="l" defTabSz="8445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 Fluoride gel products</a:t>
          </a:r>
        </a:p>
      </dsp:txBody>
      <dsp:txXfrm>
        <a:off x="3291839" y="286266"/>
        <a:ext cx="4080720" cy="1714081"/>
      </dsp:txXfrm>
    </dsp:sp>
    <dsp:sp modelId="{CD54A020-A9C9-47CE-9E22-32EE547EF918}">
      <dsp:nvSpPr>
        <dsp:cNvPr id="0" name=""/>
        <dsp:cNvSpPr/>
      </dsp:nvSpPr>
      <dsp:spPr>
        <a:xfrm>
          <a:off x="0" y="586"/>
          <a:ext cx="3291840" cy="228544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Self- Applied</a:t>
          </a:r>
        </a:p>
      </dsp:txBody>
      <dsp:txXfrm>
        <a:off x="111566" y="112152"/>
        <a:ext cx="3068708" cy="2062309"/>
      </dsp:txXfrm>
    </dsp:sp>
    <dsp:sp modelId="{2E358411-3FBF-4284-BBA2-79D8304F473C}">
      <dsp:nvSpPr>
        <dsp:cNvPr id="0" name=""/>
        <dsp:cNvSpPr/>
      </dsp:nvSpPr>
      <dsp:spPr>
        <a:xfrm>
          <a:off x="3291839" y="2514572"/>
          <a:ext cx="493776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Topical solutions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Gel and Foam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Fluoride varnish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Fluoride containing prophylaxis paste</a:t>
          </a:r>
        </a:p>
      </dsp:txBody>
      <dsp:txXfrm>
        <a:off x="3291839" y="2800252"/>
        <a:ext cx="4080720" cy="1714081"/>
      </dsp:txXfrm>
    </dsp:sp>
    <dsp:sp modelId="{0739BF90-7FF2-4A27-880C-8F1175466C56}">
      <dsp:nvSpPr>
        <dsp:cNvPr id="0" name=""/>
        <dsp:cNvSpPr/>
      </dsp:nvSpPr>
      <dsp:spPr>
        <a:xfrm>
          <a:off x="0" y="2514572"/>
          <a:ext cx="3291840" cy="2285441"/>
        </a:xfrm>
        <a:prstGeom prst="roundRect">
          <a:avLst/>
        </a:prstGeom>
        <a:solidFill>
          <a:schemeClr val="accent6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Professionally Applied</a:t>
          </a:r>
        </a:p>
      </dsp:txBody>
      <dsp:txXfrm>
        <a:off x="111566" y="2626138"/>
        <a:ext cx="3068708" cy="2062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C8854-CD22-446E-BF6A-74ED554A33F2}">
      <dsp:nvSpPr>
        <dsp:cNvPr id="0" name=""/>
        <dsp:cNvSpPr/>
      </dsp:nvSpPr>
      <dsp:spPr>
        <a:xfrm>
          <a:off x="2463884" y="1666462"/>
          <a:ext cx="2118146" cy="1832282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Caries Prevention</a:t>
          </a:r>
        </a:p>
      </dsp:txBody>
      <dsp:txXfrm>
        <a:off x="2814890" y="1970097"/>
        <a:ext cx="1416134" cy="1225012"/>
      </dsp:txXfrm>
    </dsp:sp>
    <dsp:sp modelId="{D94CB5B3-C34E-49E9-8474-8235321B5D51}">
      <dsp:nvSpPr>
        <dsp:cNvPr id="0" name=""/>
        <dsp:cNvSpPr/>
      </dsp:nvSpPr>
      <dsp:spPr>
        <a:xfrm>
          <a:off x="3790251" y="789839"/>
          <a:ext cx="799170" cy="688591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8BCEB-72D3-4FEB-982B-C084BD510123}">
      <dsp:nvSpPr>
        <dsp:cNvPr id="0" name=""/>
        <dsp:cNvSpPr/>
      </dsp:nvSpPr>
      <dsp:spPr>
        <a:xfrm>
          <a:off x="2658996" y="0"/>
          <a:ext cx="1735805" cy="150167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Fluoride Mouth rinse Program</a:t>
          </a:r>
        </a:p>
      </dsp:txBody>
      <dsp:txXfrm>
        <a:off x="2946656" y="248860"/>
        <a:ext cx="1160485" cy="1003955"/>
      </dsp:txXfrm>
    </dsp:sp>
    <dsp:sp modelId="{CA8F85E5-3922-4E5A-B558-9B6C8CC56B38}">
      <dsp:nvSpPr>
        <dsp:cNvPr id="0" name=""/>
        <dsp:cNvSpPr/>
      </dsp:nvSpPr>
      <dsp:spPr>
        <a:xfrm>
          <a:off x="4722945" y="2077137"/>
          <a:ext cx="799170" cy="688591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ECFD8-E1AE-4E5E-919D-481DF4D1FBF3}">
      <dsp:nvSpPr>
        <dsp:cNvPr id="0" name=""/>
        <dsp:cNvSpPr/>
      </dsp:nvSpPr>
      <dsp:spPr>
        <a:xfrm>
          <a:off x="4250932" y="923631"/>
          <a:ext cx="1735805" cy="150167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Silver Diamine Fluoride</a:t>
          </a:r>
        </a:p>
      </dsp:txBody>
      <dsp:txXfrm>
        <a:off x="4538592" y="1172491"/>
        <a:ext cx="1160485" cy="1003955"/>
      </dsp:txXfrm>
    </dsp:sp>
    <dsp:sp modelId="{58E5A09C-FC8C-4DBD-866F-F4E608D8672A}">
      <dsp:nvSpPr>
        <dsp:cNvPr id="0" name=""/>
        <dsp:cNvSpPr/>
      </dsp:nvSpPr>
      <dsp:spPr>
        <a:xfrm>
          <a:off x="4075036" y="3530255"/>
          <a:ext cx="799170" cy="688591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092AF-F552-4A15-90C1-F05F1BC8CD4D}">
      <dsp:nvSpPr>
        <dsp:cNvPr id="0" name=""/>
        <dsp:cNvSpPr/>
      </dsp:nvSpPr>
      <dsp:spPr>
        <a:xfrm>
          <a:off x="4250932" y="2739383"/>
          <a:ext cx="1735805" cy="150167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ART</a:t>
          </a:r>
        </a:p>
      </dsp:txBody>
      <dsp:txXfrm>
        <a:off x="4538592" y="2988243"/>
        <a:ext cx="1160485" cy="1003955"/>
      </dsp:txXfrm>
    </dsp:sp>
    <dsp:sp modelId="{32266514-25E4-428C-A624-E98EE74E867F}">
      <dsp:nvSpPr>
        <dsp:cNvPr id="0" name=""/>
        <dsp:cNvSpPr/>
      </dsp:nvSpPr>
      <dsp:spPr>
        <a:xfrm>
          <a:off x="2467826" y="3681094"/>
          <a:ext cx="799170" cy="688591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21198-1707-4B71-9DBA-97DC2614AFA5}">
      <dsp:nvSpPr>
        <dsp:cNvPr id="0" name=""/>
        <dsp:cNvSpPr/>
      </dsp:nvSpPr>
      <dsp:spPr>
        <a:xfrm>
          <a:off x="2658996" y="3664048"/>
          <a:ext cx="1735805" cy="150167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Sealant Program</a:t>
          </a:r>
        </a:p>
      </dsp:txBody>
      <dsp:txXfrm>
        <a:off x="2946656" y="3912908"/>
        <a:ext cx="1160485" cy="1003955"/>
      </dsp:txXfrm>
    </dsp:sp>
    <dsp:sp modelId="{DB3DDFBC-ABB3-40AA-94C5-98AEA1E8B745}">
      <dsp:nvSpPr>
        <dsp:cNvPr id="0" name=""/>
        <dsp:cNvSpPr/>
      </dsp:nvSpPr>
      <dsp:spPr>
        <a:xfrm>
          <a:off x="1519858" y="2394313"/>
          <a:ext cx="799170" cy="688591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44C7A-E707-4E85-B60B-23ADA333E7D5}">
      <dsp:nvSpPr>
        <dsp:cNvPr id="0" name=""/>
        <dsp:cNvSpPr/>
      </dsp:nvSpPr>
      <dsp:spPr>
        <a:xfrm>
          <a:off x="1059670" y="2740416"/>
          <a:ext cx="1735805" cy="150167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Fluoride Varnish Program</a:t>
          </a:r>
        </a:p>
      </dsp:txBody>
      <dsp:txXfrm>
        <a:off x="1347330" y="2989276"/>
        <a:ext cx="1160485" cy="1003955"/>
      </dsp:txXfrm>
    </dsp:sp>
    <dsp:sp modelId="{4FCB23F3-226F-4E8E-B485-9616F9D078D7}">
      <dsp:nvSpPr>
        <dsp:cNvPr id="0" name=""/>
        <dsp:cNvSpPr/>
      </dsp:nvSpPr>
      <dsp:spPr>
        <a:xfrm>
          <a:off x="1059670" y="921565"/>
          <a:ext cx="1735805" cy="1501675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Fluoride Tooth-brushing Program</a:t>
          </a:r>
        </a:p>
      </dsp:txBody>
      <dsp:txXfrm>
        <a:off x="1347330" y="1170425"/>
        <a:ext cx="1160485" cy="1003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CE2407-B948-4544-A4B4-EFE9C90087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2407-B948-4544-A4B4-EFE9C90087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53FD61-A6EB-4FB1-8E5A-36D04B9BD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C9DC0-AA51-4FC3-9801-DEFDA42E7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9CC45-B84F-490E-9A4B-A3AA347C4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70A3C6-A5E7-411D-B292-283AECBD9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DBC66B-09E5-4B9F-8320-EFB857A14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36101-38DD-4626-BD7A-8BD6CCD3C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02FF-6369-45B4-92A6-D67CD8E31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13DB-86EB-486B-83C5-A570FD15D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7BC4-D32E-4C28-889C-F2F25DDD9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943A-B1AA-4B7C-AFFA-0A83EFDC9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A905E-005C-4CDB-99A8-DD90279FF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63E4A-1FED-492F-AA37-A1B7905B5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32B7E-58CA-4B5C-A248-185CAC236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96BC3-5A25-43AD-930F-20F71C99F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1BF49-5D95-4F52-9340-64CDA4D80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4CC9-8B2D-4BF1-A388-44BAFBC25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EFF8-E8BC-41FF-99DA-471E416DD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5A8C2-FD5C-481B-9FFA-FC1518723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A6D-3DD0-465E-93CE-75B0C4C01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91F9E-E2EB-49A5-9FAA-89380AC27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5BA26-DF75-488F-9D3F-201354F2D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DA12C-0EBB-4875-AE20-F9EAE426F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D10DD-0114-4364-930B-89232418F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F42B69-1E63-426C-AAAA-5325DD2D6F5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2D52F6-953E-4DA4-96BA-8CC8640416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mmwr/preview/mmwrhtml/rr5014a1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08666"/>
            <a:ext cx="8001000" cy="2362200"/>
          </a:xfrm>
        </p:spPr>
        <p:txBody>
          <a:bodyPr/>
          <a:lstStyle/>
          <a:p>
            <a:pPr algn="ctr"/>
            <a:r>
              <a:rPr lang="en-US" sz="6000" b="1" dirty="0">
                <a:latin typeface="Arial Rounded MT Bold" pitchFamily="34" charset="0"/>
              </a:rPr>
              <a:t>TOPICAL FLUORIDES- II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57700"/>
            <a:ext cx="8610600" cy="1752600"/>
          </a:xfrm>
        </p:spPr>
        <p:txBody>
          <a:bodyPr/>
          <a:lstStyle/>
          <a:p>
            <a:pPr algn="r"/>
            <a:r>
              <a:rPr lang="en-US" b="1" i="1" dirty="0">
                <a:solidFill>
                  <a:srgbClr val="FFFF00"/>
                </a:solidFill>
                <a:latin typeface="Bell MT" pitchFamily="18" charset="0"/>
              </a:rPr>
              <a:t>Dr. Ramya R Iyer</a:t>
            </a:r>
          </a:p>
          <a:p>
            <a:pPr algn="r"/>
            <a:r>
              <a:rPr lang="en-US" b="1" i="1" dirty="0">
                <a:solidFill>
                  <a:srgbClr val="FFFF00"/>
                </a:solidFill>
                <a:latin typeface="Bell MT" pitchFamily="18" charset="0"/>
              </a:rPr>
              <a:t>Professor</a:t>
            </a:r>
          </a:p>
          <a:p>
            <a:pPr algn="r"/>
            <a:r>
              <a:rPr lang="en-US" b="1" i="1" dirty="0">
                <a:solidFill>
                  <a:srgbClr val="FFFF00"/>
                </a:solidFill>
                <a:latin typeface="Bell MT" pitchFamily="18" charset="0"/>
              </a:rPr>
              <a:t>Department of Public Health Dentistry</a:t>
            </a:r>
          </a:p>
          <a:p>
            <a:pPr algn="r"/>
            <a:r>
              <a:rPr lang="en-US" b="1" i="1" dirty="0">
                <a:solidFill>
                  <a:srgbClr val="FFFF00"/>
                </a:solidFill>
                <a:latin typeface="Bell MT" pitchFamily="18" charset="0"/>
              </a:rPr>
              <a:t>KMSDC&amp;H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0"/>
            <a:ext cx="23812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308C64-E58F-45E1-BAB3-91189EA1EED2}"/>
              </a:ext>
            </a:extLst>
          </p:cNvPr>
          <p:cNvGrpSpPr/>
          <p:nvPr/>
        </p:nvGrpSpPr>
        <p:grpSpPr>
          <a:xfrm>
            <a:off x="304800" y="136667"/>
            <a:ext cx="6858000" cy="1752600"/>
            <a:chOff x="242170" y="154621"/>
            <a:chExt cx="8531980" cy="2485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0D2794-12DC-4314-B70C-381675D6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70" y="254723"/>
              <a:ext cx="1739030" cy="17842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BED887-715F-459C-819D-921D643540D9}"/>
                </a:ext>
              </a:extLst>
            </p:cNvPr>
            <p:cNvSpPr txBox="1"/>
            <p:nvPr/>
          </p:nvSpPr>
          <p:spPr>
            <a:xfrm>
              <a:off x="989883" y="2221781"/>
              <a:ext cx="6802941" cy="4179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DEPARTMENT OF PUBLIC HEALTH DENTISTRY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E7C350-D746-4A25-9155-5C907E24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81000"/>
              <a:ext cx="2068550" cy="15296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CAFC3E-D5D7-4A8B-88FF-B562CC50B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54621"/>
              <a:ext cx="2068551" cy="18843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CE99FEB6-AB80-4F88-9482-809C8DEA5A9D}"/>
              </a:ext>
            </a:extLst>
          </p:cNvPr>
          <p:cNvSpPr txBox="1">
            <a:spLocks/>
          </p:cNvSpPr>
          <p:nvPr/>
        </p:nvSpPr>
        <p:spPr>
          <a:xfrm>
            <a:off x="152400" y="4373889"/>
            <a:ext cx="2895600" cy="8839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00B0F0"/>
                </a:solidFill>
              </a:rPr>
              <a:t>Target Group  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IV BDS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5F663-32C1-4DC7-83B3-BA66A3C520A2}"/>
              </a:ext>
            </a:extLst>
          </p:cNvPr>
          <p:cNvSpPr txBox="1"/>
          <p:nvPr/>
        </p:nvSpPr>
        <p:spPr>
          <a:xfrm>
            <a:off x="435382" y="5410200"/>
            <a:ext cx="2751448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00B0F0"/>
                </a:solidFill>
              </a:rPr>
              <a:t>ACADEMIC</a:t>
            </a:r>
          </a:p>
          <a:p>
            <a:pPr algn="ctr"/>
            <a:r>
              <a:rPr lang="en-IN" sz="2800" b="1" dirty="0">
                <a:solidFill>
                  <a:srgbClr val="00B0F0"/>
                </a:solidFill>
              </a:rPr>
              <a:t>YEAR: 2022-23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004175" cy="5334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School Tooth brushing </a:t>
            </a:r>
            <a:r>
              <a:rPr lang="en-US" sz="3600" b="1" dirty="0" err="1">
                <a:solidFill>
                  <a:srgbClr val="FFFF00"/>
                </a:solidFill>
                <a:latin typeface="Kristen ITC" pitchFamily="66" charset="0"/>
              </a:rPr>
              <a:t>programme</a:t>
            </a:r>
            <a:endParaRPr lang="en-US" sz="2400" b="0" dirty="0">
              <a:solidFill>
                <a:srgbClr val="E28700"/>
              </a:solidFill>
              <a:latin typeface="Comic Sans MS" pitchFamily="66" charset="0"/>
            </a:endParaRPr>
          </a:p>
          <a:p>
            <a:pPr algn="just">
              <a:buClr>
                <a:schemeClr val="tx2"/>
              </a:buClr>
              <a:buNone/>
            </a:pPr>
            <a:r>
              <a:rPr lang="en-US" sz="2800" dirty="0"/>
              <a:t>   </a:t>
            </a:r>
          </a:p>
          <a:p>
            <a:pPr algn="just">
              <a:buClr>
                <a:schemeClr val="tx2"/>
              </a:buClr>
              <a:buNone/>
            </a:pPr>
            <a:r>
              <a:rPr lang="en-US" sz="2800" dirty="0"/>
              <a:t>    ADA and CDC recommends the use of toothpastes with fluoride for older children and adults. “Children under age two should not use fluoride toothpaste unless a dentist recommends it”.</a:t>
            </a:r>
          </a:p>
          <a:p>
            <a:pPr algn="just">
              <a:buClr>
                <a:schemeClr val="tx2"/>
              </a:buClr>
              <a:buNone/>
            </a:pPr>
            <a:endParaRPr lang="en-US" sz="2800" dirty="0"/>
          </a:p>
          <a:p>
            <a:pPr algn="just">
              <a:buClr>
                <a:schemeClr val="tx2"/>
              </a:buClr>
              <a:buNone/>
            </a:pPr>
            <a:r>
              <a:rPr lang="en-US" sz="2800" dirty="0"/>
              <a:t>   For those aged 2 to 5 years, a pea-sized amount is recommended.</a:t>
            </a:r>
          </a:p>
          <a:p>
            <a:pPr algn="just">
              <a:buClr>
                <a:schemeClr val="tx2"/>
              </a:buClr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algn="just">
              <a:buClr>
                <a:schemeClr val="tx2"/>
              </a:buClr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algn="just">
              <a:buClr>
                <a:schemeClr val="tx2"/>
              </a:buClr>
              <a:buNone/>
            </a:pPr>
            <a:r>
              <a:rPr lang="en-US" sz="2000" dirty="0">
                <a:solidFill>
                  <a:srgbClr val="FFFF00"/>
                </a:solidFill>
              </a:rPr>
              <a:t>A ‘pea-sized’ portion weighs approximately 0.75 g and </a:t>
            </a:r>
          </a:p>
          <a:p>
            <a:pPr algn="just">
              <a:buClr>
                <a:schemeClr val="tx2"/>
              </a:buClr>
              <a:buNone/>
            </a:pPr>
            <a:r>
              <a:rPr lang="en-US" sz="2000" dirty="0">
                <a:solidFill>
                  <a:srgbClr val="FFFF00"/>
                </a:solidFill>
              </a:rPr>
              <a:t>contains about 0.4 mg of fluoride</a:t>
            </a:r>
          </a:p>
          <a:p>
            <a:pPr algn="just"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724401"/>
            <a:ext cx="1676400" cy="155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F956-DD06-4766-8BE9-BD950580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028"/>
            <a:ext cx="9110472" cy="1143000"/>
          </a:xfrm>
        </p:spPr>
        <p:txBody>
          <a:bodyPr/>
          <a:lstStyle/>
          <a:p>
            <a:pPr algn="just"/>
            <a:r>
              <a:rPr lang="en-IN" sz="2000" b="1" dirty="0">
                <a:solidFill>
                  <a:srgbClr val="FFFF00"/>
                </a:solidFill>
              </a:rPr>
              <a:t>EFFECT OF DIFFERENT CONCENTRATIONS OF FLUORIDES IN DENTIFRICES:  Evidence: 1a (CEBM)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099C7-527B-4883-AFA0-FCA7E6BF1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FC44E-2983-4F10-A458-ADC45660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BF79F-8A91-4794-A405-3FA7E29BDF95}"/>
              </a:ext>
            </a:extLst>
          </p:cNvPr>
          <p:cNvSpPr/>
          <p:nvPr/>
        </p:nvSpPr>
        <p:spPr>
          <a:xfrm>
            <a:off x="33528" y="6013196"/>
            <a:ext cx="8715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b="1" dirty="0">
                <a:solidFill>
                  <a:srgbClr val="FFFF00"/>
                </a:solidFill>
              </a:rPr>
              <a:t>Walsh T, Worthington HV, Glenny AM, </a:t>
            </a:r>
            <a:r>
              <a:rPr lang="en-IN" sz="1400" b="1" dirty="0" err="1">
                <a:solidFill>
                  <a:srgbClr val="FFFF00"/>
                </a:solidFill>
              </a:rPr>
              <a:t>Marinho</a:t>
            </a:r>
            <a:r>
              <a:rPr lang="en-IN" sz="1400" b="1" dirty="0">
                <a:solidFill>
                  <a:srgbClr val="FFFF00"/>
                </a:solidFill>
              </a:rPr>
              <a:t> VC, </a:t>
            </a:r>
            <a:r>
              <a:rPr lang="en-IN" sz="1400" b="1" dirty="0" err="1">
                <a:solidFill>
                  <a:srgbClr val="FFFF00"/>
                </a:solidFill>
              </a:rPr>
              <a:t>Jeroncic</a:t>
            </a:r>
            <a:r>
              <a:rPr lang="en-IN" sz="1400" b="1" dirty="0">
                <a:solidFill>
                  <a:srgbClr val="FFFF00"/>
                </a:solidFill>
              </a:rPr>
              <a:t> A. Fluoride toothpastes of different concentrations for preventing dental caries. Cochrane Database </a:t>
            </a:r>
            <a:r>
              <a:rPr lang="en-IN" sz="1400" b="1" dirty="0" err="1">
                <a:solidFill>
                  <a:srgbClr val="FFFF00"/>
                </a:solidFill>
              </a:rPr>
              <a:t>Syst</a:t>
            </a:r>
            <a:r>
              <a:rPr lang="en-IN" sz="1400" b="1" dirty="0">
                <a:solidFill>
                  <a:srgbClr val="FFFF00"/>
                </a:solidFill>
              </a:rPr>
              <a:t> Rev. 2019 Mar 4;3(3):CD007868. </a:t>
            </a:r>
            <a:r>
              <a:rPr lang="en-IN" sz="1400" b="1" dirty="0" err="1">
                <a:solidFill>
                  <a:srgbClr val="FFFF00"/>
                </a:solidFill>
              </a:rPr>
              <a:t>doi</a:t>
            </a:r>
            <a:r>
              <a:rPr lang="en-IN" sz="1400" b="1" dirty="0">
                <a:solidFill>
                  <a:srgbClr val="FFFF00"/>
                </a:solidFill>
              </a:rPr>
              <a:t>: 10.1002/14651858.CD007868.pub3. PMID: 30829399; PMCID: PMC6398117.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7B8AFF-93F8-42A7-83B1-1A7282393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27127"/>
              </p:ext>
            </p:extLst>
          </p:nvPr>
        </p:nvGraphicFramePr>
        <p:xfrm>
          <a:off x="123825" y="1417083"/>
          <a:ext cx="8896350" cy="459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4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5722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Data bases Searched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Conclusions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391">
                <a:tc>
                  <a:txBody>
                    <a:bodyPr/>
                    <a:lstStyle/>
                    <a:p>
                      <a:pPr algn="just"/>
                      <a:r>
                        <a:rPr lang="en-IN" sz="1400" dirty="0"/>
                        <a:t>To determine and compare the effects of toothpastes of different fluoride concentrations (parts per million (ppm)) in preventing dental caries in children, adolescents, and adults.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IN" sz="1400" dirty="0"/>
                        <a:t>-Cochrane Oral Health's Trials Register (to 15 August 2018); the Cochrane Central Register of Controlled Trials (CENTRAL; 2018, Issue 7) in the Cochrane Library (searched 15 August 2018); MEDLINE Ovid (1946 to 15 August 2018); and </a:t>
                      </a:r>
                      <a:r>
                        <a:rPr lang="en-IN" sz="1400" dirty="0" err="1"/>
                        <a:t>Embase</a:t>
                      </a:r>
                      <a:r>
                        <a:rPr lang="en-IN" sz="1400" dirty="0"/>
                        <a:t> Ovid (1980 to 15 August 2018). The US National Institutes of Health Ongoing Trials Register (ClinicalTrials.gov) and the WHO I Clinical Trials Registry Platform were searched for ongoing trials (15 August 2018)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n-IN" sz="1400" dirty="0"/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n-IN" sz="1400" dirty="0"/>
                        <a:t>-Including studies with 1100 ppm to 2400 pm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IN" sz="1400" b="1" dirty="0"/>
                        <a:t>Cochrane Review supports the benefits of using fluoride toothpaste in preventing caries when compared to non-fluoride toothpaste. 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n-IN" sz="1400" b="1" dirty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IN" sz="1400" b="1" dirty="0"/>
                        <a:t>Evidence for the effects of different fluoride concentrations is more limited, but a dose-response effect was observed for D(M)FS in children and adolescents.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n-IN" sz="1400" b="1" dirty="0"/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n-IN" sz="1400" b="1" dirty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IN" sz="1400" dirty="0"/>
                        <a:t>. </a:t>
                      </a:r>
                      <a:r>
                        <a:rPr lang="en-IN" sz="1400" b="1" dirty="0"/>
                        <a:t>The choice of fluoride toothpaste concentration for young children should be balanced against the risk of fluorosis. 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7641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04175" cy="5334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School Tooth brushing </a:t>
            </a:r>
            <a:r>
              <a:rPr lang="en-US" sz="3600" b="1" dirty="0" err="1">
                <a:solidFill>
                  <a:srgbClr val="FFFF00"/>
                </a:solidFill>
                <a:latin typeface="Kristen ITC" pitchFamily="66" charset="0"/>
              </a:rPr>
              <a:t>programme</a:t>
            </a:r>
            <a:endParaRPr lang="en-US" sz="2400" b="0" dirty="0">
              <a:solidFill>
                <a:srgbClr val="E28700"/>
              </a:solidFill>
              <a:latin typeface="Comic Sans MS" pitchFamily="66" charset="0"/>
            </a:endParaRPr>
          </a:p>
          <a:p>
            <a:pPr algn="just">
              <a:buClr>
                <a:schemeClr val="tx2"/>
              </a:buClr>
              <a:buNone/>
            </a:pPr>
            <a:r>
              <a:rPr lang="en-US" sz="2800" dirty="0"/>
              <a:t>   </a:t>
            </a:r>
            <a:r>
              <a:rPr lang="en-US" dirty="0"/>
              <a:t>Daily teacher-supervised tooth-brushing with fluoride toothpaste can be effectively targeted into socially deprived communities and a significant reduction in dental caries can thereby be achieved especially among caries-susceptible children</a:t>
            </a:r>
            <a:r>
              <a:rPr lang="en-US" sz="2000" dirty="0"/>
              <a:t>.</a:t>
            </a:r>
            <a:endParaRPr lang="en-US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688449"/>
            <a:ext cx="807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00" b="1" i="1" dirty="0"/>
              <a:t>Jackson RJ, Newman HN, Smart GJ, Stokes E, Hogan JI, Brown C, Seres J </a:t>
            </a:r>
            <a:r>
              <a:rPr lang="en-US" sz="1200" b="1" i="1" dirty="0"/>
              <a:t>The effects of a supervised </a:t>
            </a:r>
            <a:r>
              <a:rPr lang="en-US" sz="1200" b="1" i="1" dirty="0" err="1"/>
              <a:t>toothbrushing</a:t>
            </a:r>
            <a:r>
              <a:rPr lang="en-US" sz="1200" b="1" i="1" dirty="0"/>
              <a:t> </a:t>
            </a:r>
            <a:r>
              <a:rPr lang="en-US" sz="1200" b="1" i="1" dirty="0" err="1"/>
              <a:t>programme</a:t>
            </a:r>
            <a:r>
              <a:rPr lang="en-US" sz="1200" b="1" i="1" dirty="0"/>
              <a:t> on the caries increment of primary school children, initially aged 5-6 years. </a:t>
            </a:r>
            <a:r>
              <a:rPr lang="pt-BR" sz="1200" b="1" i="1" dirty="0"/>
              <a:t>Caries Res. 2005 Mar-Apr;39(2):108-15</a:t>
            </a:r>
            <a:endParaRPr lang="en-US" sz="1200" b="1" i="1" dirty="0"/>
          </a:p>
          <a:p>
            <a:pPr algn="just"/>
            <a:endParaRPr lang="en-US" sz="1200" b="1" i="1" dirty="0"/>
          </a:p>
          <a:p>
            <a:pPr algn="just"/>
            <a:endParaRPr lang="en-US" sz="14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4544494" cy="20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352800"/>
            <a:ext cx="356173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004175" cy="5334000"/>
          </a:xfrm>
        </p:spPr>
        <p:txBody>
          <a:bodyPr/>
          <a:lstStyle/>
          <a:p>
            <a:pPr algn="ctr">
              <a:buNone/>
            </a:pPr>
            <a:r>
              <a:rPr lang="en-US" sz="3200" b="1" u="sng" dirty="0">
                <a:solidFill>
                  <a:srgbClr val="FFFF00"/>
                </a:solidFill>
                <a:latin typeface="Kristen ITC" pitchFamily="66" charset="0"/>
              </a:rPr>
              <a:t>Evidence for effectiveness of School Tooth brushing </a:t>
            </a:r>
            <a:r>
              <a:rPr lang="en-US" sz="3200" b="1" u="sng" dirty="0" err="1">
                <a:solidFill>
                  <a:srgbClr val="FFFF00"/>
                </a:solidFill>
                <a:latin typeface="Kristen ITC" pitchFamily="66" charset="0"/>
              </a:rPr>
              <a:t>programme:Level</a:t>
            </a:r>
            <a:r>
              <a:rPr lang="en-US" sz="3200" b="1" u="sng" dirty="0">
                <a:solidFill>
                  <a:srgbClr val="FFFF00"/>
                </a:solidFill>
                <a:latin typeface="Kristen ITC" pitchFamily="66" charset="0"/>
              </a:rPr>
              <a:t> of Evidence- 1b</a:t>
            </a:r>
            <a:endParaRPr lang="en-US" sz="2000" b="0" u="sng" dirty="0">
              <a:solidFill>
                <a:srgbClr val="E28700"/>
              </a:solidFill>
              <a:latin typeface="Comic Sans MS" pitchFamily="66" charset="0"/>
            </a:endParaRPr>
          </a:p>
          <a:p>
            <a:pPr algn="just">
              <a:buClr>
                <a:schemeClr val="tx2"/>
              </a:buClr>
              <a:buNone/>
            </a:pPr>
            <a:r>
              <a:rPr lang="en-US" dirty="0"/>
              <a:t>   </a:t>
            </a: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52836"/>
              </p:ext>
            </p:extLst>
          </p:nvPr>
        </p:nvGraphicFramePr>
        <p:xfrm>
          <a:off x="228600" y="1835150"/>
          <a:ext cx="8420099" cy="4117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1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8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What was assessed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Conc</a:t>
                      </a: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No. of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Type of study</a:t>
                      </a:r>
                      <a:r>
                        <a:rPr lang="en-US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and method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Caries increment following once a day tooth brushing at school, Supervised</a:t>
                      </a:r>
                      <a:r>
                        <a:rPr lang="en-US" baseline="0" dirty="0"/>
                        <a:t> by trained class teachers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1450 </a:t>
                      </a:r>
                      <a:r>
                        <a:rPr lang="en-US" dirty="0" err="1"/>
                        <a:t>ppm</a:t>
                      </a:r>
                      <a:r>
                        <a:rPr lang="en-US" dirty="0"/>
                        <a:t> of fluoride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517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Randomized controlled trial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Visual assessment only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the BASCD criteria.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children in the intervention group, the overall caries increment (2.60) was significantly less (10.9%; p &lt; 0.001) than for children in the non-intervention group (2.92).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Difference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caries increment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greatest for the proximal surfaces (21.4%; p &lt;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0.01).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113FE4-A786-4D59-9327-03F361E11D6F}"/>
              </a:ext>
            </a:extLst>
          </p:cNvPr>
          <p:cNvSpPr txBox="1"/>
          <p:nvPr/>
        </p:nvSpPr>
        <p:spPr>
          <a:xfrm>
            <a:off x="228600" y="6096000"/>
            <a:ext cx="807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00" b="1" i="1" dirty="0"/>
              <a:t>Jackson RJ, Newman HN, Smart GJ, Stokes E, Hogan JI, Brown C, Seres J </a:t>
            </a:r>
            <a:r>
              <a:rPr lang="en-US" sz="1200" b="1" i="1" dirty="0"/>
              <a:t>The effects of a supervised </a:t>
            </a:r>
            <a:r>
              <a:rPr lang="en-US" sz="1200" b="1" i="1" dirty="0" err="1"/>
              <a:t>toothbrushing</a:t>
            </a:r>
            <a:r>
              <a:rPr lang="en-US" sz="1200" b="1" i="1" dirty="0"/>
              <a:t> </a:t>
            </a:r>
            <a:r>
              <a:rPr lang="en-US" sz="1200" b="1" i="1" dirty="0" err="1"/>
              <a:t>programme</a:t>
            </a:r>
            <a:r>
              <a:rPr lang="en-US" sz="1200" b="1" i="1" dirty="0"/>
              <a:t> on the caries increment of primary school children, initially aged 5-6 years. </a:t>
            </a:r>
            <a:r>
              <a:rPr lang="pt-BR" sz="1200" b="1" i="1" dirty="0"/>
              <a:t>Caries Res. 2005 Mar-Apr;39(2):108-15</a:t>
            </a:r>
            <a:endParaRPr lang="en-US" sz="1200" b="1" i="1" dirty="0"/>
          </a:p>
          <a:p>
            <a:pPr algn="just"/>
            <a:endParaRPr lang="en-US" sz="1200" b="1" i="1" dirty="0"/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04175" cy="5334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Fluoride Mouth rinse programs</a:t>
            </a: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</a:pPr>
            <a:r>
              <a:rPr lang="en-US" sz="2800" dirty="0"/>
              <a:t>Most common fluoride compound used in </a:t>
            </a:r>
            <a:r>
              <a:rPr lang="en-US" sz="2800" dirty="0" err="1"/>
              <a:t>mouthrinse</a:t>
            </a:r>
            <a:r>
              <a:rPr lang="en-US" sz="2800" dirty="0"/>
              <a:t> : </a:t>
            </a:r>
            <a:r>
              <a:rPr lang="en-US" sz="2800" dirty="0">
                <a:solidFill>
                  <a:srgbClr val="FFFF00"/>
                </a:solidFill>
              </a:rPr>
              <a:t>sodium fluoride</a:t>
            </a:r>
            <a:r>
              <a:rPr lang="en-US" sz="2800" dirty="0"/>
              <a:t>. </a:t>
            </a:r>
          </a:p>
          <a:p>
            <a:pPr>
              <a:buClr>
                <a:schemeClr val="tx2"/>
              </a:buClr>
            </a:pPr>
            <a:r>
              <a:rPr lang="en-US" sz="2800" dirty="0">
                <a:solidFill>
                  <a:srgbClr val="FFFF00"/>
                </a:solidFill>
              </a:rPr>
              <a:t>0.05% sodium fluoride (2.0 mg fluoride in 10 ml) for daily rinsing </a:t>
            </a:r>
            <a:r>
              <a:rPr lang="en-US" sz="2800" dirty="0"/>
              <a:t>for persons &gt; 6 years old. </a:t>
            </a:r>
          </a:p>
          <a:p>
            <a:pPr>
              <a:buClr>
                <a:schemeClr val="tx2"/>
              </a:buClr>
            </a:pPr>
            <a:r>
              <a:rPr lang="en-US" sz="2800" dirty="0">
                <a:solidFill>
                  <a:srgbClr val="FFFF00"/>
                </a:solidFill>
              </a:rPr>
              <a:t>0.20% sodium fluoride </a:t>
            </a:r>
            <a:r>
              <a:rPr lang="en-US" sz="2800" dirty="0">
                <a:solidFill>
                  <a:schemeClr val="tx2"/>
                </a:solidFill>
              </a:rPr>
              <a:t>(9.0 mg fluoride in 10 ml) </a:t>
            </a:r>
            <a:r>
              <a:rPr lang="en-US" sz="2800" dirty="0">
                <a:solidFill>
                  <a:srgbClr val="FFFF00"/>
                </a:solidFill>
              </a:rPr>
              <a:t>are used in supervised, school-based weekly rinsing programs</a:t>
            </a:r>
            <a:r>
              <a:rPr lang="en-US" sz="2800" dirty="0"/>
              <a:t>. </a:t>
            </a:r>
          </a:p>
          <a:p>
            <a:pPr algn="just">
              <a:buClr>
                <a:schemeClr val="tx2"/>
              </a:buClr>
            </a:pPr>
            <a:r>
              <a:rPr lang="en-US" sz="2800" dirty="0">
                <a:solidFill>
                  <a:schemeClr val="tx2"/>
                </a:solidFill>
              </a:rPr>
              <a:t>Fluoride </a:t>
            </a:r>
            <a:r>
              <a:rPr lang="en-US" sz="2800" dirty="0" err="1">
                <a:solidFill>
                  <a:schemeClr val="tx2"/>
                </a:solidFill>
              </a:rPr>
              <a:t>mouthrinse</a:t>
            </a:r>
            <a:r>
              <a:rPr lang="en-US" sz="2800" dirty="0">
                <a:solidFill>
                  <a:schemeClr val="tx2"/>
                </a:solidFill>
              </a:rPr>
              <a:t> programs are </a:t>
            </a:r>
            <a:r>
              <a:rPr lang="en-US" sz="2800" dirty="0">
                <a:solidFill>
                  <a:srgbClr val="FFFF00"/>
                </a:solidFill>
              </a:rPr>
              <a:t>not recommended for children less than 6 years </a:t>
            </a:r>
            <a:r>
              <a:rPr lang="en-US" sz="2800" dirty="0"/>
              <a:t>of age.</a:t>
            </a:r>
            <a:endParaRPr lang="en-US" sz="2800" b="1" dirty="0"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172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/>
              <a:t>CDC. Recommendations for using fluoride to prevent and control dental caries in the United States. MMWR2001;50(RR14):1-42. Available from: </a:t>
            </a:r>
            <a:r>
              <a:rPr lang="en-US" sz="1200" b="1" i="1" dirty="0">
                <a:hlinkClick r:id="rId2"/>
              </a:rPr>
              <a:t>http://www.cdc.gov/mmwr/preview/mmwrhtml/rr5014a1.htm</a:t>
            </a:r>
            <a:endParaRPr lang="en-US" sz="1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83058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Frequency and dosage of fluoride mouth rinse in community programs stated as per  evidence based </a:t>
            </a:r>
            <a:r>
              <a:rPr lang="en-US" dirty="0" err="1"/>
              <a:t>clincal</a:t>
            </a:r>
            <a:r>
              <a:rPr lang="en-US" dirty="0"/>
              <a:t> recommendations of the CDC (see  ref below).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541" y="1104900"/>
            <a:ext cx="8461375" cy="46482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Fluoride Mouth rinse programs</a:t>
            </a: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 algn="just"/>
            <a:r>
              <a:rPr lang="en-US" sz="2800" dirty="0"/>
              <a:t> </a:t>
            </a:r>
            <a:r>
              <a:rPr lang="en-US" dirty="0"/>
              <a:t>Supervised regular use of fluoride </a:t>
            </a:r>
            <a:r>
              <a:rPr lang="en-US" dirty="0" err="1"/>
              <a:t>mouthrinse</a:t>
            </a:r>
            <a:r>
              <a:rPr lang="en-US" dirty="0"/>
              <a:t> is effective.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 Rinsing frequencies is associated with a reduction in caries increment in children. </a:t>
            </a:r>
            <a:r>
              <a:rPr lang="en-US" u="sng" dirty="0">
                <a:solidFill>
                  <a:srgbClr val="FFC000"/>
                </a:solidFill>
              </a:rPr>
              <a:t>(as per evidence available from reference cited in foot note)</a:t>
            </a:r>
            <a:endParaRPr lang="en-US" dirty="0"/>
          </a:p>
          <a:p>
            <a:pPr algn="just"/>
            <a:r>
              <a:rPr lang="en-US" dirty="0"/>
              <a:t>   </a:t>
            </a:r>
            <a:r>
              <a:rPr lang="en-US" u="sng" dirty="0"/>
              <a:t>There is a need for complete reporting of side-effects and acceptability data in fluoride </a:t>
            </a:r>
            <a:r>
              <a:rPr lang="en-US" u="sng" dirty="0" err="1"/>
              <a:t>mouthrinse</a:t>
            </a:r>
            <a:r>
              <a:rPr lang="en-US" u="sng" dirty="0"/>
              <a:t> trials </a:t>
            </a:r>
            <a:r>
              <a:rPr lang="en-US" u="sng" dirty="0">
                <a:solidFill>
                  <a:srgbClr val="FFC000"/>
                </a:solidFill>
              </a:rPr>
              <a:t>(</a:t>
            </a:r>
            <a:r>
              <a:rPr lang="en-US" u="sng" dirty="0" err="1">
                <a:solidFill>
                  <a:srgbClr val="FFC000"/>
                </a:solidFill>
              </a:rPr>
              <a:t>i.e</a:t>
            </a:r>
            <a:r>
              <a:rPr lang="en-US" u="sng" dirty="0">
                <a:solidFill>
                  <a:srgbClr val="FFC000"/>
                </a:solidFill>
              </a:rPr>
              <a:t> evidence of good quality lacking to understand  side effects and acceptability parameters of  F mouth rinse use.</a:t>
            </a:r>
            <a:endParaRPr lang="en-US" b="1" u="sng" dirty="0">
              <a:solidFill>
                <a:srgbClr val="FFC000"/>
              </a:solidFill>
              <a:latin typeface="Bell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541" y="5775402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/>
              <a:t>Marinho</a:t>
            </a:r>
            <a:r>
              <a:rPr lang="en-US" sz="1200" b="1" dirty="0"/>
              <a:t> VC, Higgins JPT, Logan S, </a:t>
            </a:r>
            <a:r>
              <a:rPr lang="en-US" sz="1200" b="1" dirty="0" err="1"/>
              <a:t>Sheiham</a:t>
            </a:r>
            <a:r>
              <a:rPr lang="en-US" sz="1200" b="1" dirty="0"/>
              <a:t> A. </a:t>
            </a:r>
            <a:r>
              <a:rPr lang="en-US" sz="1200" b="1" i="1" dirty="0"/>
              <a:t>Fluoride </a:t>
            </a:r>
            <a:r>
              <a:rPr lang="en-US" sz="1200" b="1" i="1" dirty="0" err="1"/>
              <a:t>mouthrinses</a:t>
            </a:r>
            <a:r>
              <a:rPr lang="en-US" sz="1200" b="1" i="1" dirty="0"/>
              <a:t> for preventing dental caries in children and adolescents (Cochrane Review). In Cochrane Library 2003; Issue 3. Oxford: Update Software.</a:t>
            </a:r>
          </a:p>
          <a:p>
            <a:pPr algn="just"/>
            <a:endParaRPr lang="en-US" sz="1200" b="1" i="1" dirty="0"/>
          </a:p>
          <a:p>
            <a:pPr algn="just"/>
            <a:r>
              <a:rPr lang="en-US" sz="1200" b="1" i="1" dirty="0" err="1"/>
              <a:t>Marinho</a:t>
            </a:r>
            <a:r>
              <a:rPr lang="en-US" sz="1200" b="1" i="1" dirty="0"/>
              <a:t> VC, Chong LY, Worthington HV, Walsh T. Fluoride mouth rinses for preventing dental caries in children and adolescents. Cochrane Database Syst Rev</a:t>
            </a:r>
            <a:r>
              <a:rPr lang="en-US" sz="1200" b="1" i="1" dirty="0">
                <a:solidFill>
                  <a:srgbClr val="FFFF00"/>
                </a:solidFill>
              </a:rPr>
              <a:t>2016</a:t>
            </a:r>
            <a:r>
              <a:rPr lang="en-US" sz="1200" b="1" i="1" dirty="0"/>
              <a:t>;29:7(7): CD002284.</a:t>
            </a:r>
            <a:endParaRPr lang="en-US" sz="1200" b="1" dirty="0"/>
          </a:p>
          <a:p>
            <a:pPr algn="just"/>
            <a:endParaRPr lang="en-US" sz="1200" b="1" i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3539" y="-23492"/>
            <a:ext cx="1640461" cy="116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8E0E-B1BF-4050-A9CC-D7C7F6F3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486775" cy="1143000"/>
          </a:xfrm>
        </p:spPr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Fluoride Mouth-rinse Programs </a:t>
            </a:r>
            <a:br>
              <a:rPr lang="en-IN" dirty="0">
                <a:solidFill>
                  <a:srgbClr val="FFFF00"/>
                </a:solidFill>
              </a:rPr>
            </a:br>
            <a:r>
              <a:rPr lang="en-IN" dirty="0">
                <a:solidFill>
                  <a:srgbClr val="FFFF00"/>
                </a:solidFill>
              </a:rPr>
              <a:t>Versus</a:t>
            </a:r>
            <a:br>
              <a:rPr lang="en-IN" dirty="0">
                <a:solidFill>
                  <a:srgbClr val="FFFF00"/>
                </a:solidFill>
              </a:rPr>
            </a:br>
            <a:r>
              <a:rPr lang="en-IN" dirty="0">
                <a:solidFill>
                  <a:srgbClr val="FFFF00"/>
                </a:solidFill>
              </a:rPr>
              <a:t>Fluoride Varnish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E772-FECF-4A17-B340-3D0CBA65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56" y="2030154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No Statistically significant difference in caries increment in  2 years  among children participating in </a:t>
            </a:r>
            <a:r>
              <a:rPr lang="en-IN" dirty="0">
                <a:solidFill>
                  <a:srgbClr val="FFFF00"/>
                </a:solidFill>
              </a:rPr>
              <a:t>Fluoride Mouth-rinse Program Or Fluoride Varnish Program</a:t>
            </a:r>
          </a:p>
          <a:p>
            <a:pPr marL="0" indent="0">
              <a:buNone/>
            </a:pPr>
            <a:endParaRPr lang="en-IN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LEVEL OF EVIDENCE: 1b</a:t>
            </a:r>
          </a:p>
          <a:p>
            <a:pPr marL="0" indent="0">
              <a:buNone/>
            </a:pPr>
            <a:endParaRPr lang="en-IN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RESEARH DESIGN: CLINICAL TRIAL- Conducted Public Dental Clinics in low SE area in Denmark with an elevated level of caries compared to the city average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C2090-BE21-4014-B21F-18D21CB0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30A50-2321-4B54-AAE9-9A5252832865}"/>
              </a:ext>
            </a:extLst>
          </p:cNvPr>
          <p:cNvSpPr txBox="1"/>
          <p:nvPr/>
        </p:nvSpPr>
        <p:spPr>
          <a:xfrm>
            <a:off x="152400" y="6186785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Keller MK , </a:t>
            </a:r>
            <a:r>
              <a:rPr lang="en-US" sz="1400" b="1" dirty="0" err="1"/>
              <a:t>Klausen</a:t>
            </a:r>
            <a:r>
              <a:rPr lang="en-US" sz="1400" b="1" dirty="0"/>
              <a:t> BJ, </a:t>
            </a:r>
            <a:r>
              <a:rPr lang="en-US" sz="1400" b="1" dirty="0" err="1"/>
              <a:t>Twetman</a:t>
            </a:r>
            <a:r>
              <a:rPr lang="en-US" sz="1400" b="1" dirty="0"/>
              <a:t> S. </a:t>
            </a:r>
            <a:r>
              <a:rPr lang="en-US" sz="1400" b="1" i="1" dirty="0"/>
              <a:t>Fluoride  varnish or Fluoride </a:t>
            </a:r>
            <a:r>
              <a:rPr lang="en-US" sz="1400" b="1" i="1" dirty="0" err="1"/>
              <a:t>mouthrinse</a:t>
            </a:r>
            <a:r>
              <a:rPr lang="en-US" sz="1400" b="1" i="1" dirty="0"/>
              <a:t>? A comparative study of two school based programs.  Community Dent Health 2016; 33(1): 23-6.</a:t>
            </a:r>
            <a:endParaRPr lang="en-US" sz="1400" b="1" dirty="0"/>
          </a:p>
          <a:p>
            <a:pPr algn="just"/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5439336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4D00-FB95-41CB-8124-992D3D55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" y="136525"/>
            <a:ext cx="8943975" cy="11430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FF00"/>
                </a:solidFill>
              </a:rPr>
              <a:t>Caries Preventive Programs in School and/or Community Settings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3D14E4E-A264-42B7-B7C2-E41CF25D3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51693"/>
              </p:ext>
            </p:extLst>
          </p:nvPr>
        </p:nvGraphicFramePr>
        <p:xfrm>
          <a:off x="725991" y="1417638"/>
          <a:ext cx="7046409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B3C0-D25D-4D1B-B062-91B44C40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774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528638"/>
            <a:ext cx="8004175" cy="5719762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Conclusion</a:t>
            </a:r>
          </a:p>
          <a:p>
            <a:pPr>
              <a:buClr>
                <a:schemeClr val="tx2"/>
              </a:buClr>
              <a:buNone/>
            </a:pPr>
            <a:endParaRPr lang="en-US" sz="2400" b="0" dirty="0">
              <a:solidFill>
                <a:srgbClr val="E28700"/>
              </a:solidFill>
              <a:latin typeface="Comic Sans MS" pitchFamily="66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ª"/>
            </a:pP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Topical fluorides: 21</a:t>
            </a:r>
            <a:r>
              <a:rPr lang="en-US" sz="2800" b="1" baseline="30000" dirty="0">
                <a:solidFill>
                  <a:schemeClr val="tx2"/>
                </a:solidFill>
                <a:latin typeface="Bell MT" pitchFamily="18" charset="0"/>
              </a:rPr>
              <a:t>st</a:t>
            </a:r>
            <a:r>
              <a:rPr lang="en-US" sz="2800" b="1" dirty="0">
                <a:solidFill>
                  <a:schemeClr val="tx2"/>
                </a:solidFill>
                <a:latin typeface="Bell MT" pitchFamily="18" charset="0"/>
              </a:rPr>
              <a:t> century method of delivering fluoride.</a:t>
            </a:r>
          </a:p>
          <a:p>
            <a:pPr>
              <a:buClr>
                <a:schemeClr val="tx2"/>
              </a:buClr>
              <a:buNone/>
            </a:pPr>
            <a:endParaRPr lang="en-US" altLang="en-US" sz="2800" b="1" kern="0" dirty="0"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119336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Marinho</a:t>
            </a:r>
            <a:r>
              <a:rPr lang="en-US" sz="1400" i="1" dirty="0"/>
              <a:t> VC. Cochrane reviews of randomized trials of fluoride therapies for preventing dental caries. </a:t>
            </a:r>
            <a:r>
              <a:rPr lang="de-DE" sz="1400" i="1" dirty="0"/>
              <a:t>Eur Arch Paediatr Dent. 2009 Sep;10(3):183-91.</a:t>
            </a:r>
            <a:endParaRPr lang="en-US" sz="1400" i="1" dirty="0"/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50C6-2D92-48F9-9E47-B51F7F7A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857500"/>
            <a:ext cx="6316662" cy="1143000"/>
          </a:xfrm>
        </p:spPr>
        <p:txBody>
          <a:bodyPr/>
          <a:lstStyle/>
          <a:p>
            <a:r>
              <a:rPr lang="en-IN" sz="8800" dirty="0">
                <a:solidFill>
                  <a:srgbClr val="FFFF00"/>
                </a:solidFill>
                <a:latin typeface="Algerian" panose="04020705040A02060702" pitchFamily="82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D0ADF-9AA7-4536-9085-B3E2158E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A10B02-859D-4B7D-B491-FC1E144126C1}"/>
              </a:ext>
            </a:extLst>
          </p:cNvPr>
          <p:cNvGrpSpPr/>
          <p:nvPr/>
        </p:nvGrpSpPr>
        <p:grpSpPr>
          <a:xfrm>
            <a:off x="1143000" y="646178"/>
            <a:ext cx="6858000" cy="1752600"/>
            <a:chOff x="242170" y="154621"/>
            <a:chExt cx="8531980" cy="2485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85DF9A-2B0C-41B5-BA49-46C9C915F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70" y="254723"/>
              <a:ext cx="1739030" cy="17842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6462C4-E6C4-411D-955A-E49DC2FE3541}"/>
                </a:ext>
              </a:extLst>
            </p:cNvPr>
            <p:cNvSpPr txBox="1"/>
            <p:nvPr/>
          </p:nvSpPr>
          <p:spPr>
            <a:xfrm>
              <a:off x="989883" y="2221781"/>
              <a:ext cx="6802941" cy="4179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DEPARTMENT OF PUBLIC HEALTH DENTISTRY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245564-80A9-43D1-B4DB-05FF29BAB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81000"/>
              <a:ext cx="2068550" cy="15296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B9814-F15B-4969-9E1F-7C0495F14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54621"/>
              <a:ext cx="2068551" cy="18843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778521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67" y="1976624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GENERAL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67" y="3685141"/>
            <a:ext cx="81534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To describe the describe the role of Topical Fluorides in Dental Caries Prevention in Community and School based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2B31-CA7A-4549-9D6E-E22EC6068E12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B71A5-76C5-4AB9-9E9D-37DFBD60F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90"/>
          <a:stretch/>
        </p:blipFill>
        <p:spPr>
          <a:xfrm>
            <a:off x="374073" y="256345"/>
            <a:ext cx="8378983" cy="17202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112" y="1564643"/>
            <a:ext cx="6324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>SPECIFIC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1642"/>
            <a:ext cx="81534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b="1" dirty="0"/>
              <a:t>To describe topical fluoride delivery methods in school based preventive programs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2B31-CA7A-4549-9D6E-E22EC6068E12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74A45-6330-4D68-B010-6B35BEA34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90"/>
          <a:stretch/>
        </p:blipFill>
        <p:spPr>
          <a:xfrm>
            <a:off x="374073" y="256345"/>
            <a:ext cx="8521339" cy="17495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Summary of mechanisms of action of topical fluorides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1"/>
            <a:ext cx="4038600" cy="3200399"/>
          </a:xfrm>
        </p:spPr>
        <p:txBody>
          <a:bodyPr/>
          <a:lstStyle/>
          <a:p>
            <a:pPr marL="609600" indent="-609600">
              <a:buNone/>
            </a:pPr>
            <a:br>
              <a:rPr lang="en-US" sz="2400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        </a:t>
            </a:r>
            <a:r>
              <a:rPr lang="en-US" sz="2000" dirty="0">
                <a:solidFill>
                  <a:srgbClr val="00CC00"/>
                </a:solidFill>
                <a:latin typeface="Comic Sans MS" pitchFamily="66" charset="0"/>
              </a:rPr>
              <a:t>promotes 			remineralization</a:t>
            </a:r>
            <a:endParaRPr lang="en-US" sz="2000" dirty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en-US" sz="2000" dirty="0">
                <a:latin typeface="Comic Sans MS" pitchFamily="66" charset="0"/>
              </a:rPr>
              <a:t>			</a:t>
            </a:r>
          </a:p>
          <a:p>
            <a:pPr marL="609600" indent="-609600">
              <a:buFontTx/>
              <a:buNone/>
            </a:pPr>
            <a:endParaRPr lang="en-US" sz="2000" dirty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en-US" sz="2000" dirty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en-US" sz="2000" dirty="0">
                <a:latin typeface="Comic Sans MS" pitchFamily="66" charset="0"/>
              </a:rPr>
              <a:t>			 inhibits 		          	demineralization</a:t>
            </a:r>
          </a:p>
        </p:txBody>
      </p:sp>
      <p:sp>
        <p:nvSpPr>
          <p:cNvPr id="5" name="Half Frame 4"/>
          <p:cNvSpPr/>
          <p:nvPr/>
        </p:nvSpPr>
        <p:spPr>
          <a:xfrm rot="19017434">
            <a:off x="1247067" y="2073917"/>
            <a:ext cx="1618469" cy="228285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5" descr="bntaoeqj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362200"/>
            <a:ext cx="923925" cy="881063"/>
          </a:xfrm>
          <a:noFill/>
          <a:ln/>
        </p:spPr>
      </p:pic>
      <p:pic>
        <p:nvPicPr>
          <p:cNvPr id="7" name="Picture 8" descr="3z_ikve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133600"/>
            <a:ext cx="1350963" cy="1792288"/>
          </a:xfrm>
          <a:prstGeom prst="rect">
            <a:avLst/>
          </a:prstGeom>
          <a:noFill/>
        </p:spPr>
      </p:pic>
      <p:pic>
        <p:nvPicPr>
          <p:cNvPr id="8" name="Picture 17" descr="yqhz0gzv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20000" y="2438400"/>
            <a:ext cx="914400" cy="871538"/>
          </a:xfrm>
          <a:prstGeom prst="rect">
            <a:avLst/>
          </a:prstGeom>
          <a:noFill/>
          <a:ln/>
        </p:spPr>
      </p:pic>
      <p:sp>
        <p:nvSpPr>
          <p:cNvPr id="9" name="Right Arrow 8"/>
          <p:cNvSpPr/>
          <p:nvPr/>
        </p:nvSpPr>
        <p:spPr>
          <a:xfrm>
            <a:off x="1143000" y="556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556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  anti- bacterial effect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28AB2F-95F8-4FBA-8D5C-3A324975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" y="19295"/>
            <a:ext cx="1819045" cy="1763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8D17-4594-4619-8C73-AF7E3FF2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513" y="225870"/>
            <a:ext cx="6316662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420C-74CF-4CB2-8FD0-F3A304325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273E2-CF24-4CC6-8249-087E867B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BCED8D-AF08-4C25-A144-4E7861EB1973}"/>
              </a:ext>
            </a:extLst>
          </p:cNvPr>
          <p:cNvGrpSpPr/>
          <p:nvPr/>
        </p:nvGrpSpPr>
        <p:grpSpPr>
          <a:xfrm>
            <a:off x="457200" y="1624584"/>
            <a:ext cx="8031480" cy="4724400"/>
            <a:chOff x="0" y="0"/>
            <a:chExt cx="6242050" cy="3769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44E685-799A-4A1E-90FF-5466519F96C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5425" y="119888"/>
              <a:ext cx="5791200" cy="3529584"/>
            </a:xfrm>
            <a:prstGeom prst="rect">
              <a:avLst/>
            </a:prstGeom>
          </p:spPr>
        </p:pic>
        <p:sp>
          <p:nvSpPr>
            <p:cNvPr id="7" name="Shape 1150">
              <a:extLst>
                <a:ext uri="{FF2B5EF4-FFF2-40B4-BE49-F238E27FC236}">
                  <a16:creationId xmlns:a16="http://schemas.microsoft.com/office/drawing/2014/main" id="{3589EAF3-12E7-4FCF-BF53-E5DCB3FFC905}"/>
                </a:ext>
              </a:extLst>
            </p:cNvPr>
            <p:cNvSpPr/>
            <p:nvPr/>
          </p:nvSpPr>
          <p:spPr>
            <a:xfrm>
              <a:off x="0" y="0"/>
              <a:ext cx="6242050" cy="3769360"/>
            </a:xfrm>
            <a:custGeom>
              <a:avLst/>
              <a:gdLst/>
              <a:ahLst/>
              <a:cxnLst/>
              <a:rect l="0" t="0" r="0" b="0"/>
              <a:pathLst>
                <a:path w="6242050" h="3769360">
                  <a:moveTo>
                    <a:pt x="0" y="3769360"/>
                  </a:moveTo>
                  <a:lnTo>
                    <a:pt x="6242050" y="3769360"/>
                  </a:lnTo>
                  <a:lnTo>
                    <a:pt x="6242050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685739AB-0D7F-4424-B1AC-8023A2C39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" y="19295"/>
            <a:ext cx="1819045" cy="1763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09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105775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Rounded MT Bold" pitchFamily="34" charset="0"/>
              </a:rPr>
              <a:t>CLASSIFICATION OF TOPICAL FLUORIDES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r>
              <a:rPr lang="en-US" b="1" dirty="0">
                <a:latin typeface="Bell MT" pitchFamily="18" charset="0"/>
              </a:rPr>
              <a:t> </a:t>
            </a:r>
            <a:endParaRPr lang="en-US" sz="3200" b="1" dirty="0">
              <a:latin typeface="Bell MT" pitchFamily="18" charset="0"/>
            </a:endParaRPr>
          </a:p>
          <a:p>
            <a:pPr>
              <a:buNone/>
            </a:pPr>
            <a:r>
              <a:rPr lang="en-US" sz="3200" b="1" dirty="0">
                <a:latin typeface="Bell MT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Bell MT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4478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Bader JD, </a:t>
            </a:r>
            <a:r>
              <a:rPr lang="en-US" sz="1400" i="1" dirty="0" err="1"/>
              <a:t>Shugars</a:t>
            </a:r>
            <a:r>
              <a:rPr lang="en-US" sz="1400" i="1" dirty="0"/>
              <a:t> </a:t>
            </a:r>
            <a:r>
              <a:rPr lang="en-US" sz="1400" i="1" dirty="0" err="1"/>
              <a:t>DA,Bonito</a:t>
            </a:r>
            <a:r>
              <a:rPr lang="en-US" sz="1400" i="1" dirty="0"/>
              <a:t> AJ. A systematic review of selected caries prevention and management methods. Community Dent Oral Epidemiol2001;29:399-411.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105775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 Rounded MT Bold" pitchFamily="34" charset="0"/>
              </a:rPr>
              <a:t>CARIES REDUCTION BY TOPICAL FLUORIDES- </a:t>
            </a:r>
            <a:r>
              <a:rPr lang="en-US" sz="3600" b="1" dirty="0">
                <a:solidFill>
                  <a:srgbClr val="FFC000"/>
                </a:solidFill>
                <a:latin typeface="Arial Rounded MT Bold" pitchFamily="34" charset="0"/>
              </a:rPr>
              <a:t>WHAT DOES THE </a:t>
            </a:r>
            <a:r>
              <a:rPr lang="en-US" sz="3600" b="1" u="sng" dirty="0">
                <a:solidFill>
                  <a:srgbClr val="FFC000"/>
                </a:solidFill>
                <a:latin typeface="Arial Rounded MT Bold" pitchFamily="34" charset="0"/>
              </a:rPr>
              <a:t>EVIDENCE</a:t>
            </a:r>
            <a:r>
              <a:rPr lang="en-US" sz="3600" b="1" dirty="0">
                <a:solidFill>
                  <a:srgbClr val="FFC000"/>
                </a:solidFill>
                <a:latin typeface="Arial Rounded MT Bold" pitchFamily="34" charset="0"/>
              </a:rPr>
              <a:t> SAY?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r>
              <a:rPr lang="en-US" b="1" dirty="0">
                <a:latin typeface="Bell MT" pitchFamily="18" charset="0"/>
              </a:rPr>
              <a:t> </a:t>
            </a:r>
            <a:endParaRPr lang="en-US" sz="3200" b="1" dirty="0">
              <a:latin typeface="Bell MT" pitchFamily="18" charset="0"/>
            </a:endParaRPr>
          </a:p>
          <a:p>
            <a:pPr>
              <a:buNone/>
            </a:pPr>
            <a:r>
              <a:rPr lang="en-US" sz="3200" b="1" dirty="0">
                <a:latin typeface="Bell MT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Bell MT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133600"/>
          <a:ext cx="7848600" cy="34289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2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CARIES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4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Professionally</a:t>
                      </a:r>
                      <a:r>
                        <a:rPr lang="en-US" sz="2000" b="1" baseline="0" dirty="0"/>
                        <a:t> applied topical fluoride</a:t>
                      </a:r>
                      <a:endParaRPr lang="en-US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30%- 40%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2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Self- applied topical fluoride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20%- 50%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24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Bader JD, </a:t>
            </a:r>
            <a:r>
              <a:rPr lang="en-US" sz="1400" i="1" dirty="0" err="1"/>
              <a:t>Shugars</a:t>
            </a:r>
            <a:r>
              <a:rPr lang="en-US" sz="1400" i="1" dirty="0"/>
              <a:t> </a:t>
            </a:r>
            <a:r>
              <a:rPr lang="en-US" sz="1400" i="1" dirty="0" err="1"/>
              <a:t>DA,Bonito</a:t>
            </a:r>
            <a:r>
              <a:rPr lang="en-US" sz="1400" i="1" dirty="0"/>
              <a:t> AJ. A systematic review of selected caries prevention and management methods. Community Dent Oral Epidemiol2001;29:399-411.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B3BB70-D4DB-4DAB-993C-68BC724E6BF2}"/>
              </a:ext>
            </a:extLst>
          </p:cNvPr>
          <p:cNvSpPr/>
          <p:nvPr/>
        </p:nvSpPr>
        <p:spPr>
          <a:xfrm>
            <a:off x="304800" y="4495800"/>
            <a:ext cx="74676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rot="20062758">
            <a:off x="617732" y="2997002"/>
            <a:ext cx="8105775" cy="2585620"/>
          </a:xfrm>
        </p:spPr>
        <p:txBody>
          <a:bodyPr/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Algerian" pitchFamily="82" charset="0"/>
              </a:rPr>
              <a:t>SELF-APPLIED TOPICAL FLUORIDES</a:t>
            </a:r>
            <a:endParaRPr lang="en-US" sz="3600" b="1" i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5800"/>
            <a:ext cx="9020175" cy="1630363"/>
          </a:xfrm>
        </p:spPr>
        <p:txBody>
          <a:bodyPr/>
          <a:lstStyle/>
          <a:p>
            <a:r>
              <a:rPr lang="en-US" b="1" dirty="0">
                <a:latin typeface="Bell MT" pitchFamily="18" charset="0"/>
              </a:rPr>
              <a:t> </a:t>
            </a:r>
            <a:endParaRPr lang="en-US" sz="3200" b="1" dirty="0">
              <a:latin typeface="Bell MT" pitchFamily="18" charset="0"/>
            </a:endParaRPr>
          </a:p>
          <a:p>
            <a:pPr>
              <a:buNone/>
            </a:pPr>
            <a:endParaRPr lang="en-US" dirty="0">
              <a:latin typeface="Bell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6" descr="slid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81708">
            <a:off x="1238641" y="895709"/>
            <a:ext cx="5025024" cy="371484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04175" cy="5334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>
                <a:solidFill>
                  <a:srgbClr val="FFFF00"/>
                </a:solidFill>
                <a:latin typeface="Kristen ITC" pitchFamily="66" charset="0"/>
              </a:rPr>
              <a:t>Fluoridated Toothpastes</a:t>
            </a:r>
            <a:endParaRPr lang="en-US" sz="2400" b="0" dirty="0">
              <a:solidFill>
                <a:srgbClr val="E287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The most common forms of topical F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 addition to the abrasive and flavoring agent, F is added to the toothpaste as the preventive (therapeutic) agent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toothpaste usually contain about </a:t>
            </a:r>
            <a:r>
              <a:rPr lang="en-US" sz="2800" dirty="0">
                <a:solidFill>
                  <a:srgbClr val="FFFF00"/>
                </a:solidFill>
              </a:rPr>
              <a:t>1000 to 1100 PPM of F</a:t>
            </a:r>
            <a:r>
              <a:rPr lang="en-US" sz="2800" dirty="0"/>
              <a:t>, and </a:t>
            </a:r>
            <a:r>
              <a:rPr lang="en-US" sz="2800" u="sng" dirty="0"/>
              <a:t>has offered </a:t>
            </a:r>
            <a:r>
              <a:rPr lang="en-US" sz="2800" u="sng" dirty="0">
                <a:solidFill>
                  <a:srgbClr val="FFFF00"/>
                </a:solidFill>
              </a:rPr>
              <a:t>15% to 30 % reduction in dental caries </a:t>
            </a:r>
            <a:r>
              <a:rPr lang="en-US" sz="2800" u="sng" dirty="0">
                <a:solidFill>
                  <a:srgbClr val="FFC000"/>
                </a:solidFill>
              </a:rPr>
              <a:t>(as per evidence available from reference cited in foot note)</a:t>
            </a:r>
          </a:p>
          <a:p>
            <a:pPr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Young children should be supervised during brushing to avoid excessive F consumption.</a:t>
            </a:r>
            <a:endParaRPr lang="en-US" altLang="en-US" sz="2800" b="1" kern="0" dirty="0"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Clr>
                <a:schemeClr val="tx2"/>
              </a:buClr>
              <a:buNone/>
            </a:pPr>
            <a:endParaRPr lang="en-US" sz="2800" b="1" dirty="0">
              <a:solidFill>
                <a:schemeClr val="tx2"/>
              </a:solidFill>
              <a:latin typeface="Bell MT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2C4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E4A-1FED-492F-AA37-A1B7905B5B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Marinho</a:t>
            </a:r>
            <a:r>
              <a:rPr lang="en-US" sz="1400" i="1" dirty="0"/>
              <a:t> VC. Cochrane reviews of randomized trials of fluoride therapies for preventing dental caries. </a:t>
            </a:r>
            <a:r>
              <a:rPr lang="de-DE" sz="1400" i="1" dirty="0"/>
              <a:t>Eur Arch Paediatr Dent. 2009 Sep;10(3):183-91.</a:t>
            </a:r>
            <a:endParaRPr lang="en-US" sz="1400" i="1" dirty="0"/>
          </a:p>
          <a:p>
            <a:pPr algn="just"/>
            <a:endParaRPr lang="en-US" sz="1400" i="1" dirty="0"/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0105_slide">
  <a:themeElements>
    <a:clrScheme name="Default Design 2">
      <a:dk1>
        <a:srgbClr val="333333"/>
      </a:dk1>
      <a:lt1>
        <a:srgbClr val="FFFFFF"/>
      </a:lt1>
      <a:dk2>
        <a:srgbClr val="6633CC"/>
      </a:dk2>
      <a:lt2>
        <a:srgbClr val="FFFFFF"/>
      </a:lt2>
      <a:accent1>
        <a:srgbClr val="B5C4FF"/>
      </a:accent1>
      <a:accent2>
        <a:srgbClr val="FCC7FF"/>
      </a:accent2>
      <a:accent3>
        <a:srgbClr val="B8ADE2"/>
      </a:accent3>
      <a:accent4>
        <a:srgbClr val="DADADA"/>
      </a:accent4>
      <a:accent5>
        <a:srgbClr val="D7DEFF"/>
      </a:accent5>
      <a:accent6>
        <a:srgbClr val="E4B4E7"/>
      </a:accent6>
      <a:hlink>
        <a:srgbClr val="D2DD49"/>
      </a:hlink>
      <a:folHlink>
        <a:srgbClr val="CCB2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BD9BFF"/>
        </a:accent1>
        <a:accent2>
          <a:srgbClr val="CFC0EB"/>
        </a:accent2>
        <a:accent3>
          <a:srgbClr val="B8ADE2"/>
        </a:accent3>
        <a:accent4>
          <a:srgbClr val="DADADA"/>
        </a:accent4>
        <a:accent5>
          <a:srgbClr val="DBCBFF"/>
        </a:accent5>
        <a:accent6>
          <a:srgbClr val="BBAED5"/>
        </a:accent6>
        <a:hlink>
          <a:srgbClr val="E5D9FF"/>
        </a:hlink>
        <a:folHlink>
          <a:srgbClr val="D1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B5C4FF"/>
        </a:accent1>
        <a:accent2>
          <a:srgbClr val="FCC7FF"/>
        </a:accent2>
        <a:accent3>
          <a:srgbClr val="B8ADE2"/>
        </a:accent3>
        <a:accent4>
          <a:srgbClr val="DADADA"/>
        </a:accent4>
        <a:accent5>
          <a:srgbClr val="D7DEFF"/>
        </a:accent5>
        <a:accent6>
          <a:srgbClr val="E4B4E7"/>
        </a:accent6>
        <a:hlink>
          <a:srgbClr val="D2DD49"/>
        </a:hlink>
        <a:folHlink>
          <a:srgbClr val="CCB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DCE800"/>
        </a:accent1>
        <a:accent2>
          <a:srgbClr val="FFCC66"/>
        </a:accent2>
        <a:accent3>
          <a:srgbClr val="B8ADE2"/>
        </a:accent3>
        <a:accent4>
          <a:srgbClr val="DADADA"/>
        </a:accent4>
        <a:accent5>
          <a:srgbClr val="EBF2AA"/>
        </a:accent5>
        <a:accent6>
          <a:srgbClr val="E7B95C"/>
        </a:accent6>
        <a:hlink>
          <a:srgbClr val="D0BAFF"/>
        </a:hlink>
        <a:folHlink>
          <a:srgbClr val="FFB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FFBAB0"/>
        </a:accent1>
        <a:accent2>
          <a:srgbClr val="CCB2FF"/>
        </a:accent2>
        <a:accent3>
          <a:srgbClr val="B8ADE2"/>
        </a:accent3>
        <a:accent4>
          <a:srgbClr val="DADADA"/>
        </a:accent4>
        <a:accent5>
          <a:srgbClr val="FFD9D4"/>
        </a:accent5>
        <a:accent6>
          <a:srgbClr val="B9A1E7"/>
        </a:accent6>
        <a:hlink>
          <a:srgbClr val="FFE83D"/>
        </a:hlink>
        <a:folHlink>
          <a:srgbClr val="7DEB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D9BFF"/>
        </a:accent1>
        <a:accent2>
          <a:srgbClr val="CFC0EB"/>
        </a:accent2>
        <a:accent3>
          <a:srgbClr val="FFFFFF"/>
        </a:accent3>
        <a:accent4>
          <a:srgbClr val="000000"/>
        </a:accent4>
        <a:accent5>
          <a:srgbClr val="DBCBFF"/>
        </a:accent5>
        <a:accent6>
          <a:srgbClr val="BBAED5"/>
        </a:accent6>
        <a:hlink>
          <a:srgbClr val="E5D9FF"/>
        </a:hlink>
        <a:folHlink>
          <a:srgbClr val="D1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5C4FF"/>
        </a:accent1>
        <a:accent2>
          <a:srgbClr val="FCC7FF"/>
        </a:accent2>
        <a:accent3>
          <a:srgbClr val="FFFFFF"/>
        </a:accent3>
        <a:accent4>
          <a:srgbClr val="000000"/>
        </a:accent4>
        <a:accent5>
          <a:srgbClr val="D7DEFF"/>
        </a:accent5>
        <a:accent6>
          <a:srgbClr val="E4B4E7"/>
        </a:accent6>
        <a:hlink>
          <a:srgbClr val="D2DD49"/>
        </a:hlink>
        <a:folHlink>
          <a:srgbClr val="CCB2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CE80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BF2AA"/>
        </a:accent5>
        <a:accent6>
          <a:srgbClr val="E7B95C"/>
        </a:accent6>
        <a:hlink>
          <a:srgbClr val="D0BAFF"/>
        </a:hlink>
        <a:folHlink>
          <a:srgbClr val="FFB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AB0"/>
        </a:accent1>
        <a:accent2>
          <a:srgbClr val="CCB2FF"/>
        </a:accent2>
        <a:accent3>
          <a:srgbClr val="FFFFFF"/>
        </a:accent3>
        <a:accent4>
          <a:srgbClr val="000000"/>
        </a:accent4>
        <a:accent5>
          <a:srgbClr val="FFD9D4"/>
        </a:accent5>
        <a:accent6>
          <a:srgbClr val="B9A1E7"/>
        </a:accent6>
        <a:hlink>
          <a:srgbClr val="FFE83D"/>
        </a:hlink>
        <a:folHlink>
          <a:srgbClr val="7DE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33CC"/>
      </a:dk2>
      <a:lt2>
        <a:srgbClr val="FFFFFF"/>
      </a:lt2>
      <a:accent1>
        <a:srgbClr val="B5C4FF"/>
      </a:accent1>
      <a:accent2>
        <a:srgbClr val="FCC7FF"/>
      </a:accent2>
      <a:accent3>
        <a:srgbClr val="B8ADE2"/>
      </a:accent3>
      <a:accent4>
        <a:srgbClr val="DADADA"/>
      </a:accent4>
      <a:accent5>
        <a:srgbClr val="D7DEFF"/>
      </a:accent5>
      <a:accent6>
        <a:srgbClr val="E4B4E7"/>
      </a:accent6>
      <a:hlink>
        <a:srgbClr val="D2DD49"/>
      </a:hlink>
      <a:folHlink>
        <a:srgbClr val="CCB2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BD9BFF"/>
        </a:accent1>
        <a:accent2>
          <a:srgbClr val="CFC0EB"/>
        </a:accent2>
        <a:accent3>
          <a:srgbClr val="B8ADE2"/>
        </a:accent3>
        <a:accent4>
          <a:srgbClr val="DADADA"/>
        </a:accent4>
        <a:accent5>
          <a:srgbClr val="DBCBFF"/>
        </a:accent5>
        <a:accent6>
          <a:srgbClr val="BBAED5"/>
        </a:accent6>
        <a:hlink>
          <a:srgbClr val="E5D9FF"/>
        </a:hlink>
        <a:folHlink>
          <a:srgbClr val="D1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B5C4FF"/>
        </a:accent1>
        <a:accent2>
          <a:srgbClr val="FCC7FF"/>
        </a:accent2>
        <a:accent3>
          <a:srgbClr val="B8ADE2"/>
        </a:accent3>
        <a:accent4>
          <a:srgbClr val="DADADA"/>
        </a:accent4>
        <a:accent5>
          <a:srgbClr val="D7DEFF"/>
        </a:accent5>
        <a:accent6>
          <a:srgbClr val="E4B4E7"/>
        </a:accent6>
        <a:hlink>
          <a:srgbClr val="D2DD49"/>
        </a:hlink>
        <a:folHlink>
          <a:srgbClr val="CCB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DCE800"/>
        </a:accent1>
        <a:accent2>
          <a:srgbClr val="FFCC66"/>
        </a:accent2>
        <a:accent3>
          <a:srgbClr val="B8ADE2"/>
        </a:accent3>
        <a:accent4>
          <a:srgbClr val="DADADA"/>
        </a:accent4>
        <a:accent5>
          <a:srgbClr val="EBF2AA"/>
        </a:accent5>
        <a:accent6>
          <a:srgbClr val="E7B95C"/>
        </a:accent6>
        <a:hlink>
          <a:srgbClr val="D0BAFF"/>
        </a:hlink>
        <a:folHlink>
          <a:srgbClr val="FFB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33CC"/>
        </a:dk2>
        <a:lt2>
          <a:srgbClr val="FFFFFF"/>
        </a:lt2>
        <a:accent1>
          <a:srgbClr val="FFBAB0"/>
        </a:accent1>
        <a:accent2>
          <a:srgbClr val="CCB2FF"/>
        </a:accent2>
        <a:accent3>
          <a:srgbClr val="B8ADE2"/>
        </a:accent3>
        <a:accent4>
          <a:srgbClr val="DADADA"/>
        </a:accent4>
        <a:accent5>
          <a:srgbClr val="FFD9D4"/>
        </a:accent5>
        <a:accent6>
          <a:srgbClr val="B9A1E7"/>
        </a:accent6>
        <a:hlink>
          <a:srgbClr val="FFE83D"/>
        </a:hlink>
        <a:folHlink>
          <a:srgbClr val="7DEB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D9BFF"/>
        </a:accent1>
        <a:accent2>
          <a:srgbClr val="CFC0EB"/>
        </a:accent2>
        <a:accent3>
          <a:srgbClr val="FFFFFF"/>
        </a:accent3>
        <a:accent4>
          <a:srgbClr val="000000"/>
        </a:accent4>
        <a:accent5>
          <a:srgbClr val="DBCBFF"/>
        </a:accent5>
        <a:accent6>
          <a:srgbClr val="BBAED5"/>
        </a:accent6>
        <a:hlink>
          <a:srgbClr val="E5D9FF"/>
        </a:hlink>
        <a:folHlink>
          <a:srgbClr val="D1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5C4FF"/>
        </a:accent1>
        <a:accent2>
          <a:srgbClr val="FCC7FF"/>
        </a:accent2>
        <a:accent3>
          <a:srgbClr val="FFFFFF"/>
        </a:accent3>
        <a:accent4>
          <a:srgbClr val="000000"/>
        </a:accent4>
        <a:accent5>
          <a:srgbClr val="D7DEFF"/>
        </a:accent5>
        <a:accent6>
          <a:srgbClr val="E4B4E7"/>
        </a:accent6>
        <a:hlink>
          <a:srgbClr val="D2DD49"/>
        </a:hlink>
        <a:folHlink>
          <a:srgbClr val="CCB2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CE80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BF2AA"/>
        </a:accent5>
        <a:accent6>
          <a:srgbClr val="E7B95C"/>
        </a:accent6>
        <a:hlink>
          <a:srgbClr val="D0BAFF"/>
        </a:hlink>
        <a:folHlink>
          <a:srgbClr val="FFB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AB0"/>
        </a:accent1>
        <a:accent2>
          <a:srgbClr val="CCB2FF"/>
        </a:accent2>
        <a:accent3>
          <a:srgbClr val="FFFFFF"/>
        </a:accent3>
        <a:accent4>
          <a:srgbClr val="000000"/>
        </a:accent4>
        <a:accent5>
          <a:srgbClr val="FFD9D4"/>
        </a:accent5>
        <a:accent6>
          <a:srgbClr val="B9A1E7"/>
        </a:accent6>
        <a:hlink>
          <a:srgbClr val="FFE83D"/>
        </a:hlink>
        <a:folHlink>
          <a:srgbClr val="7DE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freeppt_0105_slide</Template>
  <TotalTime>965</TotalTime>
  <Words>1386</Words>
  <Application>Microsoft Office PowerPoint</Application>
  <PresentationFormat>On-screen Show (4:3)</PresentationFormat>
  <Paragraphs>167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Arial Rounded MT Bold</vt:lpstr>
      <vt:lpstr>Bell MT</vt:lpstr>
      <vt:lpstr>Comic Sans MS</vt:lpstr>
      <vt:lpstr>Kristen ITC</vt:lpstr>
      <vt:lpstr>Wingdings</vt:lpstr>
      <vt:lpstr>freeppt_0105_slide</vt:lpstr>
      <vt:lpstr>1_Default Design</vt:lpstr>
      <vt:lpstr>TOPICAL FLUORIDES- II</vt:lpstr>
      <vt:lpstr>GENERAL OBJECTIVE </vt:lpstr>
      <vt:lpstr>SPECIFIC OBJECTIVES </vt:lpstr>
      <vt:lpstr>Summary of mechanisms of action of topical fluorides</vt:lpstr>
      <vt:lpstr>PowerPoint Presentation</vt:lpstr>
      <vt:lpstr>CLASSIFICATION OF TOPICAL FLUORIDES</vt:lpstr>
      <vt:lpstr>CARIES REDUCTION BY TOPICAL FLUORIDES- WHAT DOES THE EVIDENCE SAY?</vt:lpstr>
      <vt:lpstr>SELF-APPLIED TOPICAL FLUORIDES</vt:lpstr>
      <vt:lpstr>PowerPoint Presentation</vt:lpstr>
      <vt:lpstr>PowerPoint Presentation</vt:lpstr>
      <vt:lpstr>EFFECT OF DIFFERENT CONCENTRATIONS OF FLUORIDES IN DENTIFRICES:  Evidence: 1a (CEBM)</vt:lpstr>
      <vt:lpstr>PowerPoint Presentation</vt:lpstr>
      <vt:lpstr>PowerPoint Presentation</vt:lpstr>
      <vt:lpstr>PowerPoint Presentation</vt:lpstr>
      <vt:lpstr>PowerPoint Presentation</vt:lpstr>
      <vt:lpstr>Fluoride Mouth-rinse Programs  Versus Fluoride Varnish Programs</vt:lpstr>
      <vt:lpstr>Caries Preventive Programs in School and/or Community Settings</vt:lpstr>
      <vt:lpstr>PowerPoint Presentation</vt:lpstr>
      <vt:lpstr>THANK YOU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TOPICAL FLUORIDES</dc:title>
  <dc:creator>Lenovo User</dc:creator>
  <cp:lastModifiedBy>ramyariyer</cp:lastModifiedBy>
  <cp:revision>187</cp:revision>
  <dcterms:created xsi:type="dcterms:W3CDTF">2011-04-11T14:03:21Z</dcterms:created>
  <dcterms:modified xsi:type="dcterms:W3CDTF">2023-03-14T07:10:31Z</dcterms:modified>
</cp:coreProperties>
</file>