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62"/>
  </p:notesMasterIdLst>
  <p:sldIdLst>
    <p:sldId id="256" r:id="rId2"/>
    <p:sldId id="257" r:id="rId3"/>
    <p:sldId id="266" r:id="rId4"/>
    <p:sldId id="278" r:id="rId5"/>
    <p:sldId id="373" r:id="rId6"/>
    <p:sldId id="364" r:id="rId7"/>
    <p:sldId id="365" r:id="rId8"/>
    <p:sldId id="366" r:id="rId9"/>
    <p:sldId id="261" r:id="rId10"/>
    <p:sldId id="372" r:id="rId11"/>
    <p:sldId id="311" r:id="rId12"/>
    <p:sldId id="287" r:id="rId13"/>
    <p:sldId id="288" r:id="rId14"/>
    <p:sldId id="289" r:id="rId15"/>
    <p:sldId id="290" r:id="rId16"/>
    <p:sldId id="291" r:id="rId17"/>
    <p:sldId id="351" r:id="rId18"/>
    <p:sldId id="293" r:id="rId19"/>
    <p:sldId id="332" r:id="rId20"/>
    <p:sldId id="320" r:id="rId21"/>
    <p:sldId id="295" r:id="rId22"/>
    <p:sldId id="296" r:id="rId23"/>
    <p:sldId id="297" r:id="rId24"/>
    <p:sldId id="298" r:id="rId25"/>
    <p:sldId id="321" r:id="rId26"/>
    <p:sldId id="318" r:id="rId27"/>
    <p:sldId id="283" r:id="rId28"/>
    <p:sldId id="284" r:id="rId29"/>
    <p:sldId id="285" r:id="rId30"/>
    <p:sldId id="286" r:id="rId31"/>
    <p:sldId id="300" r:id="rId32"/>
    <p:sldId id="307" r:id="rId33"/>
    <p:sldId id="305" r:id="rId34"/>
    <p:sldId id="306" r:id="rId35"/>
    <p:sldId id="308" r:id="rId36"/>
    <p:sldId id="367" r:id="rId37"/>
    <p:sldId id="368" r:id="rId38"/>
    <p:sldId id="369" r:id="rId39"/>
    <p:sldId id="370" r:id="rId40"/>
    <p:sldId id="371" r:id="rId41"/>
    <p:sldId id="348" r:id="rId42"/>
    <p:sldId id="349" r:id="rId43"/>
    <p:sldId id="355" r:id="rId44"/>
    <p:sldId id="263" r:id="rId45"/>
    <p:sldId id="335" r:id="rId46"/>
    <p:sldId id="337" r:id="rId47"/>
    <p:sldId id="340" r:id="rId48"/>
    <p:sldId id="343" r:id="rId49"/>
    <p:sldId id="354" r:id="rId50"/>
    <p:sldId id="329" r:id="rId51"/>
    <p:sldId id="357" r:id="rId52"/>
    <p:sldId id="262" r:id="rId53"/>
    <p:sldId id="344" r:id="rId54"/>
    <p:sldId id="345" r:id="rId55"/>
    <p:sldId id="346" r:id="rId56"/>
    <p:sldId id="347" r:id="rId57"/>
    <p:sldId id="363" r:id="rId58"/>
    <p:sldId id="374" r:id="rId59"/>
    <p:sldId id="375" r:id="rId60"/>
    <p:sldId id="37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48" y="540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B9439-AAB4-4DFE-9E3D-E6FB0E7ACAB0}"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9C926495-8DC4-4DCE-B24E-8D2050E95B07}">
      <dgm:prSet phldrT="[Text]"/>
      <dgm:spPr>
        <a:solidFill>
          <a:srgbClr val="E5E93F"/>
        </a:solidFill>
      </dgm:spPr>
      <dgm:t>
        <a:bodyPr/>
        <a:lstStyle/>
        <a:p>
          <a:r>
            <a:rPr lang="en-US" dirty="0" smtClean="0">
              <a:solidFill>
                <a:schemeClr val="bg1"/>
              </a:solidFill>
              <a:latin typeface="Algerian" pitchFamily="82" charset="0"/>
            </a:rPr>
            <a:t>identification</a:t>
          </a:r>
          <a:endParaRPr lang="en-US" dirty="0">
            <a:solidFill>
              <a:schemeClr val="bg1"/>
            </a:solidFill>
            <a:latin typeface="Algerian" pitchFamily="82" charset="0"/>
          </a:endParaRPr>
        </a:p>
      </dgm:t>
    </dgm:pt>
    <dgm:pt modelId="{9BCE5875-91B7-4AA1-A1C7-7C43DDDB33D6}" type="parTrans" cxnId="{73A58457-174C-4AEA-83FE-CEEC950B99E4}">
      <dgm:prSet/>
      <dgm:spPr/>
      <dgm:t>
        <a:bodyPr/>
        <a:lstStyle/>
        <a:p>
          <a:endParaRPr lang="en-US"/>
        </a:p>
      </dgm:t>
    </dgm:pt>
    <dgm:pt modelId="{AFD7DB24-5EF4-4A9D-A2C3-158596E2A125}" type="sibTrans" cxnId="{73A58457-174C-4AEA-83FE-CEEC950B99E4}">
      <dgm:prSet/>
      <dgm:spPr/>
      <dgm:t>
        <a:bodyPr/>
        <a:lstStyle/>
        <a:p>
          <a:endParaRPr lang="en-US"/>
        </a:p>
      </dgm:t>
    </dgm:pt>
    <dgm:pt modelId="{06BF97F7-ECD7-4F3A-9B20-5E12DEE6FAE1}">
      <dgm:prSet phldrT="[Text]"/>
      <dgm:spPr>
        <a:solidFill>
          <a:srgbClr val="21F72B"/>
        </a:solidFill>
      </dgm:spPr>
      <dgm:t>
        <a:bodyPr/>
        <a:lstStyle/>
        <a:p>
          <a:r>
            <a:rPr lang="en-US" dirty="0" smtClean="0">
              <a:latin typeface="Algerian" pitchFamily="82" charset="0"/>
            </a:rPr>
            <a:t>mitigation</a:t>
          </a:r>
          <a:endParaRPr lang="en-US" dirty="0">
            <a:latin typeface="Algerian" pitchFamily="82" charset="0"/>
          </a:endParaRPr>
        </a:p>
      </dgm:t>
    </dgm:pt>
    <dgm:pt modelId="{179A6046-A3D1-47CC-8EAA-BF4B40BB5A7A}" type="parTrans" cxnId="{058F5196-A60C-400D-AE86-AF5F475259F6}">
      <dgm:prSet/>
      <dgm:spPr/>
      <dgm:t>
        <a:bodyPr/>
        <a:lstStyle/>
        <a:p>
          <a:endParaRPr lang="en-US"/>
        </a:p>
      </dgm:t>
    </dgm:pt>
    <dgm:pt modelId="{57C07274-7229-428F-A2F9-7A6562E95A4D}" type="sibTrans" cxnId="{058F5196-A60C-400D-AE86-AF5F475259F6}">
      <dgm:prSet/>
      <dgm:spPr/>
      <dgm:t>
        <a:bodyPr/>
        <a:lstStyle/>
        <a:p>
          <a:endParaRPr lang="en-US"/>
        </a:p>
      </dgm:t>
    </dgm:pt>
    <dgm:pt modelId="{EEF1B2BB-8D08-496A-9FD1-C688528CB3BB}" type="pres">
      <dgm:prSet presAssocID="{1DFB9439-AAB4-4DFE-9E3D-E6FB0E7ACAB0}" presName="cycle" presStyleCnt="0">
        <dgm:presLayoutVars>
          <dgm:dir/>
          <dgm:resizeHandles val="exact"/>
        </dgm:presLayoutVars>
      </dgm:prSet>
      <dgm:spPr/>
      <dgm:t>
        <a:bodyPr/>
        <a:lstStyle/>
        <a:p>
          <a:endParaRPr lang="en-US"/>
        </a:p>
      </dgm:t>
    </dgm:pt>
    <dgm:pt modelId="{49412A47-E25C-44AE-ADAC-C72CBBCC8C48}" type="pres">
      <dgm:prSet presAssocID="{9C926495-8DC4-4DCE-B24E-8D2050E95B07}" presName="arrow" presStyleLbl="node1" presStyleIdx="0" presStyleCnt="2">
        <dgm:presLayoutVars>
          <dgm:bulletEnabled val="1"/>
        </dgm:presLayoutVars>
      </dgm:prSet>
      <dgm:spPr/>
      <dgm:t>
        <a:bodyPr/>
        <a:lstStyle/>
        <a:p>
          <a:endParaRPr lang="en-US"/>
        </a:p>
      </dgm:t>
    </dgm:pt>
    <dgm:pt modelId="{F3B04533-E5DE-417B-921C-240794F6BD83}" type="pres">
      <dgm:prSet presAssocID="{06BF97F7-ECD7-4F3A-9B20-5E12DEE6FAE1}" presName="arrow" presStyleLbl="node1" presStyleIdx="1" presStyleCnt="2">
        <dgm:presLayoutVars>
          <dgm:bulletEnabled val="1"/>
        </dgm:presLayoutVars>
      </dgm:prSet>
      <dgm:spPr/>
      <dgm:t>
        <a:bodyPr/>
        <a:lstStyle/>
        <a:p>
          <a:endParaRPr lang="en-US"/>
        </a:p>
      </dgm:t>
    </dgm:pt>
  </dgm:ptLst>
  <dgm:cxnLst>
    <dgm:cxn modelId="{AAED862D-0B9A-47C9-B6F4-AD584E79FE37}" type="presOf" srcId="{9C926495-8DC4-4DCE-B24E-8D2050E95B07}" destId="{49412A47-E25C-44AE-ADAC-C72CBBCC8C48}" srcOrd="0" destOrd="0" presId="urn:microsoft.com/office/officeart/2005/8/layout/arrow1"/>
    <dgm:cxn modelId="{421DECE3-B867-4B2D-89F8-56C946A9985B}" type="presOf" srcId="{06BF97F7-ECD7-4F3A-9B20-5E12DEE6FAE1}" destId="{F3B04533-E5DE-417B-921C-240794F6BD83}" srcOrd="0" destOrd="0" presId="urn:microsoft.com/office/officeart/2005/8/layout/arrow1"/>
    <dgm:cxn modelId="{058F5196-A60C-400D-AE86-AF5F475259F6}" srcId="{1DFB9439-AAB4-4DFE-9E3D-E6FB0E7ACAB0}" destId="{06BF97F7-ECD7-4F3A-9B20-5E12DEE6FAE1}" srcOrd="1" destOrd="0" parTransId="{179A6046-A3D1-47CC-8EAA-BF4B40BB5A7A}" sibTransId="{57C07274-7229-428F-A2F9-7A6562E95A4D}"/>
    <dgm:cxn modelId="{73A58457-174C-4AEA-83FE-CEEC950B99E4}" srcId="{1DFB9439-AAB4-4DFE-9E3D-E6FB0E7ACAB0}" destId="{9C926495-8DC4-4DCE-B24E-8D2050E95B07}" srcOrd="0" destOrd="0" parTransId="{9BCE5875-91B7-4AA1-A1C7-7C43DDDB33D6}" sibTransId="{AFD7DB24-5EF4-4A9D-A2C3-158596E2A125}"/>
    <dgm:cxn modelId="{2D963A86-41BA-4C3C-9CAD-7978CDC1AEAF}" type="presOf" srcId="{1DFB9439-AAB4-4DFE-9E3D-E6FB0E7ACAB0}" destId="{EEF1B2BB-8D08-496A-9FD1-C688528CB3BB}" srcOrd="0" destOrd="0" presId="urn:microsoft.com/office/officeart/2005/8/layout/arrow1"/>
    <dgm:cxn modelId="{E6E98FDA-BE4C-44A2-90B9-A2FB220BAFE8}" type="presParOf" srcId="{EEF1B2BB-8D08-496A-9FD1-C688528CB3BB}" destId="{49412A47-E25C-44AE-ADAC-C72CBBCC8C48}" srcOrd="0" destOrd="0" presId="urn:microsoft.com/office/officeart/2005/8/layout/arrow1"/>
    <dgm:cxn modelId="{3A209E2A-CF5E-4AE0-BC89-0927E9E274A0}" type="presParOf" srcId="{EEF1B2BB-8D08-496A-9FD1-C688528CB3BB}" destId="{F3B04533-E5DE-417B-921C-240794F6BD8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38302-F670-4301-80EB-864FC564DBEB}"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667D1D4B-04F8-4F26-BEFB-81B8B41D067F}">
      <dgm:prSet/>
      <dgm:spPr/>
      <dgm:t>
        <a:bodyPr/>
        <a:lstStyle/>
        <a:p>
          <a:pPr rtl="0"/>
          <a:r>
            <a:rPr lang="en-US" b="1" smtClean="0"/>
            <a:t>The defluoridating agents may be divided into four basic types depending upon the process of removal of fluoride.</a:t>
          </a:r>
          <a:endParaRPr lang="en-US"/>
        </a:p>
      </dgm:t>
    </dgm:pt>
    <dgm:pt modelId="{CE1F40DC-4807-46F0-86E2-E8C4E2058E01}" type="parTrans" cxnId="{060C0814-4EC3-4970-AB60-2FD7F3956355}">
      <dgm:prSet/>
      <dgm:spPr/>
      <dgm:t>
        <a:bodyPr/>
        <a:lstStyle/>
        <a:p>
          <a:endParaRPr lang="en-US"/>
        </a:p>
      </dgm:t>
    </dgm:pt>
    <dgm:pt modelId="{F3E7D541-6D6E-49FD-BC8E-8AF4C5108CC0}" type="sibTrans" cxnId="{060C0814-4EC3-4970-AB60-2FD7F3956355}">
      <dgm:prSet/>
      <dgm:spPr/>
      <dgm:t>
        <a:bodyPr/>
        <a:lstStyle/>
        <a:p>
          <a:endParaRPr lang="en-US"/>
        </a:p>
      </dgm:t>
    </dgm:pt>
    <dgm:pt modelId="{E33ADB02-3F03-484F-A608-642C9532211A}">
      <dgm:prSet/>
      <dgm:spPr/>
      <dgm:t>
        <a:bodyPr/>
        <a:lstStyle/>
        <a:p>
          <a:pPr rtl="0"/>
          <a:r>
            <a:rPr lang="en-US" b="1" smtClean="0"/>
            <a:t>Adsorption technique</a:t>
          </a:r>
          <a:endParaRPr lang="en-US"/>
        </a:p>
      </dgm:t>
    </dgm:pt>
    <dgm:pt modelId="{5BF22D95-A87F-4063-A566-C08891CD9157}" type="parTrans" cxnId="{6B9B4FC8-38FB-4B60-96BA-78FD04A4CD87}">
      <dgm:prSet/>
      <dgm:spPr/>
      <dgm:t>
        <a:bodyPr/>
        <a:lstStyle/>
        <a:p>
          <a:endParaRPr lang="en-US"/>
        </a:p>
      </dgm:t>
    </dgm:pt>
    <dgm:pt modelId="{3412CC23-BC6E-47ED-9447-18A207BEDD0C}" type="sibTrans" cxnId="{6B9B4FC8-38FB-4B60-96BA-78FD04A4CD87}">
      <dgm:prSet/>
      <dgm:spPr/>
      <dgm:t>
        <a:bodyPr/>
        <a:lstStyle/>
        <a:p>
          <a:endParaRPr lang="en-US"/>
        </a:p>
      </dgm:t>
    </dgm:pt>
    <dgm:pt modelId="{80450296-AD9A-4DEF-965E-F2A1BCAFC0A5}">
      <dgm:prSet/>
      <dgm:spPr/>
      <dgm:t>
        <a:bodyPr/>
        <a:lstStyle/>
        <a:p>
          <a:pPr rtl="0"/>
          <a:r>
            <a:rPr lang="en-US" b="1" smtClean="0"/>
            <a:t>Ion-exchange technique</a:t>
          </a:r>
          <a:endParaRPr lang="en-US"/>
        </a:p>
      </dgm:t>
    </dgm:pt>
    <dgm:pt modelId="{5638CBAC-2B96-4676-9DFC-7667620BA7A7}" type="parTrans" cxnId="{3658A4A8-5531-4157-BD65-79FD0403EC92}">
      <dgm:prSet/>
      <dgm:spPr/>
      <dgm:t>
        <a:bodyPr/>
        <a:lstStyle/>
        <a:p>
          <a:endParaRPr lang="en-US"/>
        </a:p>
      </dgm:t>
    </dgm:pt>
    <dgm:pt modelId="{7554599D-0EF6-4C09-B051-A643EDA2D62C}" type="sibTrans" cxnId="{3658A4A8-5531-4157-BD65-79FD0403EC92}">
      <dgm:prSet/>
      <dgm:spPr/>
      <dgm:t>
        <a:bodyPr/>
        <a:lstStyle/>
        <a:p>
          <a:endParaRPr lang="en-US"/>
        </a:p>
      </dgm:t>
    </dgm:pt>
    <dgm:pt modelId="{C4C510FF-2AF4-4274-BEA6-6BA771CCD8B0}">
      <dgm:prSet/>
      <dgm:spPr/>
      <dgm:t>
        <a:bodyPr/>
        <a:lstStyle/>
        <a:p>
          <a:pPr rtl="0"/>
          <a:r>
            <a:rPr lang="en-US" b="1" smtClean="0"/>
            <a:t>Precipitation technique, and </a:t>
          </a:r>
          <a:endParaRPr lang="en-US"/>
        </a:p>
      </dgm:t>
    </dgm:pt>
    <dgm:pt modelId="{ECC0F3C9-70CD-4FBC-B2A0-79385B4FE4E0}" type="parTrans" cxnId="{6FE170C1-AFFA-4BA8-B51E-65E03B633548}">
      <dgm:prSet/>
      <dgm:spPr/>
      <dgm:t>
        <a:bodyPr/>
        <a:lstStyle/>
        <a:p>
          <a:endParaRPr lang="en-US"/>
        </a:p>
      </dgm:t>
    </dgm:pt>
    <dgm:pt modelId="{79B7FE48-BA70-4BA0-A901-9B3E69DF10B3}" type="sibTrans" cxnId="{6FE170C1-AFFA-4BA8-B51E-65E03B633548}">
      <dgm:prSet/>
      <dgm:spPr/>
      <dgm:t>
        <a:bodyPr/>
        <a:lstStyle/>
        <a:p>
          <a:endParaRPr lang="en-US"/>
        </a:p>
      </dgm:t>
    </dgm:pt>
    <dgm:pt modelId="{ACAC9CCF-D59A-47D4-A6CB-1CCD9107C8BF}">
      <dgm:prSet/>
      <dgm:spPr/>
      <dgm:t>
        <a:bodyPr/>
        <a:lstStyle/>
        <a:p>
          <a:pPr rtl="0"/>
          <a:r>
            <a:rPr lang="en-US" b="1" smtClean="0"/>
            <a:t>Other techniques</a:t>
          </a:r>
          <a:r>
            <a:rPr lang="en-US" b="1" i="1" smtClean="0"/>
            <a:t>, which include electro chemical defluoridation and Reverse Osmosis</a:t>
          </a:r>
          <a:r>
            <a:rPr lang="en-US" b="1" smtClean="0"/>
            <a:t>.</a:t>
          </a:r>
          <a:endParaRPr lang="en-US"/>
        </a:p>
      </dgm:t>
    </dgm:pt>
    <dgm:pt modelId="{A7771408-BFDE-48A1-BD03-48DC54347229}" type="parTrans" cxnId="{95759D61-F11D-49F0-8605-AB93859CBAE5}">
      <dgm:prSet/>
      <dgm:spPr/>
      <dgm:t>
        <a:bodyPr/>
        <a:lstStyle/>
        <a:p>
          <a:endParaRPr lang="en-US"/>
        </a:p>
      </dgm:t>
    </dgm:pt>
    <dgm:pt modelId="{EEE4BAF3-F656-4EB4-8285-A1FD6FB4FBA5}" type="sibTrans" cxnId="{95759D61-F11D-49F0-8605-AB93859CBAE5}">
      <dgm:prSet/>
      <dgm:spPr/>
      <dgm:t>
        <a:bodyPr/>
        <a:lstStyle/>
        <a:p>
          <a:endParaRPr lang="en-US"/>
        </a:p>
      </dgm:t>
    </dgm:pt>
    <dgm:pt modelId="{37D6D94B-0AD3-42BD-A7B1-86C9FF1A1B7F}" type="pres">
      <dgm:prSet presAssocID="{57538302-F670-4301-80EB-864FC564DBEB}" presName="Name0" presStyleCnt="0">
        <dgm:presLayoutVars>
          <dgm:dir/>
          <dgm:resizeHandles val="exact"/>
        </dgm:presLayoutVars>
      </dgm:prSet>
      <dgm:spPr/>
      <dgm:t>
        <a:bodyPr/>
        <a:lstStyle/>
        <a:p>
          <a:endParaRPr lang="en-US"/>
        </a:p>
      </dgm:t>
    </dgm:pt>
    <dgm:pt modelId="{E6EC04D4-3AC7-405D-B34A-D48046CA695E}" type="pres">
      <dgm:prSet presAssocID="{667D1D4B-04F8-4F26-BEFB-81B8B41D067F}" presName="node" presStyleLbl="node1" presStyleIdx="0" presStyleCnt="1">
        <dgm:presLayoutVars>
          <dgm:bulletEnabled val="1"/>
        </dgm:presLayoutVars>
      </dgm:prSet>
      <dgm:spPr/>
      <dgm:t>
        <a:bodyPr/>
        <a:lstStyle/>
        <a:p>
          <a:endParaRPr lang="en-US"/>
        </a:p>
      </dgm:t>
    </dgm:pt>
  </dgm:ptLst>
  <dgm:cxnLst>
    <dgm:cxn modelId="{F73DA54A-5995-434F-B0C0-2F74CD93360A}" type="presOf" srcId="{80450296-AD9A-4DEF-965E-F2A1BCAFC0A5}" destId="{E6EC04D4-3AC7-405D-B34A-D48046CA695E}" srcOrd="0" destOrd="2" presId="urn:microsoft.com/office/officeart/2005/8/layout/process1"/>
    <dgm:cxn modelId="{E57F3F49-5C1C-410D-A141-B05C88444E65}" type="presOf" srcId="{E33ADB02-3F03-484F-A608-642C9532211A}" destId="{E6EC04D4-3AC7-405D-B34A-D48046CA695E}" srcOrd="0" destOrd="1" presId="urn:microsoft.com/office/officeart/2005/8/layout/process1"/>
    <dgm:cxn modelId="{3459EBD2-918E-4471-823D-610255B87858}" type="presOf" srcId="{667D1D4B-04F8-4F26-BEFB-81B8B41D067F}" destId="{E6EC04D4-3AC7-405D-B34A-D48046CA695E}" srcOrd="0" destOrd="0" presId="urn:microsoft.com/office/officeart/2005/8/layout/process1"/>
    <dgm:cxn modelId="{BB6B7236-A72E-441B-8E28-052395653ACE}" type="presOf" srcId="{57538302-F670-4301-80EB-864FC564DBEB}" destId="{37D6D94B-0AD3-42BD-A7B1-86C9FF1A1B7F}" srcOrd="0" destOrd="0" presId="urn:microsoft.com/office/officeart/2005/8/layout/process1"/>
    <dgm:cxn modelId="{3658A4A8-5531-4157-BD65-79FD0403EC92}" srcId="{667D1D4B-04F8-4F26-BEFB-81B8B41D067F}" destId="{80450296-AD9A-4DEF-965E-F2A1BCAFC0A5}" srcOrd="1" destOrd="0" parTransId="{5638CBAC-2B96-4676-9DFC-7667620BA7A7}" sibTransId="{7554599D-0EF6-4C09-B051-A643EDA2D62C}"/>
    <dgm:cxn modelId="{6B9B4FC8-38FB-4B60-96BA-78FD04A4CD87}" srcId="{667D1D4B-04F8-4F26-BEFB-81B8B41D067F}" destId="{E33ADB02-3F03-484F-A608-642C9532211A}" srcOrd="0" destOrd="0" parTransId="{5BF22D95-A87F-4063-A566-C08891CD9157}" sibTransId="{3412CC23-BC6E-47ED-9447-18A207BEDD0C}"/>
    <dgm:cxn modelId="{D3161691-4C71-46EB-B63E-E4B8432C9F2A}" type="presOf" srcId="{ACAC9CCF-D59A-47D4-A6CB-1CCD9107C8BF}" destId="{E6EC04D4-3AC7-405D-B34A-D48046CA695E}" srcOrd="0" destOrd="4" presId="urn:microsoft.com/office/officeart/2005/8/layout/process1"/>
    <dgm:cxn modelId="{27C4918E-84B6-4302-81A5-C41CE871E651}" type="presOf" srcId="{C4C510FF-2AF4-4274-BEA6-6BA771CCD8B0}" destId="{E6EC04D4-3AC7-405D-B34A-D48046CA695E}" srcOrd="0" destOrd="3" presId="urn:microsoft.com/office/officeart/2005/8/layout/process1"/>
    <dgm:cxn modelId="{060C0814-4EC3-4970-AB60-2FD7F3956355}" srcId="{57538302-F670-4301-80EB-864FC564DBEB}" destId="{667D1D4B-04F8-4F26-BEFB-81B8B41D067F}" srcOrd="0" destOrd="0" parTransId="{CE1F40DC-4807-46F0-86E2-E8C4E2058E01}" sibTransId="{F3E7D541-6D6E-49FD-BC8E-8AF4C5108CC0}"/>
    <dgm:cxn modelId="{6FE170C1-AFFA-4BA8-B51E-65E03B633548}" srcId="{667D1D4B-04F8-4F26-BEFB-81B8B41D067F}" destId="{C4C510FF-2AF4-4274-BEA6-6BA771CCD8B0}" srcOrd="2" destOrd="0" parTransId="{ECC0F3C9-70CD-4FBC-B2A0-79385B4FE4E0}" sibTransId="{79B7FE48-BA70-4BA0-A901-9B3E69DF10B3}"/>
    <dgm:cxn modelId="{95759D61-F11D-49F0-8605-AB93859CBAE5}" srcId="{667D1D4B-04F8-4F26-BEFB-81B8B41D067F}" destId="{ACAC9CCF-D59A-47D4-A6CB-1CCD9107C8BF}" srcOrd="3" destOrd="0" parTransId="{A7771408-BFDE-48A1-BD03-48DC54347229}" sibTransId="{EEE4BAF3-F656-4EB4-8285-A1FD6FB4FBA5}"/>
    <dgm:cxn modelId="{372E5DF1-FE40-4306-BE04-77741C434059}" type="presParOf" srcId="{37D6D94B-0AD3-42BD-A7B1-86C9FF1A1B7F}" destId="{E6EC04D4-3AC7-405D-B34A-D48046CA695E}"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12A47-E25C-44AE-ADAC-C72CBBCC8C48}">
      <dsp:nvSpPr>
        <dsp:cNvPr id="0" name=""/>
        <dsp:cNvSpPr/>
      </dsp:nvSpPr>
      <dsp:spPr>
        <a:xfrm rot="16200000">
          <a:off x="300" y="67549"/>
          <a:ext cx="3446301" cy="3446301"/>
        </a:xfrm>
        <a:prstGeom prst="upArrow">
          <a:avLst>
            <a:gd name="adj1" fmla="val 50000"/>
            <a:gd name="adj2" fmla="val 35000"/>
          </a:avLst>
        </a:prstGeom>
        <a:solidFill>
          <a:srgbClr val="E5E9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Algerian" pitchFamily="82" charset="0"/>
            </a:rPr>
            <a:t>identification</a:t>
          </a:r>
          <a:endParaRPr lang="en-US" sz="2600" kern="1200" dirty="0">
            <a:solidFill>
              <a:schemeClr val="bg1"/>
            </a:solidFill>
            <a:latin typeface="Algerian" pitchFamily="82" charset="0"/>
          </a:endParaRPr>
        </a:p>
      </dsp:txBody>
      <dsp:txXfrm rot="5400000">
        <a:off x="603404" y="929123"/>
        <a:ext cx="2843198" cy="1723151"/>
      </dsp:txXfrm>
    </dsp:sp>
    <dsp:sp modelId="{F3B04533-E5DE-417B-921C-240794F6BD83}">
      <dsp:nvSpPr>
        <dsp:cNvPr id="0" name=""/>
        <dsp:cNvSpPr/>
      </dsp:nvSpPr>
      <dsp:spPr>
        <a:xfrm rot="5400000">
          <a:off x="3792397" y="67549"/>
          <a:ext cx="3446301" cy="3446301"/>
        </a:xfrm>
        <a:prstGeom prst="upArrow">
          <a:avLst>
            <a:gd name="adj1" fmla="val 50000"/>
            <a:gd name="adj2" fmla="val 35000"/>
          </a:avLst>
        </a:prstGeom>
        <a:solidFill>
          <a:srgbClr val="21F7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latin typeface="Algerian" pitchFamily="82" charset="0"/>
            </a:rPr>
            <a:t>mitigation</a:t>
          </a:r>
          <a:endParaRPr lang="en-US" sz="2600" kern="1200" dirty="0">
            <a:latin typeface="Algerian" pitchFamily="82" charset="0"/>
          </a:endParaRPr>
        </a:p>
      </dsp:txBody>
      <dsp:txXfrm rot="-5400000">
        <a:off x="3792398" y="929124"/>
        <a:ext cx="2843198" cy="1723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C04D4-3AC7-405D-B34A-D48046CA695E}">
      <dsp:nvSpPr>
        <dsp:cNvPr id="0" name=""/>
        <dsp:cNvSpPr/>
      </dsp:nvSpPr>
      <dsp:spPr>
        <a:xfrm>
          <a:off x="0" y="242760"/>
          <a:ext cx="7370797" cy="44224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smtClean="0"/>
            <a:t>The defluoridating agents may be divided into four basic types depending upon the process of removal of fluoride.</a:t>
          </a:r>
          <a:endParaRPr lang="en-US" sz="3200" kern="1200"/>
        </a:p>
        <a:p>
          <a:pPr marL="228600" lvl="1" indent="-228600" algn="l" defTabSz="1111250" rtl="0">
            <a:lnSpc>
              <a:spcPct val="90000"/>
            </a:lnSpc>
            <a:spcBef>
              <a:spcPct val="0"/>
            </a:spcBef>
            <a:spcAft>
              <a:spcPct val="15000"/>
            </a:spcAft>
            <a:buChar char="••"/>
          </a:pPr>
          <a:r>
            <a:rPr lang="en-US" sz="2500" b="1" kern="1200" smtClean="0"/>
            <a:t>Adsorption technique</a:t>
          </a:r>
          <a:endParaRPr lang="en-US" sz="2500" kern="1200"/>
        </a:p>
        <a:p>
          <a:pPr marL="228600" lvl="1" indent="-228600" algn="l" defTabSz="1111250" rtl="0">
            <a:lnSpc>
              <a:spcPct val="90000"/>
            </a:lnSpc>
            <a:spcBef>
              <a:spcPct val="0"/>
            </a:spcBef>
            <a:spcAft>
              <a:spcPct val="15000"/>
            </a:spcAft>
            <a:buChar char="••"/>
          </a:pPr>
          <a:r>
            <a:rPr lang="en-US" sz="2500" b="1" kern="1200" smtClean="0"/>
            <a:t>Ion-exchange technique</a:t>
          </a:r>
          <a:endParaRPr lang="en-US" sz="2500" kern="1200"/>
        </a:p>
        <a:p>
          <a:pPr marL="228600" lvl="1" indent="-228600" algn="l" defTabSz="1111250" rtl="0">
            <a:lnSpc>
              <a:spcPct val="90000"/>
            </a:lnSpc>
            <a:spcBef>
              <a:spcPct val="0"/>
            </a:spcBef>
            <a:spcAft>
              <a:spcPct val="15000"/>
            </a:spcAft>
            <a:buChar char="••"/>
          </a:pPr>
          <a:r>
            <a:rPr lang="en-US" sz="2500" b="1" kern="1200" smtClean="0"/>
            <a:t>Precipitation technique, and </a:t>
          </a:r>
          <a:endParaRPr lang="en-US" sz="2500" kern="1200"/>
        </a:p>
        <a:p>
          <a:pPr marL="228600" lvl="1" indent="-228600" algn="l" defTabSz="1111250" rtl="0">
            <a:lnSpc>
              <a:spcPct val="90000"/>
            </a:lnSpc>
            <a:spcBef>
              <a:spcPct val="0"/>
            </a:spcBef>
            <a:spcAft>
              <a:spcPct val="15000"/>
            </a:spcAft>
            <a:buChar char="••"/>
          </a:pPr>
          <a:r>
            <a:rPr lang="en-US" sz="2500" b="1" kern="1200" smtClean="0"/>
            <a:t>Other techniques</a:t>
          </a:r>
          <a:r>
            <a:rPr lang="en-US" sz="2500" b="1" i="1" kern="1200" smtClean="0"/>
            <a:t>, which include electro chemical defluoridation and Reverse Osmosis</a:t>
          </a:r>
          <a:r>
            <a:rPr lang="en-US" sz="2500" b="1" kern="1200" smtClean="0"/>
            <a:t>.</a:t>
          </a:r>
          <a:endParaRPr lang="en-US" sz="2500" kern="1200"/>
        </a:p>
      </dsp:txBody>
      <dsp:txXfrm>
        <a:off x="129530" y="372290"/>
        <a:ext cx="7111737" cy="4163418"/>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E26FD-DD40-491E-8D99-82F4486B6744}" type="datetimeFigureOut">
              <a:rPr lang="en-US" smtClean="0"/>
              <a:pPr/>
              <a:t>8/10/2023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14EBF-E39F-4B29-8971-7E841F339153}" type="slidenum">
              <a:rPr lang="en-US" smtClean="0"/>
              <a:pPr/>
              <a:t>‹#›</a:t>
            </a:fld>
            <a:endParaRPr lang="en-US"/>
          </a:p>
        </p:txBody>
      </p:sp>
    </p:spTree>
    <p:extLst>
      <p:ext uri="{BB962C8B-B14F-4D97-AF65-F5344CB8AC3E}">
        <p14:creationId xmlns:p14="http://schemas.microsoft.com/office/powerpoint/2010/main" val="305901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Icoh</a:t>
            </a:r>
            <a:r>
              <a:rPr lang="en-US" dirty="0" smtClean="0"/>
              <a:t>: </a:t>
            </a:r>
            <a:r>
              <a:rPr lang="en-US" dirty="0" err="1" smtClean="0"/>
              <a:t>interational</a:t>
            </a:r>
            <a:r>
              <a:rPr lang="en-US" dirty="0" smtClean="0"/>
              <a:t> </a:t>
            </a:r>
            <a:r>
              <a:rPr lang="en-US" dirty="0" err="1" smtClean="0"/>
              <a:t>commision</a:t>
            </a:r>
            <a:r>
              <a:rPr lang="en-US" dirty="0" smtClean="0"/>
              <a:t> for occupation health</a:t>
            </a:r>
            <a:endParaRPr lang="en-US" dirty="0"/>
          </a:p>
        </p:txBody>
      </p:sp>
      <p:sp>
        <p:nvSpPr>
          <p:cNvPr id="4" name="Slide Number Placeholder 3"/>
          <p:cNvSpPr>
            <a:spLocks noGrp="1"/>
          </p:cNvSpPr>
          <p:nvPr>
            <p:ph type="sldNum" sz="quarter" idx="10"/>
          </p:nvPr>
        </p:nvSpPr>
        <p:spPr/>
        <p:txBody>
          <a:bodyPr/>
          <a:lstStyle/>
          <a:p>
            <a:fld id="{FF114EBF-E39F-4B29-8971-7E841F339153}"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extLst>
          </p:cNvPr>
          <p:cNvSpPr/>
          <p:nvPr userDrawn="1"/>
        </p:nvSpPr>
        <p:spPr>
          <a:xfrm flipV="1">
            <a:off x="685800" y="3509963"/>
            <a:ext cx="7772400" cy="920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1438" y="180975"/>
            <a:ext cx="13811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68763" y="5559425"/>
            <a:ext cx="10064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80931"/>
            <a:ext cx="7772400" cy="2129032"/>
          </a:xfrm>
          <a:noFill/>
        </p:spPr>
        <p:txBody>
          <a:bodyPr anchor="b">
            <a:normAutofit/>
          </a:bodyPr>
          <a:lstStyle>
            <a:lvl1pPr algn="ctr">
              <a:defRPr sz="4800">
                <a:solidFill>
                  <a:srgbClr val="0066CC"/>
                </a:solidFill>
              </a:defRPr>
            </a:lvl1pPr>
          </a:lstStyle>
          <a:p>
            <a:r>
              <a:rPr lang="en-US"/>
              <a:t>Click to edit Master title style</a:t>
            </a:r>
            <a:endParaRPr lang="en-US" dirty="0"/>
          </a:p>
        </p:txBody>
      </p:sp>
      <p:sp>
        <p:nvSpPr>
          <p:cNvPr id="3" name="Subtitle 2"/>
          <p:cNvSpPr>
            <a:spLocks noGrp="1"/>
          </p:cNvSpPr>
          <p:nvPr>
            <p:ph type="subTitle" idx="1"/>
          </p:nvPr>
        </p:nvSpPr>
        <p:spPr>
          <a:xfrm>
            <a:off x="1144553" y="3696600"/>
            <a:ext cx="6858000" cy="1655762"/>
          </a:xfrm>
        </p:spPr>
        <p:txBody>
          <a:bodyPr>
            <a:normAutofit/>
          </a:bodyPr>
          <a:lstStyle>
            <a:lvl1pPr marL="0" indent="0" algn="ctr">
              <a:buNone/>
              <a:defRPr sz="2800">
                <a:solidFill>
                  <a:srgbClr val="0099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3"/>
          <p:cNvSpPr>
            <a:spLocks noGrp="1"/>
          </p:cNvSpPr>
          <p:nvPr>
            <p:ph type="dt" sz="half" idx="10"/>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C0813EB0-C257-4D5E-8226-86FDA01E8F09}" type="datetime1">
              <a:rPr lang="en-US"/>
              <a:pPr>
                <a:defRPr/>
              </a:pPr>
              <a:t>8/10/2023</a:t>
            </a:fld>
            <a:endParaRPr lang="en-US"/>
          </a:p>
        </p:txBody>
      </p:sp>
      <p:sp>
        <p:nvSpPr>
          <p:cNvPr id="8" name="Footer Placeholder 4"/>
          <p:cNvSpPr>
            <a:spLocks noGrp="1"/>
          </p:cNvSpPr>
          <p:nvPr>
            <p:ph type="ftr" sz="quarter" idx="11"/>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r>
              <a:rPr lang="en-US"/>
              <a:t>Prof Shreyas Shah</a:t>
            </a:r>
          </a:p>
        </p:txBody>
      </p:sp>
      <p:sp>
        <p:nvSpPr>
          <p:cNvPr id="9" name="Slide Number Placeholder 5"/>
          <p:cNvSpPr>
            <a:spLocks noGrp="1"/>
          </p:cNvSpPr>
          <p:nvPr>
            <p:ph type="sldNum" sz="quarter" idx="12"/>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71641F86-619C-4F7D-BA69-EF26C88FB9F6}" type="slidenum">
              <a:rPr lang="en-US"/>
              <a:pPr>
                <a:defRPr/>
              </a:pPr>
              <a:t>‹#›</a:t>
            </a:fld>
            <a:endParaRPr lang="en-US"/>
          </a:p>
        </p:txBody>
      </p:sp>
    </p:spTree>
    <p:extLst>
      <p:ext uri="{BB962C8B-B14F-4D97-AF65-F5344CB8AC3E}">
        <p14:creationId xmlns:p14="http://schemas.microsoft.com/office/powerpoint/2010/main" val="409056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extLst>
          </p:cNvPr>
          <p:cNvSpPr/>
          <p:nvPr userDrawn="1"/>
        </p:nvSpPr>
        <p:spPr>
          <a:xfrm flipV="1">
            <a:off x="1144588" y="1130300"/>
            <a:ext cx="7370762" cy="904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tangle 4">
            <a:extLst>
              <a:ext uri="{FF2B5EF4-FFF2-40B4-BE49-F238E27FC236}"/>
            </a:extLst>
          </p:cNvPr>
          <p:cNvSpPr/>
          <p:nvPr userDrawn="1"/>
        </p:nvSpPr>
        <p:spPr>
          <a:xfrm flipV="1">
            <a:off x="1144588" y="6232525"/>
            <a:ext cx="7370762" cy="920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988" y="365125"/>
            <a:ext cx="9080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5867400"/>
            <a:ext cx="792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extLst>
          </p:cNvPr>
          <p:cNvSpPr/>
          <p:nvPr userDrawn="1"/>
        </p:nvSpPr>
        <p:spPr>
          <a:xfrm rot="16200000">
            <a:off x="-1903196" y="3154865"/>
            <a:ext cx="4908001" cy="677108"/>
          </a:xfrm>
          <a:prstGeom prst="rect">
            <a:avLst/>
          </a:prstGeom>
          <a:noFill/>
        </p:spPr>
        <p:txBody>
          <a:bodyPr>
            <a:spAutoFit/>
          </a:bodyPr>
          <a:lstStyle/>
          <a:p>
            <a:pPr algn="ctr" defTabSz="457200">
              <a:defRPr/>
            </a:pPr>
            <a:r>
              <a:rPr lang="en-US" sz="2000" b="1" dirty="0">
                <a:ln w="0"/>
                <a:gradFill>
                  <a:gsLst>
                    <a:gs pos="21000">
                      <a:srgbClr val="0066CC"/>
                    </a:gs>
                    <a:gs pos="88000">
                      <a:srgbClr val="66CCFF"/>
                    </a:gs>
                  </a:gsLst>
                  <a:lin ang="5400000"/>
                </a:gradFill>
                <a:latin typeface="Century Gothic" panose="020B0502020202020204" pitchFamily="34" charset="0"/>
              </a:rPr>
              <a:t>SUMANDEEP VIDYAPEETH</a:t>
            </a:r>
          </a:p>
          <a:p>
            <a:pPr algn="ctr" defTabSz="457200">
              <a:defRPr/>
            </a:pPr>
            <a:r>
              <a:rPr lang="en-US" b="1" dirty="0">
                <a:ln w="0"/>
                <a:gradFill>
                  <a:gsLst>
                    <a:gs pos="21000">
                      <a:srgbClr val="0066CC"/>
                    </a:gs>
                    <a:gs pos="88000">
                      <a:srgbClr val="66CCFF"/>
                    </a:gs>
                  </a:gsLst>
                  <a:lin ang="5400000"/>
                </a:gradFill>
                <a:latin typeface="Century Gothic" panose="020B0502020202020204" pitchFamily="34" charset="0"/>
              </a:rPr>
              <a:t>K M SHAH DENTAL COLLEGE AND HOSPITAL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44552" y="1251186"/>
            <a:ext cx="7370797" cy="49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2B39E475-3D98-48B6-A95D-71EB4202B257}" type="datetime1">
              <a:rPr lang="en-US"/>
              <a:pPr>
                <a:defRPr/>
              </a:pPr>
              <a:t>8/10/2023</a:t>
            </a:fld>
            <a:endParaRPr lang="en-US"/>
          </a:p>
        </p:txBody>
      </p:sp>
      <p:sp>
        <p:nvSpPr>
          <p:cNvPr id="10" name="Footer Placeholder 4"/>
          <p:cNvSpPr>
            <a:spLocks noGrp="1"/>
          </p:cNvSpPr>
          <p:nvPr>
            <p:ph type="ftr" sz="quarter" idx="11"/>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r>
              <a:rPr lang="en-US"/>
              <a:t>Prof Shreyas Shah</a:t>
            </a:r>
          </a:p>
        </p:txBody>
      </p:sp>
      <p:sp>
        <p:nvSpPr>
          <p:cNvPr id="11" name="Slide Number Placeholder 5"/>
          <p:cNvSpPr>
            <a:spLocks noGrp="1"/>
          </p:cNvSpPr>
          <p:nvPr>
            <p:ph type="sldNum" sz="quarter" idx="12"/>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CBEECD83-C150-42FC-A763-D9C7AA290F0D}" type="slidenum">
              <a:rPr lang="en-US"/>
              <a:pPr>
                <a:defRPr/>
              </a:pPr>
              <a:t>‹#›</a:t>
            </a:fld>
            <a:endParaRPr lang="en-US"/>
          </a:p>
        </p:txBody>
      </p:sp>
    </p:spTree>
    <p:extLst>
      <p:ext uri="{BB962C8B-B14F-4D97-AF65-F5344CB8AC3E}">
        <p14:creationId xmlns:p14="http://schemas.microsoft.com/office/powerpoint/2010/main" val="27235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extLst>
          </p:cNvPr>
          <p:cNvSpPr/>
          <p:nvPr userDrawn="1"/>
        </p:nvSpPr>
        <p:spPr>
          <a:xfrm flipV="1">
            <a:off x="1144588" y="1130300"/>
            <a:ext cx="7370762" cy="904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tangle 5">
            <a:extLst>
              <a:ext uri="{FF2B5EF4-FFF2-40B4-BE49-F238E27FC236}"/>
            </a:extLst>
          </p:cNvPr>
          <p:cNvSpPr/>
          <p:nvPr userDrawn="1"/>
        </p:nvSpPr>
        <p:spPr>
          <a:xfrm flipV="1">
            <a:off x="1144588" y="6232525"/>
            <a:ext cx="7370762" cy="920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7"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988" y="365125"/>
            <a:ext cx="9080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5867400"/>
            <a:ext cx="792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extLst>
          </p:cNvPr>
          <p:cNvSpPr/>
          <p:nvPr userDrawn="1"/>
        </p:nvSpPr>
        <p:spPr>
          <a:xfrm rot="16200000">
            <a:off x="-1903196" y="3154865"/>
            <a:ext cx="4908001" cy="677108"/>
          </a:xfrm>
          <a:prstGeom prst="rect">
            <a:avLst/>
          </a:prstGeom>
          <a:noFill/>
        </p:spPr>
        <p:txBody>
          <a:bodyPr>
            <a:spAutoFit/>
          </a:bodyPr>
          <a:lstStyle/>
          <a:p>
            <a:pPr algn="ctr" defTabSz="457200">
              <a:defRPr/>
            </a:pPr>
            <a:r>
              <a:rPr lang="en-US" sz="2000" b="1" dirty="0">
                <a:ln w="0"/>
                <a:gradFill>
                  <a:gsLst>
                    <a:gs pos="21000">
                      <a:srgbClr val="0066CC"/>
                    </a:gs>
                    <a:gs pos="88000">
                      <a:srgbClr val="66CCFF"/>
                    </a:gs>
                  </a:gsLst>
                  <a:lin ang="5400000"/>
                </a:gradFill>
                <a:latin typeface="Century Gothic" panose="020B0502020202020204" pitchFamily="34" charset="0"/>
              </a:rPr>
              <a:t>SUMANDEEP VIDYAPEETH</a:t>
            </a:r>
          </a:p>
          <a:p>
            <a:pPr algn="ctr" defTabSz="457200">
              <a:defRPr/>
            </a:pPr>
            <a:r>
              <a:rPr lang="en-US" b="1" dirty="0">
                <a:ln w="0"/>
                <a:gradFill>
                  <a:gsLst>
                    <a:gs pos="21000">
                      <a:srgbClr val="0066CC"/>
                    </a:gs>
                    <a:gs pos="88000">
                      <a:srgbClr val="66CCFF"/>
                    </a:gs>
                  </a:gsLst>
                  <a:lin ang="5400000"/>
                </a:gradFill>
                <a:latin typeface="Century Gothic" panose="020B0502020202020204" pitchFamily="34" charset="0"/>
              </a:rPr>
              <a:t>K M SHAH DENTAL COLLEGE AND HOSPITAL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4551" y="1184989"/>
            <a:ext cx="3616135" cy="4991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99211" y="1184989"/>
            <a:ext cx="3616135" cy="4991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4"/>
          <p:cNvSpPr>
            <a:spLocks noGrp="1"/>
          </p:cNvSpPr>
          <p:nvPr>
            <p:ph type="dt" sz="half" idx="10"/>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5A7B9042-4259-4D32-A115-55AAB5F32D8B}" type="datetime1">
              <a:rPr lang="en-US"/>
              <a:pPr>
                <a:defRPr/>
              </a:pPr>
              <a:t>8/10/2023</a:t>
            </a:fld>
            <a:endParaRPr lang="en-US"/>
          </a:p>
        </p:txBody>
      </p:sp>
      <p:sp>
        <p:nvSpPr>
          <p:cNvPr id="11" name="Footer Placeholder 5"/>
          <p:cNvSpPr>
            <a:spLocks noGrp="1"/>
          </p:cNvSpPr>
          <p:nvPr>
            <p:ph type="ftr" sz="quarter" idx="11"/>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r>
              <a:rPr lang="en-US"/>
              <a:t>Prof Shreyas Shah</a:t>
            </a:r>
          </a:p>
        </p:txBody>
      </p:sp>
      <p:sp>
        <p:nvSpPr>
          <p:cNvPr id="12" name="Slide Number Placeholder 6"/>
          <p:cNvSpPr>
            <a:spLocks noGrp="1"/>
          </p:cNvSpPr>
          <p:nvPr>
            <p:ph type="sldNum" sz="quarter" idx="12"/>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F30FAEF3-9D89-4C94-9764-A75E021E74F4}" type="slidenum">
              <a:rPr lang="en-US"/>
              <a:pPr>
                <a:defRPr/>
              </a:pPr>
              <a:t>‹#›</a:t>
            </a:fld>
            <a:endParaRPr lang="en-US"/>
          </a:p>
        </p:txBody>
      </p:sp>
    </p:spTree>
    <p:extLst>
      <p:ext uri="{BB962C8B-B14F-4D97-AF65-F5344CB8AC3E}">
        <p14:creationId xmlns:p14="http://schemas.microsoft.com/office/powerpoint/2010/main" val="95048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extLst>
          </p:cNvPr>
          <p:cNvSpPr/>
          <p:nvPr userDrawn="1"/>
        </p:nvSpPr>
        <p:spPr>
          <a:xfrm flipV="1">
            <a:off x="1144588" y="1130300"/>
            <a:ext cx="7370762" cy="904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tangle 7">
            <a:extLst>
              <a:ext uri="{FF2B5EF4-FFF2-40B4-BE49-F238E27FC236}"/>
            </a:extLst>
          </p:cNvPr>
          <p:cNvSpPr/>
          <p:nvPr userDrawn="1"/>
        </p:nvSpPr>
        <p:spPr>
          <a:xfrm flipV="1">
            <a:off x="1144588" y="6232525"/>
            <a:ext cx="7370762" cy="920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988" y="365125"/>
            <a:ext cx="9080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5867400"/>
            <a:ext cx="792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extLst>
          </p:cNvPr>
          <p:cNvSpPr/>
          <p:nvPr userDrawn="1"/>
        </p:nvSpPr>
        <p:spPr>
          <a:xfrm rot="16200000">
            <a:off x="-1903196" y="3154865"/>
            <a:ext cx="4908001" cy="677108"/>
          </a:xfrm>
          <a:prstGeom prst="rect">
            <a:avLst/>
          </a:prstGeom>
          <a:noFill/>
        </p:spPr>
        <p:txBody>
          <a:bodyPr>
            <a:spAutoFit/>
          </a:bodyPr>
          <a:lstStyle/>
          <a:p>
            <a:pPr algn="ctr" defTabSz="457200">
              <a:defRPr/>
            </a:pPr>
            <a:r>
              <a:rPr lang="en-US" sz="2000" b="1" dirty="0">
                <a:ln w="0"/>
                <a:gradFill>
                  <a:gsLst>
                    <a:gs pos="21000">
                      <a:srgbClr val="0066CC"/>
                    </a:gs>
                    <a:gs pos="88000">
                      <a:srgbClr val="66CCFF"/>
                    </a:gs>
                  </a:gsLst>
                  <a:lin ang="5400000"/>
                </a:gradFill>
                <a:latin typeface="Century Gothic" panose="020B0502020202020204" pitchFamily="34" charset="0"/>
              </a:rPr>
              <a:t>SUMANDEEP VIDYAPEETH</a:t>
            </a:r>
          </a:p>
          <a:p>
            <a:pPr algn="ctr" defTabSz="457200">
              <a:defRPr/>
            </a:pPr>
            <a:r>
              <a:rPr lang="en-US" b="1" dirty="0">
                <a:ln w="0"/>
                <a:gradFill>
                  <a:gsLst>
                    <a:gs pos="21000">
                      <a:srgbClr val="0066CC"/>
                    </a:gs>
                    <a:gs pos="88000">
                      <a:srgbClr val="66CCFF"/>
                    </a:gs>
                  </a:gsLst>
                  <a:lin ang="5400000"/>
                </a:gradFill>
                <a:latin typeface="Century Gothic" panose="020B0502020202020204" pitchFamily="34" charset="0"/>
              </a:rPr>
              <a:t>K M SHAH DENTAL COLLEGE AND HOSPITAL</a:t>
            </a:r>
          </a:p>
        </p:txBody>
      </p:sp>
      <p:sp>
        <p:nvSpPr>
          <p:cNvPr id="3" name="Text Placeholder 2"/>
          <p:cNvSpPr>
            <a:spLocks noGrp="1"/>
          </p:cNvSpPr>
          <p:nvPr>
            <p:ph type="body" idx="1"/>
          </p:nvPr>
        </p:nvSpPr>
        <p:spPr>
          <a:xfrm>
            <a:off x="1143355" y="1283220"/>
            <a:ext cx="3617331" cy="726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899211" y="1283220"/>
            <a:ext cx="3617331" cy="726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a:extLst>
              <a:ext uri="{FF2B5EF4-FFF2-40B4-BE49-F238E27FC236}"/>
            </a:extLst>
          </p:cNvPr>
          <p:cNvSpPr>
            <a:spLocks noGrp="1"/>
          </p:cNvSpPr>
          <p:nvPr>
            <p:ph type="title"/>
          </p:nvPr>
        </p:nvSpPr>
        <p:spPr>
          <a:xfrm>
            <a:off x="1144554" y="365128"/>
            <a:ext cx="6983446" cy="726555"/>
          </a:xfrm>
        </p:spPr>
        <p:txBody>
          <a:bodyPr/>
          <a:lstStyle/>
          <a:p>
            <a:r>
              <a:rPr lang="en-US"/>
              <a:t>Click to edit Master title style</a:t>
            </a:r>
            <a:endParaRPr lang="en-US" dirty="0"/>
          </a:p>
        </p:txBody>
      </p:sp>
      <p:sp>
        <p:nvSpPr>
          <p:cNvPr id="21" name="Content Placeholder 2">
            <a:extLst>
              <a:ext uri="{FF2B5EF4-FFF2-40B4-BE49-F238E27FC236}"/>
            </a:extLst>
          </p:cNvPr>
          <p:cNvSpPr>
            <a:spLocks noGrp="1"/>
          </p:cNvSpPr>
          <p:nvPr>
            <p:ph sz="half" idx="13"/>
          </p:nvPr>
        </p:nvSpPr>
        <p:spPr>
          <a:xfrm>
            <a:off x="1144551" y="2076013"/>
            <a:ext cx="3616135" cy="4100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3">
            <a:extLst>
              <a:ext uri="{FF2B5EF4-FFF2-40B4-BE49-F238E27FC236}"/>
            </a:extLst>
          </p:cNvPr>
          <p:cNvSpPr>
            <a:spLocks noGrp="1"/>
          </p:cNvSpPr>
          <p:nvPr>
            <p:ph sz="half" idx="2"/>
          </p:nvPr>
        </p:nvSpPr>
        <p:spPr>
          <a:xfrm>
            <a:off x="4899211" y="2076013"/>
            <a:ext cx="3616135" cy="4100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6"/>
          <p:cNvSpPr>
            <a:spLocks noGrp="1"/>
          </p:cNvSpPr>
          <p:nvPr>
            <p:ph type="dt" sz="half" idx="14"/>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82B321B6-68D0-4079-A67E-0F6ECD5AAB7C}" type="datetime1">
              <a:rPr lang="en-US"/>
              <a:pPr>
                <a:defRPr/>
              </a:pPr>
              <a:t>8/10/2023</a:t>
            </a:fld>
            <a:endParaRPr lang="en-US"/>
          </a:p>
        </p:txBody>
      </p:sp>
      <p:sp>
        <p:nvSpPr>
          <p:cNvPr id="14" name="Footer Placeholder 7"/>
          <p:cNvSpPr>
            <a:spLocks noGrp="1"/>
          </p:cNvSpPr>
          <p:nvPr>
            <p:ph type="ftr" sz="quarter" idx="15"/>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r>
              <a:rPr lang="en-US"/>
              <a:t>Prof Shreyas Shah</a:t>
            </a:r>
          </a:p>
        </p:txBody>
      </p:sp>
      <p:sp>
        <p:nvSpPr>
          <p:cNvPr id="15" name="Slide Number Placeholder 8"/>
          <p:cNvSpPr>
            <a:spLocks noGrp="1"/>
          </p:cNvSpPr>
          <p:nvPr>
            <p:ph type="sldNum" sz="quarter" idx="16"/>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11D5A992-863B-461F-B85D-E349BDB174A7}" type="slidenum">
              <a:rPr lang="en-US"/>
              <a:pPr>
                <a:defRPr/>
              </a:pPr>
              <a:t>‹#›</a:t>
            </a:fld>
            <a:endParaRPr lang="en-US"/>
          </a:p>
        </p:txBody>
      </p:sp>
    </p:spTree>
    <p:extLst>
      <p:ext uri="{BB962C8B-B14F-4D97-AF65-F5344CB8AC3E}">
        <p14:creationId xmlns:p14="http://schemas.microsoft.com/office/powerpoint/2010/main" val="19188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extLst>
          </p:cNvPr>
          <p:cNvSpPr/>
          <p:nvPr userDrawn="1"/>
        </p:nvSpPr>
        <p:spPr>
          <a:xfrm flipV="1">
            <a:off x="1144588" y="1130300"/>
            <a:ext cx="7370762" cy="904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4" name="Rectangle 3">
            <a:extLst>
              <a:ext uri="{FF2B5EF4-FFF2-40B4-BE49-F238E27FC236}"/>
            </a:extLst>
          </p:cNvPr>
          <p:cNvSpPr/>
          <p:nvPr userDrawn="1"/>
        </p:nvSpPr>
        <p:spPr>
          <a:xfrm flipV="1">
            <a:off x="1144588" y="6232525"/>
            <a:ext cx="7370762" cy="920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5"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988" y="365125"/>
            <a:ext cx="9080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5867400"/>
            <a:ext cx="792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extLst>
          </p:cNvPr>
          <p:cNvSpPr/>
          <p:nvPr userDrawn="1"/>
        </p:nvSpPr>
        <p:spPr>
          <a:xfrm rot="16200000">
            <a:off x="-1903196" y="3154865"/>
            <a:ext cx="4908001" cy="677108"/>
          </a:xfrm>
          <a:prstGeom prst="rect">
            <a:avLst/>
          </a:prstGeom>
          <a:noFill/>
        </p:spPr>
        <p:txBody>
          <a:bodyPr>
            <a:spAutoFit/>
          </a:bodyPr>
          <a:lstStyle/>
          <a:p>
            <a:pPr algn="ctr" defTabSz="457200">
              <a:defRPr/>
            </a:pPr>
            <a:r>
              <a:rPr lang="en-US" sz="2000" b="1" dirty="0">
                <a:ln w="0"/>
                <a:gradFill>
                  <a:gsLst>
                    <a:gs pos="21000">
                      <a:srgbClr val="0066CC"/>
                    </a:gs>
                    <a:gs pos="88000">
                      <a:srgbClr val="66CCFF"/>
                    </a:gs>
                  </a:gsLst>
                  <a:lin ang="5400000"/>
                </a:gradFill>
                <a:latin typeface="Century Gothic" panose="020B0502020202020204" pitchFamily="34" charset="0"/>
              </a:rPr>
              <a:t>SUMANDEEP VIDYAPEETH</a:t>
            </a:r>
          </a:p>
          <a:p>
            <a:pPr algn="ctr" defTabSz="457200">
              <a:defRPr/>
            </a:pPr>
            <a:r>
              <a:rPr lang="en-US" b="1" dirty="0">
                <a:ln w="0"/>
                <a:gradFill>
                  <a:gsLst>
                    <a:gs pos="21000">
                      <a:srgbClr val="0066CC"/>
                    </a:gs>
                    <a:gs pos="88000">
                      <a:srgbClr val="66CCFF"/>
                    </a:gs>
                  </a:gsLst>
                  <a:lin ang="5400000"/>
                </a:gradFill>
                <a:latin typeface="Century Gothic" panose="020B0502020202020204" pitchFamily="34" charset="0"/>
              </a:rPr>
              <a:t>K M SHAH DENTAL COLLEGE AND HOSPITAL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Date Placeholder 2"/>
          <p:cNvSpPr>
            <a:spLocks noGrp="1"/>
          </p:cNvSpPr>
          <p:nvPr>
            <p:ph type="dt" sz="half" idx="10"/>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1AD4B140-C0FD-47A9-B7D6-0C6D164218A1}" type="datetime1">
              <a:rPr lang="en-US"/>
              <a:pPr>
                <a:defRPr/>
              </a:pPr>
              <a:t>8/10/2023</a:t>
            </a:fld>
            <a:endParaRPr lang="en-US"/>
          </a:p>
        </p:txBody>
      </p:sp>
      <p:sp>
        <p:nvSpPr>
          <p:cNvPr id="9" name="Footer Placeholder 3"/>
          <p:cNvSpPr>
            <a:spLocks noGrp="1"/>
          </p:cNvSpPr>
          <p:nvPr>
            <p:ph type="ftr" sz="quarter" idx="11"/>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r>
              <a:rPr lang="en-US"/>
              <a:t>Prof Shreyas Shah</a:t>
            </a:r>
          </a:p>
        </p:txBody>
      </p:sp>
      <p:sp>
        <p:nvSpPr>
          <p:cNvPr id="10" name="Slide Number Placeholder 4"/>
          <p:cNvSpPr>
            <a:spLocks noGrp="1"/>
          </p:cNvSpPr>
          <p:nvPr>
            <p:ph type="sldNum" sz="quarter" idx="12"/>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DFE098C3-127F-435D-877B-CCB7C166C4C4}" type="slidenum">
              <a:rPr lang="en-US"/>
              <a:pPr>
                <a:defRPr/>
              </a:pPr>
              <a:t>‹#›</a:t>
            </a:fld>
            <a:endParaRPr lang="en-US"/>
          </a:p>
        </p:txBody>
      </p:sp>
    </p:spTree>
    <p:extLst>
      <p:ext uri="{BB962C8B-B14F-4D97-AF65-F5344CB8AC3E}">
        <p14:creationId xmlns:p14="http://schemas.microsoft.com/office/powerpoint/2010/main" val="262293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extLst>
          </p:cNvPr>
          <p:cNvSpPr/>
          <p:nvPr userDrawn="1"/>
        </p:nvSpPr>
        <p:spPr>
          <a:xfrm flipV="1">
            <a:off x="1144588" y="6232525"/>
            <a:ext cx="7370762" cy="920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988" y="365125"/>
            <a:ext cx="9080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5867400"/>
            <a:ext cx="792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extLst>
          </p:cNvPr>
          <p:cNvSpPr/>
          <p:nvPr userDrawn="1"/>
        </p:nvSpPr>
        <p:spPr>
          <a:xfrm rot="16200000">
            <a:off x="-1903196" y="3154865"/>
            <a:ext cx="4908001" cy="677108"/>
          </a:xfrm>
          <a:prstGeom prst="rect">
            <a:avLst/>
          </a:prstGeom>
          <a:noFill/>
        </p:spPr>
        <p:txBody>
          <a:bodyPr>
            <a:spAutoFit/>
          </a:bodyPr>
          <a:lstStyle/>
          <a:p>
            <a:pPr algn="ctr" defTabSz="457200">
              <a:defRPr/>
            </a:pPr>
            <a:r>
              <a:rPr lang="en-US" sz="2000" b="1" dirty="0">
                <a:ln w="0"/>
                <a:gradFill>
                  <a:gsLst>
                    <a:gs pos="21000">
                      <a:srgbClr val="0066CC"/>
                    </a:gs>
                    <a:gs pos="88000">
                      <a:srgbClr val="66CCFF"/>
                    </a:gs>
                  </a:gsLst>
                  <a:lin ang="5400000"/>
                </a:gradFill>
                <a:latin typeface="Century Gothic" panose="020B0502020202020204" pitchFamily="34" charset="0"/>
              </a:rPr>
              <a:t>SUMANDEEP VIDYAPEETH</a:t>
            </a:r>
          </a:p>
          <a:p>
            <a:pPr algn="ctr" defTabSz="457200">
              <a:defRPr/>
            </a:pPr>
            <a:r>
              <a:rPr lang="en-US" b="1" dirty="0">
                <a:ln w="0"/>
                <a:gradFill>
                  <a:gsLst>
                    <a:gs pos="21000">
                      <a:srgbClr val="0066CC"/>
                    </a:gs>
                    <a:gs pos="88000">
                      <a:srgbClr val="66CCFF"/>
                    </a:gs>
                  </a:gsLst>
                  <a:lin ang="5400000"/>
                </a:gradFill>
                <a:latin typeface="Century Gothic" panose="020B0502020202020204" pitchFamily="34" charset="0"/>
              </a:rPr>
              <a:t>K M SHAH DENTAL COLLEGE AND HOSPITAL</a:t>
            </a:r>
          </a:p>
        </p:txBody>
      </p:sp>
      <p:sp>
        <p:nvSpPr>
          <p:cNvPr id="6" name="Date Placeholder 1"/>
          <p:cNvSpPr>
            <a:spLocks noGrp="1"/>
          </p:cNvSpPr>
          <p:nvPr>
            <p:ph type="dt" sz="half" idx="10"/>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7AB54B17-3C63-4ED9-8232-C4CB4A16E6BA}" type="datetime1">
              <a:rPr lang="en-US"/>
              <a:pPr>
                <a:defRPr/>
              </a:pPr>
              <a:t>8/10/2023</a:t>
            </a:fld>
            <a:endParaRPr lang="en-US"/>
          </a:p>
        </p:txBody>
      </p:sp>
      <p:sp>
        <p:nvSpPr>
          <p:cNvPr id="7" name="Footer Placeholder 2"/>
          <p:cNvSpPr>
            <a:spLocks noGrp="1"/>
          </p:cNvSpPr>
          <p:nvPr>
            <p:ph type="ftr" sz="quarter" idx="11"/>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r>
              <a:rPr lang="en-US"/>
              <a:t>Prof Shreyas Shah</a:t>
            </a:r>
          </a:p>
        </p:txBody>
      </p:sp>
      <p:sp>
        <p:nvSpPr>
          <p:cNvPr id="8" name="Slide Number Placeholder 3"/>
          <p:cNvSpPr>
            <a:spLocks noGrp="1"/>
          </p:cNvSpPr>
          <p:nvPr>
            <p:ph type="sldNum" sz="quarter" idx="12"/>
          </p:nvPr>
        </p:nvSpPr>
        <p:spPr/>
        <p:txBody>
          <a:bodyPr/>
          <a:lstStyle>
            <a:lvl1pPr defTabSz="914400" fontAlgn="base">
              <a:spcBef>
                <a:spcPct val="0"/>
              </a:spcBef>
              <a:spcAft>
                <a:spcPct val="0"/>
              </a:spcAft>
              <a:defRPr>
                <a:effectLst>
                  <a:outerShdw blurRad="38100" dist="38100" dir="2700000" algn="tl">
                    <a:srgbClr val="000000">
                      <a:alpha val="43137"/>
                    </a:srgbClr>
                  </a:outerShdw>
                </a:effectLst>
              </a:defRPr>
            </a:lvl1pPr>
          </a:lstStyle>
          <a:p>
            <a:pPr>
              <a:defRPr/>
            </a:pPr>
            <a:fld id="{03B202A4-549E-4AB3-85F4-C48BDB2036C2}" type="slidenum">
              <a:rPr lang="en-US"/>
              <a:pPr>
                <a:defRPr/>
              </a:pPr>
              <a:t>‹#›</a:t>
            </a:fld>
            <a:endParaRPr lang="en-US"/>
          </a:p>
        </p:txBody>
      </p:sp>
    </p:spTree>
    <p:extLst>
      <p:ext uri="{BB962C8B-B14F-4D97-AF65-F5344CB8AC3E}">
        <p14:creationId xmlns:p14="http://schemas.microsoft.com/office/powerpoint/2010/main" val="42723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7" name="Rectangle 6">
            <a:extLst>
              <a:ext uri="{FF2B5EF4-FFF2-40B4-BE49-F238E27FC236}"/>
            </a:extLst>
          </p:cNvPr>
          <p:cNvSpPr/>
          <p:nvPr userDrawn="1"/>
        </p:nvSpPr>
        <p:spPr>
          <a:xfrm flipV="1">
            <a:off x="1144588" y="1149350"/>
            <a:ext cx="6983412" cy="444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tangle 7">
            <a:extLst>
              <a:ext uri="{FF2B5EF4-FFF2-40B4-BE49-F238E27FC236}"/>
            </a:extLst>
          </p:cNvPr>
          <p:cNvSpPr/>
          <p:nvPr userDrawn="1"/>
        </p:nvSpPr>
        <p:spPr>
          <a:xfrm flipV="1">
            <a:off x="628650" y="6251575"/>
            <a:ext cx="7886700" cy="4603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988" y="365125"/>
            <a:ext cx="9080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97850" y="223838"/>
            <a:ext cx="7921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extLst>
          </p:cNvPr>
          <p:cNvSpPr/>
          <p:nvPr userDrawn="1"/>
        </p:nvSpPr>
        <p:spPr>
          <a:xfrm>
            <a:off x="2390666" y="6274529"/>
            <a:ext cx="4362668" cy="615553"/>
          </a:xfrm>
          <a:prstGeom prst="rect">
            <a:avLst/>
          </a:prstGeom>
          <a:noFill/>
        </p:spPr>
        <p:txBody>
          <a:bodyPr>
            <a:spAutoFit/>
          </a:bodyPr>
          <a:lstStyle/>
          <a:p>
            <a:pPr algn="ctr" defTabSz="457200">
              <a:defRPr/>
            </a:pPr>
            <a:r>
              <a:rPr lang="en-US" sz="1600" b="1" dirty="0">
                <a:ln w="0"/>
                <a:gradFill>
                  <a:gsLst>
                    <a:gs pos="21000">
                      <a:srgbClr val="0066CC"/>
                    </a:gs>
                    <a:gs pos="88000">
                      <a:srgbClr val="66CCFF"/>
                    </a:gs>
                  </a:gsLst>
                  <a:lin ang="5400000"/>
                </a:gradFill>
                <a:latin typeface="Century Gothic" panose="020B0502020202020204" pitchFamily="34" charset="0"/>
              </a:rPr>
              <a:t>SUMANDEEP VIDYAPEETH</a:t>
            </a:r>
          </a:p>
          <a:p>
            <a:pPr algn="ctr" defTabSz="457200">
              <a:defRPr/>
            </a:pPr>
            <a:r>
              <a:rPr lang="en-US" b="1" dirty="0">
                <a:ln w="0"/>
                <a:gradFill>
                  <a:gsLst>
                    <a:gs pos="21000">
                      <a:srgbClr val="0066CC"/>
                    </a:gs>
                    <a:gs pos="88000">
                      <a:srgbClr val="66CCFF"/>
                    </a:gs>
                  </a:gsLst>
                  <a:lin ang="5400000"/>
                </a:gradFill>
                <a:latin typeface="Century Gothic" panose="020B0502020202020204" pitchFamily="34" charset="0"/>
              </a:rPr>
              <a:t>K M SHAH DENTAL COLLEGE</a:t>
            </a:r>
          </a:p>
        </p:txBody>
      </p:sp>
      <p:sp>
        <p:nvSpPr>
          <p:cNvPr id="3" name="Text Placeholder 2"/>
          <p:cNvSpPr>
            <a:spLocks noGrp="1"/>
          </p:cNvSpPr>
          <p:nvPr>
            <p:ph type="body" idx="1"/>
          </p:nvPr>
        </p:nvSpPr>
        <p:spPr>
          <a:xfrm>
            <a:off x="629842" y="1185863"/>
            <a:ext cx="3868340" cy="82391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103956"/>
            <a:ext cx="3868340" cy="4085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185863"/>
            <a:ext cx="3887391" cy="82391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103956"/>
            <a:ext cx="3887391" cy="4085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extLst>
          </p:cNvPr>
          <p:cNvSpPr>
            <a:spLocks noGrp="1"/>
          </p:cNvSpPr>
          <p:nvPr>
            <p:ph type="title"/>
          </p:nvPr>
        </p:nvSpPr>
        <p:spPr>
          <a:xfrm>
            <a:off x="1144554" y="365128"/>
            <a:ext cx="6983446" cy="726555"/>
          </a:xfrm>
        </p:spPr>
        <p:txBody>
          <a:bodyPr/>
          <a:lstStyle/>
          <a:p>
            <a:r>
              <a:rPr lang="en-US"/>
              <a:t>Click to edit Master title style</a:t>
            </a:r>
            <a:endParaRPr lang="en-US" dirty="0"/>
          </a:p>
        </p:txBody>
      </p:sp>
      <p:sp>
        <p:nvSpPr>
          <p:cNvPr id="13" name="Date Placeholder 3">
            <a:extLst>
              <a:ext uri="{FF2B5EF4-FFF2-40B4-BE49-F238E27FC236}"/>
            </a:extLst>
          </p:cNvPr>
          <p:cNvSpPr>
            <a:spLocks noGrp="1"/>
          </p:cNvSpPr>
          <p:nvPr>
            <p:ph type="dt" sz="half" idx="10"/>
          </p:nvPr>
        </p:nvSpPr>
        <p:spPr>
          <a:xfrm>
            <a:off x="628650" y="6356350"/>
            <a:ext cx="2057400" cy="365125"/>
          </a:xfrm>
        </p:spPr>
        <p:txBody>
          <a:bodyPr/>
          <a:lstStyle>
            <a:lvl1pPr algn="l" defTabSz="914400" fontAlgn="base">
              <a:spcBef>
                <a:spcPct val="0"/>
              </a:spcBef>
              <a:spcAft>
                <a:spcPct val="0"/>
              </a:spcAft>
              <a:defRPr sz="1400">
                <a:solidFill>
                  <a:srgbClr val="5B9BD5">
                    <a:lumMod val="60000"/>
                    <a:lumOff val="4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a:defRPr/>
            </a:pPr>
            <a:fld id="{663903D8-5548-4CA9-95C4-30A224C326C1}" type="datetime1">
              <a:rPr lang="en-US"/>
              <a:pPr>
                <a:defRPr/>
              </a:pPr>
              <a:t>8/10/2023</a:t>
            </a:fld>
            <a:endParaRPr lang="en-US"/>
          </a:p>
        </p:txBody>
      </p:sp>
      <p:sp>
        <p:nvSpPr>
          <p:cNvPr id="14" name="Footer Placeholder 4">
            <a:extLst>
              <a:ext uri="{FF2B5EF4-FFF2-40B4-BE49-F238E27FC236}"/>
            </a:extLst>
          </p:cNvPr>
          <p:cNvSpPr>
            <a:spLocks noGrp="1"/>
          </p:cNvSpPr>
          <p:nvPr>
            <p:ph type="ftr" sz="quarter" idx="11"/>
          </p:nvPr>
        </p:nvSpPr>
        <p:spPr>
          <a:xfrm rot="16200000">
            <a:off x="6240463" y="3560763"/>
            <a:ext cx="4908550" cy="323850"/>
          </a:xfrm>
        </p:spPr>
        <p:txBody>
          <a:bodyPr/>
          <a:lstStyle>
            <a:lvl1pPr algn="l" defTabSz="914400" fontAlgn="base">
              <a:spcBef>
                <a:spcPct val="0"/>
              </a:spcBef>
              <a:spcAft>
                <a:spcPct val="0"/>
              </a:spcAft>
              <a:defRPr sz="1400">
                <a:solidFill>
                  <a:srgbClr val="5B9BD5">
                    <a:lumMod val="60000"/>
                    <a:lumOff val="4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a:defRPr/>
            </a:pPr>
            <a:r>
              <a:rPr lang="en-GB"/>
              <a:t>Prof Shreyas Shah</a:t>
            </a:r>
            <a:endParaRPr lang="en-US"/>
          </a:p>
        </p:txBody>
      </p:sp>
      <p:sp>
        <p:nvSpPr>
          <p:cNvPr id="15" name="Slide Number Placeholder 5">
            <a:extLst>
              <a:ext uri="{FF2B5EF4-FFF2-40B4-BE49-F238E27FC236}"/>
            </a:extLst>
          </p:cNvPr>
          <p:cNvSpPr>
            <a:spLocks noGrp="1"/>
          </p:cNvSpPr>
          <p:nvPr>
            <p:ph type="sldNum" sz="quarter" idx="12"/>
          </p:nvPr>
        </p:nvSpPr>
        <p:spPr/>
        <p:txBody>
          <a:bodyPr/>
          <a:lstStyle>
            <a:lvl1pPr algn="r" defTabSz="914400" fontAlgn="base">
              <a:spcBef>
                <a:spcPct val="0"/>
              </a:spcBef>
              <a:spcAft>
                <a:spcPct val="0"/>
              </a:spcAft>
              <a:defRPr sz="1400">
                <a:solidFill>
                  <a:srgbClr val="5B9BD5">
                    <a:lumMod val="60000"/>
                    <a:lumOff val="4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a:defRPr/>
            </a:pPr>
            <a:fld id="{A5F2BBB7-8A9F-42C4-B695-770A1E40E489}" type="slidenum">
              <a:rPr lang="en-US"/>
              <a:pPr>
                <a:defRPr/>
              </a:pPr>
              <a:t>‹#›</a:t>
            </a:fld>
            <a:endParaRPr lang="en-US"/>
          </a:p>
        </p:txBody>
      </p:sp>
    </p:spTree>
    <p:extLst>
      <p:ext uri="{BB962C8B-B14F-4D97-AF65-F5344CB8AC3E}">
        <p14:creationId xmlns:p14="http://schemas.microsoft.com/office/powerpoint/2010/main" val="126814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rtlCol="0">
            <a:normAutofit/>
          </a:bodyPr>
          <a:lstStyle/>
          <a:p>
            <a:pPr lvl="0"/>
            <a:endParaRPr lang="en-US" noProof="0" smtClean="0"/>
          </a:p>
        </p:txBody>
      </p:sp>
    </p:spTree>
    <p:extLst>
      <p:ext uri="{BB962C8B-B14F-4D97-AF65-F5344CB8AC3E}">
        <p14:creationId xmlns:p14="http://schemas.microsoft.com/office/powerpoint/2010/main" val="387155497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4588" y="365125"/>
            <a:ext cx="7370762" cy="72707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144588" y="1268413"/>
            <a:ext cx="7370762"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144588" y="6356350"/>
            <a:ext cx="1541462" cy="365125"/>
          </a:xfrm>
          <a:prstGeom prst="rect">
            <a:avLst/>
          </a:prstGeom>
        </p:spPr>
        <p:txBody>
          <a:bodyPr vert="horz" lIns="91440" tIns="45720" rIns="91440" bIns="45720" rtlCol="0" anchor="ctr"/>
          <a:lstStyle>
            <a:lvl1pPr algn="l" defTabSz="457200" fontAlgn="auto">
              <a:spcBef>
                <a:spcPts val="0"/>
              </a:spcBef>
              <a:spcAft>
                <a:spcPts val="0"/>
              </a:spcAft>
              <a:defRPr sz="1400">
                <a:solidFill>
                  <a:srgbClr val="5B9BD5">
                    <a:lumMod val="60000"/>
                    <a:lumOff val="40000"/>
                  </a:srgbClr>
                </a:solidFill>
                <a:effectLst/>
                <a:latin typeface="Arial" panose="020B0604020202020204" pitchFamily="34" charset="0"/>
                <a:cs typeface="Arial" panose="020B0604020202020204" pitchFamily="34" charset="0"/>
              </a:defRPr>
            </a:lvl1pPr>
          </a:lstStyle>
          <a:p>
            <a:pPr>
              <a:defRPr/>
            </a:pPr>
            <a:fld id="{B31ECCD4-6F4B-4DAD-8D94-F43D29631821}" type="datetime1">
              <a:rPr lang="en-US"/>
              <a:pPr>
                <a:defRPr/>
              </a:pPr>
              <a:t>8/10/2023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457200" fontAlgn="auto">
              <a:spcBef>
                <a:spcPts val="0"/>
              </a:spcBef>
              <a:spcAft>
                <a:spcPts val="0"/>
              </a:spcAft>
              <a:defRPr sz="1400">
                <a:solidFill>
                  <a:srgbClr val="5B9BD5">
                    <a:lumMod val="60000"/>
                    <a:lumOff val="40000"/>
                  </a:srgbClr>
                </a:solidFill>
                <a:effectLst/>
                <a:latin typeface="Arial" panose="020B0604020202020204" pitchFamily="34" charset="0"/>
                <a:cs typeface="Arial" panose="020B0604020202020204" pitchFamily="34" charset="0"/>
              </a:defRPr>
            </a:lvl1pPr>
          </a:lstStyle>
          <a:p>
            <a:pPr>
              <a:defRPr/>
            </a:pPr>
            <a:r>
              <a:rPr lang="en-US"/>
              <a:t>Prof Shreyas Shah</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457200" fontAlgn="auto">
              <a:spcBef>
                <a:spcPts val="0"/>
              </a:spcBef>
              <a:spcAft>
                <a:spcPts val="0"/>
              </a:spcAft>
              <a:defRPr sz="1400">
                <a:solidFill>
                  <a:srgbClr val="5B9BD5">
                    <a:lumMod val="60000"/>
                    <a:lumOff val="40000"/>
                  </a:srgbClr>
                </a:solidFill>
                <a:effectLst/>
                <a:latin typeface="Arial" panose="020B0604020202020204" pitchFamily="34" charset="0"/>
                <a:cs typeface="Arial" panose="020B0604020202020204" pitchFamily="34" charset="0"/>
              </a:defRPr>
            </a:lvl1pPr>
          </a:lstStyle>
          <a:p>
            <a:pPr>
              <a:defRPr/>
            </a:pPr>
            <a:fld id="{FB139804-7A0A-4207-84DB-5F2FC3F32D40}" type="slidenum">
              <a:rPr lang="en-US"/>
              <a:pPr>
                <a:defRPr/>
              </a:pPr>
              <a:t>‹#›</a:t>
            </a:fld>
            <a:endParaRPr lang="en-US"/>
          </a:p>
        </p:txBody>
      </p:sp>
    </p:spTree>
    <p:extLst>
      <p:ext uri="{BB962C8B-B14F-4D97-AF65-F5344CB8AC3E}">
        <p14:creationId xmlns:p14="http://schemas.microsoft.com/office/powerpoint/2010/main" val="145054787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hf hdr="0"/>
  <p:txStyles>
    <p:titleStyle>
      <a:lvl1pPr algn="l" rtl="0" eaLnBrk="0" fontAlgn="base" hangingPunct="0">
        <a:lnSpc>
          <a:spcPct val="90000"/>
        </a:lnSpc>
        <a:spcBef>
          <a:spcPct val="0"/>
        </a:spcBef>
        <a:spcAft>
          <a:spcPct val="0"/>
        </a:spcAft>
        <a:defRPr sz="36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600" b="1">
          <a:solidFill>
            <a:schemeClr val="bg1"/>
          </a:solidFill>
          <a:latin typeface="Arial" charset="0"/>
          <a:cs typeface="Arial" charset="0"/>
        </a:defRPr>
      </a:lvl2pPr>
      <a:lvl3pPr algn="l" rtl="0" eaLnBrk="0" fontAlgn="base" hangingPunct="0">
        <a:lnSpc>
          <a:spcPct val="90000"/>
        </a:lnSpc>
        <a:spcBef>
          <a:spcPct val="0"/>
        </a:spcBef>
        <a:spcAft>
          <a:spcPct val="0"/>
        </a:spcAft>
        <a:defRPr sz="3600" b="1">
          <a:solidFill>
            <a:schemeClr val="bg1"/>
          </a:solidFill>
          <a:latin typeface="Arial" charset="0"/>
          <a:cs typeface="Arial" charset="0"/>
        </a:defRPr>
      </a:lvl3pPr>
      <a:lvl4pPr algn="l" rtl="0" eaLnBrk="0" fontAlgn="base" hangingPunct="0">
        <a:lnSpc>
          <a:spcPct val="90000"/>
        </a:lnSpc>
        <a:spcBef>
          <a:spcPct val="0"/>
        </a:spcBef>
        <a:spcAft>
          <a:spcPct val="0"/>
        </a:spcAft>
        <a:defRPr sz="3600" b="1">
          <a:solidFill>
            <a:schemeClr val="bg1"/>
          </a:solidFill>
          <a:latin typeface="Arial" charset="0"/>
          <a:cs typeface="Arial" charset="0"/>
        </a:defRPr>
      </a:lvl4pPr>
      <a:lvl5pPr algn="l" rtl="0" eaLnBrk="0" fontAlgn="base" hangingPunct="0">
        <a:lnSpc>
          <a:spcPct val="90000"/>
        </a:lnSpc>
        <a:spcBef>
          <a:spcPct val="0"/>
        </a:spcBef>
        <a:spcAft>
          <a:spcPct val="0"/>
        </a:spcAft>
        <a:defRPr sz="3600" b="1">
          <a:solidFill>
            <a:schemeClr val="bg1"/>
          </a:solidFill>
          <a:latin typeface="Arial" charset="0"/>
          <a:cs typeface="Arial" charset="0"/>
        </a:defRPr>
      </a:lvl5pPr>
      <a:lvl6pPr marL="457200" algn="l" rtl="0" fontAlgn="base">
        <a:lnSpc>
          <a:spcPct val="90000"/>
        </a:lnSpc>
        <a:spcBef>
          <a:spcPct val="0"/>
        </a:spcBef>
        <a:spcAft>
          <a:spcPct val="0"/>
        </a:spcAft>
        <a:defRPr sz="3600" b="1">
          <a:solidFill>
            <a:schemeClr val="bg1"/>
          </a:solidFill>
          <a:latin typeface="Arial" charset="0"/>
          <a:cs typeface="Arial" charset="0"/>
        </a:defRPr>
      </a:lvl6pPr>
      <a:lvl7pPr marL="914400" algn="l" rtl="0" fontAlgn="base">
        <a:lnSpc>
          <a:spcPct val="90000"/>
        </a:lnSpc>
        <a:spcBef>
          <a:spcPct val="0"/>
        </a:spcBef>
        <a:spcAft>
          <a:spcPct val="0"/>
        </a:spcAft>
        <a:defRPr sz="3600" b="1">
          <a:solidFill>
            <a:schemeClr val="bg1"/>
          </a:solidFill>
          <a:latin typeface="Arial" charset="0"/>
          <a:cs typeface="Arial" charset="0"/>
        </a:defRPr>
      </a:lvl7pPr>
      <a:lvl8pPr marL="1371600" algn="l" rtl="0" fontAlgn="base">
        <a:lnSpc>
          <a:spcPct val="90000"/>
        </a:lnSpc>
        <a:spcBef>
          <a:spcPct val="0"/>
        </a:spcBef>
        <a:spcAft>
          <a:spcPct val="0"/>
        </a:spcAft>
        <a:defRPr sz="3600" b="1">
          <a:solidFill>
            <a:schemeClr val="bg1"/>
          </a:solidFill>
          <a:latin typeface="Arial" charset="0"/>
          <a:cs typeface="Arial" charset="0"/>
        </a:defRPr>
      </a:lvl8pPr>
      <a:lvl9pPr marL="1828800" algn="l" rtl="0" fontAlgn="base">
        <a:lnSpc>
          <a:spcPct val="90000"/>
        </a:lnSpc>
        <a:spcBef>
          <a:spcPct val="0"/>
        </a:spcBef>
        <a:spcAft>
          <a:spcPct val="0"/>
        </a:spcAft>
        <a:defRPr sz="3600" b="1">
          <a:solidFill>
            <a:schemeClr val="bg1"/>
          </a:solidFill>
          <a:latin typeface="Arial" charset="0"/>
          <a:cs typeface="Arial" charset="0"/>
        </a:defRPr>
      </a:lvl9pPr>
    </p:titleStyle>
    <p:bodyStyle>
      <a:lvl1pPr marL="344488" indent="-344488" algn="l" rtl="0" eaLnBrk="0" fontAlgn="base" hangingPunct="0">
        <a:lnSpc>
          <a:spcPct val="90000"/>
        </a:lnSpc>
        <a:spcBef>
          <a:spcPts val="1000"/>
        </a:spcBef>
        <a:spcAft>
          <a:spcPct val="0"/>
        </a:spcAft>
        <a:buClr>
          <a:srgbClr val="C00000"/>
        </a:buClr>
        <a:buSzPct val="80000"/>
        <a:buFont typeface="Wingdings" pitchFamily="2" charset="2"/>
        <a:buChar char="v"/>
        <a:defRPr sz="3200" b="1" kern="1200">
          <a:solidFill>
            <a:srgbClr val="0066CC"/>
          </a:solidFill>
          <a:latin typeface="Times New Roman" panose="02020603050405020304" pitchFamily="18" charset="0"/>
          <a:ea typeface="+mn-ea"/>
          <a:cs typeface="Times New Roman" panose="02020603050405020304" pitchFamily="18" charset="0"/>
        </a:defRPr>
      </a:lvl1pPr>
      <a:lvl2pPr marL="801688" indent="-344488" algn="l" rtl="0" eaLnBrk="0" fontAlgn="base" hangingPunct="0">
        <a:lnSpc>
          <a:spcPct val="90000"/>
        </a:lnSpc>
        <a:spcBef>
          <a:spcPts val="500"/>
        </a:spcBef>
        <a:spcAft>
          <a:spcPct val="0"/>
        </a:spcAft>
        <a:buClr>
          <a:srgbClr val="C00000"/>
        </a:buClr>
        <a:buSzPct val="80000"/>
        <a:buFont typeface="Wingdings" pitchFamily="2" charset="2"/>
        <a:buChar char="v"/>
        <a:defRPr sz="2800" b="1" kern="1200">
          <a:solidFill>
            <a:srgbClr val="0066CC"/>
          </a:solidFill>
          <a:latin typeface="Times New Roman" panose="02020603050405020304" pitchFamily="18" charset="0"/>
          <a:ea typeface="+mn-ea"/>
          <a:cs typeface="Times New Roman" panose="02020603050405020304" pitchFamily="18" charset="0"/>
        </a:defRPr>
      </a:lvl2pPr>
      <a:lvl3pPr marL="1258888" indent="-344488" algn="l" rtl="0" eaLnBrk="0" fontAlgn="base" hangingPunct="0">
        <a:lnSpc>
          <a:spcPct val="90000"/>
        </a:lnSpc>
        <a:spcBef>
          <a:spcPts val="500"/>
        </a:spcBef>
        <a:spcAft>
          <a:spcPct val="0"/>
        </a:spcAft>
        <a:buClr>
          <a:srgbClr val="C00000"/>
        </a:buClr>
        <a:buSzPct val="80000"/>
        <a:buFont typeface="Wingdings" pitchFamily="2" charset="2"/>
        <a:buChar char="v"/>
        <a:defRPr sz="2400" b="1" kern="1200">
          <a:solidFill>
            <a:srgbClr val="0066CC"/>
          </a:solidFill>
          <a:latin typeface="Times New Roman" panose="02020603050405020304" pitchFamily="18" charset="0"/>
          <a:ea typeface="+mn-ea"/>
          <a:cs typeface="Times New Roman" panose="02020603050405020304" pitchFamily="18" charset="0"/>
        </a:defRPr>
      </a:lvl3pPr>
      <a:lvl4pPr marL="1660525" indent="-288925" algn="l" rtl="0" eaLnBrk="0" fontAlgn="base" hangingPunct="0">
        <a:lnSpc>
          <a:spcPct val="90000"/>
        </a:lnSpc>
        <a:spcBef>
          <a:spcPts val="500"/>
        </a:spcBef>
        <a:spcAft>
          <a:spcPct val="0"/>
        </a:spcAft>
        <a:buClr>
          <a:srgbClr val="C00000"/>
        </a:buClr>
        <a:buSzPct val="80000"/>
        <a:buFont typeface="Wingdings" pitchFamily="2" charset="2"/>
        <a:buChar char="v"/>
        <a:defRPr sz="2200" b="1" kern="1200">
          <a:solidFill>
            <a:srgbClr val="0066CC"/>
          </a:solidFill>
          <a:latin typeface="Times New Roman" panose="02020603050405020304" pitchFamily="18" charset="0"/>
          <a:ea typeface="+mn-ea"/>
          <a:cs typeface="Times New Roman" panose="02020603050405020304" pitchFamily="18" charset="0"/>
        </a:defRPr>
      </a:lvl4pPr>
      <a:lvl5pPr marL="2117725" indent="-288925" algn="l" rtl="0" eaLnBrk="0" fontAlgn="base" hangingPunct="0">
        <a:lnSpc>
          <a:spcPct val="90000"/>
        </a:lnSpc>
        <a:spcBef>
          <a:spcPts val="500"/>
        </a:spcBef>
        <a:spcAft>
          <a:spcPct val="0"/>
        </a:spcAft>
        <a:buClr>
          <a:srgbClr val="C00000"/>
        </a:buClr>
        <a:buSzPct val="80000"/>
        <a:buFont typeface="Wingdings" pitchFamily="2" charset="2"/>
        <a:buChar char="v"/>
        <a:defRPr sz="2000" b="1" kern="1200">
          <a:solidFill>
            <a:srgbClr val="0066CC"/>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samsamwater.com/library/TP40_22_Technologies_for_fluoride_removal.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nacd.in/ijda/volume-03-issue-02/120-water-defluoridation-field-studies-in-indi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nohpindia.co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just"/>
            <a:r>
              <a:rPr lang="en-US" sz="80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1</a:t>
            </a:fld>
            <a:endParaRPr lang="en-US"/>
          </a:p>
        </p:txBody>
      </p:sp>
      <p:sp>
        <p:nvSpPr>
          <p:cNvPr id="5" name="TextBox 3"/>
          <p:cNvSpPr txBox="1">
            <a:spLocks noGrp="1"/>
          </p:cNvSpPr>
          <p:nvPr>
            <p:ph type="subTitle" idx="1"/>
          </p:nvPr>
        </p:nvSpPr>
        <p:spPr>
          <a:xfrm>
            <a:off x="1144553" y="3696600"/>
            <a:ext cx="6858000" cy="15850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Target group:                                                  Presented by:</a:t>
            </a:r>
          </a:p>
          <a:p>
            <a:r>
              <a:rPr lang="en-US" sz="2000" b="1" dirty="0" smtClean="0"/>
              <a:t>Final </a:t>
            </a:r>
            <a:r>
              <a:rPr lang="en-US" sz="2000" b="1" dirty="0"/>
              <a:t>Y</a:t>
            </a:r>
            <a:r>
              <a:rPr lang="en-US" sz="2000" b="1" dirty="0" smtClean="0"/>
              <a:t>ear BDS                                                </a:t>
            </a:r>
            <a:r>
              <a:rPr lang="en-US" sz="2000" b="1" dirty="0" err="1" smtClean="0"/>
              <a:t>Dr</a:t>
            </a:r>
            <a:r>
              <a:rPr lang="en-US" sz="2000" b="1" dirty="0" smtClean="0"/>
              <a:t> </a:t>
            </a:r>
            <a:r>
              <a:rPr lang="en-US" sz="2000" b="1" dirty="0" err="1" smtClean="0"/>
              <a:t>Mayur</a:t>
            </a:r>
            <a:r>
              <a:rPr lang="en-US" sz="2000" b="1" dirty="0" smtClean="0"/>
              <a:t> Mishra</a:t>
            </a:r>
          </a:p>
          <a:p>
            <a:r>
              <a:rPr lang="en-US" sz="2000" b="1" dirty="0" smtClean="0"/>
              <a:t>2022-2023                                                       Reader  </a:t>
            </a:r>
          </a:p>
          <a:p>
            <a:r>
              <a:rPr lang="en-US" sz="2000" b="1" dirty="0"/>
              <a:t> </a:t>
            </a:r>
            <a:r>
              <a:rPr lang="en-US" sz="2000" b="1" dirty="0" smtClean="0"/>
              <a:t>                                                                         Public Health Dentistry</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70F00-87F4-4FEA-9692-2C8B251B8174}" type="slidenum">
              <a:rPr lang="en-US" smtClean="0"/>
              <a:pPr/>
              <a:t>10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76263"/>
            <a:ext cx="73152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7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i="1" dirty="0" smtClean="0">
                <a:solidFill>
                  <a:schemeClr val="tx1"/>
                </a:solidFill>
                <a:latin typeface="Times New Roman" pitchFamily="18" charset="0"/>
                <a:cs typeface="Times New Roman" pitchFamily="18" charset="0"/>
              </a:rPr>
              <a:t>Desirable characteristics of </a:t>
            </a:r>
            <a:r>
              <a:rPr lang="en-US" sz="2400" i="1" dirty="0" err="1" smtClean="0">
                <a:solidFill>
                  <a:schemeClr val="tx1"/>
                </a:solidFill>
                <a:latin typeface="Times New Roman" pitchFamily="18" charset="0"/>
                <a:cs typeface="Times New Roman" pitchFamily="18" charset="0"/>
              </a:rPr>
              <a:t>defluoridation</a:t>
            </a:r>
            <a:r>
              <a:rPr lang="en-US" sz="2400" i="1" dirty="0" smtClean="0">
                <a:solidFill>
                  <a:schemeClr val="tx1"/>
                </a:solidFill>
                <a:latin typeface="Times New Roman" pitchFamily="18" charset="0"/>
                <a:cs typeface="Times New Roman" pitchFamily="18" charset="0"/>
              </a:rPr>
              <a:t> process</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US" sz="2400" dirty="0" smtClean="0">
                <a:solidFill>
                  <a:schemeClr val="tx1"/>
                </a:solidFill>
                <a:latin typeface="Times New Roman" pitchFamily="18" charset="0"/>
                <a:cs typeface="Times New Roman" pitchFamily="18" charset="0"/>
              </a:rPr>
              <a:t>1) Cost effective</a:t>
            </a:r>
          </a:p>
          <a:p>
            <a:pPr algn="just">
              <a:buNone/>
            </a:pPr>
            <a:r>
              <a:rPr lang="en-US" sz="2400" dirty="0" smtClean="0">
                <a:solidFill>
                  <a:schemeClr val="tx1"/>
                </a:solidFill>
                <a:latin typeface="Times New Roman" pitchFamily="18" charset="0"/>
                <a:cs typeface="Times New Roman" pitchFamily="18" charset="0"/>
              </a:rPr>
              <a:t>2) Easy to handle or operate by the people. </a:t>
            </a:r>
          </a:p>
          <a:p>
            <a:pPr algn="just">
              <a:buNone/>
            </a:pPr>
            <a:r>
              <a:rPr lang="en-US" sz="2400" dirty="0" smtClean="0">
                <a:solidFill>
                  <a:schemeClr val="tx1"/>
                </a:solidFill>
                <a:latin typeface="Times New Roman" pitchFamily="18" charset="0"/>
                <a:cs typeface="Times New Roman" pitchFamily="18" charset="0"/>
              </a:rPr>
              <a:t>3) Independent of input fluoride concentration alkalinity, pH, temperature. </a:t>
            </a:r>
          </a:p>
          <a:p>
            <a:pPr algn="just">
              <a:buNone/>
            </a:pPr>
            <a:r>
              <a:rPr lang="en-US" sz="2400" dirty="0" smtClean="0">
                <a:solidFill>
                  <a:schemeClr val="tx1"/>
                </a:solidFill>
                <a:latin typeface="Times New Roman" pitchFamily="18" charset="0"/>
                <a:cs typeface="Times New Roman" pitchFamily="18" charset="0"/>
              </a:rPr>
              <a:t>4) Not affect taste of water.</a:t>
            </a:r>
          </a:p>
          <a:p>
            <a:pPr algn="just">
              <a:buNone/>
            </a:pPr>
            <a:r>
              <a:rPr lang="en-US" sz="2400" dirty="0" smtClean="0">
                <a:solidFill>
                  <a:schemeClr val="tx1"/>
                </a:solidFill>
                <a:latin typeface="Times New Roman" pitchFamily="18" charset="0"/>
                <a:cs typeface="Times New Roman" pitchFamily="18" charset="0"/>
              </a:rPr>
              <a:t> 5) Not add other undesirable substances (</a:t>
            </a:r>
            <a:r>
              <a:rPr lang="en-US" sz="2400" dirty="0" err="1" smtClean="0">
                <a:solidFill>
                  <a:schemeClr val="tx1"/>
                </a:solidFill>
                <a:latin typeface="Times New Roman" pitchFamily="18" charset="0"/>
                <a:cs typeface="Times New Roman" pitchFamily="18" charset="0"/>
              </a:rPr>
              <a:t>eg.Aluminium</a:t>
            </a:r>
            <a:r>
              <a:rPr lang="en-US" sz="2400" dirty="0" smtClean="0">
                <a:solidFill>
                  <a:schemeClr val="tx1"/>
                </a:solidFill>
                <a:latin typeface="Times New Roman" pitchFamily="18" charset="0"/>
                <a:cs typeface="Times New Roman" pitchFamily="18" charset="0"/>
              </a:rPr>
              <a:t>) to treated water.</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b="1" dirty="0" err="1" smtClean="0">
                <a:solidFill>
                  <a:schemeClr val="tx1"/>
                </a:solidFill>
                <a:latin typeface="Times New Roman" pitchFamily="18" charset="0"/>
                <a:cs typeface="Times New Roman" pitchFamily="18" charset="0"/>
              </a:rPr>
              <a:t>Nalgonda</a:t>
            </a:r>
            <a:r>
              <a:rPr lang="en-US" sz="2400" b="1" dirty="0" smtClean="0">
                <a:solidFill>
                  <a:schemeClr val="tx1"/>
                </a:solidFill>
                <a:latin typeface="Times New Roman" pitchFamily="18" charset="0"/>
                <a:cs typeface="Times New Roman" pitchFamily="18" charset="0"/>
              </a:rPr>
              <a:t> Technique of </a:t>
            </a:r>
            <a:r>
              <a:rPr lang="en-US" sz="2400" b="1" dirty="0" err="1" smtClean="0">
                <a:solidFill>
                  <a:schemeClr val="tx1"/>
                </a:solidFill>
                <a:latin typeface="Times New Roman" pitchFamily="18" charset="0"/>
                <a:cs typeface="Times New Roman" pitchFamily="18" charset="0"/>
              </a:rPr>
              <a:t>defluoridation</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The </a:t>
            </a:r>
            <a:r>
              <a:rPr lang="en-US" sz="2400" dirty="0" err="1" smtClean="0">
                <a:solidFill>
                  <a:schemeClr val="tx1"/>
                </a:solidFill>
                <a:latin typeface="Times New Roman" pitchFamily="18" charset="0"/>
                <a:cs typeface="Times New Roman" pitchFamily="18" charset="0"/>
              </a:rPr>
              <a:t>Nalgonda</a:t>
            </a:r>
            <a:r>
              <a:rPr lang="en-US" sz="2400" dirty="0" smtClean="0">
                <a:solidFill>
                  <a:schemeClr val="tx1"/>
                </a:solidFill>
                <a:latin typeface="Times New Roman" pitchFamily="18" charset="0"/>
                <a:cs typeface="Times New Roman" pitchFamily="18" charset="0"/>
              </a:rPr>
              <a:t> Technique was developed by the National Environmental Engineering Research Institute (NEERI) at Nagpur in 1974 and reported by </a:t>
            </a:r>
            <a:r>
              <a:rPr lang="en-US" sz="2400" dirty="0" err="1" smtClean="0">
                <a:solidFill>
                  <a:schemeClr val="tx1"/>
                </a:solidFill>
                <a:latin typeface="Times New Roman" pitchFamily="18" charset="0"/>
                <a:cs typeface="Times New Roman" pitchFamily="18" charset="0"/>
              </a:rPr>
              <a:t>Bulusu</a:t>
            </a:r>
            <a:r>
              <a:rPr lang="en-US" sz="2400" dirty="0" smtClean="0">
                <a:solidFill>
                  <a:schemeClr val="tx1"/>
                </a:solidFill>
                <a:latin typeface="Times New Roman" pitchFamily="18" charset="0"/>
                <a:cs typeface="Times New Roman" pitchFamily="18" charset="0"/>
              </a:rPr>
              <a:t> in 1988. </a:t>
            </a:r>
          </a:p>
          <a:p>
            <a:pPr algn="just"/>
            <a:r>
              <a:rPr lang="en-US" sz="2400" dirty="0" smtClean="0">
                <a:solidFill>
                  <a:schemeClr val="tx1"/>
                </a:solidFill>
                <a:latin typeface="Times New Roman" pitchFamily="18" charset="0"/>
                <a:cs typeface="Times New Roman" pitchFamily="18" charset="0"/>
              </a:rPr>
              <a:t>The process comprises addition in sequence of </a:t>
            </a:r>
            <a:r>
              <a:rPr lang="en-US" sz="2400" b="1" dirty="0" smtClean="0">
                <a:solidFill>
                  <a:schemeClr val="tx1"/>
                </a:solidFill>
                <a:latin typeface="Times New Roman" pitchFamily="18" charset="0"/>
                <a:cs typeface="Times New Roman" pitchFamily="18" charset="0"/>
              </a:rPr>
              <a:t>sodium aluminate (filter alum), lime and bleaching powder</a:t>
            </a:r>
            <a:r>
              <a:rPr lang="en-US" sz="2400" dirty="0" smtClean="0">
                <a:solidFill>
                  <a:schemeClr val="tx1"/>
                </a:solidFill>
                <a:latin typeface="Times New Roman" pitchFamily="18" charset="0"/>
                <a:cs typeface="Times New Roman" pitchFamily="18" charset="0"/>
              </a:rPr>
              <a:t> to the fluoride water followed by </a:t>
            </a:r>
            <a:r>
              <a:rPr lang="en-US" sz="2400" b="1" dirty="0" smtClean="0">
                <a:solidFill>
                  <a:schemeClr val="tx1"/>
                </a:solidFill>
                <a:latin typeface="Times New Roman" pitchFamily="18" charset="0"/>
                <a:cs typeface="Times New Roman" pitchFamily="18" charset="0"/>
              </a:rPr>
              <a:t>flocculation, sedimentation and filtration.</a:t>
            </a:r>
          </a:p>
          <a:p>
            <a:pPr algn="just"/>
            <a:r>
              <a:rPr lang="en-US" sz="2400" dirty="0" smtClean="0">
                <a:solidFill>
                  <a:schemeClr val="tx1"/>
                </a:solidFill>
                <a:latin typeface="Times New Roman" pitchFamily="18" charset="0"/>
                <a:cs typeface="Times New Roman" pitchFamily="18" charset="0"/>
              </a:rPr>
              <a:t>The technique is extremely useful both for domestic as well as for community water supplies.</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b="1" dirty="0" smtClean="0">
                <a:solidFill>
                  <a:schemeClr val="tx1"/>
                </a:solidFill>
                <a:latin typeface="Times New Roman" pitchFamily="18" charset="0"/>
                <a:cs typeface="Times New Roman" pitchFamily="18" charset="0"/>
              </a:rPr>
              <a:t>Mechanism:</a:t>
            </a:r>
          </a:p>
          <a:p>
            <a:pPr algn="just"/>
            <a:r>
              <a:rPr lang="en-US" sz="2400" b="1" u="sng" dirty="0" smtClean="0">
                <a:solidFill>
                  <a:schemeClr val="tx1"/>
                </a:solidFill>
                <a:latin typeface="Times New Roman" pitchFamily="18" charset="0"/>
                <a:cs typeface="Times New Roman" pitchFamily="18" charset="0"/>
              </a:rPr>
              <a:t>Rapid mix </a:t>
            </a:r>
            <a:r>
              <a:rPr lang="en-US" sz="2400" dirty="0" smtClean="0">
                <a:solidFill>
                  <a:schemeClr val="tx1"/>
                </a:solidFill>
                <a:latin typeface="Times New Roman" pitchFamily="18" charset="0"/>
                <a:cs typeface="Times New Roman" pitchFamily="18" charset="0"/>
              </a:rPr>
              <a:t>: Rapid mixing is an operation by which the coagulant is rapidly and uniformly dispersed through out a single or multiple phase system. It is rapidly mixed for a period of </a:t>
            </a:r>
            <a:r>
              <a:rPr lang="en-US" sz="2400" dirty="0" smtClean="0">
                <a:solidFill>
                  <a:srgbClr val="FF0000"/>
                </a:solidFill>
                <a:latin typeface="Times New Roman" pitchFamily="18" charset="0"/>
                <a:cs typeface="Times New Roman" pitchFamily="18" charset="0"/>
              </a:rPr>
              <a:t>30 to 60 seconds </a:t>
            </a:r>
            <a:r>
              <a:rPr lang="en-US" sz="2400" dirty="0" smtClean="0">
                <a:solidFill>
                  <a:schemeClr val="tx1"/>
                </a:solidFill>
                <a:latin typeface="Times New Roman" pitchFamily="18" charset="0"/>
                <a:cs typeface="Times New Roman" pitchFamily="18" charset="0"/>
              </a:rPr>
              <a:t>with a speed of </a:t>
            </a:r>
            <a:r>
              <a:rPr lang="en-US" sz="2400" dirty="0" smtClean="0">
                <a:solidFill>
                  <a:srgbClr val="FF0000"/>
                </a:solidFill>
                <a:latin typeface="Times New Roman" pitchFamily="18" charset="0"/>
                <a:cs typeface="Times New Roman" pitchFamily="18" charset="0"/>
              </a:rPr>
              <a:t>10 to 20 rpm </a:t>
            </a:r>
            <a:r>
              <a:rPr lang="en-US" sz="2400" dirty="0" smtClean="0">
                <a:solidFill>
                  <a:schemeClr val="tx1"/>
                </a:solidFill>
                <a:latin typeface="Times New Roman" pitchFamily="18" charset="0"/>
                <a:cs typeface="Times New Roman" pitchFamily="18" charset="0"/>
              </a:rPr>
              <a:t>so that the coagulant is rapidly and uniformly dispersed. This helps in the formation of </a:t>
            </a:r>
            <a:r>
              <a:rPr lang="en-US" sz="2400" dirty="0" err="1" smtClean="0">
                <a:solidFill>
                  <a:schemeClr val="tx1"/>
                </a:solidFill>
                <a:latin typeface="Times New Roman" pitchFamily="18" charset="0"/>
                <a:cs typeface="Times New Roman" pitchFamily="18" charset="0"/>
              </a:rPr>
              <a:t>microflocs</a:t>
            </a:r>
            <a:r>
              <a:rPr lang="en-US" sz="2400" dirty="0" smtClean="0">
                <a:solidFill>
                  <a:schemeClr val="tx1"/>
                </a:solidFill>
                <a:latin typeface="Times New Roman" pitchFamily="18" charset="0"/>
                <a:cs typeface="Times New Roman" pitchFamily="18" charset="0"/>
              </a:rPr>
              <a:t> and results in proper utilization of the chemical coagulant, preventing localization of concentration and premature formation of hydroxides which leads to reduced utilization of coagulant.</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z="2400" b="1" u="sng" dirty="0" smtClean="0">
                <a:solidFill>
                  <a:schemeClr val="tx1"/>
                </a:solidFill>
                <a:latin typeface="Times New Roman" pitchFamily="18" charset="0"/>
                <a:cs typeface="Times New Roman" pitchFamily="18" charset="0"/>
              </a:rPr>
              <a:t>Flocculation</a:t>
            </a:r>
            <a:r>
              <a:rPr lang="en-US" sz="2400" dirty="0" smtClean="0">
                <a:solidFill>
                  <a:schemeClr val="tx1"/>
                </a:solidFill>
                <a:latin typeface="Times New Roman" pitchFamily="18" charset="0"/>
                <a:cs typeface="Times New Roman" pitchFamily="18" charset="0"/>
              </a:rPr>
              <a:t>: Flocculation is the second stage of the formation of </a:t>
            </a:r>
            <a:r>
              <a:rPr lang="en-US" sz="2400" dirty="0" err="1" smtClean="0">
                <a:solidFill>
                  <a:schemeClr val="tx1"/>
                </a:solidFill>
                <a:latin typeface="Times New Roman" pitchFamily="18" charset="0"/>
                <a:cs typeface="Times New Roman" pitchFamily="18" charset="0"/>
              </a:rPr>
              <a:t>settleable</a:t>
            </a:r>
            <a:r>
              <a:rPr lang="en-US" sz="2400" dirty="0" smtClean="0">
                <a:solidFill>
                  <a:schemeClr val="tx1"/>
                </a:solidFill>
                <a:latin typeface="Times New Roman" pitchFamily="18" charset="0"/>
                <a:cs typeface="Times New Roman" pitchFamily="18" charset="0"/>
              </a:rPr>
              <a:t> particles (floes) from destabilized colloidal sized particles and is achieved by gentle and prolonged mixing for a period of </a:t>
            </a:r>
            <a:r>
              <a:rPr lang="en-US" sz="2400" dirty="0" smtClean="0">
                <a:solidFill>
                  <a:srgbClr val="FF0000"/>
                </a:solidFill>
                <a:latin typeface="Times New Roman" pitchFamily="18" charset="0"/>
                <a:cs typeface="Times New Roman" pitchFamily="18" charset="0"/>
              </a:rPr>
              <a:t>10-15 minutes with a speed of 2 - 4 rpm.</a:t>
            </a:r>
          </a:p>
          <a:p>
            <a:pPr algn="just"/>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b="1" u="sng" dirty="0" smtClean="0">
                <a:solidFill>
                  <a:schemeClr val="tx1"/>
                </a:solidFill>
                <a:latin typeface="Times New Roman" pitchFamily="18" charset="0"/>
                <a:cs typeface="Times New Roman" pitchFamily="18" charset="0"/>
              </a:rPr>
              <a:t>Sedimentation</a:t>
            </a:r>
            <a:r>
              <a:rPr lang="en-US" sz="2400" dirty="0" smtClean="0">
                <a:solidFill>
                  <a:schemeClr val="tx1"/>
                </a:solidFill>
                <a:latin typeface="Times New Roman" pitchFamily="18" charset="0"/>
                <a:cs typeface="Times New Roman" pitchFamily="18" charset="0"/>
              </a:rPr>
              <a:t> : It is the separation from the water by gravitational setting of suspended particles that are heavier than water.</a:t>
            </a:r>
          </a:p>
          <a:p>
            <a:pPr algn="just"/>
            <a:r>
              <a:rPr lang="en-US" sz="2400" dirty="0" smtClean="0">
                <a:solidFill>
                  <a:schemeClr val="tx1"/>
                </a:solidFill>
                <a:latin typeface="Times New Roman" pitchFamily="18" charset="0"/>
                <a:cs typeface="Times New Roman" pitchFamily="18" charset="0"/>
              </a:rPr>
              <a:t>Factors that influence sedimentation are:</a:t>
            </a:r>
          </a:p>
          <a:p>
            <a:pPr algn="just">
              <a:buNone/>
            </a:pPr>
            <a:r>
              <a:rPr lang="en-US" sz="2400" dirty="0" smtClean="0">
                <a:solidFill>
                  <a:schemeClr val="tx1"/>
                </a:solidFill>
                <a:latin typeface="Times New Roman" pitchFamily="18" charset="0"/>
                <a:cs typeface="Times New Roman" pitchFamily="18" charset="0"/>
              </a:rPr>
              <a:t>a) Size, shape, density, and nature of the particles.</a:t>
            </a:r>
          </a:p>
          <a:p>
            <a:pPr algn="just">
              <a:buNone/>
            </a:pPr>
            <a:r>
              <a:rPr lang="en-US" sz="2400" dirty="0" smtClean="0">
                <a:solidFill>
                  <a:schemeClr val="tx1"/>
                </a:solidFill>
                <a:latin typeface="Times New Roman" pitchFamily="18" charset="0"/>
                <a:cs typeface="Times New Roman" pitchFamily="18" charset="0"/>
              </a:rPr>
              <a:t>b) Viscosity, density and temperature of water.</a:t>
            </a:r>
          </a:p>
          <a:p>
            <a:pPr algn="just">
              <a:buNone/>
            </a:pPr>
            <a:r>
              <a:rPr lang="en-US" sz="2400" dirty="0" smtClean="0">
                <a:solidFill>
                  <a:schemeClr val="tx1"/>
                </a:solidFill>
                <a:latin typeface="Times New Roman" pitchFamily="18" charset="0"/>
                <a:cs typeface="Times New Roman" pitchFamily="18" charset="0"/>
              </a:rPr>
              <a:t>c) Surface overflow rate.</a:t>
            </a:r>
          </a:p>
          <a:p>
            <a:pPr algn="just">
              <a:buNone/>
            </a:pPr>
            <a:r>
              <a:rPr lang="en-US" sz="2400" dirty="0" smtClean="0">
                <a:solidFill>
                  <a:schemeClr val="tx1"/>
                </a:solidFill>
                <a:latin typeface="Times New Roman" pitchFamily="18" charset="0"/>
                <a:cs typeface="Times New Roman" pitchFamily="18" charset="0"/>
              </a:rPr>
              <a:t>d) Velocity of flow.</a:t>
            </a:r>
          </a:p>
          <a:p>
            <a:pPr algn="just">
              <a:buNone/>
            </a:pPr>
            <a:r>
              <a:rPr lang="en-US" sz="2400" dirty="0" smtClean="0">
                <a:solidFill>
                  <a:schemeClr val="tx1"/>
                </a:solidFill>
                <a:latin typeface="Times New Roman" pitchFamily="18" charset="0"/>
                <a:cs typeface="Times New Roman" pitchFamily="18" charset="0"/>
              </a:rPr>
              <a:t>e) Effective depth of settling zone</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z="2400" b="1" u="sng" dirty="0" smtClean="0">
                <a:solidFill>
                  <a:schemeClr val="tx1"/>
                </a:solidFill>
                <a:latin typeface="Times New Roman" pitchFamily="18" charset="0"/>
                <a:cs typeface="Times New Roman" pitchFamily="18" charset="0"/>
              </a:rPr>
              <a:t>Filtration</a:t>
            </a:r>
            <a:r>
              <a:rPr lang="en-US" sz="2400" dirty="0" smtClean="0">
                <a:solidFill>
                  <a:schemeClr val="tx1"/>
                </a:solidFill>
                <a:latin typeface="Times New Roman" pitchFamily="18" charset="0"/>
                <a:cs typeface="Times New Roman" pitchFamily="18" charset="0"/>
              </a:rPr>
              <a:t> : Filtration is the process of separating suspended and colloidal impurities from water by passage through a porous media. The flocculated water is allowed to settle and filter through fullers earth candles overnight. Treated water will be available for drinking and cooking with desired level of fluoride 1 </a:t>
            </a:r>
            <a:r>
              <a:rPr lang="en-US" sz="2400" dirty="0" err="1" smtClean="0">
                <a:solidFill>
                  <a:schemeClr val="tx1"/>
                </a:solidFill>
                <a:latin typeface="Times New Roman" pitchFamily="18" charset="0"/>
                <a:cs typeface="Times New Roman" pitchFamily="18" charset="0"/>
              </a:rPr>
              <a:t>ppm</a:t>
            </a:r>
            <a:r>
              <a:rPr lang="en-US" sz="2400" dirty="0" smtClean="0">
                <a:solidFill>
                  <a:schemeClr val="tx1"/>
                </a:solidFill>
                <a:latin typeface="Times New Roman" pitchFamily="18" charset="0"/>
                <a:cs typeface="Times New Roman" pitchFamily="18" charset="0"/>
              </a:rPr>
              <a:t> or less.</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C070F00-87F4-4FEA-9692-2C8B251B8174}" type="slidenum">
              <a:rPr lang="en-US" smtClean="0"/>
              <a:pPr/>
              <a:t>17</a:t>
            </a:fld>
            <a:endParaRPr lang="en-US"/>
          </a:p>
        </p:txBody>
      </p:sp>
      <p:pic>
        <p:nvPicPr>
          <p:cNvPr id="88066" name="Picture 2" descr="Image result for nalgonda technique of defluoridation"/>
          <p:cNvPicPr>
            <a:picLocks noChangeAspect="1" noChangeArrowheads="1"/>
          </p:cNvPicPr>
          <p:nvPr/>
        </p:nvPicPr>
        <p:blipFill>
          <a:blip r:embed="rId2"/>
          <a:srcRect/>
          <a:stretch>
            <a:fillRect/>
          </a:stretch>
        </p:blipFill>
        <p:spPr bwMode="auto">
          <a:xfrm>
            <a:off x="1082449" y="1340768"/>
            <a:ext cx="7521999" cy="392909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400" b="1" dirty="0" smtClean="0">
                <a:solidFill>
                  <a:schemeClr val="tx1"/>
                </a:solidFill>
                <a:latin typeface="Times New Roman" pitchFamily="18" charset="0"/>
                <a:cs typeface="Times New Roman" pitchFamily="18" charset="0"/>
              </a:rPr>
              <a:t>Salient features of </a:t>
            </a:r>
            <a:r>
              <a:rPr lang="en-US" sz="2400" b="1" dirty="0" err="1" smtClean="0">
                <a:solidFill>
                  <a:schemeClr val="tx1"/>
                </a:solidFill>
                <a:latin typeface="Times New Roman" pitchFamily="18" charset="0"/>
                <a:cs typeface="Times New Roman" pitchFamily="18" charset="0"/>
              </a:rPr>
              <a:t>Nalgonda</a:t>
            </a:r>
            <a:r>
              <a:rPr lang="en-US" sz="2400" b="1" dirty="0" smtClean="0">
                <a:solidFill>
                  <a:schemeClr val="tx1"/>
                </a:solidFill>
                <a:latin typeface="Times New Roman" pitchFamily="18" charset="0"/>
                <a:cs typeface="Times New Roman" pitchFamily="18" charset="0"/>
              </a:rPr>
              <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technique</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259632" y="1428736"/>
            <a:ext cx="6665168" cy="5045216"/>
          </a:xfrm>
        </p:spPr>
        <p:txBody>
          <a:bodyPr>
            <a:normAutofit fontScale="92500" lnSpcReduction="20000"/>
          </a:bodyPr>
          <a:lstStyle/>
          <a:p>
            <a:pPr algn="just">
              <a:buNone/>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No'regeneration</a:t>
            </a:r>
            <a:r>
              <a:rPr lang="en-US" sz="2400" dirty="0" smtClean="0">
                <a:solidFill>
                  <a:schemeClr val="tx1"/>
                </a:solidFill>
                <a:latin typeface="Times New Roman" pitchFamily="18" charset="0"/>
                <a:cs typeface="Times New Roman" pitchFamily="18" charset="0"/>
              </a:rPr>
              <a:t> of media</a:t>
            </a:r>
          </a:p>
          <a:p>
            <a:pPr algn="just">
              <a:buNone/>
            </a:pPr>
            <a:r>
              <a:rPr lang="en-US" sz="2400" dirty="0" smtClean="0">
                <a:solidFill>
                  <a:schemeClr val="tx1"/>
                </a:solidFill>
                <a:latin typeface="Times New Roman" pitchFamily="18" charset="0"/>
                <a:cs typeface="Times New Roman" pitchFamily="18" charset="0"/>
              </a:rPr>
              <a:t>• No handling of caustic acids and </a:t>
            </a:r>
            <a:r>
              <a:rPr lang="en-US" sz="2400" dirty="0" err="1" smtClean="0">
                <a:solidFill>
                  <a:schemeClr val="tx1"/>
                </a:solidFill>
                <a:latin typeface="Times New Roman" pitchFamily="18" charset="0"/>
                <a:cs typeface="Times New Roman" pitchFamily="18" charset="0"/>
              </a:rPr>
              <a:t>alkalies</a:t>
            </a:r>
            <a:endParaRPr lang="en-US" sz="2400" dirty="0" smtClean="0">
              <a:solidFill>
                <a:schemeClr val="tx1"/>
              </a:solidFill>
              <a:latin typeface="Times New Roman" pitchFamily="18" charset="0"/>
              <a:cs typeface="Times New Roman" pitchFamily="18" charset="0"/>
            </a:endParaRPr>
          </a:p>
          <a:p>
            <a:pPr algn="just">
              <a:buNone/>
            </a:pPr>
            <a:r>
              <a:rPr lang="en-US" sz="2400" dirty="0" smtClean="0">
                <a:solidFill>
                  <a:schemeClr val="tx1"/>
                </a:solidFill>
                <a:latin typeface="Times New Roman" pitchFamily="18" charset="0"/>
                <a:cs typeface="Times New Roman" pitchFamily="18" charset="0"/>
              </a:rPr>
              <a:t>•Only readily available chemicals used</a:t>
            </a:r>
          </a:p>
          <a:p>
            <a:pPr algn="just">
              <a:buNone/>
            </a:pPr>
            <a:r>
              <a:rPr lang="en-US" sz="2400" dirty="0" smtClean="0">
                <a:solidFill>
                  <a:schemeClr val="tx1"/>
                </a:solidFill>
                <a:latin typeface="Times New Roman" pitchFamily="18" charset="0"/>
                <a:cs typeface="Times New Roman" pitchFamily="18" charset="0"/>
              </a:rPr>
              <a:t>• Adaptable for domestic use</a:t>
            </a:r>
          </a:p>
          <a:p>
            <a:pPr algn="just">
              <a:buNone/>
            </a:pPr>
            <a:r>
              <a:rPr lang="en-US" sz="2400" dirty="0" smtClean="0">
                <a:solidFill>
                  <a:schemeClr val="tx1"/>
                </a:solidFill>
                <a:latin typeface="Times New Roman" pitchFamily="18" charset="0"/>
                <a:cs typeface="Times New Roman" pitchFamily="18" charset="0"/>
              </a:rPr>
              <a:t>•Simplicity of design, construction, operation and maintenance.</a:t>
            </a:r>
          </a:p>
          <a:p>
            <a:pPr algn="just">
              <a:buNone/>
            </a:pPr>
            <a:r>
              <a:rPr lang="en-US" sz="2400" dirty="0" smtClean="0">
                <a:solidFill>
                  <a:schemeClr val="tx1"/>
                </a:solidFill>
                <a:latin typeface="Times New Roman" pitchFamily="18" charset="0"/>
                <a:cs typeface="Times New Roman" pitchFamily="18" charset="0"/>
              </a:rPr>
              <a:t>• Highly efficient removal of fluoride to desirable levels.</a:t>
            </a:r>
          </a:p>
          <a:p>
            <a:pPr algn="just">
              <a:buNone/>
            </a:pPr>
            <a:r>
              <a:rPr lang="en-US" sz="2400" dirty="0" smtClean="0">
                <a:solidFill>
                  <a:schemeClr val="tx1"/>
                </a:solidFill>
                <a:latin typeface="Times New Roman" pitchFamily="18" charset="0"/>
                <a:cs typeface="Times New Roman" pitchFamily="18" charset="0"/>
              </a:rPr>
              <a:t>• It is effective even when dissolved solids are above 1500 mg/l and hardness above 600 mg/</a:t>
            </a:r>
            <a:r>
              <a:rPr lang="en-US" sz="2400" dirty="0" err="1" smtClean="0">
                <a:solidFill>
                  <a:schemeClr val="tx1"/>
                </a:solidFill>
                <a:latin typeface="Times New Roman" pitchFamily="18" charset="0"/>
                <a:cs typeface="Times New Roman" pitchFamily="18" charset="0"/>
              </a:rPr>
              <a:t>litre</a:t>
            </a:r>
            <a:r>
              <a:rPr lang="en-US" sz="2400" dirty="0" smtClean="0">
                <a:solidFill>
                  <a:schemeClr val="tx1"/>
                </a:solidFill>
                <a:latin typeface="Times New Roman" pitchFamily="18" charset="0"/>
                <a:cs typeface="Times New Roman" pitchFamily="18" charset="0"/>
              </a:rPr>
              <a:t>.</a:t>
            </a:r>
          </a:p>
          <a:p>
            <a:pPr algn="just">
              <a:buNone/>
            </a:pPr>
            <a:r>
              <a:rPr lang="en-US" sz="2400" dirty="0" smtClean="0">
                <a:solidFill>
                  <a:schemeClr val="tx1"/>
                </a:solidFill>
                <a:latin typeface="Times New Roman" pitchFamily="18" charset="0"/>
                <a:cs typeface="Times New Roman" pitchFamily="18" charset="0"/>
              </a:rPr>
              <a:t>• Little wastage of water and least disposal problem.</a:t>
            </a:r>
          </a:p>
          <a:p>
            <a:pPr algn="just">
              <a:buNone/>
            </a:pPr>
            <a:r>
              <a:rPr lang="en-US" sz="2400" dirty="0" smtClean="0">
                <a:solidFill>
                  <a:schemeClr val="tx1"/>
                </a:solidFill>
                <a:latin typeface="Times New Roman" pitchFamily="18" charset="0"/>
                <a:cs typeface="Times New Roman" pitchFamily="18" charset="0"/>
              </a:rPr>
              <a:t>• Needs minimum of mechanical and electrical equipment.</a:t>
            </a:r>
          </a:p>
          <a:p>
            <a:pPr algn="just">
              <a:buNone/>
            </a:pPr>
            <a:r>
              <a:rPr lang="en-US" sz="2400" dirty="0" smtClean="0">
                <a:solidFill>
                  <a:schemeClr val="tx1"/>
                </a:solidFill>
                <a:latin typeface="Times New Roman" pitchFamily="18" charset="0"/>
                <a:cs typeface="Times New Roman" pitchFamily="18" charset="0"/>
              </a:rPr>
              <a:t>• No energy except muscle power for domestic equipment.</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dirty="0">
                <a:solidFill>
                  <a:schemeClr val="tx1"/>
                </a:solidFill>
                <a:latin typeface="Times New Roman" pitchFamily="18" charset="0"/>
                <a:cs typeface="Times New Roman" pitchFamily="18" charset="0"/>
              </a:rPr>
              <a:t>Disadvantages of </a:t>
            </a:r>
            <a:r>
              <a:rPr lang="en-US" sz="2400" dirty="0" err="1">
                <a:solidFill>
                  <a:schemeClr val="tx1"/>
                </a:solidFill>
                <a:latin typeface="Times New Roman" pitchFamily="18" charset="0"/>
                <a:cs typeface="Times New Roman" pitchFamily="18" charset="0"/>
              </a:rPr>
              <a:t>Nalgonda</a:t>
            </a:r>
            <a:r>
              <a:rPr lang="en-US" sz="2400" dirty="0">
                <a:solidFill>
                  <a:schemeClr val="tx1"/>
                </a:solidFill>
                <a:latin typeface="Times New Roman" pitchFamily="18" charset="0"/>
                <a:cs typeface="Times New Roman" pitchFamily="18" charset="0"/>
              </a:rPr>
              <a:t> technique </a:t>
            </a:r>
          </a:p>
        </p:txBody>
      </p:sp>
      <p:sp>
        <p:nvSpPr>
          <p:cNvPr id="3" name="Content Placeholder 2"/>
          <p:cNvSpPr>
            <a:spLocks noGrp="1"/>
          </p:cNvSpPr>
          <p:nvPr>
            <p:ph idx="1"/>
          </p:nvPr>
        </p:nvSpPr>
        <p:spPr>
          <a:xfrm>
            <a:off x="1043608" y="1142984"/>
            <a:ext cx="7467600" cy="5330968"/>
          </a:xfrm>
        </p:spPr>
        <p:txBody>
          <a:bodyPr>
            <a:normAutofit/>
          </a:bodyPr>
          <a:lstStyle/>
          <a:p>
            <a:pPr algn="just"/>
            <a:r>
              <a:rPr lang="en-US" sz="2400" dirty="0" smtClean="0">
                <a:solidFill>
                  <a:schemeClr val="tx1"/>
                </a:solidFill>
                <a:latin typeface="Times New Roman" pitchFamily="18" charset="0"/>
                <a:cs typeface="Times New Roman" pitchFamily="18" charset="0"/>
              </a:rPr>
              <a:t>Desalination may be necessary when the total dissolved solids exceed 1500 mg/l. </a:t>
            </a:r>
          </a:p>
          <a:p>
            <a:pPr algn="just"/>
            <a:r>
              <a:rPr lang="en-US" sz="2400" dirty="0" smtClean="0">
                <a:solidFill>
                  <a:schemeClr val="tx1"/>
                </a:solidFill>
                <a:latin typeface="Times New Roman" pitchFamily="18" charset="0"/>
                <a:cs typeface="Times New Roman" pitchFamily="18" charset="0"/>
              </a:rPr>
              <a:t>Hardness of the raw water in the range of 200 mg/l to 600 mg/l requires precipitation softening and beyond 600 mg/l becomes a cause for rejection or adoption of desalination. </a:t>
            </a:r>
          </a:p>
          <a:p>
            <a:pPr algn="just"/>
            <a:r>
              <a:rPr lang="en-US" sz="2400" dirty="0" smtClean="0">
                <a:solidFill>
                  <a:schemeClr val="tx1"/>
                </a:solidFill>
                <a:latin typeface="Times New Roman" pitchFamily="18" charset="0"/>
                <a:cs typeface="Times New Roman" pitchFamily="18" charset="0"/>
              </a:rPr>
              <a:t>Generation of higher quantity of sludge compared to electrochemical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a:t>
            </a:r>
          </a:p>
          <a:p>
            <a:pPr algn="just"/>
            <a:r>
              <a:rPr lang="en-US" sz="2400" dirty="0" smtClean="0">
                <a:solidFill>
                  <a:schemeClr val="tx1"/>
                </a:solidFill>
                <a:latin typeface="Times New Roman" pitchFamily="18" charset="0"/>
                <a:cs typeface="Times New Roman" pitchFamily="18" charset="0"/>
              </a:rPr>
              <a:t>The large amount of alum needed to remove fluoride. </a:t>
            </a:r>
          </a:p>
          <a:p>
            <a:pPr algn="just"/>
            <a:r>
              <a:rPr lang="en-US" sz="2400" dirty="0" smtClean="0">
                <a:solidFill>
                  <a:schemeClr val="tx1"/>
                </a:solidFill>
                <a:latin typeface="Times New Roman" pitchFamily="18" charset="0"/>
                <a:cs typeface="Times New Roman" pitchFamily="18" charset="0"/>
              </a:rPr>
              <a:t>Careful pH control of treated water is required. </a:t>
            </a:r>
          </a:p>
          <a:p>
            <a:pPr algn="just"/>
            <a:r>
              <a:rPr lang="en-US" sz="2400" dirty="0" smtClean="0">
                <a:solidFill>
                  <a:schemeClr val="tx1"/>
                </a:solidFill>
                <a:latin typeface="Times New Roman" pitchFamily="18" charset="0"/>
                <a:cs typeface="Times New Roman" pitchFamily="18" charset="0"/>
              </a:rPr>
              <a:t>High residual </a:t>
            </a:r>
            <a:r>
              <a:rPr lang="en-US" sz="2400" dirty="0" err="1" smtClean="0">
                <a:solidFill>
                  <a:schemeClr val="tx1"/>
                </a:solidFill>
                <a:latin typeface="Times New Roman" pitchFamily="18" charset="0"/>
                <a:cs typeface="Times New Roman" pitchFamily="18" charset="0"/>
              </a:rPr>
              <a:t>aluminium</a:t>
            </a:r>
            <a:r>
              <a:rPr lang="en-US" sz="2400" dirty="0" smtClean="0">
                <a:solidFill>
                  <a:schemeClr val="tx1"/>
                </a:solidFill>
                <a:latin typeface="Times New Roman" pitchFamily="18" charset="0"/>
                <a:cs typeface="Times New Roman" pitchFamily="18" charset="0"/>
              </a:rPr>
              <a:t> is reported in treated water by some authors. </a:t>
            </a:r>
          </a:p>
          <a:p>
            <a:pPr algn="just"/>
            <a:endParaRPr lang="en-US" sz="2400" dirty="0" smtClean="0">
              <a:solidFill>
                <a:schemeClr val="tx1"/>
              </a:solidFill>
              <a:latin typeface="Times New Roman" pitchFamily="18" charset="0"/>
              <a:cs typeface="Times New Roman" pitchFamily="18" charset="0"/>
            </a:endParaRPr>
          </a:p>
          <a:p>
            <a:pPr algn="just"/>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dirty="0" smtClean="0">
                <a:solidFill>
                  <a:schemeClr val="tx1"/>
                </a:solidFill>
                <a:latin typeface="Times New Roman" pitchFamily="18" charset="0"/>
                <a:cs typeface="Times New Roman" pitchFamily="18" charset="0"/>
              </a:rPr>
              <a:t>Introduction </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Fluoride, a normal constituent of natural waters has dual significance. At optimum concentration it has a protective effect on teeth. At concentrations exceeding a certain limit, it acts as a cumulative toxin, adversely affecting every tissue and organ in the body. </a:t>
            </a:r>
          </a:p>
        </p:txBody>
      </p:sp>
      <p:sp>
        <p:nvSpPr>
          <p:cNvPr id="5" name="Slide Number Placeholder 4"/>
          <p:cNvSpPr>
            <a:spLocks noGrp="1"/>
          </p:cNvSpPr>
          <p:nvPr>
            <p:ph type="sldNum" sz="quarter" idx="12"/>
          </p:nvPr>
        </p:nvSpPr>
        <p:spPr/>
        <p:txBody>
          <a:bodyPr/>
          <a:lstStyle/>
          <a:p>
            <a:fld id="{5C070F00-87F4-4FEA-9692-2C8B251B8174}" type="slidenum">
              <a:rPr lang="en-US" smtClean="0"/>
              <a:pPr/>
              <a:t>2</a:t>
            </a:fld>
            <a:endParaRPr lang="en-US"/>
          </a:p>
        </p:txBody>
      </p:sp>
      <p:pic>
        <p:nvPicPr>
          <p:cNvPr id="2050" name="Picture 2"/>
          <p:cNvPicPr>
            <a:picLocks noChangeAspect="1" noChangeArrowheads="1"/>
          </p:cNvPicPr>
          <p:nvPr/>
        </p:nvPicPr>
        <p:blipFill>
          <a:blip r:embed="rId2"/>
          <a:srcRect/>
          <a:stretch>
            <a:fillRect/>
          </a:stretch>
        </p:blipFill>
        <p:spPr bwMode="auto">
          <a:xfrm>
            <a:off x="2325886" y="3356992"/>
            <a:ext cx="4550370" cy="2730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dirty="0" smtClean="0">
                <a:solidFill>
                  <a:schemeClr val="tx1"/>
                </a:solidFill>
                <a:latin typeface="Times New Roman" pitchFamily="18" charset="0"/>
                <a:cs typeface="Times New Roman" pitchFamily="18" charset="0"/>
              </a:rPr>
              <a:t>Modifications for </a:t>
            </a:r>
            <a:r>
              <a:rPr lang="en-US" sz="2400" dirty="0" err="1" smtClean="0">
                <a:solidFill>
                  <a:schemeClr val="tx1"/>
                </a:solidFill>
                <a:latin typeface="Times New Roman" pitchFamily="18" charset="0"/>
                <a:cs typeface="Times New Roman" pitchFamily="18" charset="0"/>
              </a:rPr>
              <a:t>Nalgonda</a:t>
            </a:r>
            <a:r>
              <a:rPr lang="en-US" sz="2400" dirty="0" smtClean="0">
                <a:solidFill>
                  <a:schemeClr val="tx1"/>
                </a:solidFill>
                <a:latin typeface="Times New Roman" pitchFamily="18" charset="0"/>
                <a:cs typeface="Times New Roman" pitchFamily="18" charset="0"/>
              </a:rPr>
              <a:t> technique.</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Poly </a:t>
            </a:r>
            <a:r>
              <a:rPr lang="en-US" sz="2400" dirty="0" err="1" smtClean="0">
                <a:solidFill>
                  <a:schemeClr val="tx1"/>
                </a:solidFill>
                <a:latin typeface="Times New Roman" pitchFamily="18" charset="0"/>
                <a:cs typeface="Times New Roman" pitchFamily="18" charset="0"/>
              </a:rPr>
              <a:t>Aluminium</a:t>
            </a:r>
            <a:r>
              <a:rPr lang="en-US" sz="2400" dirty="0" smtClean="0">
                <a:solidFill>
                  <a:schemeClr val="tx1"/>
                </a:solidFill>
                <a:latin typeface="Times New Roman" pitchFamily="18" charset="0"/>
                <a:cs typeface="Times New Roman" pitchFamily="18" charset="0"/>
              </a:rPr>
              <a:t> Chloride: It is evident that for higher concentrations of fluoride, the removal efficiency of fluoride is higher with Poly </a:t>
            </a:r>
            <a:r>
              <a:rPr lang="en-US" sz="2400" dirty="0" err="1" smtClean="0">
                <a:solidFill>
                  <a:schemeClr val="tx1"/>
                </a:solidFill>
                <a:latin typeface="Times New Roman" pitchFamily="18" charset="0"/>
                <a:cs typeface="Times New Roman" pitchFamily="18" charset="0"/>
              </a:rPr>
              <a:t>Aluminium</a:t>
            </a:r>
            <a:r>
              <a:rPr lang="en-US" sz="2400" dirty="0" smtClean="0">
                <a:solidFill>
                  <a:schemeClr val="tx1"/>
                </a:solidFill>
                <a:latin typeface="Times New Roman" pitchFamily="18" charset="0"/>
                <a:cs typeface="Times New Roman" pitchFamily="18" charset="0"/>
              </a:rPr>
              <a:t> Chloride (PAC) when compared with Alum. However, since Alum is more affordable and accessible than PAC this alternative is not worth considering . </a:t>
            </a:r>
          </a:p>
          <a:p>
            <a:pPr algn="just"/>
            <a:r>
              <a:rPr lang="en-US" sz="2400" dirty="0" smtClean="0">
                <a:solidFill>
                  <a:schemeClr val="tx1"/>
                </a:solidFill>
                <a:latin typeface="Times New Roman" pitchFamily="18" charset="0"/>
                <a:cs typeface="Times New Roman" pitchFamily="18" charset="0"/>
              </a:rPr>
              <a:t>Poly </a:t>
            </a:r>
            <a:r>
              <a:rPr lang="en-US" sz="2400" dirty="0" err="1" smtClean="0">
                <a:solidFill>
                  <a:schemeClr val="tx1"/>
                </a:solidFill>
                <a:latin typeface="Times New Roman" pitchFamily="18" charset="0"/>
                <a:cs typeface="Times New Roman" pitchFamily="18" charset="0"/>
              </a:rPr>
              <a:t>Aluminium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Hydroxy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Sulphate</a:t>
            </a:r>
            <a:r>
              <a:rPr lang="en-US" sz="2400" dirty="0" smtClean="0">
                <a:solidFill>
                  <a:schemeClr val="tx1"/>
                </a:solidFill>
                <a:latin typeface="Times New Roman" pitchFamily="18" charset="0"/>
                <a:cs typeface="Times New Roman" pitchFamily="18" charset="0"/>
              </a:rPr>
              <a:t>(PAHS): A polymeric aluminum compound, poly-</a:t>
            </a:r>
            <a:r>
              <a:rPr lang="en-US" sz="2400" dirty="0" err="1" smtClean="0">
                <a:solidFill>
                  <a:schemeClr val="tx1"/>
                </a:solidFill>
                <a:latin typeface="Times New Roman" pitchFamily="18" charset="0"/>
                <a:cs typeface="Times New Roman" pitchFamily="18" charset="0"/>
              </a:rPr>
              <a:t>aluminium</a:t>
            </a:r>
            <a:r>
              <a:rPr lang="en-US" sz="2400" dirty="0" smtClean="0">
                <a:solidFill>
                  <a:schemeClr val="tx1"/>
                </a:solidFill>
                <a:latin typeface="Times New Roman" pitchFamily="18" charset="0"/>
                <a:cs typeface="Times New Roman" pitchFamily="18" charset="0"/>
              </a:rPr>
              <a:t>-</a:t>
            </a:r>
            <a:r>
              <a:rPr lang="en-US" sz="2400" dirty="0" err="1" smtClean="0">
                <a:solidFill>
                  <a:schemeClr val="tx1"/>
                </a:solidFill>
                <a:latin typeface="Times New Roman" pitchFamily="18" charset="0"/>
                <a:cs typeface="Times New Roman" pitchFamily="18" charset="0"/>
              </a:rPr>
              <a:t>hydroxy</a:t>
            </a:r>
            <a:r>
              <a:rPr lang="en-US" sz="2400" dirty="0" smtClean="0">
                <a:solidFill>
                  <a:schemeClr val="tx1"/>
                </a:solidFill>
                <a:latin typeface="Times New Roman" pitchFamily="18" charset="0"/>
                <a:cs typeface="Times New Roman" pitchFamily="18" charset="0"/>
              </a:rPr>
              <a:t>-</a:t>
            </a:r>
            <a:r>
              <a:rPr lang="en-US" sz="2400" dirty="0" err="1" smtClean="0">
                <a:solidFill>
                  <a:schemeClr val="tx1"/>
                </a:solidFill>
                <a:latin typeface="Times New Roman" pitchFamily="18" charset="0"/>
                <a:cs typeface="Times New Roman" pitchFamily="18" charset="0"/>
              </a:rPr>
              <a:t>sulphate</a:t>
            </a:r>
            <a:r>
              <a:rPr lang="en-US" sz="2400" dirty="0" smtClean="0">
                <a:solidFill>
                  <a:schemeClr val="tx1"/>
                </a:solidFill>
                <a:latin typeface="Times New Roman" pitchFamily="18" charset="0"/>
                <a:cs typeface="Times New Roman" pitchFamily="18" charset="0"/>
              </a:rPr>
              <a:t>(PAHS) is found to require less flocculation time and settling time. Detention time of 20 to 30 minutes will suffice for complete settlement of all flocks. Cost of PAHS is much less than the alum. </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b="1" dirty="0" smtClean="0">
                <a:solidFill>
                  <a:schemeClr val="tx1"/>
                </a:solidFill>
                <a:latin typeface="Times New Roman" pitchFamily="18" charset="0"/>
                <a:cs typeface="Times New Roman" pitchFamily="18" charset="0"/>
              </a:rPr>
              <a:t>Domestic </a:t>
            </a:r>
            <a:r>
              <a:rPr lang="en-US" sz="2400" b="1" dirty="0" err="1" smtClean="0">
                <a:solidFill>
                  <a:schemeClr val="tx1"/>
                </a:solidFill>
                <a:latin typeface="Times New Roman" pitchFamily="18" charset="0"/>
                <a:cs typeface="Times New Roman" pitchFamily="18" charset="0"/>
              </a:rPr>
              <a:t>defluoridation</a:t>
            </a:r>
            <a:r>
              <a:rPr lang="en-US" sz="2400" b="1" dirty="0" smtClean="0">
                <a:solidFill>
                  <a:schemeClr val="tx1"/>
                </a:solidFill>
                <a:latin typeface="Times New Roman" pitchFamily="18" charset="0"/>
                <a:cs typeface="Times New Roman" pitchFamily="18" charset="0"/>
              </a:rPr>
              <a:t> filters</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These are stainless steel candle filters adopting the </a:t>
            </a:r>
            <a:r>
              <a:rPr lang="en-US" sz="2400" dirty="0" err="1" smtClean="0">
                <a:solidFill>
                  <a:schemeClr val="tx1"/>
                </a:solidFill>
                <a:latin typeface="Times New Roman" pitchFamily="18" charset="0"/>
                <a:cs typeface="Times New Roman" pitchFamily="18" charset="0"/>
              </a:rPr>
              <a:t>Nalgonda</a:t>
            </a:r>
            <a:r>
              <a:rPr lang="en-US" sz="2400" dirty="0" smtClean="0">
                <a:solidFill>
                  <a:schemeClr val="tx1"/>
                </a:solidFill>
                <a:latin typeface="Times New Roman" pitchFamily="18" charset="0"/>
                <a:cs typeface="Times New Roman" pitchFamily="18" charset="0"/>
              </a:rPr>
              <a:t> technique. The equipment consists of water filter of any size and make, fitted with candle filters and an additional mixing device which can be used as domestic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filters.</a:t>
            </a:r>
          </a:p>
          <a:p>
            <a:pPr algn="just"/>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70F00-87F4-4FEA-9692-2C8B251B8174}" type="slidenum">
              <a:rPr lang="en-US" smtClean="0"/>
              <a:pPr/>
              <a:t>22</a:t>
            </a:fld>
            <a:endParaRPr lang="en-US"/>
          </a:p>
        </p:txBody>
      </p:sp>
      <p:pic>
        <p:nvPicPr>
          <p:cNvPr id="1026" name="Picture 2"/>
          <p:cNvPicPr>
            <a:picLocks noChangeAspect="1" noChangeArrowheads="1"/>
          </p:cNvPicPr>
          <p:nvPr/>
        </p:nvPicPr>
        <p:blipFill>
          <a:blip r:embed="rId2"/>
          <a:srcRect/>
          <a:stretch>
            <a:fillRect/>
          </a:stretch>
        </p:blipFill>
        <p:spPr bwMode="auto">
          <a:xfrm>
            <a:off x="1333226" y="1419221"/>
            <a:ext cx="6767166" cy="37242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b="1" dirty="0" err="1" smtClean="0">
                <a:solidFill>
                  <a:schemeClr val="tx1"/>
                </a:solidFill>
                <a:latin typeface="Times New Roman" pitchFamily="18" charset="0"/>
                <a:cs typeface="Times New Roman" pitchFamily="18" charset="0"/>
              </a:rPr>
              <a:t>Defluoridation</a:t>
            </a:r>
            <a:r>
              <a:rPr lang="en-US" sz="2400" b="1" dirty="0" smtClean="0">
                <a:solidFill>
                  <a:schemeClr val="tx1"/>
                </a:solidFill>
                <a:latin typeface="Times New Roman" pitchFamily="18" charset="0"/>
                <a:cs typeface="Times New Roman" pitchFamily="18" charset="0"/>
              </a:rPr>
              <a:t> in the two bucket system</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The designed </a:t>
            </a:r>
            <a:r>
              <a:rPr lang="en-US" sz="2400" dirty="0" err="1" smtClean="0">
                <a:solidFill>
                  <a:schemeClr val="tx1"/>
                </a:solidFill>
                <a:latin typeface="Times New Roman" pitchFamily="18" charset="0"/>
                <a:cs typeface="Times New Roman" pitchFamily="18" charset="0"/>
              </a:rPr>
              <a:t>defluoridator</a:t>
            </a:r>
            <a:r>
              <a:rPr lang="en-US" sz="2400" dirty="0" smtClean="0">
                <a:solidFill>
                  <a:schemeClr val="tx1"/>
                </a:solidFill>
                <a:latin typeface="Times New Roman" pitchFamily="18" charset="0"/>
                <a:cs typeface="Times New Roman" pitchFamily="18" charset="0"/>
              </a:rPr>
              <a:t> consists of two buckets equipped with taps and a sieve on which a cotton cloth is placed. </a:t>
            </a:r>
          </a:p>
          <a:p>
            <a:pPr algn="just"/>
            <a:r>
              <a:rPr lang="en-US" sz="2400" dirty="0" smtClean="0">
                <a:solidFill>
                  <a:schemeClr val="tx1"/>
                </a:solidFill>
                <a:latin typeface="Times New Roman" pitchFamily="18" charset="0"/>
                <a:cs typeface="Times New Roman" pitchFamily="18" charset="0"/>
              </a:rPr>
              <a:t>Alum and lime are added simultaneously to the raw water bucket where it is dissolved/ suspended by stirring with a wooden paddle.</a:t>
            </a:r>
          </a:p>
          <a:p>
            <a:pPr algn="just"/>
            <a:r>
              <a:rPr lang="en-US" sz="2400" dirty="0" smtClean="0">
                <a:solidFill>
                  <a:schemeClr val="tx1"/>
                </a:solidFill>
                <a:latin typeface="Times New Roman" pitchFamily="18" charset="0"/>
                <a:cs typeface="Times New Roman" pitchFamily="18" charset="0"/>
              </a:rPr>
              <a:t>The villagers are trained to stir fast while counting to 60 (1 minute) and then slowly while counting to 300 (5 minutes). The </a:t>
            </a:r>
            <a:r>
              <a:rPr lang="en-US" sz="2400" dirty="0" err="1" smtClean="0">
                <a:solidFill>
                  <a:schemeClr val="tx1"/>
                </a:solidFill>
                <a:latin typeface="Times New Roman" pitchFamily="18" charset="0"/>
                <a:cs typeface="Times New Roman" pitchFamily="18" charset="0"/>
              </a:rPr>
              <a:t>flocs</a:t>
            </a:r>
            <a:r>
              <a:rPr lang="en-US" sz="2400" dirty="0" smtClean="0">
                <a:solidFill>
                  <a:schemeClr val="tx1"/>
                </a:solidFill>
                <a:latin typeface="Times New Roman" pitchFamily="18" charset="0"/>
                <a:cs typeface="Times New Roman" pitchFamily="18" charset="0"/>
              </a:rPr>
              <a:t> formed are left for settling for about one hour. The treated water is then tapped through the cloth into the treated water bucket from where it tapped as needed for drinking and cooking.</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z="2400" dirty="0" smtClean="0">
                <a:solidFill>
                  <a:schemeClr val="tx1"/>
                </a:solidFill>
                <a:latin typeface="Times New Roman" pitchFamily="18" charset="0"/>
                <a:cs typeface="Times New Roman" pitchFamily="18" charset="0"/>
              </a:rPr>
              <a:t>The use of two buckets should thus ensure that the treated water is separated from the fluoride containing sludge directly after the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a:t>
            </a:r>
          </a:p>
          <a:p>
            <a:pPr algn="just"/>
            <a:r>
              <a:rPr lang="en-US" sz="2400" dirty="0" smtClean="0">
                <a:solidFill>
                  <a:schemeClr val="tx1"/>
                </a:solidFill>
                <a:latin typeface="Times New Roman" pitchFamily="18" charset="0"/>
                <a:cs typeface="Times New Roman" pitchFamily="18" charset="0"/>
              </a:rPr>
              <a:t>All </a:t>
            </a:r>
            <a:r>
              <a:rPr lang="en-US" sz="2400" dirty="0" err="1" smtClean="0">
                <a:solidFill>
                  <a:schemeClr val="tx1"/>
                </a:solidFill>
                <a:latin typeface="Times New Roman" pitchFamily="18" charset="0"/>
                <a:cs typeface="Times New Roman" pitchFamily="18" charset="0"/>
              </a:rPr>
              <a:t>physico</a:t>
            </a:r>
            <a:r>
              <a:rPr lang="en-US" sz="2400" dirty="0" smtClean="0">
                <a:solidFill>
                  <a:schemeClr val="tx1"/>
                </a:solidFill>
                <a:latin typeface="Times New Roman" pitchFamily="18" charset="0"/>
                <a:cs typeface="Times New Roman" pitchFamily="18" charset="0"/>
              </a:rPr>
              <a:t>-chemical processes are thus performed in the raw water bucket, while the treated water bucket is kept only for the storage of the </a:t>
            </a:r>
            <a:r>
              <a:rPr lang="en-US" sz="2400" dirty="0" err="1" smtClean="0">
                <a:solidFill>
                  <a:schemeClr val="tx1"/>
                </a:solidFill>
                <a:latin typeface="Times New Roman" pitchFamily="18" charset="0"/>
                <a:cs typeface="Times New Roman" pitchFamily="18" charset="0"/>
              </a:rPr>
              <a:t>defluoridated</a:t>
            </a:r>
            <a:r>
              <a:rPr lang="en-US" sz="2400" dirty="0" smtClean="0">
                <a:solidFill>
                  <a:schemeClr val="tx1"/>
                </a:solidFill>
                <a:latin typeface="Times New Roman" pitchFamily="18" charset="0"/>
                <a:cs typeface="Times New Roman" pitchFamily="18" charset="0"/>
              </a:rPr>
              <a:t> water.</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24</a:t>
            </a:fld>
            <a:endParaRPr lang="en-US"/>
          </a:p>
        </p:txBody>
      </p:sp>
      <p:pic>
        <p:nvPicPr>
          <p:cNvPr id="46082" name="Picture 2" descr="Image result for nalgonda technique of defluoridation"/>
          <p:cNvPicPr>
            <a:picLocks noChangeAspect="1" noChangeArrowheads="1"/>
          </p:cNvPicPr>
          <p:nvPr/>
        </p:nvPicPr>
        <p:blipFill>
          <a:blip r:embed="rId2"/>
          <a:srcRect/>
          <a:stretch>
            <a:fillRect/>
          </a:stretch>
        </p:blipFill>
        <p:spPr bwMode="auto">
          <a:xfrm>
            <a:off x="4621129" y="3645024"/>
            <a:ext cx="2543159" cy="241775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dirty="0" err="1" smtClean="0">
                <a:solidFill>
                  <a:schemeClr val="tx1"/>
                </a:solidFill>
                <a:latin typeface="Times New Roman" pitchFamily="18" charset="0"/>
                <a:cs typeface="Times New Roman" pitchFamily="18" charset="0"/>
              </a:rPr>
              <a:t>IISc</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The Indian Institute of Science (</a:t>
            </a:r>
            <a:r>
              <a:rPr lang="en-US" sz="2400" dirty="0" err="1" smtClean="0">
                <a:solidFill>
                  <a:schemeClr val="tx1"/>
                </a:solidFill>
                <a:latin typeface="Times New Roman" pitchFamily="18" charset="0"/>
                <a:cs typeface="Times New Roman" pitchFamily="18" charset="0"/>
              </a:rPr>
              <a:t>IISc</a:t>
            </a:r>
            <a:r>
              <a:rPr lang="en-US" sz="2400" dirty="0" smtClean="0">
                <a:solidFill>
                  <a:schemeClr val="tx1"/>
                </a:solidFill>
                <a:latin typeface="Times New Roman" pitchFamily="18" charset="0"/>
                <a:cs typeface="Times New Roman" pitchFamily="18" charset="0"/>
              </a:rPr>
              <a:t>), Bangalore developed a simple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technique which uses Magnesium oxide, lime and Sodium bisulphate. Magnesium oxide removes dissolved fluoride ions from water samples by precipitating fluoride as insoluble Magnesium fluoride.</a:t>
            </a:r>
          </a:p>
          <a:p>
            <a:pPr algn="just">
              <a:buNone/>
            </a:pPr>
            <a:r>
              <a:rPr lang="en-US" sz="2400" dirty="0" smtClean="0">
                <a:solidFill>
                  <a:schemeClr val="tx1"/>
                </a:solidFill>
                <a:latin typeface="Times New Roman" pitchFamily="18" charset="0"/>
                <a:cs typeface="Times New Roman" pitchFamily="18" charset="0"/>
              </a:rPr>
              <a:t> </a:t>
            </a:r>
          </a:p>
          <a:p>
            <a:pPr algn="ctr">
              <a:buNone/>
            </a:pPr>
            <a:r>
              <a:rPr lang="en-US" sz="2400" dirty="0" err="1" smtClean="0">
                <a:solidFill>
                  <a:schemeClr val="tx1"/>
                </a:solidFill>
                <a:latin typeface="Times New Roman" pitchFamily="18" charset="0"/>
                <a:cs typeface="Times New Roman" pitchFamily="18" charset="0"/>
              </a:rPr>
              <a:t>MgO</a:t>
            </a:r>
            <a:r>
              <a:rPr lang="en-US" sz="2400" dirty="0" smtClean="0">
                <a:solidFill>
                  <a:schemeClr val="tx1"/>
                </a:solidFill>
                <a:latin typeface="Times New Roman" pitchFamily="18" charset="0"/>
                <a:cs typeface="Times New Roman" pitchFamily="18" charset="0"/>
              </a:rPr>
              <a:t> + H2O         Mg(OH)2 </a:t>
            </a:r>
          </a:p>
          <a:p>
            <a:pPr algn="ctr">
              <a:buNone/>
            </a:pPr>
            <a:endParaRPr lang="en-US" sz="2400" dirty="0" smtClean="0">
              <a:solidFill>
                <a:schemeClr val="tx1"/>
              </a:solidFill>
              <a:latin typeface="Times New Roman" pitchFamily="18" charset="0"/>
              <a:cs typeface="Times New Roman" pitchFamily="18" charset="0"/>
            </a:endParaRPr>
          </a:p>
          <a:p>
            <a:pPr algn="ctr">
              <a:buNone/>
            </a:pPr>
            <a:r>
              <a:rPr lang="en-US" sz="2400" dirty="0" smtClean="0">
                <a:solidFill>
                  <a:schemeClr val="tx1"/>
                </a:solidFill>
                <a:latin typeface="Times New Roman" pitchFamily="18" charset="0"/>
                <a:cs typeface="Times New Roman" pitchFamily="18" charset="0"/>
              </a:rPr>
              <a:t>Mg(OH)2 +2NaF        MgF2+2NaOH</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25</a:t>
            </a:fld>
            <a:endParaRPr lang="en-US"/>
          </a:p>
        </p:txBody>
      </p:sp>
      <p:sp>
        <p:nvSpPr>
          <p:cNvPr id="5" name="Right Arrow 4"/>
          <p:cNvSpPr/>
          <p:nvPr/>
        </p:nvSpPr>
        <p:spPr>
          <a:xfrm>
            <a:off x="4286248" y="4454851"/>
            <a:ext cx="285752" cy="188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214810" y="5357826"/>
            <a:ext cx="285752" cy="188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dirty="0" smtClean="0">
                <a:solidFill>
                  <a:schemeClr val="tx1"/>
                </a:solidFill>
                <a:latin typeface="Times New Roman" pitchFamily="18" charset="0"/>
                <a:cs typeface="Times New Roman" pitchFamily="18" charset="0"/>
              </a:rPr>
              <a:t>adsorption methods</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In the adsorption method, raw water is passed through a bed containing </a:t>
            </a:r>
            <a:r>
              <a:rPr lang="en-US" sz="2400" dirty="0" err="1" smtClean="0">
                <a:solidFill>
                  <a:schemeClr val="tx1"/>
                </a:solidFill>
                <a:latin typeface="Times New Roman" pitchFamily="18" charset="0"/>
                <a:cs typeface="Times New Roman" pitchFamily="18" charset="0"/>
              </a:rPr>
              <a:t>defluoridating</a:t>
            </a:r>
            <a:r>
              <a:rPr lang="en-US" sz="2400" dirty="0" smtClean="0">
                <a:solidFill>
                  <a:schemeClr val="tx1"/>
                </a:solidFill>
                <a:latin typeface="Times New Roman" pitchFamily="18" charset="0"/>
                <a:cs typeface="Times New Roman" pitchFamily="18" charset="0"/>
              </a:rPr>
              <a:t> material. The material retains fluoride either by physical, chemical or ion exchange mechanisms. The adsorbent gets saturated after a period of operation and requires regeneration.</a:t>
            </a:r>
          </a:p>
          <a:p>
            <a:pPr algn="just"/>
            <a:r>
              <a:rPr lang="en-US" sz="2400" dirty="0" smtClean="0">
                <a:solidFill>
                  <a:schemeClr val="tx1"/>
                </a:solidFill>
                <a:latin typeface="Times New Roman" pitchFamily="18" charset="0"/>
                <a:cs typeface="Times New Roman" pitchFamily="18" charset="0"/>
              </a:rPr>
              <a:t>A wide range of materials has been tried for fluoride uptake. </a:t>
            </a:r>
            <a:r>
              <a:rPr lang="en-US" sz="2400" b="1" dirty="0" smtClean="0">
                <a:solidFill>
                  <a:schemeClr val="tx1"/>
                </a:solidFill>
                <a:latin typeface="Times New Roman" pitchFamily="18" charset="0"/>
                <a:cs typeface="Times New Roman" pitchFamily="18" charset="0"/>
              </a:rPr>
              <a:t>Bauxite, magnetite, </a:t>
            </a:r>
            <a:r>
              <a:rPr lang="en-US" sz="2400" b="1" dirty="0" err="1" smtClean="0">
                <a:solidFill>
                  <a:schemeClr val="tx1"/>
                </a:solidFill>
                <a:latin typeface="Times New Roman" pitchFamily="18" charset="0"/>
                <a:cs typeface="Times New Roman" pitchFamily="18" charset="0"/>
              </a:rPr>
              <a:t>kaolinite</a:t>
            </a:r>
            <a:r>
              <a:rPr lang="en-US" sz="2400" b="1" dirty="0" smtClean="0">
                <a:solidFill>
                  <a:schemeClr val="tx1"/>
                </a:solidFill>
                <a:latin typeface="Times New Roman" pitchFamily="18" charset="0"/>
                <a:cs typeface="Times New Roman" pitchFamily="18" charset="0"/>
              </a:rPr>
              <a:t>, serpentine, various types of clays and red mud </a:t>
            </a:r>
            <a:r>
              <a:rPr lang="en-US" sz="2400" dirty="0" smtClean="0">
                <a:solidFill>
                  <a:schemeClr val="tx1"/>
                </a:solidFill>
                <a:latin typeface="Times New Roman" pitchFamily="18" charset="0"/>
                <a:cs typeface="Times New Roman" pitchFamily="18" charset="0"/>
              </a:rPr>
              <a:t>are some of the naturally occurring materials studied.</a:t>
            </a:r>
          </a:p>
        </p:txBody>
      </p:sp>
      <p:sp>
        <p:nvSpPr>
          <p:cNvPr id="4" name="Slide Number Placeholder 3"/>
          <p:cNvSpPr>
            <a:spLocks noGrp="1"/>
          </p:cNvSpPr>
          <p:nvPr>
            <p:ph type="sldNum" sz="quarter" idx="12"/>
          </p:nvPr>
        </p:nvSpPr>
        <p:spPr/>
        <p:txBody>
          <a:bodyPr/>
          <a:lstStyle/>
          <a:p>
            <a:fld id="{5C070F00-87F4-4FEA-9692-2C8B251B817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b="1" dirty="0" smtClean="0">
                <a:solidFill>
                  <a:schemeClr val="tx1"/>
                </a:solidFill>
                <a:latin typeface="Times New Roman" pitchFamily="18" charset="0"/>
                <a:cs typeface="Times New Roman" pitchFamily="18" charset="0"/>
              </a:rPr>
              <a:t>Bone char as a </a:t>
            </a:r>
            <a:r>
              <a:rPr lang="en-US" sz="2400" b="1" dirty="0" err="1" smtClean="0">
                <a:solidFill>
                  <a:schemeClr val="tx1"/>
                </a:solidFill>
                <a:latin typeface="Times New Roman" pitchFamily="18" charset="0"/>
                <a:cs typeface="Times New Roman" pitchFamily="18" charset="0"/>
              </a:rPr>
              <a:t>defluoridating</a:t>
            </a:r>
            <a:r>
              <a:rPr lang="en-US" sz="2400" b="1" dirty="0" smtClean="0">
                <a:solidFill>
                  <a:schemeClr val="tx1"/>
                </a:solidFill>
                <a:latin typeface="Times New Roman" pitchFamily="18" charset="0"/>
                <a:cs typeface="Times New Roman" pitchFamily="18" charset="0"/>
              </a:rPr>
              <a:t> material. </a:t>
            </a:r>
          </a:p>
          <a:p>
            <a:pPr algn="just"/>
            <a:r>
              <a:rPr lang="en-US" sz="2400" dirty="0" smtClean="0">
                <a:solidFill>
                  <a:schemeClr val="tx1"/>
                </a:solidFill>
                <a:latin typeface="Times New Roman" pitchFamily="18" charset="0"/>
                <a:cs typeface="Times New Roman" pitchFamily="18" charset="0"/>
              </a:rPr>
              <a:t>Bone char consists of ground animal bones that have been charred to remove all organic matter. Major components of bone charcoal are calcium phosphate, calcium carbonate and activated carbon. </a:t>
            </a:r>
          </a:p>
          <a:p>
            <a:pPr algn="just"/>
            <a:r>
              <a:rPr lang="en-US" sz="2400" dirty="0" smtClean="0">
                <a:solidFill>
                  <a:schemeClr val="tx1"/>
                </a:solidFill>
                <a:latin typeface="Times New Roman" pitchFamily="18" charset="0"/>
                <a:cs typeface="Times New Roman" pitchFamily="18" charset="0"/>
              </a:rPr>
              <a:t>The fluoride removal mechanism involves the replacement of carbonate of bone char by fluoride ion. The method of preparation of bone charcoal is crucial for its fluoride uptake capacity and the treated water quality. Poor quality bone char can impart bad taste and </a:t>
            </a:r>
            <a:r>
              <a:rPr lang="en-US" sz="2400" dirty="0" err="1" smtClean="0">
                <a:solidFill>
                  <a:schemeClr val="tx1"/>
                </a:solidFill>
                <a:latin typeface="Times New Roman" pitchFamily="18" charset="0"/>
                <a:cs typeface="Times New Roman" pitchFamily="18" charset="0"/>
              </a:rPr>
              <a:t>odour</a:t>
            </a:r>
            <a:r>
              <a:rPr lang="en-US" sz="2400" dirty="0" smtClean="0">
                <a:solidFill>
                  <a:schemeClr val="tx1"/>
                </a:solidFill>
                <a:latin typeface="Times New Roman" pitchFamily="18" charset="0"/>
                <a:cs typeface="Times New Roman" pitchFamily="18" charset="0"/>
              </a:rPr>
              <a:t> to water.</a:t>
            </a:r>
          </a:p>
        </p:txBody>
      </p:sp>
      <p:sp>
        <p:nvSpPr>
          <p:cNvPr id="4" name="Slide Number Placeholder 3"/>
          <p:cNvSpPr>
            <a:spLocks noGrp="1"/>
          </p:cNvSpPr>
          <p:nvPr>
            <p:ph type="sldNum" sz="quarter" idx="12"/>
          </p:nvPr>
        </p:nvSpPr>
        <p:spPr/>
        <p:txBody>
          <a:bodyPr/>
          <a:lstStyle/>
          <a:p>
            <a:fld id="{5C070F00-87F4-4FEA-9692-2C8B251B817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In the USA in the past, a few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plants were using bone char. Now they have been largely replaced by activated alumina. Bone char is considered as an appropriate </a:t>
            </a:r>
            <a:r>
              <a:rPr lang="en-US" sz="2400" dirty="0" err="1" smtClean="0">
                <a:solidFill>
                  <a:schemeClr val="tx1"/>
                </a:solidFill>
                <a:latin typeface="Times New Roman" pitchFamily="18" charset="0"/>
                <a:cs typeface="Times New Roman" pitchFamily="18" charset="0"/>
              </a:rPr>
              <a:t>defluoridating</a:t>
            </a:r>
            <a:r>
              <a:rPr lang="en-US" sz="2400" dirty="0" smtClean="0">
                <a:solidFill>
                  <a:schemeClr val="tx1"/>
                </a:solidFill>
                <a:latin typeface="Times New Roman" pitchFamily="18" charset="0"/>
                <a:cs typeface="Times New Roman" pitchFamily="18" charset="0"/>
              </a:rPr>
              <a:t> material in some developing countries. The ICOH domestic </a:t>
            </a:r>
            <a:r>
              <a:rPr lang="en-US" sz="2400" dirty="0" err="1" smtClean="0">
                <a:solidFill>
                  <a:schemeClr val="tx1"/>
                </a:solidFill>
                <a:latin typeface="Times New Roman" pitchFamily="18" charset="0"/>
                <a:cs typeface="Times New Roman" pitchFamily="18" charset="0"/>
              </a:rPr>
              <a:t>defluoridator</a:t>
            </a:r>
            <a:r>
              <a:rPr lang="en-US" sz="2400" dirty="0" smtClean="0">
                <a:solidFill>
                  <a:schemeClr val="tx1"/>
                </a:solidFill>
                <a:latin typeface="Times New Roman" pitchFamily="18" charset="0"/>
                <a:cs typeface="Times New Roman" pitchFamily="18" charset="0"/>
              </a:rPr>
              <a:t> was developed in Thailand and uses crushed charcoal and bone char. </a:t>
            </a:r>
          </a:p>
        </p:txBody>
      </p:sp>
      <p:sp>
        <p:nvSpPr>
          <p:cNvPr id="4" name="Slide Number Placeholder 3"/>
          <p:cNvSpPr>
            <a:spLocks noGrp="1"/>
          </p:cNvSpPr>
          <p:nvPr>
            <p:ph type="sldNum" sz="quarter" idx="12"/>
          </p:nvPr>
        </p:nvSpPr>
        <p:spPr/>
        <p:txBody>
          <a:bodyPr/>
          <a:lstStyle/>
          <a:p>
            <a:fld id="{5C070F00-87F4-4FEA-9692-2C8B251B817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Field trials in Thailand, Sri Lanka and some African countries have shown very encouraging .Reports from Sri Lanka have shown that with 300 gm charcoal and 1 kg bone char an ICOH filter can </a:t>
            </a:r>
            <a:r>
              <a:rPr lang="en-US" sz="2400" dirty="0" err="1" smtClean="0">
                <a:solidFill>
                  <a:schemeClr val="tx1"/>
                </a:solidFill>
                <a:latin typeface="Times New Roman" pitchFamily="18" charset="0"/>
                <a:cs typeface="Times New Roman" pitchFamily="18" charset="0"/>
              </a:rPr>
              <a:t>defluoridate</a:t>
            </a:r>
            <a:r>
              <a:rPr lang="en-US" sz="2400" dirty="0" smtClean="0">
                <a:solidFill>
                  <a:schemeClr val="tx1"/>
                </a:solidFill>
                <a:latin typeface="Times New Roman" pitchFamily="18" charset="0"/>
                <a:cs typeface="Times New Roman" pitchFamily="18" charset="0"/>
              </a:rPr>
              <a:t> on an average 450 </a:t>
            </a:r>
            <a:r>
              <a:rPr lang="en-US" sz="2400" dirty="0" err="1" smtClean="0">
                <a:solidFill>
                  <a:schemeClr val="tx1"/>
                </a:solidFill>
                <a:latin typeface="Times New Roman" pitchFamily="18" charset="0"/>
                <a:cs typeface="Times New Roman" pitchFamily="18" charset="0"/>
              </a:rPr>
              <a:t>litres</a:t>
            </a:r>
            <a:r>
              <a:rPr lang="en-US" sz="2400" dirty="0" smtClean="0">
                <a:solidFill>
                  <a:schemeClr val="tx1"/>
                </a:solidFill>
                <a:latin typeface="Times New Roman" pitchFamily="18" charset="0"/>
                <a:cs typeface="Times New Roman" pitchFamily="18" charset="0"/>
              </a:rPr>
              <a:t> of water containing 5 mg/l F- at a flow rate of 4 </a:t>
            </a:r>
            <a:r>
              <a:rPr lang="en-US" sz="2400" dirty="0" err="1" smtClean="0">
                <a:solidFill>
                  <a:schemeClr val="tx1"/>
                </a:solidFill>
                <a:latin typeface="Times New Roman" pitchFamily="18" charset="0"/>
                <a:cs typeface="Times New Roman" pitchFamily="18" charset="0"/>
              </a:rPr>
              <a:t>litres</a:t>
            </a:r>
            <a:r>
              <a:rPr lang="en-US" sz="2400" dirty="0" smtClean="0">
                <a:solidFill>
                  <a:schemeClr val="tx1"/>
                </a:solidFill>
                <a:latin typeface="Times New Roman" pitchFamily="18" charset="0"/>
                <a:cs typeface="Times New Roman" pitchFamily="18" charset="0"/>
              </a:rPr>
              <a:t> per hour. </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dirty="0" smtClean="0">
                <a:solidFill>
                  <a:schemeClr val="tx1"/>
                </a:solidFill>
                <a:latin typeface="Times New Roman" pitchFamily="18" charset="0"/>
                <a:cs typeface="Times New Roman" pitchFamily="18" charset="0"/>
              </a:rPr>
              <a:t>Effects of fluoride</a:t>
            </a:r>
            <a:endParaRPr lang="en-US" sz="2400" dirty="0">
              <a:solidFill>
                <a:schemeClr val="tx1"/>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tretch>
            <a:fillRect/>
          </a:stretch>
        </p:blipFill>
        <p:spPr bwMode="auto">
          <a:xfrm>
            <a:off x="1144588" y="2366571"/>
            <a:ext cx="7370762" cy="267730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070F00-87F4-4FEA-9692-2C8B251B8174}" type="slidenum">
              <a:rPr lang="en-US" smtClean="0"/>
              <a:pPr/>
              <a:t>3</a:t>
            </a:fld>
            <a:endParaRPr lang="en-US"/>
          </a:p>
        </p:txBody>
      </p:sp>
      <p:sp>
        <p:nvSpPr>
          <p:cNvPr id="5" name="TextBox 4"/>
          <p:cNvSpPr txBox="1"/>
          <p:nvPr/>
        </p:nvSpPr>
        <p:spPr>
          <a:xfrm>
            <a:off x="714348" y="5572140"/>
            <a:ext cx="7215238" cy="307777"/>
          </a:xfrm>
          <a:prstGeom prst="rect">
            <a:avLst/>
          </a:prstGeom>
          <a:noFill/>
        </p:spPr>
        <p:txBody>
          <a:bodyPr wrap="square" rtlCol="0">
            <a:spAutoFit/>
          </a:bodyPr>
          <a:lstStyle/>
          <a:p>
            <a:r>
              <a:rPr lang="en-US" sz="1400" b="1" dirty="0" smtClean="0"/>
              <a:t>Source: A. </a:t>
            </a:r>
            <a:r>
              <a:rPr lang="en-US" sz="1400" b="1" dirty="0" err="1" smtClean="0"/>
              <a:t>Tewari</a:t>
            </a:r>
            <a:r>
              <a:rPr lang="en-US" sz="1400" b="1" dirty="0" smtClean="0"/>
              <a:t> </a:t>
            </a:r>
            <a:r>
              <a:rPr lang="en-US" sz="1400" b="1" i="1" dirty="0" smtClean="0"/>
              <a:t>et al Journal of Chemical and Pharmaceutical Research2009, 1 (1):31-37</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i="1" dirty="0" smtClean="0">
                <a:solidFill>
                  <a:schemeClr val="tx1"/>
                </a:solidFill>
                <a:latin typeface="Times New Roman" pitchFamily="18" charset="0"/>
                <a:cs typeface="Times New Roman" pitchFamily="18" charset="0"/>
              </a:rPr>
              <a:t>Bone char domestic </a:t>
            </a:r>
            <a:r>
              <a:rPr lang="en-US" sz="2400" i="1" dirty="0" err="1" smtClean="0">
                <a:solidFill>
                  <a:schemeClr val="tx1"/>
                </a:solidFill>
                <a:latin typeface="Times New Roman" pitchFamily="18" charset="0"/>
                <a:cs typeface="Times New Roman" pitchFamily="18" charset="0"/>
              </a:rPr>
              <a:t>defluoridator</a:t>
            </a:r>
            <a:r>
              <a:rPr lang="en-US" sz="2400" i="1" dirty="0" smtClean="0">
                <a:solidFill>
                  <a:schemeClr val="tx1"/>
                </a:solidFill>
                <a:latin typeface="Times New Roman" pitchFamily="18" charset="0"/>
                <a:cs typeface="Times New Roman" pitchFamily="18" charset="0"/>
              </a:rPr>
              <a:t> developed by ICOH-Thailand</a:t>
            </a:r>
            <a:endParaRPr lang="en-US" sz="2400" dirty="0">
              <a:solidFill>
                <a:schemeClr val="tx1"/>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tretch>
            <a:fillRect/>
          </a:stretch>
        </p:blipFill>
        <p:spPr bwMode="auto">
          <a:xfrm>
            <a:off x="2835187" y="1250950"/>
            <a:ext cx="3989564" cy="49085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070F00-87F4-4FEA-9692-2C8B251B8174}"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b="1" dirty="0" smtClean="0">
                <a:solidFill>
                  <a:schemeClr val="tx1"/>
                </a:solidFill>
                <a:latin typeface="Times New Roman" pitchFamily="18" charset="0"/>
                <a:cs typeface="Times New Roman" pitchFamily="18" charset="0"/>
              </a:rPr>
              <a:t>Activated alumina as a </a:t>
            </a:r>
            <a:r>
              <a:rPr lang="en-US" sz="2400" b="1" dirty="0" err="1" smtClean="0">
                <a:solidFill>
                  <a:schemeClr val="tx1"/>
                </a:solidFill>
                <a:latin typeface="Times New Roman" pitchFamily="18" charset="0"/>
                <a:cs typeface="Times New Roman" pitchFamily="18" charset="0"/>
              </a:rPr>
              <a:t>defluoridating</a:t>
            </a:r>
            <a:r>
              <a:rPr lang="en-US" sz="2400" b="1" dirty="0" smtClean="0">
                <a:solidFill>
                  <a:schemeClr val="tx1"/>
                </a:solidFill>
                <a:latin typeface="Times New Roman" pitchFamily="18" charset="0"/>
                <a:cs typeface="Times New Roman" pitchFamily="18" charset="0"/>
              </a:rPr>
              <a:t> material. </a:t>
            </a:r>
            <a:r>
              <a:rPr lang="en-US" sz="2400" dirty="0" smtClean="0">
                <a:solidFill>
                  <a:schemeClr val="tx1"/>
                </a:solidFill>
                <a:latin typeface="Times New Roman" pitchFamily="18" charset="0"/>
                <a:cs typeface="Times New Roman" pitchFamily="18" charset="0"/>
              </a:rPr>
              <a:t>Activated alumina or </a:t>
            </a:r>
            <a:r>
              <a:rPr lang="en-US" sz="2400" dirty="0" err="1" smtClean="0">
                <a:solidFill>
                  <a:schemeClr val="tx1"/>
                </a:solidFill>
                <a:latin typeface="Times New Roman" pitchFamily="18" charset="0"/>
                <a:cs typeface="Times New Roman" pitchFamily="18" charset="0"/>
              </a:rPr>
              <a:t>calcined</a:t>
            </a:r>
            <a:r>
              <a:rPr lang="en-US" sz="2400" dirty="0" smtClean="0">
                <a:solidFill>
                  <a:schemeClr val="tx1"/>
                </a:solidFill>
                <a:latin typeface="Times New Roman" pitchFamily="18" charset="0"/>
                <a:cs typeface="Times New Roman" pitchFamily="18" charset="0"/>
              </a:rPr>
              <a:t> alumina, is </a:t>
            </a:r>
            <a:r>
              <a:rPr lang="en-US" sz="2400" dirty="0" err="1" smtClean="0">
                <a:solidFill>
                  <a:schemeClr val="tx1"/>
                </a:solidFill>
                <a:latin typeface="Times New Roman" pitchFamily="18" charset="0"/>
                <a:cs typeface="Times New Roman" pitchFamily="18" charset="0"/>
              </a:rPr>
              <a:t>aluminium</a:t>
            </a:r>
            <a:r>
              <a:rPr lang="en-US" sz="2400" dirty="0" smtClean="0">
                <a:solidFill>
                  <a:schemeClr val="tx1"/>
                </a:solidFill>
                <a:latin typeface="Times New Roman" pitchFamily="18" charset="0"/>
                <a:cs typeface="Times New Roman" pitchFamily="18" charset="0"/>
              </a:rPr>
              <a:t> oxide, Al2O3. </a:t>
            </a:r>
          </a:p>
          <a:p>
            <a:pPr algn="just"/>
            <a:r>
              <a:rPr lang="en-US" sz="2400" dirty="0" smtClean="0">
                <a:solidFill>
                  <a:schemeClr val="tx1"/>
                </a:solidFill>
                <a:latin typeface="Times New Roman" pitchFamily="18" charset="0"/>
                <a:cs typeface="Times New Roman" pitchFamily="18" charset="0"/>
              </a:rPr>
              <a:t>It is prepared by low temperature dehydration (300-600°C) of </a:t>
            </a:r>
            <a:r>
              <a:rPr lang="en-US" sz="2400" dirty="0" err="1" smtClean="0">
                <a:solidFill>
                  <a:schemeClr val="tx1"/>
                </a:solidFill>
                <a:latin typeface="Times New Roman" pitchFamily="18" charset="0"/>
                <a:cs typeface="Times New Roman" pitchFamily="18" charset="0"/>
              </a:rPr>
              <a:t>aluminium</a:t>
            </a:r>
            <a:r>
              <a:rPr lang="en-US" sz="2400" dirty="0" smtClean="0">
                <a:solidFill>
                  <a:schemeClr val="tx1"/>
                </a:solidFill>
                <a:latin typeface="Times New Roman" pitchFamily="18" charset="0"/>
                <a:cs typeface="Times New Roman" pitchFamily="18" charset="0"/>
              </a:rPr>
              <a:t> hydroxides. Activated alumina has been used for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of drinking water since 1934(US), just after excess fluoride in water was identified as the cause of fluorosis.</a:t>
            </a:r>
          </a:p>
        </p:txBody>
      </p:sp>
      <p:sp>
        <p:nvSpPr>
          <p:cNvPr id="4" name="Slide Number Placeholder 3"/>
          <p:cNvSpPr>
            <a:spLocks noGrp="1"/>
          </p:cNvSpPr>
          <p:nvPr>
            <p:ph type="sldNum" sz="quarter" idx="12"/>
          </p:nvPr>
        </p:nvSpPr>
        <p:spPr/>
        <p:txBody>
          <a:bodyPr/>
          <a:lstStyle/>
          <a:p>
            <a:fld id="{5C070F00-87F4-4FEA-9692-2C8B251B8174}"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i="1" dirty="0" smtClean="0">
                <a:solidFill>
                  <a:schemeClr val="tx1"/>
                </a:solidFill>
                <a:latin typeface="Times New Roman" pitchFamily="18" charset="0"/>
                <a:cs typeface="Times New Roman" pitchFamily="18" charset="0"/>
              </a:rPr>
              <a:t>Activated alumina-based domestic </a:t>
            </a:r>
            <a:r>
              <a:rPr lang="en-US" sz="2400" i="1" dirty="0" err="1" smtClean="0">
                <a:solidFill>
                  <a:schemeClr val="tx1"/>
                </a:solidFill>
                <a:latin typeface="Times New Roman" pitchFamily="18" charset="0"/>
                <a:cs typeface="Times New Roman" pitchFamily="18" charset="0"/>
              </a:rPr>
              <a:t>defluoridation</a:t>
            </a:r>
            <a:r>
              <a:rPr lang="en-US" sz="2400" i="1" dirty="0" smtClean="0">
                <a:solidFill>
                  <a:schemeClr val="tx1"/>
                </a:solidFill>
                <a:latin typeface="Times New Roman" pitchFamily="18" charset="0"/>
                <a:cs typeface="Times New Roman" pitchFamily="18" charset="0"/>
              </a:rPr>
              <a:t> filter</a:t>
            </a:r>
            <a:endParaRPr lang="en-US" sz="2400" dirty="0">
              <a:solidFill>
                <a:schemeClr val="tx1"/>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tretch>
            <a:fillRect/>
          </a:stretch>
        </p:blipFill>
        <p:spPr bwMode="auto">
          <a:xfrm>
            <a:off x="2557328" y="1250950"/>
            <a:ext cx="4545281" cy="49085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070F00-87F4-4FEA-9692-2C8B251B817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b="1" dirty="0" err="1" smtClean="0">
                <a:solidFill>
                  <a:schemeClr val="tx1"/>
                </a:solidFill>
                <a:latin typeface="Times New Roman" pitchFamily="18" charset="0"/>
                <a:cs typeface="Times New Roman" pitchFamily="18" charset="0"/>
              </a:rPr>
              <a:t>Calcined</a:t>
            </a:r>
            <a:r>
              <a:rPr lang="en-US" sz="2400" b="1" dirty="0" smtClean="0">
                <a:solidFill>
                  <a:schemeClr val="tx1"/>
                </a:solidFill>
                <a:latin typeface="Times New Roman" pitchFamily="18" charset="0"/>
                <a:cs typeface="Times New Roman" pitchFamily="18" charset="0"/>
              </a:rPr>
              <a:t> clay. </a:t>
            </a:r>
          </a:p>
          <a:p>
            <a:pPr algn="just"/>
            <a:r>
              <a:rPr lang="en-US" sz="2400" dirty="0" smtClean="0">
                <a:solidFill>
                  <a:schemeClr val="tx1"/>
                </a:solidFill>
                <a:latin typeface="Times New Roman" pitchFamily="18" charset="0"/>
                <a:cs typeface="Times New Roman" pitchFamily="18" charset="0"/>
              </a:rPr>
              <a:t>Freshly fired brick pieces are used in Sri Lanka for the removal of fluoride in domestic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units . </a:t>
            </a:r>
          </a:p>
          <a:p>
            <a:pPr algn="just"/>
            <a:r>
              <a:rPr lang="en-US" sz="2400" dirty="0" smtClean="0">
                <a:solidFill>
                  <a:schemeClr val="tx1"/>
                </a:solidFill>
                <a:latin typeface="Times New Roman" pitchFamily="18" charset="0"/>
                <a:cs typeface="Times New Roman" pitchFamily="18" charset="0"/>
              </a:rPr>
              <a:t>The brick bed in the unit is layered on the top with charred coconut shells and pebbles. Water is passed through the unit in an </a:t>
            </a:r>
            <a:r>
              <a:rPr lang="en-US" sz="2400" dirty="0" err="1" smtClean="0">
                <a:solidFill>
                  <a:schemeClr val="tx1"/>
                </a:solidFill>
                <a:latin typeface="Times New Roman" pitchFamily="18" charset="0"/>
                <a:cs typeface="Times New Roman" pitchFamily="18" charset="0"/>
              </a:rPr>
              <a:t>upflow</a:t>
            </a:r>
            <a:r>
              <a:rPr lang="en-US" sz="2400" dirty="0" smtClean="0">
                <a:solidFill>
                  <a:schemeClr val="tx1"/>
                </a:solidFill>
                <a:latin typeface="Times New Roman" pitchFamily="18" charset="0"/>
                <a:cs typeface="Times New Roman" pitchFamily="18" charset="0"/>
              </a:rPr>
              <a:t> mode. The performance of domestic units has been evaluated in rural areas of Sri Lanka. It is reported that efficiency depends on the quality of the freshly burnt bricks. </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z="2400" dirty="0" smtClean="0">
                <a:solidFill>
                  <a:schemeClr val="tx1"/>
                </a:solidFill>
                <a:latin typeface="Times New Roman" pitchFamily="18" charset="0"/>
                <a:cs typeface="Times New Roman" pitchFamily="18" charset="0"/>
              </a:rPr>
              <a:t>The unit could be used for 25-40 days, when withdrawal of </a:t>
            </a:r>
            <a:r>
              <a:rPr lang="en-US" sz="2400" dirty="0" err="1" smtClean="0">
                <a:solidFill>
                  <a:schemeClr val="tx1"/>
                </a:solidFill>
                <a:latin typeface="Times New Roman" pitchFamily="18" charset="0"/>
                <a:cs typeface="Times New Roman" pitchFamily="18" charset="0"/>
              </a:rPr>
              <a:t>defluoridated</a:t>
            </a:r>
            <a:r>
              <a:rPr lang="en-US" sz="2400" dirty="0" smtClean="0">
                <a:solidFill>
                  <a:schemeClr val="tx1"/>
                </a:solidFill>
                <a:latin typeface="Times New Roman" pitchFamily="18" charset="0"/>
                <a:cs typeface="Times New Roman" pitchFamily="18" charset="0"/>
              </a:rPr>
              <a:t> water per day was around 8 </a:t>
            </a:r>
            <a:r>
              <a:rPr lang="en-US" sz="2400" dirty="0" err="1" smtClean="0">
                <a:solidFill>
                  <a:schemeClr val="tx1"/>
                </a:solidFill>
                <a:latin typeface="Times New Roman" pitchFamily="18" charset="0"/>
                <a:cs typeface="Times New Roman" pitchFamily="18" charset="0"/>
              </a:rPr>
              <a:t>litres</a:t>
            </a:r>
            <a:r>
              <a:rPr lang="en-US" sz="2400" dirty="0" smtClean="0">
                <a:solidFill>
                  <a:schemeClr val="tx1"/>
                </a:solidFill>
                <a:latin typeface="Times New Roman" pitchFamily="18" charset="0"/>
                <a:cs typeface="Times New Roman" pitchFamily="18" charset="0"/>
              </a:rPr>
              <a:t> and raw water fluoride concentration was 5 mg/l. As PVC pipes are costly, a </a:t>
            </a:r>
            <a:r>
              <a:rPr lang="en-US" sz="2400" dirty="0" err="1" smtClean="0">
                <a:solidFill>
                  <a:schemeClr val="tx1"/>
                </a:solidFill>
                <a:latin typeface="Times New Roman" pitchFamily="18" charset="0"/>
                <a:cs typeface="Times New Roman" pitchFamily="18" charset="0"/>
              </a:rPr>
              <a:t>defluoridator</a:t>
            </a:r>
            <a:r>
              <a:rPr lang="en-US" sz="2400" dirty="0" smtClean="0">
                <a:solidFill>
                  <a:schemeClr val="tx1"/>
                </a:solidFill>
                <a:latin typeface="Times New Roman" pitchFamily="18" charset="0"/>
                <a:cs typeface="Times New Roman" pitchFamily="18" charset="0"/>
              </a:rPr>
              <a:t> made out of cement and bricks has also been recommended. </a:t>
            </a:r>
          </a:p>
        </p:txBody>
      </p:sp>
      <p:sp>
        <p:nvSpPr>
          <p:cNvPr id="4" name="Slide Number Placeholder 3"/>
          <p:cNvSpPr>
            <a:spLocks noGrp="1"/>
          </p:cNvSpPr>
          <p:nvPr>
            <p:ph type="sldNum" sz="quarter" idx="12"/>
          </p:nvPr>
        </p:nvSpPr>
        <p:spPr/>
        <p:txBody>
          <a:bodyPr/>
          <a:lstStyle/>
          <a:p>
            <a:fld id="{5C070F00-87F4-4FEA-9692-2C8B251B817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i="1" dirty="0" smtClean="0">
                <a:solidFill>
                  <a:schemeClr val="tx1"/>
                </a:solidFill>
                <a:latin typeface="Times New Roman" pitchFamily="18" charset="0"/>
                <a:cs typeface="Times New Roman" pitchFamily="18" charset="0"/>
              </a:rPr>
              <a:t>Domestic </a:t>
            </a:r>
            <a:r>
              <a:rPr lang="en-US" sz="2400" i="1" dirty="0" err="1" smtClean="0">
                <a:solidFill>
                  <a:schemeClr val="tx1"/>
                </a:solidFill>
                <a:latin typeface="Times New Roman" pitchFamily="18" charset="0"/>
                <a:cs typeface="Times New Roman" pitchFamily="18" charset="0"/>
              </a:rPr>
              <a:t>defluoridation</a:t>
            </a:r>
            <a:r>
              <a:rPr lang="en-US" sz="2400" i="1" dirty="0" smtClean="0">
                <a:solidFill>
                  <a:schemeClr val="tx1"/>
                </a:solidFill>
                <a:latin typeface="Times New Roman" pitchFamily="18" charset="0"/>
                <a:cs typeface="Times New Roman" pitchFamily="18" charset="0"/>
              </a:rPr>
              <a:t> unit using brick pieces</a:t>
            </a:r>
            <a:endParaRPr lang="en-US" sz="2400" dirty="0">
              <a:solidFill>
                <a:schemeClr val="tx1"/>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stretch>
            <a:fillRect/>
          </a:stretch>
        </p:blipFill>
        <p:spPr bwMode="auto">
          <a:xfrm>
            <a:off x="2375694" y="1250950"/>
            <a:ext cx="4908550" cy="49085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070F00-87F4-4FEA-9692-2C8B251B817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sz="2400" smtClean="0">
                <a:solidFill>
                  <a:schemeClr val="tx1"/>
                </a:solidFill>
                <a:latin typeface="Times New Roman" pitchFamily="18" charset="0"/>
                <a:cs typeface="Times New Roman" pitchFamily="18" charset="0"/>
              </a:rPr>
              <a:t>Technique 1: Direct contact or loose sorbent</a:t>
            </a:r>
            <a:endParaRPr sz="2400">
              <a:solidFill>
                <a:schemeClr val="tx1"/>
              </a:solidFill>
              <a:latin typeface="Times New Roman" pitchFamily="18" charset="0"/>
              <a:cs typeface="Times New Roman" pitchFamily="18" charset="0"/>
            </a:endParaRPr>
          </a:p>
        </p:txBody>
      </p:sp>
      <p:sp>
        <p:nvSpPr>
          <p:cNvPr id="64514" name="Content Placeholder 1"/>
          <p:cNvSpPr>
            <a:spLocks noGrp="1"/>
          </p:cNvSpPr>
          <p:nvPr>
            <p:ph idx="1"/>
          </p:nvPr>
        </p:nvSpPr>
        <p:spPr/>
        <p:txBody>
          <a:bodyPr/>
          <a:lstStyle/>
          <a:p>
            <a:pPr>
              <a:buFont typeface="Wingdings 2" pitchFamily="18" charset="2"/>
              <a:buNone/>
            </a:pPr>
            <a:endParaRPr lang="en-US" smtClean="0"/>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4864"/>
            <a:ext cx="7395914"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479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sz="2400" smtClean="0">
                <a:solidFill>
                  <a:schemeClr val="tx1"/>
                </a:solidFill>
                <a:latin typeface="Times New Roman" pitchFamily="18" charset="0"/>
                <a:cs typeface="Times New Roman" pitchFamily="18" charset="0"/>
              </a:rPr>
              <a:t>Technique 2: bamboo column</a:t>
            </a:r>
            <a:endParaRPr sz="2400">
              <a:solidFill>
                <a:schemeClr val="tx1"/>
              </a:solidFill>
              <a:latin typeface="Times New Roman" pitchFamily="18" charset="0"/>
              <a:cs typeface="Times New Roman" pitchFamily="18" charset="0"/>
            </a:endParaRPr>
          </a:p>
        </p:txBody>
      </p:sp>
      <p:sp>
        <p:nvSpPr>
          <p:cNvPr id="65538" name="Content Placeholder 1"/>
          <p:cNvSpPr>
            <a:spLocks noGrp="1"/>
          </p:cNvSpPr>
          <p:nvPr>
            <p:ph idx="1"/>
          </p:nvPr>
        </p:nvSpPr>
        <p:spPr/>
        <p:txBody>
          <a:bodyPr/>
          <a:lstStyle/>
          <a:p>
            <a:endParaRPr lang="en-US" smtClean="0"/>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801" y="1303784"/>
            <a:ext cx="4880463" cy="493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4656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sz="2400" smtClean="0">
                <a:solidFill>
                  <a:schemeClr val="tx1"/>
                </a:solidFill>
                <a:latin typeface="Times New Roman" pitchFamily="18" charset="0"/>
                <a:cs typeface="Times New Roman" pitchFamily="18" charset="0"/>
              </a:rPr>
              <a:t>Technique 3: stacked matka (earthen pot)</a:t>
            </a:r>
            <a:endParaRPr sz="2400">
              <a:solidFill>
                <a:schemeClr val="tx1"/>
              </a:solidFill>
              <a:latin typeface="Times New Roman" pitchFamily="18" charset="0"/>
              <a:cs typeface="Times New Roman" pitchFamily="18" charset="0"/>
            </a:endParaRPr>
          </a:p>
        </p:txBody>
      </p:sp>
      <p:sp>
        <p:nvSpPr>
          <p:cNvPr id="66562" name="Content Placeholder 1"/>
          <p:cNvSpPr>
            <a:spLocks noGrp="1"/>
          </p:cNvSpPr>
          <p:nvPr>
            <p:ph idx="1"/>
          </p:nvPr>
        </p:nvSpPr>
        <p:spPr/>
        <p:txBody>
          <a:bodyPr/>
          <a:lstStyle/>
          <a:p>
            <a:endParaRPr lang="en-US" smtClean="0"/>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68760"/>
            <a:ext cx="6741368" cy="500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215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sz="2400" smtClean="0">
                <a:solidFill>
                  <a:schemeClr val="tx1"/>
                </a:solidFill>
                <a:latin typeface="Times New Roman" pitchFamily="18" charset="0"/>
                <a:cs typeface="Times New Roman" pitchFamily="18" charset="0"/>
              </a:rPr>
              <a:t>Technique 4 : defluoridation pudiya (DF- Pudiya)</a:t>
            </a:r>
            <a:endParaRPr sz="2400">
              <a:solidFill>
                <a:schemeClr val="tx1"/>
              </a:solidFill>
              <a:latin typeface="Times New Roman" pitchFamily="18" charset="0"/>
              <a:cs typeface="Times New Roman" pitchFamily="18" charset="0"/>
            </a:endParaRPr>
          </a:p>
        </p:txBody>
      </p:sp>
      <p:sp>
        <p:nvSpPr>
          <p:cNvPr id="67586" name="Content Placeholder 1"/>
          <p:cNvSpPr>
            <a:spLocks noGrp="1"/>
          </p:cNvSpPr>
          <p:nvPr>
            <p:ph idx="1"/>
          </p:nvPr>
        </p:nvSpPr>
        <p:spPr/>
        <p:txBody>
          <a:bodyPr/>
          <a:lstStyle/>
          <a:p>
            <a:pPr>
              <a:buFont typeface="Wingdings 2" pitchFamily="18" charset="2"/>
              <a:buNone/>
            </a:pPr>
            <a:endParaRPr lang="en-US" smtClean="0"/>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344816" cy="356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324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dirty="0" smtClean="0">
                <a:solidFill>
                  <a:schemeClr val="tx1"/>
                </a:solidFill>
                <a:latin typeface="Times New Roman" pitchFamily="18" charset="0"/>
                <a:cs typeface="Times New Roman" pitchFamily="18" charset="0"/>
              </a:rPr>
              <a:t>Alternatives </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z="2400" b="1" dirty="0" smtClean="0">
                <a:solidFill>
                  <a:schemeClr val="tx1"/>
                </a:solidFill>
                <a:latin typeface="Times New Roman" pitchFamily="18" charset="0"/>
                <a:cs typeface="Times New Roman" pitchFamily="18" charset="0"/>
              </a:rPr>
              <a:t>Provision of a new and alternate source of water with acceptable fluoride levels</a:t>
            </a:r>
          </a:p>
          <a:p>
            <a:pPr algn="just"/>
            <a:r>
              <a:rPr lang="en-US" sz="2400" b="1" dirty="0" smtClean="0">
                <a:solidFill>
                  <a:schemeClr val="tx1"/>
                </a:solidFill>
                <a:latin typeface="Times New Roman" pitchFamily="18" charset="0"/>
                <a:cs typeface="Times New Roman" pitchFamily="18" charset="0"/>
              </a:rPr>
              <a:t>Transporting water from a distant source</a:t>
            </a:r>
          </a:p>
          <a:p>
            <a:pPr algn="just"/>
            <a:r>
              <a:rPr lang="en-US" sz="2400" b="1" dirty="0" smtClean="0">
                <a:solidFill>
                  <a:schemeClr val="tx1"/>
                </a:solidFill>
                <a:latin typeface="Times New Roman" pitchFamily="18" charset="0"/>
                <a:cs typeface="Times New Roman" pitchFamily="18" charset="0"/>
              </a:rPr>
              <a:t>Blending high fluoride with low fluoride water</a:t>
            </a:r>
          </a:p>
          <a:p>
            <a:pPr algn="just"/>
            <a:r>
              <a:rPr lang="en-US" sz="2400" b="1" dirty="0" smtClean="0">
                <a:solidFill>
                  <a:schemeClr val="tx1"/>
                </a:solidFill>
                <a:latin typeface="Times New Roman" pitchFamily="18" charset="0"/>
                <a:cs typeface="Times New Roman" pitchFamily="18" charset="0"/>
              </a:rPr>
              <a:t>Dual water sources</a:t>
            </a:r>
          </a:p>
          <a:p>
            <a:pPr algn="just"/>
            <a:r>
              <a:rPr lang="en-US" sz="2400" b="1" dirty="0" smtClean="0">
                <a:solidFill>
                  <a:schemeClr val="tx1"/>
                </a:solidFill>
                <a:latin typeface="Times New Roman" pitchFamily="18" charset="0"/>
                <a:cs typeface="Times New Roman" pitchFamily="18" charset="0"/>
              </a:rPr>
              <a:t>Rainwater harvesting</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sz="2400" smtClean="0">
                <a:solidFill>
                  <a:schemeClr val="tx1"/>
                </a:solidFill>
                <a:latin typeface="Times New Roman" pitchFamily="18" charset="0"/>
                <a:cs typeface="Times New Roman" pitchFamily="18" charset="0"/>
              </a:rPr>
              <a:t>For larger quantity of water</a:t>
            </a:r>
            <a:endParaRPr sz="2400">
              <a:solidFill>
                <a:schemeClr val="tx1"/>
              </a:solidFill>
              <a:latin typeface="Times New Roman" pitchFamily="18" charset="0"/>
              <a:cs typeface="Times New Roman" pitchFamily="18" charset="0"/>
            </a:endParaRPr>
          </a:p>
        </p:txBody>
      </p:sp>
      <p:sp>
        <p:nvSpPr>
          <p:cNvPr id="68610" name="Content Placeholder 1"/>
          <p:cNvSpPr>
            <a:spLocks noGrp="1"/>
          </p:cNvSpPr>
          <p:nvPr>
            <p:ph idx="1"/>
          </p:nvPr>
        </p:nvSpPr>
        <p:spPr/>
        <p:txBody>
          <a:bodyPr/>
          <a:lstStyle/>
          <a:p>
            <a:endParaRPr lang="en-US" smtClean="0"/>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016" y="1268760"/>
            <a:ext cx="3438128" cy="451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111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latin typeface="Times New Roman" pitchFamily="18" charset="0"/>
                <a:cs typeface="Times New Roman" pitchFamily="18" charset="0"/>
              </a:rPr>
              <a:t>Natural </a:t>
            </a:r>
            <a:r>
              <a:rPr lang="en-US" sz="2400" dirty="0" err="1" smtClean="0">
                <a:solidFill>
                  <a:schemeClr val="tx1"/>
                </a:solidFill>
                <a:latin typeface="Times New Roman" pitchFamily="18" charset="0"/>
                <a:cs typeface="Times New Roman" pitchFamily="18" charset="0"/>
              </a:rPr>
              <a:t>adsobents</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Many natural adsorbents from various trees were tried as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agents. Seeds of the Drumstick tree, roots of </a:t>
            </a:r>
            <a:r>
              <a:rPr lang="en-US" sz="2400" dirty="0" err="1" smtClean="0">
                <a:solidFill>
                  <a:schemeClr val="tx1"/>
                </a:solidFill>
                <a:latin typeface="Times New Roman" pitchFamily="18" charset="0"/>
                <a:cs typeface="Times New Roman" pitchFamily="18" charset="0"/>
              </a:rPr>
              <a:t>Vetiver</a:t>
            </a:r>
            <a:r>
              <a:rPr lang="en-US" sz="2400" dirty="0" smtClean="0">
                <a:solidFill>
                  <a:schemeClr val="tx1"/>
                </a:solidFill>
                <a:latin typeface="Times New Roman" pitchFamily="18" charset="0"/>
                <a:cs typeface="Times New Roman" pitchFamily="18" charset="0"/>
              </a:rPr>
              <a:t> grass and Tamarind seeds were few among them. The seeds of the drumstick tree (</a:t>
            </a:r>
            <a:r>
              <a:rPr lang="en-US" sz="2400" dirty="0" err="1" smtClean="0">
                <a:solidFill>
                  <a:schemeClr val="tx1"/>
                </a:solidFill>
                <a:latin typeface="Times New Roman" pitchFamily="18" charset="0"/>
                <a:cs typeface="Times New Roman" pitchFamily="18" charset="0"/>
              </a:rPr>
              <a:t>Moringa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oleifera</a:t>
            </a:r>
            <a:r>
              <a:rPr lang="en-US" sz="2400" dirty="0" smtClean="0">
                <a:solidFill>
                  <a:schemeClr val="tx1"/>
                </a:solidFill>
                <a:latin typeface="Times New Roman" pitchFamily="18" charset="0"/>
                <a:cs typeface="Times New Roman" pitchFamily="18" charset="0"/>
              </a:rPr>
              <a:t>) adsorb fluoride from water. Drumstick seeds act as a coagulant. They have long been a traditional method for purification of turbid water in both India and Africa. </a:t>
            </a:r>
          </a:p>
          <a:p>
            <a:pPr algn="just"/>
            <a:r>
              <a:rPr lang="en-US" sz="2400" dirty="0" smtClean="0">
                <a:solidFill>
                  <a:schemeClr val="tx1"/>
                </a:solidFill>
                <a:latin typeface="Times New Roman" pitchFamily="18" charset="0"/>
                <a:cs typeface="Times New Roman" pitchFamily="18" charset="0"/>
              </a:rPr>
              <a:t>Researchers at „M. S. </a:t>
            </a:r>
            <a:r>
              <a:rPr lang="en-US" sz="2400" dirty="0" err="1" smtClean="0">
                <a:solidFill>
                  <a:schemeClr val="tx1"/>
                </a:solidFill>
                <a:latin typeface="Times New Roman" pitchFamily="18" charset="0"/>
                <a:cs typeface="Times New Roman" pitchFamily="18" charset="0"/>
              </a:rPr>
              <a:t>Swaminathan</a:t>
            </a:r>
            <a:r>
              <a:rPr lang="en-US" sz="2400" dirty="0" smtClean="0">
                <a:solidFill>
                  <a:schemeClr val="tx1"/>
                </a:solidFill>
                <a:latin typeface="Times New Roman" pitchFamily="18" charset="0"/>
                <a:cs typeface="Times New Roman" pitchFamily="18" charset="0"/>
              </a:rPr>
              <a:t> Research Foundation‟ (MSSRF) had shown drumstick seeds to have remarkable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efficiency, which was higher than that of activated alumina. But, these results were not reproducible. </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The roots of </a:t>
            </a:r>
            <a:r>
              <a:rPr lang="en-US" sz="2400" dirty="0" err="1" smtClean="0">
                <a:solidFill>
                  <a:schemeClr val="tx1"/>
                </a:solidFill>
                <a:latin typeface="Times New Roman" pitchFamily="18" charset="0"/>
                <a:cs typeface="Times New Roman" pitchFamily="18" charset="0"/>
              </a:rPr>
              <a:t>Vetiver</a:t>
            </a:r>
            <a:r>
              <a:rPr lang="en-US" sz="2400" dirty="0" smtClean="0">
                <a:solidFill>
                  <a:schemeClr val="tx1"/>
                </a:solidFill>
                <a:latin typeface="Times New Roman" pitchFamily="18" charset="0"/>
                <a:cs typeface="Times New Roman" pitchFamily="18" charset="0"/>
              </a:rPr>
              <a:t> grass (</a:t>
            </a:r>
            <a:r>
              <a:rPr lang="en-US" sz="2400" dirty="0" err="1" smtClean="0">
                <a:solidFill>
                  <a:schemeClr val="tx1"/>
                </a:solidFill>
                <a:latin typeface="Times New Roman" pitchFamily="18" charset="0"/>
                <a:cs typeface="Times New Roman" pitchFamily="18" charset="0"/>
              </a:rPr>
              <a:t>Vetiveria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zizanoides</a:t>
            </a:r>
            <a:r>
              <a:rPr lang="en-US" sz="2400" dirty="0" smtClean="0">
                <a:solidFill>
                  <a:schemeClr val="tx1"/>
                </a:solidFill>
                <a:latin typeface="Times New Roman" pitchFamily="18" charset="0"/>
                <a:cs typeface="Times New Roman" pitchFamily="18" charset="0"/>
              </a:rPr>
              <a:t>) are another product that have traditionally been used for water purification. The roots were effective at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and could remove as much as 70% of the fluoride from a sample. The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efficiency was higher than activated alumina, and the price was comparable. </a:t>
            </a:r>
          </a:p>
          <a:p>
            <a:pPr algn="just"/>
            <a:r>
              <a:rPr lang="en-US" sz="2400" dirty="0" smtClean="0">
                <a:solidFill>
                  <a:schemeClr val="tx1"/>
                </a:solidFill>
                <a:latin typeface="Times New Roman" pitchFamily="18" charset="0"/>
                <a:cs typeface="Times New Roman" pitchFamily="18" charset="0"/>
              </a:rPr>
              <a:t>But, the quantity of grass needed is so high that, a family would need to rise acres of </a:t>
            </a:r>
            <a:r>
              <a:rPr lang="en-US" sz="2400" dirty="0" err="1" smtClean="0">
                <a:solidFill>
                  <a:schemeClr val="tx1"/>
                </a:solidFill>
                <a:latin typeface="Times New Roman" pitchFamily="18" charset="0"/>
                <a:cs typeface="Times New Roman" pitchFamily="18" charset="0"/>
              </a:rPr>
              <a:t>Vetiver</a:t>
            </a:r>
            <a:r>
              <a:rPr lang="en-US" sz="2400" dirty="0" smtClean="0">
                <a:solidFill>
                  <a:schemeClr val="tx1"/>
                </a:solidFill>
                <a:latin typeface="Times New Roman" pitchFamily="18" charset="0"/>
                <a:cs typeface="Times New Roman" pitchFamily="18" charset="0"/>
              </a:rPr>
              <a:t> grass every year in order to provide enough material for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42</a:t>
            </a:fld>
            <a:endParaRPr lang="en-US"/>
          </a:p>
        </p:txBody>
      </p:sp>
      <p:pic>
        <p:nvPicPr>
          <p:cNvPr id="2052" name="Picture 4" descr="Image result for vetiver grass"/>
          <p:cNvPicPr>
            <a:picLocks noChangeAspect="1" noChangeArrowheads="1"/>
          </p:cNvPicPr>
          <p:nvPr/>
        </p:nvPicPr>
        <p:blipFill>
          <a:blip r:embed="rId2" cstate="print"/>
          <a:srcRect/>
          <a:stretch>
            <a:fillRect/>
          </a:stretch>
        </p:blipFill>
        <p:spPr bwMode="auto">
          <a:xfrm>
            <a:off x="3866772" y="4797152"/>
            <a:ext cx="1857356" cy="139301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z="2400" dirty="0" smtClean="0">
                <a:solidFill>
                  <a:schemeClr val="tx1"/>
                </a:solidFill>
                <a:latin typeface="Times New Roman" pitchFamily="18" charset="0"/>
                <a:cs typeface="Times New Roman" pitchFamily="18" charset="0"/>
              </a:rPr>
              <a:t>Tamarind seeds were successfully tested for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by sorption. Since maximum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is achieved at an optimum pH of 7, post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pH adjustment is not required. Tamarind seeds, which are otherwise considered a kitchen- waste, can be obtained at much cheaper price.</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rot="5400000">
            <a:off x="1226956" y="-759458"/>
            <a:ext cx="6500836" cy="8877002"/>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5C070F00-87F4-4FEA-9692-2C8B251B8174}" type="slidenum">
              <a:rPr lang="en-US" smtClean="0"/>
              <a:pPr/>
              <a:t>44</a:t>
            </a:fld>
            <a:endParaRPr lang="en-US"/>
          </a:p>
        </p:txBody>
      </p:sp>
      <p:sp>
        <p:nvSpPr>
          <p:cNvPr id="4" name="TextBox 3"/>
          <p:cNvSpPr txBox="1"/>
          <p:nvPr/>
        </p:nvSpPr>
        <p:spPr>
          <a:xfrm>
            <a:off x="642910" y="0"/>
            <a:ext cx="8001056" cy="461665"/>
          </a:xfrm>
          <a:prstGeom prst="rect">
            <a:avLst/>
          </a:prstGeom>
          <a:noFill/>
        </p:spPr>
        <p:txBody>
          <a:bodyPr wrap="square" rtlCol="0">
            <a:spAutoFit/>
          </a:bodyPr>
          <a:lstStyle/>
          <a:p>
            <a:pPr lvl="0">
              <a:buNone/>
            </a:pPr>
            <a:r>
              <a:rPr lang="en-US" sz="1200" dirty="0" smtClean="0"/>
              <a:t>Source: D. </a:t>
            </a:r>
            <a:r>
              <a:rPr lang="en-US" sz="1200" dirty="0" err="1" smtClean="0"/>
              <a:t>Santhi</a:t>
            </a:r>
            <a:r>
              <a:rPr lang="en-US" sz="1200" dirty="0" smtClean="0"/>
              <a:t>, V. </a:t>
            </a:r>
            <a:r>
              <a:rPr lang="en-US" sz="1200" dirty="0" err="1" smtClean="0"/>
              <a:t>Umayoru</a:t>
            </a:r>
            <a:r>
              <a:rPr lang="en-US" sz="1200" dirty="0" smtClean="0"/>
              <a:t> </a:t>
            </a:r>
            <a:r>
              <a:rPr lang="en-US" sz="1200" dirty="0" err="1" smtClean="0"/>
              <a:t>Bhagan</a:t>
            </a:r>
            <a:r>
              <a:rPr lang="en-US" sz="1200" dirty="0" smtClean="0"/>
              <a:t>, R. </a:t>
            </a:r>
            <a:r>
              <a:rPr lang="en-US" sz="1200" dirty="0" err="1" smtClean="0"/>
              <a:t>Lekshmana</a:t>
            </a:r>
            <a:r>
              <a:rPr lang="en-US" sz="1200" dirty="0" smtClean="0"/>
              <a:t> </a:t>
            </a:r>
            <a:r>
              <a:rPr lang="en-US" sz="1200" dirty="0" err="1" smtClean="0"/>
              <a:t>Sarma</a:t>
            </a:r>
            <a:r>
              <a:rPr lang="en-US" sz="1200" dirty="0" smtClean="0"/>
              <a:t>. </a:t>
            </a:r>
            <a:r>
              <a:rPr lang="en-US" sz="1200" dirty="0" err="1" smtClean="0"/>
              <a:t>Defluoridation</a:t>
            </a:r>
            <a:r>
              <a:rPr lang="en-US" sz="1200" dirty="0" smtClean="0"/>
              <a:t> of drinking water using locally available low cost adsorbents. Jr. of Industrial Pollution Control 200;21(2);397- 400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b="1" dirty="0" smtClean="0">
                <a:solidFill>
                  <a:schemeClr val="tx1"/>
                </a:solidFill>
                <a:latin typeface="Times New Roman" pitchFamily="18" charset="0"/>
                <a:cs typeface="Times New Roman" pitchFamily="18" charset="0"/>
              </a:rPr>
              <a:t>Ion exchange</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These are commercially produced resins which are expensive and uneconomical in most circumstances.</a:t>
            </a:r>
          </a:p>
          <a:p>
            <a:pPr algn="just"/>
            <a:r>
              <a:rPr lang="en-US" sz="2400" dirty="0" smtClean="0">
                <a:solidFill>
                  <a:schemeClr val="tx1"/>
                </a:solidFill>
                <a:latin typeface="Times New Roman" pitchFamily="18" charset="0"/>
                <a:cs typeface="Times New Roman" pitchFamily="18" charset="0"/>
              </a:rPr>
              <a:t>a) </a:t>
            </a:r>
            <a:r>
              <a:rPr lang="en-US" sz="2400" dirty="0" err="1" smtClean="0">
                <a:solidFill>
                  <a:schemeClr val="tx1"/>
                </a:solidFill>
                <a:latin typeface="Times New Roman" pitchFamily="18" charset="0"/>
                <a:cs typeface="Times New Roman" pitchFamily="18" charset="0"/>
              </a:rPr>
              <a:t>Carbion</a:t>
            </a:r>
            <a:r>
              <a:rPr lang="en-US" sz="2400" dirty="0" smtClean="0">
                <a:solidFill>
                  <a:schemeClr val="tx1"/>
                </a:solidFill>
                <a:latin typeface="Times New Roman" pitchFamily="18" charset="0"/>
                <a:cs typeface="Times New Roman" pitchFamily="18" charset="0"/>
              </a:rPr>
              <a:t> : It is a </a:t>
            </a:r>
            <a:r>
              <a:rPr lang="en-US" sz="2400" dirty="0" err="1" smtClean="0">
                <a:solidFill>
                  <a:schemeClr val="tx1"/>
                </a:solidFill>
                <a:latin typeface="Times New Roman" pitchFamily="18" charset="0"/>
                <a:cs typeface="Times New Roman" pitchFamily="18" charset="0"/>
              </a:rPr>
              <a:t>cation</a:t>
            </a:r>
            <a:r>
              <a:rPr lang="en-US" sz="2400" dirty="0" smtClean="0">
                <a:solidFill>
                  <a:schemeClr val="tx1"/>
                </a:solidFill>
                <a:latin typeface="Times New Roman" pitchFamily="18" charset="0"/>
                <a:cs typeface="Times New Roman" pitchFamily="18" charset="0"/>
              </a:rPr>
              <a:t> exchange resin of good durability and can be used on sodium and hydrogen cycles. Synthetic chemicals, namely, anion and </a:t>
            </a:r>
            <a:r>
              <a:rPr lang="en-US" sz="2400" dirty="0" err="1" smtClean="0">
                <a:solidFill>
                  <a:schemeClr val="tx1"/>
                </a:solidFill>
                <a:latin typeface="Times New Roman" pitchFamily="18" charset="0"/>
                <a:cs typeface="Times New Roman" pitchFamily="18" charset="0"/>
              </a:rPr>
              <a:t>cation</a:t>
            </a:r>
            <a:r>
              <a:rPr lang="en-US" sz="2400" dirty="0" smtClean="0">
                <a:solidFill>
                  <a:schemeClr val="tx1"/>
                </a:solidFill>
                <a:latin typeface="Times New Roman" pitchFamily="18" charset="0"/>
                <a:cs typeface="Times New Roman" pitchFamily="18" charset="0"/>
              </a:rPr>
              <a:t> exchange resins have been used for fluoride removal. Some of these are </a:t>
            </a:r>
            <a:r>
              <a:rPr lang="en-US" sz="2400" dirty="0" err="1" smtClean="0">
                <a:solidFill>
                  <a:schemeClr val="tx1"/>
                </a:solidFill>
                <a:latin typeface="Times New Roman" pitchFamily="18" charset="0"/>
                <a:cs typeface="Times New Roman" pitchFamily="18" charset="0"/>
              </a:rPr>
              <a:t>Polyanion</a:t>
            </a:r>
            <a:r>
              <a:rPr lang="en-US" sz="2400" dirty="0" smtClean="0">
                <a:solidFill>
                  <a:schemeClr val="tx1"/>
                </a:solidFill>
                <a:latin typeface="Times New Roman" pitchFamily="18" charset="0"/>
                <a:cs typeface="Times New Roman" pitchFamily="18" charset="0"/>
              </a:rPr>
              <a:t> (NCL), </a:t>
            </a:r>
            <a:r>
              <a:rPr lang="en-US" sz="2400" dirty="0" err="1" smtClean="0">
                <a:solidFill>
                  <a:schemeClr val="tx1"/>
                </a:solidFill>
                <a:latin typeface="Times New Roman" pitchFamily="18" charset="0"/>
                <a:cs typeface="Times New Roman" pitchFamily="18" charset="0"/>
              </a:rPr>
              <a:t>Tul-sion</a:t>
            </a:r>
            <a:r>
              <a:rPr lang="en-US" sz="2400" dirty="0" smtClean="0">
                <a:solidFill>
                  <a:schemeClr val="tx1"/>
                </a:solidFill>
                <a:latin typeface="Times New Roman" pitchFamily="18" charset="0"/>
                <a:cs typeface="Times New Roman" pitchFamily="18" charset="0"/>
              </a:rPr>
              <a:t> A-27, </a:t>
            </a:r>
            <a:r>
              <a:rPr lang="en-US" sz="2400" dirty="0" err="1" smtClean="0">
                <a:solidFill>
                  <a:schemeClr val="tx1"/>
                </a:solidFill>
                <a:latin typeface="Times New Roman" pitchFamily="18" charset="0"/>
                <a:cs typeface="Times New Roman" pitchFamily="18" charset="0"/>
              </a:rPr>
              <a:t>Deacedite</a:t>
            </a:r>
            <a:r>
              <a:rPr lang="en-US" sz="2400" dirty="0" smtClean="0">
                <a:solidFill>
                  <a:schemeClr val="tx1"/>
                </a:solidFill>
                <a:latin typeface="Times New Roman" pitchFamily="18" charset="0"/>
                <a:cs typeface="Times New Roman" pitchFamily="18" charset="0"/>
              </a:rPr>
              <a:t> FF (IP), </a:t>
            </a:r>
            <a:r>
              <a:rPr lang="en-US" sz="2400" dirty="0" err="1" smtClean="0">
                <a:solidFill>
                  <a:schemeClr val="tx1"/>
                </a:solidFill>
                <a:latin typeface="Times New Roman" pitchFamily="18" charset="0"/>
                <a:cs typeface="Times New Roman" pitchFamily="18" charset="0"/>
              </a:rPr>
              <a:t>Amberllte</a:t>
            </a:r>
            <a:r>
              <a:rPr lang="en-US" sz="2400" dirty="0" smtClean="0">
                <a:solidFill>
                  <a:schemeClr val="tx1"/>
                </a:solidFill>
                <a:latin typeface="Times New Roman" pitchFamily="18" charset="0"/>
                <a:cs typeface="Times New Roman" pitchFamily="18" charset="0"/>
              </a:rPr>
              <a:t> IRA 400, </a:t>
            </a:r>
            <a:r>
              <a:rPr lang="en-US" sz="2400" dirty="0" err="1" smtClean="0">
                <a:solidFill>
                  <a:schemeClr val="tx1"/>
                </a:solidFill>
                <a:latin typeface="Times New Roman" pitchFamily="18" charset="0"/>
                <a:cs typeface="Times New Roman" pitchFamily="18" charset="0"/>
              </a:rPr>
              <a:t>Lewatit</a:t>
            </a:r>
            <a:r>
              <a:rPr lang="en-US" sz="2400" dirty="0" smtClean="0">
                <a:solidFill>
                  <a:schemeClr val="tx1"/>
                </a:solidFill>
                <a:latin typeface="Times New Roman" pitchFamily="18" charset="0"/>
                <a:cs typeface="Times New Roman" pitchFamily="18" charset="0"/>
              </a:rPr>
              <a:t> MIH-59, and </a:t>
            </a:r>
            <a:r>
              <a:rPr lang="en-US" sz="2400" dirty="0" err="1" smtClean="0">
                <a:solidFill>
                  <a:schemeClr val="tx1"/>
                </a:solidFill>
                <a:latin typeface="Times New Roman" pitchFamily="18" charset="0"/>
                <a:cs typeface="Times New Roman" pitchFamily="18" charset="0"/>
              </a:rPr>
              <a:t>Amberlite</a:t>
            </a:r>
            <a:r>
              <a:rPr lang="en-US" sz="2400" dirty="0" smtClean="0">
                <a:solidFill>
                  <a:schemeClr val="tx1"/>
                </a:solidFill>
                <a:latin typeface="Times New Roman" pitchFamily="18" charset="0"/>
                <a:cs typeface="Times New Roman" pitchFamily="18" charset="0"/>
              </a:rPr>
              <a:t> XE-75. </a:t>
            </a:r>
          </a:p>
          <a:p>
            <a:pPr algn="just"/>
            <a:r>
              <a:rPr lang="en-US" sz="2400" dirty="0" smtClean="0">
                <a:solidFill>
                  <a:schemeClr val="tx1"/>
                </a:solidFill>
                <a:latin typeface="Times New Roman" pitchFamily="18" charset="0"/>
                <a:cs typeface="Times New Roman" pitchFamily="18" charset="0"/>
              </a:rPr>
              <a:t>These resins have been used in </a:t>
            </a:r>
            <a:r>
              <a:rPr lang="en-US" sz="2400" dirty="0" smtClean="0">
                <a:solidFill>
                  <a:srgbClr val="FF0000"/>
                </a:solidFill>
                <a:latin typeface="Times New Roman" pitchFamily="18" charset="0"/>
                <a:cs typeface="Times New Roman" pitchFamily="18" charset="0"/>
              </a:rPr>
              <a:t>chloride and </a:t>
            </a:r>
            <a:r>
              <a:rPr lang="en-US" sz="2400" dirty="0" err="1" smtClean="0">
                <a:solidFill>
                  <a:srgbClr val="FF0000"/>
                </a:solidFill>
                <a:latin typeface="Times New Roman" pitchFamily="18" charset="0"/>
                <a:cs typeface="Times New Roman" pitchFamily="18" charset="0"/>
              </a:rPr>
              <a:t>hydroxy</a:t>
            </a:r>
            <a:r>
              <a:rPr lang="en-US" sz="2400" dirty="0" smtClean="0">
                <a:solidFill>
                  <a:srgbClr val="FF0000"/>
                </a:solidFill>
                <a:latin typeface="Times New Roman" pitchFamily="18" charset="0"/>
                <a:cs typeface="Times New Roman" pitchFamily="18" charset="0"/>
              </a:rPr>
              <a:t> form</a:t>
            </a:r>
            <a:r>
              <a:rPr lang="en-US" sz="2400" dirty="0" smtClean="0">
                <a:solidFill>
                  <a:schemeClr val="tx1"/>
                </a:solidFill>
                <a:latin typeface="Times New Roman" pitchFamily="18" charset="0"/>
                <a:cs typeface="Times New Roman" pitchFamily="18" charset="0"/>
              </a:rPr>
              <a:t>. The fluoride exchange capacity of these resins depends upon the ratio of fluoride to total anions in water. </a:t>
            </a:r>
          </a:p>
          <a:p>
            <a:pPr algn="just">
              <a:buNone/>
            </a:pPr>
            <a:endParaRPr lang="en-US" sz="2400" dirty="0" smtClean="0">
              <a:solidFill>
                <a:schemeClr val="tx1"/>
              </a:solidFill>
              <a:latin typeface="Times New Roman" pitchFamily="18" charset="0"/>
              <a:cs typeface="Times New Roman" pitchFamily="18" charset="0"/>
            </a:endParaRPr>
          </a:p>
          <a:p>
            <a:pPr algn="just">
              <a:buNone/>
            </a:pP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None/>
            </a:pPr>
            <a:r>
              <a:rPr lang="en-US" sz="2400" dirty="0" smtClean="0">
                <a:solidFill>
                  <a:schemeClr val="tx1"/>
                </a:solidFill>
                <a:latin typeface="Times New Roman" pitchFamily="18" charset="0"/>
                <a:cs typeface="Times New Roman" pitchFamily="18" charset="0"/>
              </a:rPr>
              <a:t>b)</a:t>
            </a:r>
            <a:r>
              <a:rPr lang="en-US" sz="2400" dirty="0" err="1" smtClean="0">
                <a:solidFill>
                  <a:schemeClr val="tx1"/>
                </a:solidFill>
                <a:latin typeface="Times New Roman" pitchFamily="18" charset="0"/>
                <a:cs typeface="Times New Roman" pitchFamily="18" charset="0"/>
              </a:rPr>
              <a:t>Defluoron</a:t>
            </a:r>
            <a:r>
              <a:rPr lang="en-US" sz="2400" dirty="0" smtClean="0">
                <a:solidFill>
                  <a:schemeClr val="tx1"/>
                </a:solidFill>
                <a:latin typeface="Times New Roman" pitchFamily="18" charset="0"/>
                <a:cs typeface="Times New Roman" pitchFamily="18" charset="0"/>
              </a:rPr>
              <a:t> 1: a </a:t>
            </a:r>
            <a:r>
              <a:rPr lang="en-US" sz="2400" dirty="0" err="1" smtClean="0">
                <a:solidFill>
                  <a:schemeClr val="tx1"/>
                </a:solidFill>
                <a:latin typeface="Times New Roman" pitchFamily="18" charset="0"/>
                <a:cs typeface="Times New Roman" pitchFamily="18" charset="0"/>
              </a:rPr>
              <a:t>sulphonated</a:t>
            </a:r>
            <a:r>
              <a:rPr lang="en-US" sz="2400" dirty="0" smtClean="0">
                <a:solidFill>
                  <a:schemeClr val="tx1"/>
                </a:solidFill>
                <a:latin typeface="Times New Roman" pitchFamily="18" charset="0"/>
                <a:cs typeface="Times New Roman" pitchFamily="18" charset="0"/>
              </a:rPr>
              <a:t> saw dust impregnated with 2% alum solution.</a:t>
            </a:r>
          </a:p>
          <a:p>
            <a:pPr algn="just">
              <a:buNone/>
            </a:pPr>
            <a:r>
              <a:rPr lang="en-US" sz="2400" dirty="0" smtClean="0">
                <a:solidFill>
                  <a:schemeClr val="tx1"/>
                </a:solidFill>
                <a:latin typeface="Times New Roman" pitchFamily="18" charset="0"/>
                <a:cs typeface="Times New Roman" pitchFamily="18" charset="0"/>
              </a:rPr>
              <a:t>c) </a:t>
            </a:r>
            <a:r>
              <a:rPr lang="en-US" sz="2400" dirty="0" err="1" smtClean="0">
                <a:solidFill>
                  <a:schemeClr val="tx1"/>
                </a:solidFill>
                <a:latin typeface="Times New Roman" pitchFamily="18" charset="0"/>
                <a:cs typeface="Times New Roman" pitchFamily="18" charset="0"/>
              </a:rPr>
              <a:t>Defluoron</a:t>
            </a:r>
            <a:r>
              <a:rPr lang="en-US" sz="2400" dirty="0" smtClean="0">
                <a:solidFill>
                  <a:schemeClr val="tx1"/>
                </a:solidFill>
                <a:latin typeface="Times New Roman" pitchFamily="18" charset="0"/>
                <a:cs typeface="Times New Roman" pitchFamily="18" charset="0"/>
              </a:rPr>
              <a:t> - 2 : This was developed in 1968 to overcome the problem of </a:t>
            </a:r>
            <a:r>
              <a:rPr lang="en-US" sz="2400" dirty="0" err="1" smtClean="0">
                <a:solidFill>
                  <a:schemeClr val="tx1"/>
                </a:solidFill>
                <a:latin typeface="Times New Roman" pitchFamily="18" charset="0"/>
                <a:cs typeface="Times New Roman" pitchFamily="18" charset="0"/>
              </a:rPr>
              <a:t>Defluoron</a:t>
            </a:r>
            <a:r>
              <a:rPr lang="en-US" sz="2400" dirty="0" smtClean="0">
                <a:solidFill>
                  <a:schemeClr val="tx1"/>
                </a:solidFill>
                <a:latin typeface="Times New Roman" pitchFamily="18" charset="0"/>
                <a:cs typeface="Times New Roman" pitchFamily="18" charset="0"/>
              </a:rPr>
              <a:t> - 1. It is a </a:t>
            </a:r>
            <a:r>
              <a:rPr lang="en-US" sz="2400" dirty="0" err="1" smtClean="0">
                <a:solidFill>
                  <a:schemeClr val="tx1"/>
                </a:solidFill>
                <a:latin typeface="Times New Roman" pitchFamily="18" charset="0"/>
                <a:cs typeface="Times New Roman" pitchFamily="18" charset="0"/>
              </a:rPr>
              <a:t>sulphonated</a:t>
            </a:r>
            <a:r>
              <a:rPr lang="en-US" sz="2400" dirty="0" smtClean="0">
                <a:solidFill>
                  <a:schemeClr val="tx1"/>
                </a:solidFill>
                <a:latin typeface="Times New Roman" pitchFamily="18" charset="0"/>
                <a:cs typeface="Times New Roman" pitchFamily="18" charset="0"/>
              </a:rPr>
              <a:t> coal using </a:t>
            </a:r>
            <a:r>
              <a:rPr lang="en-US" sz="2400" dirty="0" err="1" smtClean="0">
                <a:solidFill>
                  <a:schemeClr val="tx1"/>
                </a:solidFill>
                <a:latin typeface="Times New Roman" pitchFamily="18" charset="0"/>
                <a:cs typeface="Times New Roman" pitchFamily="18" charset="0"/>
              </a:rPr>
              <a:t>aluminium</a:t>
            </a:r>
            <a:r>
              <a:rPr lang="en-US" sz="2400" dirty="0" smtClean="0">
                <a:solidFill>
                  <a:schemeClr val="tx1"/>
                </a:solidFill>
                <a:latin typeface="Times New Roman" pitchFamily="18" charset="0"/>
                <a:cs typeface="Times New Roman" pitchFamily="18" charset="0"/>
              </a:rPr>
              <a:t> solution as </a:t>
            </a:r>
            <a:r>
              <a:rPr lang="en-US" sz="2400" dirty="0" err="1" smtClean="0">
                <a:solidFill>
                  <a:schemeClr val="tx1"/>
                </a:solidFill>
                <a:latin typeface="Times New Roman" pitchFamily="18" charset="0"/>
                <a:cs typeface="Times New Roman" pitchFamily="18" charset="0"/>
              </a:rPr>
              <a:t>regenerant</a:t>
            </a:r>
            <a:r>
              <a:rPr lang="en-US" sz="2400" dirty="0" smtClean="0">
                <a:solidFill>
                  <a:schemeClr val="tx1"/>
                </a:solidFill>
                <a:latin typeface="Times New Roman" pitchFamily="18" charset="0"/>
                <a:cs typeface="Times New Roman" pitchFamily="18" charset="0"/>
              </a:rPr>
              <a:t>. Although it was successful in removing fluorides, regeneration and maintenance of the plant required skilled operation.</a:t>
            </a:r>
          </a:p>
        </p:txBody>
      </p:sp>
      <p:sp>
        <p:nvSpPr>
          <p:cNvPr id="4" name="Slide Number Placeholder 3"/>
          <p:cNvSpPr>
            <a:spLocks noGrp="1"/>
          </p:cNvSpPr>
          <p:nvPr>
            <p:ph type="sldNum" sz="quarter" idx="12"/>
          </p:nvPr>
        </p:nvSpPr>
        <p:spPr/>
        <p:txBody>
          <a:bodyPr/>
          <a:lstStyle/>
          <a:p>
            <a:fld id="{5C070F00-87F4-4FEA-9692-2C8B251B8174}"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b="1" dirty="0" smtClean="0">
                <a:solidFill>
                  <a:schemeClr val="tx1"/>
                </a:solidFill>
                <a:latin typeface="Times New Roman" pitchFamily="18" charset="0"/>
                <a:cs typeface="Times New Roman" pitchFamily="18" charset="0"/>
              </a:rPr>
              <a:t>Reverse Osmosis and Electro dialysis</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 In reverse osmosis, the hydraulic pressure is exerted on one side of the semi permeable membrane which forces the water across the membrane leaving the salts behind. The relative size of the pollutants left behind depends on the pressure exerted on the membrane. </a:t>
            </a:r>
          </a:p>
          <a:p>
            <a:pPr algn="just"/>
            <a:r>
              <a:rPr lang="en-US" sz="2400" dirty="0" smtClean="0">
                <a:solidFill>
                  <a:schemeClr val="tx1"/>
                </a:solidFill>
                <a:latin typeface="Times New Roman" pitchFamily="18" charset="0"/>
                <a:cs typeface="Times New Roman" pitchFamily="18" charset="0"/>
              </a:rPr>
              <a:t>In electro dialysis, the membranes allow the ions to pass but not the water. The driving force is an electric current which carries the ions through the membranes. </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r>
              <a:rPr lang="en-US" sz="2400" b="1" dirty="0" smtClean="0">
                <a:solidFill>
                  <a:schemeClr val="tx1"/>
                </a:solidFill>
                <a:latin typeface="Times New Roman" pitchFamily="18" charset="0"/>
                <a:cs typeface="Times New Roman" pitchFamily="18" charset="0"/>
              </a:rPr>
              <a:t>Advantages : </a:t>
            </a:r>
          </a:p>
          <a:p>
            <a:pPr algn="just">
              <a:buNone/>
            </a:pPr>
            <a:r>
              <a:rPr lang="en-US" sz="2400" dirty="0" smtClean="0">
                <a:solidFill>
                  <a:schemeClr val="tx1"/>
                </a:solidFill>
                <a:latin typeface="Times New Roman" pitchFamily="18" charset="0"/>
                <a:cs typeface="Times New Roman" pitchFamily="18" charset="0"/>
              </a:rPr>
              <a:t> Does not require addition of chemicals </a:t>
            </a:r>
          </a:p>
          <a:p>
            <a:pPr algn="just">
              <a:buNone/>
            </a:pPr>
            <a:r>
              <a:rPr lang="en-US" sz="2400" dirty="0" smtClean="0">
                <a:solidFill>
                  <a:schemeClr val="tx1"/>
                </a:solidFill>
                <a:latin typeface="Times New Roman" pitchFamily="18" charset="0"/>
                <a:cs typeface="Times New Roman" pitchFamily="18" charset="0"/>
              </a:rPr>
              <a:t> No need to pre &amp; post-treatments </a:t>
            </a:r>
          </a:p>
          <a:p>
            <a:pPr algn="just">
              <a:buNone/>
            </a:pPr>
            <a:r>
              <a:rPr lang="en-US" sz="2400" dirty="0" smtClean="0">
                <a:solidFill>
                  <a:schemeClr val="tx1"/>
                </a:solidFill>
                <a:latin typeface="Times New Roman" pitchFamily="18" charset="0"/>
                <a:cs typeface="Times New Roman" pitchFamily="18" charset="0"/>
              </a:rPr>
              <a:t> Low volume of sludge. </a:t>
            </a:r>
          </a:p>
          <a:p>
            <a:pPr algn="just">
              <a:buNone/>
            </a:pPr>
            <a:r>
              <a:rPr lang="en-US" sz="2400" dirty="0" smtClean="0">
                <a:solidFill>
                  <a:schemeClr val="tx1"/>
                </a:solidFill>
                <a:latin typeface="Times New Roman" pitchFamily="18" charset="0"/>
                <a:cs typeface="Times New Roman" pitchFamily="18" charset="0"/>
              </a:rPr>
              <a:t> Units can be designed for any capacity. </a:t>
            </a:r>
          </a:p>
          <a:p>
            <a:pPr algn="just">
              <a:buNone/>
            </a:pPr>
            <a:r>
              <a:rPr lang="en-US" sz="2400" dirty="0" smtClean="0">
                <a:solidFill>
                  <a:schemeClr val="tx1"/>
                </a:solidFill>
                <a:latin typeface="Times New Roman" pitchFamily="18" charset="0"/>
                <a:cs typeface="Times New Roman" pitchFamily="18" charset="0"/>
              </a:rPr>
              <a:t> Units are designed for specific locations &amp; fluoride content of water. But can be operated with varying fluoride concentrations by slightly altering the operating parameters. </a:t>
            </a:r>
          </a:p>
          <a:p>
            <a:pPr algn="just">
              <a:buNone/>
            </a:pPr>
            <a:r>
              <a:rPr lang="en-US" sz="2400" dirty="0" smtClean="0">
                <a:solidFill>
                  <a:schemeClr val="tx1"/>
                </a:solidFill>
                <a:latin typeface="Times New Roman" pitchFamily="18" charset="0"/>
                <a:cs typeface="Times New Roman" pitchFamily="18" charset="0"/>
              </a:rPr>
              <a:t> The electrochemical reactor occupies less floor space. </a:t>
            </a:r>
          </a:p>
          <a:p>
            <a:pPr algn="just">
              <a:buNone/>
            </a:pPr>
            <a:r>
              <a:rPr lang="en-US" sz="2400" dirty="0" smtClean="0">
                <a:solidFill>
                  <a:schemeClr val="tx1"/>
                </a:solidFill>
                <a:latin typeface="Times New Roman" pitchFamily="18" charset="0"/>
                <a:cs typeface="Times New Roman" pitchFamily="18" charset="0"/>
              </a:rPr>
              <a:t> Operator friendly </a:t>
            </a:r>
          </a:p>
          <a:p>
            <a:pPr algn="just">
              <a:buNone/>
            </a:pPr>
            <a:r>
              <a:rPr lang="en-US" sz="2400" dirty="0" smtClean="0">
                <a:solidFill>
                  <a:schemeClr val="tx1"/>
                </a:solidFill>
                <a:latin typeface="Times New Roman" pitchFamily="18" charset="0"/>
                <a:cs typeface="Times New Roman" pitchFamily="18" charset="0"/>
              </a:rPr>
              <a:t> Requires less electric energy (0.3 to 0.6kwh/1000 </a:t>
            </a:r>
            <a:r>
              <a:rPr lang="en-US" sz="2400" dirty="0" err="1" smtClean="0">
                <a:solidFill>
                  <a:schemeClr val="tx1"/>
                </a:solidFill>
                <a:latin typeface="Times New Roman" pitchFamily="18" charset="0"/>
                <a:cs typeface="Times New Roman" pitchFamily="18" charset="0"/>
              </a:rPr>
              <a:t>lts</a:t>
            </a:r>
            <a:r>
              <a:rPr lang="en-US" sz="2400" dirty="0" smtClean="0">
                <a:solidFill>
                  <a:schemeClr val="tx1"/>
                </a:solidFill>
                <a:latin typeface="Times New Roman" pitchFamily="18" charset="0"/>
                <a:cs typeface="Times New Roman" pitchFamily="18" charset="0"/>
              </a:rPr>
              <a:t>) </a:t>
            </a:r>
          </a:p>
          <a:p>
            <a:pPr algn="just"/>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70F00-87F4-4FEA-9692-2C8B251B8174}" type="slidenum">
              <a:rPr lang="en-US" smtClean="0"/>
              <a:pPr/>
              <a:t>49</a:t>
            </a:fld>
            <a:endParaRPr lang="en-US"/>
          </a:p>
        </p:txBody>
      </p:sp>
      <p:pic>
        <p:nvPicPr>
          <p:cNvPr id="2050"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lstStyle/>
          <a:p>
            <a:pPr algn="just"/>
            <a:r>
              <a:rPr lang="en-US" sz="3000" b="0" kern="0" dirty="0">
                <a:solidFill>
                  <a:srgbClr val="000000"/>
                </a:solidFill>
                <a:latin typeface="Garamond" pitchFamily="18" charset="0"/>
                <a:cs typeface="+mn-cs"/>
              </a:rPr>
              <a:t>Water </a:t>
            </a:r>
            <a:r>
              <a:rPr lang="en-US" sz="3000" b="0" kern="0" dirty="0" err="1">
                <a:solidFill>
                  <a:srgbClr val="000000"/>
                </a:solidFill>
                <a:latin typeface="Garamond" pitchFamily="18" charset="0"/>
                <a:cs typeface="+mn-cs"/>
              </a:rPr>
              <a:t>defluoridation</a:t>
            </a:r>
            <a:r>
              <a:rPr lang="en-US" sz="3000" b="0" kern="0" dirty="0">
                <a:solidFill>
                  <a:srgbClr val="000000"/>
                </a:solidFill>
                <a:latin typeface="Garamond" pitchFamily="18" charset="0"/>
                <a:cs typeface="+mn-cs"/>
              </a:rPr>
              <a:t> is defined as the </a:t>
            </a:r>
            <a:r>
              <a:rPr lang="en-US" sz="3000" kern="0" dirty="0">
                <a:solidFill>
                  <a:srgbClr val="FF0000"/>
                </a:solidFill>
                <a:latin typeface="Garamond" pitchFamily="18" charset="0"/>
                <a:cs typeface="+mn-cs"/>
              </a:rPr>
              <a:t>downward adjustment of fluoride </a:t>
            </a:r>
            <a:r>
              <a:rPr lang="en-US" sz="3000" b="0" kern="0" dirty="0">
                <a:solidFill>
                  <a:srgbClr val="000000"/>
                </a:solidFill>
                <a:latin typeface="Garamond" pitchFamily="18" charset="0"/>
                <a:cs typeface="+mn-cs"/>
              </a:rPr>
              <a:t>ion concentration in a </a:t>
            </a:r>
            <a:r>
              <a:rPr lang="en-US" sz="3000" b="0" kern="0" dirty="0">
                <a:solidFill>
                  <a:srgbClr val="FF0000"/>
                </a:solidFill>
                <a:latin typeface="Garamond" pitchFamily="18" charset="0"/>
                <a:cs typeface="+mn-cs"/>
              </a:rPr>
              <a:t>public drinking water supply</a:t>
            </a:r>
            <a:r>
              <a:rPr lang="en-US" sz="3000" b="0" kern="0" dirty="0">
                <a:solidFill>
                  <a:srgbClr val="000000"/>
                </a:solidFill>
                <a:latin typeface="Garamond" pitchFamily="18" charset="0"/>
                <a:cs typeface="+mn-cs"/>
              </a:rPr>
              <a:t> so that the level of fluoride is maintained at the normal physiological limit of 1ppm to prevent dental caries with minimum possibility of causing dental fluorosis</a:t>
            </a:r>
            <a:endParaRPr lang="en-US" dirty="0"/>
          </a:p>
        </p:txBody>
      </p:sp>
      <p:sp>
        <p:nvSpPr>
          <p:cNvPr id="4" name="Date Placeholder 3"/>
          <p:cNvSpPr>
            <a:spLocks noGrp="1"/>
          </p:cNvSpPr>
          <p:nvPr>
            <p:ph type="dt" sz="half" idx="10"/>
          </p:nvPr>
        </p:nvSpPr>
        <p:spPr/>
        <p:txBody>
          <a:bodyPr/>
          <a:lstStyle/>
          <a:p>
            <a:pPr>
              <a:defRPr/>
            </a:pPr>
            <a:fld id="{2B39E475-3D98-48B6-A95D-71EB4202B257}" type="datetime1">
              <a:rPr lang="en-US" smtClean="0"/>
              <a:pPr>
                <a:defRPr/>
              </a:pPr>
              <a:t>8/10/2023</a:t>
            </a:fld>
            <a:endParaRPr lang="en-US"/>
          </a:p>
        </p:txBody>
      </p:sp>
      <p:sp>
        <p:nvSpPr>
          <p:cNvPr id="5" name="Footer Placeholder 4"/>
          <p:cNvSpPr>
            <a:spLocks noGrp="1"/>
          </p:cNvSpPr>
          <p:nvPr>
            <p:ph type="ftr" sz="quarter" idx="11"/>
          </p:nvPr>
        </p:nvSpPr>
        <p:spPr/>
        <p:txBody>
          <a:bodyPr/>
          <a:lstStyle/>
          <a:p>
            <a:pPr>
              <a:defRPr/>
            </a:pPr>
            <a:r>
              <a:rPr lang="en-US" smtClean="0"/>
              <a:t>Prof Shreyas Shah</a:t>
            </a:r>
            <a:endParaRPr lang="en-US"/>
          </a:p>
        </p:txBody>
      </p:sp>
      <p:sp>
        <p:nvSpPr>
          <p:cNvPr id="6" name="Slide Number Placeholder 5"/>
          <p:cNvSpPr>
            <a:spLocks noGrp="1"/>
          </p:cNvSpPr>
          <p:nvPr>
            <p:ph type="sldNum" sz="quarter" idx="12"/>
          </p:nvPr>
        </p:nvSpPr>
        <p:spPr/>
        <p:txBody>
          <a:bodyPr/>
          <a:lstStyle/>
          <a:p>
            <a:pPr>
              <a:defRPr/>
            </a:pPr>
            <a:fld id="{CBEECD83-C150-42FC-A763-D9C7AA290F0D}" type="slidenum">
              <a:rPr lang="en-US" smtClean="0"/>
              <a:pPr>
                <a:defRPr/>
              </a:pPr>
              <a:t>5</a:t>
            </a:fld>
            <a:endParaRPr lang="en-US"/>
          </a:p>
        </p:txBody>
      </p:sp>
    </p:spTree>
    <p:extLst>
      <p:ext uri="{BB962C8B-B14F-4D97-AF65-F5344CB8AC3E}">
        <p14:creationId xmlns:p14="http://schemas.microsoft.com/office/powerpoint/2010/main" val="1602171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dirty="0" smtClean="0">
                <a:solidFill>
                  <a:schemeClr val="tx1"/>
                </a:solidFill>
                <a:latin typeface="Times New Roman" pitchFamily="18" charset="0"/>
                <a:cs typeface="Times New Roman" pitchFamily="18" charset="0"/>
              </a:rPr>
              <a:t>STATUS OF INDIA </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UNICEF has worked closely with the Government and other partners in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programmes</a:t>
            </a:r>
            <a:r>
              <a:rPr lang="en-US" sz="2400" dirty="0" smtClean="0">
                <a:solidFill>
                  <a:schemeClr val="tx1"/>
                </a:solidFill>
                <a:latin typeface="Times New Roman" pitchFamily="18" charset="0"/>
                <a:cs typeface="Times New Roman" pitchFamily="18" charset="0"/>
              </a:rPr>
              <a:t> in India, where excessive fluoride has been known for many years to exist in much of the nation's groundwater. In the 1980s, UNICEF supported the Government's Technology Mission in the effort to identify and address the fluoride problem. </a:t>
            </a:r>
          </a:p>
          <a:p>
            <a:pPr algn="just"/>
            <a:r>
              <a:rPr lang="en-US" sz="2400" dirty="0" smtClean="0">
                <a:solidFill>
                  <a:schemeClr val="tx1"/>
                </a:solidFill>
                <a:latin typeface="Times New Roman" pitchFamily="18" charset="0"/>
                <a:cs typeface="Times New Roman" pitchFamily="18" charset="0"/>
              </a:rPr>
              <a:t>Government of India launched a massive </a:t>
            </a:r>
            <a:r>
              <a:rPr lang="en-US" sz="2400" dirty="0" err="1" smtClean="0">
                <a:solidFill>
                  <a:schemeClr val="tx1"/>
                </a:solidFill>
                <a:latin typeface="Times New Roman" pitchFamily="18" charset="0"/>
                <a:cs typeface="Times New Roman" pitchFamily="18" charset="0"/>
              </a:rPr>
              <a:t>programme</a:t>
            </a:r>
            <a:r>
              <a:rPr lang="en-US" sz="2400" dirty="0" smtClean="0">
                <a:solidFill>
                  <a:schemeClr val="tx1"/>
                </a:solidFill>
                <a:latin typeface="Times New Roman" pitchFamily="18" charset="0"/>
                <a:cs typeface="Times New Roman" pitchFamily="18" charset="0"/>
              </a:rPr>
              <a:t>, namely „Technology Mission on Safe Drinking Water‟ in 1986 with the goal of providing potable water to the people living in rural India. It was renamed as „Rajiv Gandhi National Drinking water Mission‟ in 1991. </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solidFill>
                  <a:schemeClr val="tx1"/>
                </a:solidFill>
                <a:latin typeface="Times New Roman" pitchFamily="18" charset="0"/>
                <a:cs typeface="Times New Roman" pitchFamily="18" charset="0"/>
              </a:rPr>
              <a:t>NATIONAL PROGRAM FOR PREVENTION AND CONTROL OF FLUOROSIS</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500034" y="1571612"/>
            <a:ext cx="8433654" cy="4676788"/>
          </a:xfrm>
        </p:spPr>
        <p:txBody>
          <a:bodyPr>
            <a:noAutofit/>
          </a:bodyPr>
          <a:lstStyle/>
          <a:p>
            <a:pPr algn="just"/>
            <a:r>
              <a:rPr lang="en-US" sz="2400" dirty="0" smtClean="0">
                <a:solidFill>
                  <a:schemeClr val="tx1"/>
                </a:solidFill>
                <a:latin typeface="Times New Roman" pitchFamily="18" charset="0"/>
                <a:cs typeface="Times New Roman" pitchFamily="18" charset="0"/>
              </a:rPr>
              <a:t>11</a:t>
            </a:r>
            <a:r>
              <a:rPr lang="en-US" sz="2400" baseline="30000" dirty="0" smtClean="0">
                <a:solidFill>
                  <a:schemeClr val="tx1"/>
                </a:solidFill>
                <a:latin typeface="Times New Roman" pitchFamily="18" charset="0"/>
                <a:cs typeface="Times New Roman" pitchFamily="18" charset="0"/>
              </a:rPr>
              <a:t>th</a:t>
            </a:r>
            <a:r>
              <a:rPr lang="en-US" sz="2400" dirty="0" smtClean="0">
                <a:solidFill>
                  <a:schemeClr val="tx1"/>
                </a:solidFill>
                <a:latin typeface="Times New Roman" pitchFamily="18" charset="0"/>
                <a:cs typeface="Times New Roman" pitchFamily="18" charset="0"/>
              </a:rPr>
              <a:t> Five Year Plan </a:t>
            </a:r>
            <a:r>
              <a:rPr lang="en-US" sz="2400" dirty="0">
                <a:solidFill>
                  <a:schemeClr val="tx1"/>
                </a:solidFill>
                <a:latin typeface="Times New Roman" pitchFamily="18" charset="0"/>
                <a:cs typeface="Times New Roman" pitchFamily="18" charset="0"/>
              </a:rPr>
              <a:t>has emphasized the need and laid </a:t>
            </a:r>
            <a:r>
              <a:rPr lang="en-US" sz="2400" dirty="0" smtClean="0">
                <a:solidFill>
                  <a:schemeClr val="tx1"/>
                </a:solidFill>
                <a:latin typeface="Times New Roman" pitchFamily="18" charset="0"/>
                <a:cs typeface="Times New Roman" pitchFamily="18" charset="0"/>
              </a:rPr>
              <a:t>down framework  </a:t>
            </a:r>
            <a:r>
              <a:rPr lang="en-US" sz="2400" dirty="0">
                <a:solidFill>
                  <a:schemeClr val="tx1"/>
                </a:solidFill>
                <a:latin typeface="Times New Roman" pitchFamily="18" charset="0"/>
                <a:cs typeface="Times New Roman" pitchFamily="18" charset="0"/>
              </a:rPr>
              <a:t>for this program</a:t>
            </a:r>
            <a:r>
              <a:rPr lang="en-US" sz="2400" dirty="0" smtClean="0">
                <a:solidFill>
                  <a:schemeClr val="tx1"/>
                </a:solidFill>
                <a:latin typeface="Times New Roman" pitchFamily="18" charset="0"/>
                <a:cs typeface="Times New Roman" pitchFamily="18" charset="0"/>
              </a:rPr>
              <a:t>.</a:t>
            </a:r>
          </a:p>
          <a:p>
            <a:pPr marL="82296" indent="0" algn="just">
              <a:buNone/>
            </a:pPr>
            <a:endParaRPr lang="en-US" sz="2400" dirty="0" smtClean="0">
              <a:solidFill>
                <a:schemeClr val="tx1"/>
              </a:solidFill>
              <a:latin typeface="Times New Roman" pitchFamily="18" charset="0"/>
              <a:cs typeface="Times New Roman" pitchFamily="18" charset="0"/>
            </a:endParaRPr>
          </a:p>
          <a:p>
            <a:pPr marL="82296" indent="0" algn="just">
              <a:buNone/>
            </a:pPr>
            <a:r>
              <a:rPr lang="en-US" sz="2400" dirty="0" smtClean="0">
                <a:solidFill>
                  <a:schemeClr val="tx1"/>
                </a:solidFill>
                <a:latin typeface="Times New Roman" pitchFamily="18" charset="0"/>
                <a:cs typeface="Times New Roman" pitchFamily="18" charset="0"/>
              </a:rPr>
              <a:t>    Goal: To </a:t>
            </a:r>
            <a:r>
              <a:rPr lang="en-US" sz="2400" dirty="0">
                <a:solidFill>
                  <a:schemeClr val="tx1"/>
                </a:solidFill>
                <a:latin typeface="Times New Roman" pitchFamily="18" charset="0"/>
                <a:cs typeface="Times New Roman" pitchFamily="18" charset="0"/>
              </a:rPr>
              <a:t>prevent </a:t>
            </a:r>
            <a:r>
              <a:rPr lang="en-US" sz="2400" dirty="0" smtClean="0">
                <a:solidFill>
                  <a:schemeClr val="tx1"/>
                </a:solidFill>
                <a:latin typeface="Times New Roman" pitchFamily="18" charset="0"/>
                <a:cs typeface="Times New Roman" pitchFamily="18" charset="0"/>
              </a:rPr>
              <a:t>and control fluorosis </a:t>
            </a:r>
            <a:r>
              <a:rPr lang="en-US" sz="2400" dirty="0">
                <a:solidFill>
                  <a:schemeClr val="tx1"/>
                </a:solidFill>
                <a:latin typeface="Times New Roman" pitchFamily="18" charset="0"/>
                <a:cs typeface="Times New Roman" pitchFamily="18" charset="0"/>
              </a:rPr>
              <a:t>in </a:t>
            </a:r>
            <a:r>
              <a:rPr lang="en-US" sz="2400" dirty="0" smtClean="0">
                <a:solidFill>
                  <a:schemeClr val="tx1"/>
                </a:solidFill>
                <a:latin typeface="Times New Roman" pitchFamily="18" charset="0"/>
                <a:cs typeface="Times New Roman" pitchFamily="18" charset="0"/>
              </a:rPr>
              <a:t>the country.</a:t>
            </a:r>
          </a:p>
          <a:p>
            <a:pPr algn="just"/>
            <a:endParaRPr lang="en-US" sz="2400" dirty="0" smtClean="0">
              <a:solidFill>
                <a:schemeClr val="tx1"/>
              </a:solidFill>
              <a:latin typeface="Times New Roman" pitchFamily="18" charset="0"/>
              <a:cs typeface="Times New Roman" pitchFamily="18" charset="0"/>
            </a:endParaRPr>
          </a:p>
          <a:p>
            <a:pPr algn="just"/>
            <a:r>
              <a:rPr lang="en-US" sz="2400" dirty="0" smtClean="0">
                <a:solidFill>
                  <a:schemeClr val="tx1"/>
                </a:solidFill>
                <a:latin typeface="Times New Roman" pitchFamily="18" charset="0"/>
                <a:cs typeface="Times New Roman" pitchFamily="18" charset="0"/>
              </a:rPr>
              <a:t>In </a:t>
            </a:r>
            <a:r>
              <a:rPr lang="en-US" sz="2400" dirty="0">
                <a:solidFill>
                  <a:schemeClr val="tx1"/>
                </a:solidFill>
                <a:latin typeface="Times New Roman" pitchFamily="18" charset="0"/>
                <a:cs typeface="Times New Roman" pitchFamily="18" charset="0"/>
              </a:rPr>
              <a:t>the </a:t>
            </a:r>
            <a:r>
              <a:rPr lang="en-US" sz="2400" dirty="0" smtClean="0">
                <a:solidFill>
                  <a:schemeClr val="tx1"/>
                </a:solidFill>
                <a:latin typeface="Times New Roman" pitchFamily="18" charset="0"/>
                <a:cs typeface="Times New Roman" pitchFamily="18" charset="0"/>
              </a:rPr>
              <a:t>beginning </a:t>
            </a:r>
            <a:r>
              <a:rPr lang="en-US" sz="2400" dirty="0">
                <a:solidFill>
                  <a:schemeClr val="tx1"/>
                </a:solidFill>
                <a:latin typeface="Times New Roman" pitchFamily="18" charset="0"/>
                <a:cs typeface="Times New Roman" pitchFamily="18" charset="0"/>
              </a:rPr>
              <a:t>the program </a:t>
            </a:r>
            <a:r>
              <a:rPr lang="en-US" sz="2400" dirty="0" smtClean="0">
                <a:solidFill>
                  <a:schemeClr val="tx1"/>
                </a:solidFill>
                <a:latin typeface="Times New Roman" pitchFamily="18" charset="0"/>
                <a:cs typeface="Times New Roman" pitchFamily="18" charset="0"/>
              </a:rPr>
              <a:t>for prevention </a:t>
            </a:r>
            <a:r>
              <a:rPr lang="en-US" sz="2400" dirty="0">
                <a:solidFill>
                  <a:schemeClr val="tx1"/>
                </a:solidFill>
                <a:latin typeface="Times New Roman" pitchFamily="18" charset="0"/>
                <a:cs typeface="Times New Roman" pitchFamily="18" charset="0"/>
              </a:rPr>
              <a:t>and </a:t>
            </a:r>
            <a:r>
              <a:rPr lang="en-US" sz="2400" dirty="0" smtClean="0">
                <a:solidFill>
                  <a:schemeClr val="tx1"/>
                </a:solidFill>
                <a:latin typeface="Times New Roman" pitchFamily="18" charset="0"/>
                <a:cs typeface="Times New Roman" pitchFamily="18" charset="0"/>
              </a:rPr>
              <a:t>control of Fluorosis </a:t>
            </a:r>
            <a:r>
              <a:rPr lang="en-US" sz="2400" dirty="0">
                <a:solidFill>
                  <a:schemeClr val="tx1"/>
                </a:solidFill>
                <a:latin typeface="Times New Roman" pitchFamily="18" charset="0"/>
                <a:cs typeface="Times New Roman" pitchFamily="18" charset="0"/>
              </a:rPr>
              <a:t>can be </a:t>
            </a:r>
            <a:r>
              <a:rPr lang="en-US" sz="2400" dirty="0" smtClean="0">
                <a:solidFill>
                  <a:schemeClr val="tx1"/>
                </a:solidFill>
                <a:latin typeface="Times New Roman" pitchFamily="18" charset="0"/>
                <a:cs typeface="Times New Roman" pitchFamily="18" charset="0"/>
              </a:rPr>
              <a:t>implemented </a:t>
            </a:r>
            <a:r>
              <a:rPr lang="en-US" sz="2400" dirty="0">
                <a:solidFill>
                  <a:schemeClr val="tx1"/>
                </a:solidFill>
                <a:latin typeface="Times New Roman" pitchFamily="18" charset="0"/>
                <a:cs typeface="Times New Roman" pitchFamily="18" charset="0"/>
              </a:rPr>
              <a:t>in 5 </a:t>
            </a:r>
            <a:r>
              <a:rPr lang="en-US" sz="2400" dirty="0" smtClean="0">
                <a:solidFill>
                  <a:schemeClr val="tx1"/>
                </a:solidFill>
                <a:latin typeface="Times New Roman" pitchFamily="18" charset="0"/>
                <a:cs typeface="Times New Roman" pitchFamily="18" charset="0"/>
              </a:rPr>
              <a:t>districts </a:t>
            </a:r>
            <a:r>
              <a:rPr lang="en-US" sz="2400" dirty="0">
                <a:solidFill>
                  <a:schemeClr val="tx1"/>
                </a:solidFill>
                <a:latin typeface="Times New Roman" pitchFamily="18" charset="0"/>
                <a:cs typeface="Times New Roman" pitchFamily="18" charset="0"/>
              </a:rPr>
              <a:t>selected from each of  the 5 zones of the </a:t>
            </a:r>
            <a:r>
              <a:rPr lang="en-US" sz="2400" dirty="0" smtClean="0">
                <a:solidFill>
                  <a:schemeClr val="tx1"/>
                </a:solidFill>
                <a:latin typeface="Times New Roman" pitchFamily="18" charset="0"/>
                <a:cs typeface="Times New Roman" pitchFamily="18" charset="0"/>
              </a:rPr>
              <a:t>country. </a:t>
            </a:r>
          </a:p>
          <a:p>
            <a:pPr algn="just"/>
            <a:endParaRPr lang="en-US" sz="2400" dirty="0" smtClean="0">
              <a:solidFill>
                <a:schemeClr val="tx1"/>
              </a:solidFill>
              <a:latin typeface="Times New Roman" pitchFamily="18" charset="0"/>
              <a:cs typeface="Times New Roman" pitchFamily="18" charset="0"/>
            </a:endParaRPr>
          </a:p>
          <a:p>
            <a:pPr algn="just"/>
            <a:r>
              <a:rPr lang="en-US" sz="2400" dirty="0" smtClean="0">
                <a:solidFill>
                  <a:schemeClr val="tx1"/>
                </a:solidFill>
                <a:latin typeface="Times New Roman" pitchFamily="18" charset="0"/>
                <a:cs typeface="Times New Roman" pitchFamily="18" charset="0"/>
              </a:rPr>
              <a:t>The program will </a:t>
            </a:r>
            <a:r>
              <a:rPr lang="en-US" sz="2400" dirty="0">
                <a:solidFill>
                  <a:schemeClr val="tx1"/>
                </a:solidFill>
                <a:latin typeface="Times New Roman" pitchFamily="18" charset="0"/>
                <a:cs typeface="Times New Roman" pitchFamily="18" charset="0"/>
              </a:rPr>
              <a:t>be </a:t>
            </a:r>
            <a:r>
              <a:rPr lang="en-US" sz="2400" dirty="0" smtClean="0">
                <a:solidFill>
                  <a:schemeClr val="tx1"/>
                </a:solidFill>
                <a:latin typeface="Times New Roman" pitchFamily="18" charset="0"/>
                <a:cs typeface="Times New Roman" pitchFamily="18" charset="0"/>
              </a:rPr>
              <a:t>expanded </a:t>
            </a:r>
            <a:r>
              <a:rPr lang="en-US" sz="2400" dirty="0">
                <a:solidFill>
                  <a:schemeClr val="tx1"/>
                </a:solidFill>
                <a:latin typeface="Times New Roman" pitchFamily="18" charset="0"/>
                <a:cs typeface="Times New Roman" pitchFamily="18" charset="0"/>
              </a:rPr>
              <a:t>to cover about 100 </a:t>
            </a:r>
            <a:r>
              <a:rPr lang="en-US" sz="2400" dirty="0" smtClean="0">
                <a:solidFill>
                  <a:schemeClr val="tx1"/>
                </a:solidFill>
                <a:latin typeface="Times New Roman" pitchFamily="18" charset="0"/>
                <a:cs typeface="Times New Roman" pitchFamily="18" charset="0"/>
              </a:rPr>
              <a:t>districts of 19 states </a:t>
            </a:r>
            <a:r>
              <a:rPr lang="en-US" sz="2400" dirty="0">
                <a:solidFill>
                  <a:schemeClr val="tx1"/>
                </a:solidFill>
                <a:latin typeface="Times New Roman" pitchFamily="18" charset="0"/>
                <a:cs typeface="Times New Roman" pitchFamily="18" charset="0"/>
              </a:rPr>
              <a:t>depending  on available </a:t>
            </a:r>
            <a:r>
              <a:rPr lang="en-US" sz="2400" dirty="0" smtClean="0">
                <a:solidFill>
                  <a:schemeClr val="tx1"/>
                </a:solidFill>
                <a:latin typeface="Times New Roman" pitchFamily="18" charset="0"/>
                <a:cs typeface="Times New Roman" pitchFamily="18" charset="0"/>
              </a:rPr>
              <a:t>resources</a:t>
            </a:r>
            <a:r>
              <a:rPr lang="en-US" sz="2400" dirty="0">
                <a:solidFill>
                  <a:schemeClr val="tx1"/>
                </a:solidFill>
                <a:latin typeface="Times New Roman" pitchFamily="18" charset="0"/>
                <a:cs typeface="Times New Roman" pitchFamily="18" charset="0"/>
              </a:rPr>
              <a:t>.</a:t>
            </a:r>
          </a:p>
        </p:txBody>
      </p:sp>
      <p:sp>
        <p:nvSpPr>
          <p:cNvPr id="4" name="Slide Number Placeholder 3"/>
          <p:cNvSpPr>
            <a:spLocks noGrp="1"/>
          </p:cNvSpPr>
          <p:nvPr>
            <p:ph type="sldNum" sz="quarter" idx="12"/>
          </p:nvPr>
        </p:nvSpPr>
        <p:spPr>
          <a:xfrm>
            <a:off x="8613648" y="6305550"/>
            <a:ext cx="457200" cy="476250"/>
          </a:xfrm>
          <a:prstGeom prst="rect">
            <a:avLst/>
          </a:prstGeom>
        </p:spPr>
        <p:txBody>
          <a:bodyPr/>
          <a:lstStyle/>
          <a:p>
            <a:fld id="{B6F15528-21DE-4FAA-801E-634DDDAF4B2B}" type="slidenum">
              <a:rPr lang="en-US" smtClean="0">
                <a:solidFill>
                  <a:srgbClr val="CDD7D9">
                    <a:shade val="50000"/>
                    <a:satMod val="200000"/>
                  </a:srgbClr>
                </a:solidFill>
              </a:rPr>
              <a:pPr/>
              <a:t>51</a:t>
            </a:fld>
            <a:endParaRPr lang="en-US">
              <a:solidFill>
                <a:srgbClr val="CDD7D9">
                  <a:shade val="50000"/>
                  <a:satMod val="200000"/>
                </a:srgbClr>
              </a:solidFill>
            </a:endParaRPr>
          </a:p>
        </p:txBody>
      </p:sp>
      <p:pic>
        <p:nvPicPr>
          <p:cNvPr id="5" name="Picture 2" descr="http://t3.gstatic.com/images?q=tbn:ANd9GcSHTaB6pjcIoTqAvKJ_eMBjO7ijxFhHwRNMgX2tYPuJqhI5Hz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96" y="0"/>
            <a:ext cx="1571604" cy="155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428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400" dirty="0" smtClean="0">
                <a:solidFill>
                  <a:schemeClr val="tx1"/>
                </a:solidFill>
                <a:latin typeface="Times New Roman" pitchFamily="18" charset="0"/>
                <a:cs typeface="Times New Roman" pitchFamily="18" charset="0"/>
              </a:rPr>
              <a:t>Conclusion </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smtClean="0">
                <a:solidFill>
                  <a:schemeClr val="tx1"/>
                </a:solidFill>
                <a:latin typeface="Times New Roman" pitchFamily="18" charset="0"/>
                <a:cs typeface="Times New Roman" pitchFamily="18" charset="0"/>
              </a:rPr>
              <a:t>Several physical and chemical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methods have been designed to treat high fluoride waters. </a:t>
            </a:r>
          </a:p>
          <a:p>
            <a:pPr algn="just"/>
            <a:r>
              <a:rPr lang="en-US" sz="2400" dirty="0" smtClean="0">
                <a:solidFill>
                  <a:schemeClr val="tx1"/>
                </a:solidFill>
                <a:latin typeface="Times New Roman" pitchFamily="18" charset="0"/>
                <a:cs typeface="Times New Roman" pitchFamily="18" charset="0"/>
              </a:rPr>
              <a:t>However ion exchange and chemical treatments are cost intensive, while physical methods suffer limitations like frequent change of </a:t>
            </a:r>
            <a:r>
              <a:rPr lang="en-US" sz="2400" dirty="0" err="1" smtClean="0">
                <a:solidFill>
                  <a:schemeClr val="tx1"/>
                </a:solidFill>
                <a:latin typeface="Times New Roman" pitchFamily="18" charset="0"/>
                <a:cs typeface="Times New Roman" pitchFamily="18" charset="0"/>
              </a:rPr>
              <a:t>defluoridant</a:t>
            </a:r>
            <a:r>
              <a:rPr lang="en-US" sz="2400" dirty="0" smtClean="0">
                <a:solidFill>
                  <a:schemeClr val="tx1"/>
                </a:solidFill>
                <a:latin typeface="Times New Roman" pitchFamily="18" charset="0"/>
                <a:cs typeface="Times New Roman" pitchFamily="18" charset="0"/>
              </a:rPr>
              <a:t> beds and inability to reduce fluoride to non-toxic levels. </a:t>
            </a:r>
          </a:p>
          <a:p>
            <a:pPr algn="just"/>
            <a:r>
              <a:rPr lang="en-US" sz="2400" dirty="0" smtClean="0">
                <a:solidFill>
                  <a:schemeClr val="tx1"/>
                </a:solidFill>
                <a:latin typeface="Times New Roman" pitchFamily="18" charset="0"/>
                <a:cs typeface="Times New Roman" pitchFamily="18" charset="0"/>
              </a:rPr>
              <a:t>Biological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methods/technically design upgraded methods can serve as a best alternative to the conventional methods of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a:t>
            </a:r>
          </a:p>
          <a:p>
            <a:pPr algn="just"/>
            <a:r>
              <a:rPr lang="en-US" sz="2400" dirty="0" smtClean="0">
                <a:solidFill>
                  <a:schemeClr val="tx1"/>
                </a:solidFill>
                <a:latin typeface="Times New Roman" pitchFamily="18" charset="0"/>
                <a:cs typeface="Times New Roman" pitchFamily="18" charset="0"/>
              </a:rPr>
              <a:t>Community should adopt such methods of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which would be cost effective and efficient.</a:t>
            </a:r>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latin typeface="Times New Roman" pitchFamily="18" charset="0"/>
                <a:cs typeface="Times New Roman" pitchFamily="18" charset="0"/>
              </a:rPr>
              <a:t>References </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buNone/>
            </a:pPr>
            <a:r>
              <a:rPr lang="en-US" sz="2400" dirty="0" smtClean="0">
                <a:solidFill>
                  <a:schemeClr val="tx1"/>
                </a:solidFill>
                <a:latin typeface="Times New Roman" pitchFamily="18" charset="0"/>
                <a:cs typeface="Times New Roman" pitchFamily="18" charset="0"/>
              </a:rPr>
              <a:t>1.Piddennavar </a:t>
            </a:r>
            <a:r>
              <a:rPr lang="en-US" sz="2400" dirty="0" err="1" smtClean="0">
                <a:solidFill>
                  <a:schemeClr val="tx1"/>
                </a:solidFill>
                <a:latin typeface="Times New Roman" pitchFamily="18" charset="0"/>
                <a:cs typeface="Times New Roman" pitchFamily="18" charset="0"/>
              </a:rPr>
              <a:t>Renuka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Krishnappa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Pushpanjali</a:t>
            </a:r>
            <a:r>
              <a:rPr lang="en-US" sz="2400" dirty="0" smtClean="0">
                <a:solidFill>
                  <a:schemeClr val="tx1"/>
                </a:solidFill>
                <a:latin typeface="Times New Roman" pitchFamily="18" charset="0"/>
                <a:cs typeface="Times New Roman" pitchFamily="18" charset="0"/>
              </a:rPr>
              <a:t>. Review on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Techniques of Water. </a:t>
            </a:r>
            <a:r>
              <a:rPr lang="en-US" sz="2400" dirty="0" err="1" smtClean="0">
                <a:solidFill>
                  <a:schemeClr val="tx1"/>
                </a:solidFill>
                <a:latin typeface="Times New Roman" pitchFamily="18" charset="0"/>
                <a:cs typeface="Times New Roman" pitchFamily="18" charset="0"/>
              </a:rPr>
              <a:t>Ijes</a:t>
            </a:r>
            <a:r>
              <a:rPr lang="en-US" sz="2400" dirty="0" smtClean="0">
                <a:solidFill>
                  <a:schemeClr val="tx1"/>
                </a:solidFill>
                <a:latin typeface="Times New Roman" pitchFamily="18" charset="0"/>
                <a:cs typeface="Times New Roman" pitchFamily="18" charset="0"/>
              </a:rPr>
              <a:t> 2012;2(3) ;86-94</a:t>
            </a:r>
          </a:p>
          <a:p>
            <a:pPr lvl="0">
              <a:buNone/>
            </a:pPr>
            <a:r>
              <a:rPr lang="en-US" sz="2400" dirty="0" smtClean="0">
                <a:solidFill>
                  <a:schemeClr val="tx1"/>
                </a:solidFill>
                <a:latin typeface="Times New Roman" pitchFamily="18" charset="0"/>
                <a:cs typeface="Times New Roman" pitchFamily="18" charset="0"/>
              </a:rPr>
              <a:t>2.Pandey PK, </a:t>
            </a:r>
            <a:r>
              <a:rPr lang="en-US" sz="2400" dirty="0" err="1" smtClean="0">
                <a:solidFill>
                  <a:schemeClr val="tx1"/>
                </a:solidFill>
                <a:latin typeface="Times New Roman" pitchFamily="18" charset="0"/>
                <a:cs typeface="Times New Roman" pitchFamily="18" charset="0"/>
              </a:rPr>
              <a:t>Pandey</a:t>
            </a:r>
            <a:r>
              <a:rPr lang="en-US" sz="2400" dirty="0" smtClean="0">
                <a:solidFill>
                  <a:schemeClr val="tx1"/>
                </a:solidFill>
                <a:latin typeface="Times New Roman" pitchFamily="18" charset="0"/>
                <a:cs typeface="Times New Roman" pitchFamily="18" charset="0"/>
              </a:rPr>
              <a:t> M, Sharma R.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of Water by a Biomass: </a:t>
            </a:r>
            <a:r>
              <a:rPr lang="en-US" sz="2400" dirty="0" err="1" smtClean="0">
                <a:solidFill>
                  <a:schemeClr val="tx1"/>
                </a:solidFill>
                <a:latin typeface="Times New Roman" pitchFamily="18" charset="0"/>
                <a:cs typeface="Times New Roman" pitchFamily="18" charset="0"/>
              </a:rPr>
              <a:t>Tinospora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cordifolia,Journal</a:t>
            </a:r>
            <a:r>
              <a:rPr lang="en-US" sz="2400" dirty="0" smtClean="0">
                <a:solidFill>
                  <a:schemeClr val="tx1"/>
                </a:solidFill>
                <a:latin typeface="Times New Roman" pitchFamily="18" charset="0"/>
                <a:cs typeface="Times New Roman" pitchFamily="18" charset="0"/>
              </a:rPr>
              <a:t> of Environmental Protection, 2012,;3; 610-616</a:t>
            </a:r>
          </a:p>
          <a:p>
            <a:pPr lvl="0">
              <a:buNone/>
            </a:pPr>
            <a:r>
              <a:rPr lang="en-US" sz="2400" dirty="0" smtClean="0">
                <a:solidFill>
                  <a:schemeClr val="tx1"/>
                </a:solidFill>
                <a:latin typeface="Times New Roman" pitchFamily="18" charset="0"/>
                <a:cs typeface="Times New Roman" pitchFamily="18" charset="0"/>
              </a:rPr>
              <a:t>3. </a:t>
            </a:r>
            <a:r>
              <a:rPr lang="en-US" sz="2400" dirty="0" err="1" smtClean="0">
                <a:solidFill>
                  <a:schemeClr val="tx1"/>
                </a:solidFill>
                <a:latin typeface="Times New Roman" pitchFamily="18" charset="0"/>
                <a:cs typeface="Times New Roman" pitchFamily="18" charset="0"/>
              </a:rPr>
              <a:t>Puthenveedu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Sadasivan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Pillai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Harikumar</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Chonattu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Jaseela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Tharayil</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Megha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of water using </a:t>
            </a:r>
            <a:r>
              <a:rPr lang="en-US" sz="2400" dirty="0" err="1" smtClean="0">
                <a:solidFill>
                  <a:schemeClr val="tx1"/>
                </a:solidFill>
                <a:latin typeface="Times New Roman" pitchFamily="18" charset="0"/>
                <a:cs typeface="Times New Roman" pitchFamily="18" charset="0"/>
              </a:rPr>
              <a:t>biosorbents</a:t>
            </a:r>
            <a:r>
              <a:rPr lang="en-US" sz="2400" dirty="0" smtClean="0">
                <a:solidFill>
                  <a:schemeClr val="tx1"/>
                </a:solidFill>
                <a:latin typeface="Times New Roman" pitchFamily="18" charset="0"/>
                <a:cs typeface="Times New Roman" pitchFamily="18" charset="0"/>
              </a:rPr>
              <a:t>. Natural Science 2012; 4;245-251</a:t>
            </a:r>
          </a:p>
          <a:p>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buNone/>
            </a:pPr>
            <a:r>
              <a:rPr lang="en-US" sz="2400" dirty="0" smtClean="0">
                <a:solidFill>
                  <a:schemeClr val="tx1"/>
                </a:solidFill>
                <a:latin typeface="Times New Roman" pitchFamily="18" charset="0"/>
                <a:cs typeface="Times New Roman" pitchFamily="18" charset="0"/>
              </a:rPr>
              <a:t>4.Tewari A, </a:t>
            </a:r>
            <a:r>
              <a:rPr lang="en-US" sz="2400" dirty="0" err="1" smtClean="0">
                <a:solidFill>
                  <a:schemeClr val="tx1"/>
                </a:solidFill>
                <a:latin typeface="Times New Roman" pitchFamily="18" charset="0"/>
                <a:cs typeface="Times New Roman" pitchFamily="18" charset="0"/>
              </a:rPr>
              <a:t>Dubey</a:t>
            </a:r>
            <a:r>
              <a:rPr lang="en-US" sz="2400" dirty="0" smtClean="0">
                <a:solidFill>
                  <a:schemeClr val="tx1"/>
                </a:solidFill>
                <a:latin typeface="Times New Roman" pitchFamily="18" charset="0"/>
                <a:cs typeface="Times New Roman" pitchFamily="18" charset="0"/>
              </a:rPr>
              <a:t> A.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of Drinking Water : Efficacy and Need. Journal of Chemical and Pharmaceutical Research2009, 1 (1):31-37</a:t>
            </a:r>
          </a:p>
          <a:p>
            <a:pPr lvl="0">
              <a:buNone/>
            </a:pPr>
            <a:r>
              <a:rPr lang="en-US" sz="2400" dirty="0" smtClean="0">
                <a:solidFill>
                  <a:schemeClr val="tx1"/>
                </a:solidFill>
                <a:latin typeface="Times New Roman" pitchFamily="18" charset="0"/>
                <a:cs typeface="Times New Roman" pitchFamily="18" charset="0"/>
              </a:rPr>
              <a:t>5.Leela </a:t>
            </a:r>
            <a:r>
              <a:rPr lang="en-US" sz="2400" dirty="0" err="1" smtClean="0">
                <a:solidFill>
                  <a:schemeClr val="tx1"/>
                </a:solidFill>
                <a:latin typeface="Times New Roman" pitchFamily="18" charset="0"/>
                <a:cs typeface="Times New Roman" pitchFamily="18" charset="0"/>
              </a:rPr>
              <a:t>Lyengar</a:t>
            </a:r>
            <a:r>
              <a:rPr lang="en-US" sz="2400" dirty="0" smtClean="0">
                <a:solidFill>
                  <a:schemeClr val="tx1"/>
                </a:solidFill>
                <a:latin typeface="Times New Roman" pitchFamily="18" charset="0"/>
                <a:cs typeface="Times New Roman" pitchFamily="18" charset="0"/>
              </a:rPr>
              <a:t>. Technologies for fluoride removal. 499-516. Available on </a:t>
            </a:r>
            <a:r>
              <a:rPr lang="en-US" sz="2400" u="sng" dirty="0" smtClean="0">
                <a:solidFill>
                  <a:schemeClr val="tx1"/>
                </a:solidFill>
                <a:latin typeface="Times New Roman" pitchFamily="18" charset="0"/>
                <a:cs typeface="Times New Roman" pitchFamily="18" charset="0"/>
                <a:hlinkClick r:id="rId2"/>
              </a:rPr>
              <a:t>http://www.samsamwater.com/library/TP40_22_Technologies_for_fluoride_removal.pdf</a:t>
            </a:r>
            <a:r>
              <a:rPr lang="en-US" sz="2400" dirty="0" smtClean="0">
                <a:solidFill>
                  <a:schemeClr val="tx1"/>
                </a:solidFill>
                <a:latin typeface="Times New Roman" pitchFamily="18" charset="0"/>
                <a:cs typeface="Times New Roman" pitchFamily="18" charset="0"/>
              </a:rPr>
              <a:t> (assessed on 11/10/2016)</a:t>
            </a:r>
          </a:p>
          <a:p>
            <a:pPr lvl="0">
              <a:buNone/>
            </a:pPr>
            <a:r>
              <a:rPr lang="en-US" sz="2400" dirty="0" smtClean="0">
                <a:solidFill>
                  <a:schemeClr val="tx1"/>
                </a:solidFill>
                <a:latin typeface="Times New Roman" pitchFamily="18" charset="0"/>
                <a:cs typeface="Times New Roman" pitchFamily="18" charset="0"/>
              </a:rPr>
              <a:t>6.GL He* , Y Chang* and RD </a:t>
            </a:r>
            <a:r>
              <a:rPr lang="en-US" sz="2400" dirty="0" err="1" smtClean="0">
                <a:solidFill>
                  <a:schemeClr val="tx1"/>
                </a:solidFill>
                <a:latin typeface="Times New Roman" pitchFamily="18" charset="0"/>
                <a:cs typeface="Times New Roman" pitchFamily="18" charset="0"/>
              </a:rPr>
              <a:t>Ji</a:t>
            </a:r>
            <a:r>
              <a:rPr lang="en-US" sz="2400" dirty="0" smtClean="0">
                <a:solidFill>
                  <a:schemeClr val="tx1"/>
                </a:solidFill>
                <a:latin typeface="Times New Roman" pitchFamily="18" charset="0"/>
                <a:cs typeface="Times New Roman" pitchFamily="18" charset="0"/>
              </a:rPr>
              <a:t>. Mechanisms of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of drinking water by </a:t>
            </a:r>
            <a:r>
              <a:rPr lang="en-US" sz="2400" dirty="0" err="1" smtClean="0">
                <a:solidFill>
                  <a:schemeClr val="tx1"/>
                </a:solidFill>
                <a:latin typeface="Times New Roman" pitchFamily="18" charset="0"/>
                <a:cs typeface="Times New Roman" pitchFamily="18" charset="0"/>
              </a:rPr>
              <a:t>tricalcium</a:t>
            </a:r>
            <a:r>
              <a:rPr lang="en-US" sz="2400" dirty="0" smtClean="0">
                <a:solidFill>
                  <a:schemeClr val="tx1"/>
                </a:solidFill>
                <a:latin typeface="Times New Roman" pitchFamily="18" charset="0"/>
                <a:cs typeface="Times New Roman" pitchFamily="18" charset="0"/>
              </a:rPr>
              <a:t> phosphate. 1stInternational Workshop on </a:t>
            </a:r>
            <a:r>
              <a:rPr lang="en-US" sz="2400" dirty="0" err="1" smtClean="0">
                <a:solidFill>
                  <a:schemeClr val="tx1"/>
                </a:solidFill>
                <a:latin typeface="Times New Roman" pitchFamily="18" charset="0"/>
                <a:cs typeface="Times New Roman" pitchFamily="18" charset="0"/>
              </a:rPr>
              <a:t>Fluorosis</a:t>
            </a:r>
            <a:r>
              <a:rPr lang="en-US" sz="2400" dirty="0" smtClean="0">
                <a:solidFill>
                  <a:schemeClr val="tx1"/>
                </a:solidFill>
                <a:latin typeface="Times New Roman" pitchFamily="18" charset="0"/>
                <a:cs typeface="Times New Roman" pitchFamily="18" charset="0"/>
              </a:rPr>
              <a:t> Prevention and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of Water.33-39</a:t>
            </a:r>
          </a:p>
          <a:p>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buNone/>
            </a:pPr>
            <a:r>
              <a:rPr lang="en-US" sz="2400" dirty="0" smtClean="0">
                <a:solidFill>
                  <a:schemeClr val="tx1"/>
                </a:solidFill>
                <a:latin typeface="Times New Roman" pitchFamily="18" charset="0"/>
                <a:cs typeface="Times New Roman" pitchFamily="18" charset="0"/>
              </a:rPr>
              <a:t>7.Eli </a:t>
            </a:r>
            <a:r>
              <a:rPr lang="en-US" sz="2400" dirty="0" err="1" smtClean="0">
                <a:solidFill>
                  <a:schemeClr val="tx1"/>
                </a:solidFill>
                <a:latin typeface="Times New Roman" pitchFamily="18" charset="0"/>
                <a:cs typeface="Times New Roman" pitchFamily="18" charset="0"/>
              </a:rPr>
              <a:t>Dahi</a:t>
            </a:r>
            <a:r>
              <a:rPr lang="en-US" sz="2400" dirty="0" smtClean="0">
                <a:solidFill>
                  <a:schemeClr val="tx1"/>
                </a:solidFill>
                <a:latin typeface="Times New Roman" pitchFamily="18" charset="0"/>
                <a:cs typeface="Times New Roman" pitchFamily="18" charset="0"/>
              </a:rPr>
              <a:t>, Felix </a:t>
            </a:r>
            <a:r>
              <a:rPr lang="en-US" sz="2400" dirty="0" err="1" smtClean="0">
                <a:solidFill>
                  <a:schemeClr val="tx1"/>
                </a:solidFill>
                <a:latin typeface="Times New Roman" pitchFamily="18" charset="0"/>
                <a:cs typeface="Times New Roman" pitchFamily="18" charset="0"/>
              </a:rPr>
              <a:t>Mtalo</a:t>
            </a:r>
            <a:r>
              <a:rPr lang="en-US" sz="2400" dirty="0" smtClean="0">
                <a:solidFill>
                  <a:schemeClr val="tx1"/>
                </a:solidFill>
                <a:latin typeface="Times New Roman" pitchFamily="18" charset="0"/>
                <a:cs typeface="Times New Roman" pitchFamily="18" charset="0"/>
              </a:rPr>
              <a:t>, Balthazar </a:t>
            </a:r>
            <a:r>
              <a:rPr lang="en-US" sz="2400" dirty="0" err="1" smtClean="0">
                <a:solidFill>
                  <a:schemeClr val="tx1"/>
                </a:solidFill>
                <a:latin typeface="Times New Roman" pitchFamily="18" charset="0"/>
                <a:cs typeface="Times New Roman" pitchFamily="18" charset="0"/>
              </a:rPr>
              <a:t>Njau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Henrik</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Bregnh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using the </a:t>
            </a:r>
            <a:r>
              <a:rPr lang="en-US" sz="2400" dirty="0" err="1" smtClean="0">
                <a:solidFill>
                  <a:schemeClr val="tx1"/>
                </a:solidFill>
                <a:latin typeface="Times New Roman" pitchFamily="18" charset="0"/>
                <a:cs typeface="Times New Roman" pitchFamily="18" charset="0"/>
              </a:rPr>
              <a:t>Nalgonda</a:t>
            </a:r>
            <a:r>
              <a:rPr lang="en-US" sz="2400" dirty="0" smtClean="0">
                <a:solidFill>
                  <a:schemeClr val="tx1"/>
                </a:solidFill>
                <a:latin typeface="Times New Roman" pitchFamily="18" charset="0"/>
                <a:cs typeface="Times New Roman" pitchFamily="18" charset="0"/>
              </a:rPr>
              <a:t> Technique in Tanzania. 22nd WEDC Conference.266-269</a:t>
            </a:r>
          </a:p>
          <a:p>
            <a:pPr lvl="0">
              <a:buNone/>
            </a:pPr>
            <a:r>
              <a:rPr lang="en-US" sz="2400" dirty="0" smtClean="0">
                <a:solidFill>
                  <a:schemeClr val="tx1"/>
                </a:solidFill>
                <a:latin typeface="Times New Roman" pitchFamily="18" charset="0"/>
                <a:cs typeface="Times New Roman" pitchFamily="18" charset="0"/>
              </a:rPr>
              <a:t>8.Pranati </a:t>
            </a:r>
            <a:r>
              <a:rPr lang="en-US" sz="2400" dirty="0" err="1" smtClean="0">
                <a:solidFill>
                  <a:schemeClr val="tx1"/>
                </a:solidFill>
                <a:latin typeface="Times New Roman" pitchFamily="18" charset="0"/>
                <a:cs typeface="Times New Roman" pitchFamily="18" charset="0"/>
              </a:rPr>
              <a:t>Eswar</a:t>
            </a:r>
            <a:r>
              <a:rPr lang="en-US" sz="2400" dirty="0" smtClean="0">
                <a:solidFill>
                  <a:schemeClr val="tx1"/>
                </a:solidFill>
                <a:latin typeface="Times New Roman" pitchFamily="18" charset="0"/>
                <a:cs typeface="Times New Roman" pitchFamily="18" charset="0"/>
              </a:rPr>
              <a:t> and </a:t>
            </a:r>
            <a:r>
              <a:rPr lang="en-US" sz="2400" dirty="0" err="1" smtClean="0">
                <a:solidFill>
                  <a:schemeClr val="tx1"/>
                </a:solidFill>
                <a:latin typeface="Times New Roman" pitchFamily="18" charset="0"/>
                <a:cs typeface="Times New Roman" pitchFamily="18" charset="0"/>
              </a:rPr>
              <a:t>Devaraj</a:t>
            </a:r>
            <a:r>
              <a:rPr lang="en-US" sz="2400" dirty="0" smtClean="0">
                <a:solidFill>
                  <a:schemeClr val="tx1"/>
                </a:solidFill>
                <a:latin typeface="Times New Roman" pitchFamily="18" charset="0"/>
                <a:cs typeface="Times New Roman" pitchFamily="18" charset="0"/>
              </a:rPr>
              <a:t> C G. Water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Field studies in India. Available on </a:t>
            </a:r>
            <a:r>
              <a:rPr lang="en-US" sz="2400" u="sng" dirty="0" smtClean="0">
                <a:solidFill>
                  <a:schemeClr val="tx1"/>
                </a:solidFill>
                <a:latin typeface="Times New Roman" pitchFamily="18" charset="0"/>
                <a:cs typeface="Times New Roman" pitchFamily="18" charset="0"/>
                <a:hlinkClick r:id="rId2"/>
              </a:rPr>
              <a:t>http://www.nacd.in/ijda/volume-03-issue-02/120-water-defluoridation-field-studies-in-india</a:t>
            </a:r>
            <a:r>
              <a:rPr lang="en-US" sz="2400" dirty="0" smtClean="0">
                <a:solidFill>
                  <a:schemeClr val="tx1"/>
                </a:solidFill>
                <a:latin typeface="Times New Roman" pitchFamily="18" charset="0"/>
                <a:cs typeface="Times New Roman" pitchFamily="18" charset="0"/>
              </a:rPr>
              <a:t> (assessed on 11/10/2016)</a:t>
            </a:r>
          </a:p>
          <a:p>
            <a:pPr lvl="0">
              <a:buNone/>
            </a:pPr>
            <a:r>
              <a:rPr lang="en-US" sz="2400" dirty="0" smtClean="0">
                <a:solidFill>
                  <a:schemeClr val="tx1"/>
                </a:solidFill>
                <a:latin typeface="Times New Roman" pitchFamily="18" charset="0"/>
                <a:cs typeface="Times New Roman" pitchFamily="18" charset="0"/>
              </a:rPr>
              <a:t>9.D. </a:t>
            </a:r>
            <a:r>
              <a:rPr lang="en-US" sz="2400" dirty="0" err="1" smtClean="0">
                <a:solidFill>
                  <a:schemeClr val="tx1"/>
                </a:solidFill>
                <a:latin typeface="Times New Roman" pitchFamily="18" charset="0"/>
                <a:cs typeface="Times New Roman" pitchFamily="18" charset="0"/>
              </a:rPr>
              <a:t>Santhi</a:t>
            </a:r>
            <a:r>
              <a:rPr lang="en-US" sz="2400" dirty="0" smtClean="0">
                <a:solidFill>
                  <a:schemeClr val="tx1"/>
                </a:solidFill>
                <a:latin typeface="Times New Roman" pitchFamily="18" charset="0"/>
                <a:cs typeface="Times New Roman" pitchFamily="18" charset="0"/>
              </a:rPr>
              <a:t>, V. </a:t>
            </a:r>
            <a:r>
              <a:rPr lang="en-US" sz="2400" dirty="0" err="1" smtClean="0">
                <a:solidFill>
                  <a:schemeClr val="tx1"/>
                </a:solidFill>
                <a:latin typeface="Times New Roman" pitchFamily="18" charset="0"/>
                <a:cs typeface="Times New Roman" pitchFamily="18" charset="0"/>
              </a:rPr>
              <a:t>Umayoru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Bhagan</a:t>
            </a:r>
            <a:r>
              <a:rPr lang="en-US" sz="2400" dirty="0" smtClean="0">
                <a:solidFill>
                  <a:schemeClr val="tx1"/>
                </a:solidFill>
                <a:latin typeface="Times New Roman" pitchFamily="18" charset="0"/>
                <a:cs typeface="Times New Roman" pitchFamily="18" charset="0"/>
              </a:rPr>
              <a:t>, R. </a:t>
            </a:r>
            <a:r>
              <a:rPr lang="en-US" sz="2400" dirty="0" err="1" smtClean="0">
                <a:solidFill>
                  <a:schemeClr val="tx1"/>
                </a:solidFill>
                <a:latin typeface="Times New Roman" pitchFamily="18" charset="0"/>
                <a:cs typeface="Times New Roman" pitchFamily="18" charset="0"/>
              </a:rPr>
              <a:t>Lekshmana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Sarma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of drinking water using locally available low cost adsorbents. Jr. of Industrial Pollution Control 200;21(2);397- 400</a:t>
            </a:r>
          </a:p>
          <a:p>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buNone/>
            </a:pPr>
            <a:r>
              <a:rPr lang="en-US" sz="2400" dirty="0" smtClean="0">
                <a:solidFill>
                  <a:schemeClr val="tx1"/>
                </a:solidFill>
                <a:latin typeface="Times New Roman" pitchFamily="18" charset="0"/>
                <a:cs typeface="Times New Roman" pitchFamily="18" charset="0"/>
              </a:rPr>
              <a:t>10.Daw RK. Experiences with domestic </a:t>
            </a:r>
            <a:r>
              <a:rPr lang="en-US" sz="2400" dirty="0" err="1" smtClean="0">
                <a:solidFill>
                  <a:schemeClr val="tx1"/>
                </a:solidFill>
                <a:latin typeface="Times New Roman" pitchFamily="18" charset="0"/>
                <a:cs typeface="Times New Roman" pitchFamily="18" charset="0"/>
              </a:rPr>
              <a:t>defluoridation</a:t>
            </a:r>
            <a:r>
              <a:rPr lang="en-US" sz="2400" dirty="0" smtClean="0">
                <a:solidFill>
                  <a:schemeClr val="tx1"/>
                </a:solidFill>
                <a:latin typeface="Times New Roman" pitchFamily="18" charset="0"/>
                <a:cs typeface="Times New Roman" pitchFamily="18" charset="0"/>
              </a:rPr>
              <a:t> in India. Available at wedc.lboro.ac.uk/resources/conference/30/Daw.pdf (18/10/2016) </a:t>
            </a:r>
          </a:p>
          <a:p>
            <a:pPr lvl="0">
              <a:buNone/>
            </a:pPr>
            <a:endParaRPr lang="en-US" sz="2400" dirty="0" smtClean="0">
              <a:solidFill>
                <a:schemeClr val="tx1"/>
              </a:solidFill>
              <a:latin typeface="Times New Roman" pitchFamily="18" charset="0"/>
              <a:cs typeface="Times New Roman" pitchFamily="18" charset="0"/>
            </a:endParaRPr>
          </a:p>
          <a:p>
            <a:pPr lvl="0">
              <a:buNone/>
            </a:pPr>
            <a:r>
              <a:rPr lang="en-US" sz="2400" dirty="0" smtClean="0">
                <a:solidFill>
                  <a:schemeClr val="tx1"/>
                </a:solidFill>
                <a:latin typeface="Times New Roman" pitchFamily="18" charset="0"/>
                <a:cs typeface="Times New Roman" pitchFamily="18" charset="0"/>
              </a:rPr>
              <a:t>11.Peter S. Essential of community and preventive dentistry. 4</a:t>
            </a:r>
            <a:r>
              <a:rPr lang="en-US" sz="2400" baseline="30000" dirty="0" smtClean="0">
                <a:solidFill>
                  <a:schemeClr val="tx1"/>
                </a:solidFill>
                <a:latin typeface="Times New Roman" pitchFamily="18" charset="0"/>
                <a:cs typeface="Times New Roman" pitchFamily="18" charset="0"/>
              </a:rPr>
              <a:t>th</a:t>
            </a:r>
            <a:r>
              <a:rPr lang="en-US" sz="2400" dirty="0" smtClean="0">
                <a:solidFill>
                  <a:schemeClr val="tx1"/>
                </a:solidFill>
                <a:latin typeface="Times New Roman" pitchFamily="18" charset="0"/>
                <a:cs typeface="Times New Roman" pitchFamily="18" charset="0"/>
              </a:rPr>
              <a:t> edi.2009. 436-456</a:t>
            </a:r>
          </a:p>
          <a:p>
            <a:pPr lvl="0">
              <a:buNone/>
            </a:pPr>
            <a:endParaRPr lang="en-US" sz="2400" dirty="0" smtClean="0">
              <a:solidFill>
                <a:schemeClr val="tx1"/>
              </a:solidFill>
              <a:latin typeface="Times New Roman" pitchFamily="18" charset="0"/>
              <a:cs typeface="Times New Roman" pitchFamily="18" charset="0"/>
            </a:endParaRPr>
          </a:p>
          <a:p>
            <a:pPr>
              <a:buNone/>
            </a:pPr>
            <a:r>
              <a:rPr lang="en-US" sz="2400" dirty="0" smtClean="0">
                <a:solidFill>
                  <a:schemeClr val="tx1"/>
                </a:solidFill>
                <a:latin typeface="Times New Roman" pitchFamily="18" charset="0"/>
                <a:cs typeface="Times New Roman" pitchFamily="18" charset="0"/>
              </a:rPr>
              <a:t>12.National oral health program. Accessed on </a:t>
            </a:r>
            <a:r>
              <a:rPr lang="en-US" sz="2400" dirty="0" smtClean="0">
                <a:solidFill>
                  <a:schemeClr val="tx1"/>
                </a:solidFill>
                <a:latin typeface="Times New Roman" pitchFamily="18" charset="0"/>
                <a:cs typeface="Times New Roman" pitchFamily="18" charset="0"/>
                <a:hlinkClick r:id="rId2"/>
              </a:rPr>
              <a:t>http://www.nohpindia.com</a:t>
            </a:r>
            <a:r>
              <a:rPr lang="en-US" sz="2400" dirty="0" smtClean="0">
                <a:solidFill>
                  <a:schemeClr val="tx1"/>
                </a:solidFill>
                <a:latin typeface="Times New Roman" pitchFamily="18" charset="0"/>
                <a:cs typeface="Times New Roman" pitchFamily="18" charset="0"/>
              </a:rPr>
              <a:t> (17/07/2016)</a:t>
            </a:r>
          </a:p>
          <a:p>
            <a:pPr lvl="0">
              <a:buNone/>
            </a:pPr>
            <a:endParaRPr lang="en-US" sz="2400" dirty="0" smtClean="0">
              <a:solidFill>
                <a:schemeClr val="tx1"/>
              </a:solidFill>
              <a:latin typeface="Times New Roman" pitchFamily="18" charset="0"/>
              <a:cs typeface="Times New Roman" pitchFamily="18" charset="0"/>
            </a:endParaRPr>
          </a:p>
          <a:p>
            <a:endParaRPr lang="en-US" sz="24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4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Times New Roman" pitchFamily="18" charset="0"/>
                <a:cs typeface="Times New Roman" pitchFamily="18" charset="0"/>
              </a:rPr>
              <a:t>Thank you….</a:t>
            </a:r>
            <a:endParaRPr lang="en-US" sz="24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C070F00-87F4-4FEA-9692-2C8B251B8174}"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Continues Cumulative Evaluation System </a:t>
            </a:r>
          </a:p>
        </p:txBody>
      </p:sp>
      <p:sp>
        <p:nvSpPr>
          <p:cNvPr id="3" name="Content Placeholder 2"/>
          <p:cNvSpPr>
            <a:spLocks noGrp="1"/>
          </p:cNvSpPr>
          <p:nvPr>
            <p:ph idx="1"/>
          </p:nvPr>
        </p:nvSpPr>
        <p:spPr/>
        <p:txBody>
          <a:bodyPr/>
          <a:lstStyle/>
          <a:p>
            <a:pPr marL="514350" indent="-514350">
              <a:buAutoNum type="arabicPeriod"/>
            </a:pPr>
            <a:r>
              <a:rPr lang="en-US" dirty="0" err="1" smtClean="0"/>
              <a:t>Defluoridation</a:t>
            </a:r>
            <a:r>
              <a:rPr lang="en-US" dirty="0" smtClean="0"/>
              <a:t> means</a:t>
            </a:r>
          </a:p>
          <a:p>
            <a:pPr marL="514350" indent="-514350">
              <a:buAutoNum type="alphaLcPeriod"/>
            </a:pPr>
            <a:r>
              <a:rPr lang="en-US" sz="1800" dirty="0" smtClean="0"/>
              <a:t>Upward adjustment of F</a:t>
            </a:r>
          </a:p>
          <a:p>
            <a:pPr marL="514350" indent="-514350">
              <a:buAutoNum type="alphaLcPeriod"/>
            </a:pPr>
            <a:r>
              <a:rPr lang="en-US" sz="1800" dirty="0" smtClean="0"/>
              <a:t>Upward adjustment of F, PH</a:t>
            </a:r>
          </a:p>
          <a:p>
            <a:pPr marL="514350" indent="-514350">
              <a:buAutoNum type="alphaLcPeriod"/>
            </a:pPr>
            <a:r>
              <a:rPr lang="en-US" sz="1800" dirty="0" smtClean="0"/>
              <a:t>Downward adjustment of F</a:t>
            </a:r>
          </a:p>
          <a:p>
            <a:pPr marL="514350" indent="-514350">
              <a:buAutoNum type="alphaLcPeriod"/>
            </a:pPr>
            <a:r>
              <a:rPr lang="en-US" sz="1800" dirty="0" smtClean="0"/>
              <a:t>Downward adjustment of F, PH</a:t>
            </a:r>
          </a:p>
          <a:p>
            <a:pPr marL="0" indent="0">
              <a:buNone/>
            </a:pPr>
            <a:endParaRPr lang="en-US" sz="1800" dirty="0"/>
          </a:p>
          <a:p>
            <a:pPr marL="0" indent="0">
              <a:buNone/>
            </a:pPr>
            <a:r>
              <a:rPr lang="en-US" dirty="0" smtClean="0"/>
              <a:t>2.  </a:t>
            </a:r>
            <a:r>
              <a:rPr lang="en-US" dirty="0" err="1" smtClean="0"/>
              <a:t>Nalgonda</a:t>
            </a:r>
            <a:r>
              <a:rPr lang="en-US" dirty="0" smtClean="0"/>
              <a:t> technique is given by</a:t>
            </a:r>
            <a:endParaRPr lang="en-US" dirty="0"/>
          </a:p>
          <a:p>
            <a:pPr marL="514350" indent="-514350">
              <a:buAutoNum type="alphaLcPeriod"/>
            </a:pPr>
            <a:r>
              <a:rPr lang="en-US" sz="2000" dirty="0" err="1" smtClean="0"/>
              <a:t>IISc</a:t>
            </a:r>
            <a:endParaRPr lang="en-US" sz="2000" dirty="0"/>
          </a:p>
          <a:p>
            <a:pPr marL="514350" indent="-514350">
              <a:buAutoNum type="alphaLcPeriod"/>
            </a:pPr>
            <a:r>
              <a:rPr lang="en-US" sz="2000" dirty="0" smtClean="0"/>
              <a:t>NEERI</a:t>
            </a:r>
          </a:p>
          <a:p>
            <a:pPr marL="514350" indent="-514350">
              <a:buAutoNum type="alphaLcPeriod"/>
            </a:pPr>
            <a:r>
              <a:rPr lang="en-US" sz="2000" dirty="0" smtClean="0"/>
              <a:t>ICOH</a:t>
            </a:r>
          </a:p>
          <a:p>
            <a:pPr marL="514350" indent="-514350">
              <a:buAutoNum type="alphaLcPeriod"/>
            </a:pPr>
            <a:r>
              <a:rPr lang="en-US" sz="2000" dirty="0" smtClean="0"/>
              <a:t>UNICEF</a:t>
            </a:r>
            <a:endParaRPr lang="en-US" sz="2000" dirty="0"/>
          </a:p>
          <a:p>
            <a:pPr marL="514350" indent="-514350">
              <a:buAutoNum type="alphaLcPeriod"/>
            </a:pPr>
            <a:endParaRPr lang="en-US" dirty="0"/>
          </a:p>
          <a:p>
            <a:pPr marL="514350" indent="-514350">
              <a:buAutoNum type="alphaLcPeriod"/>
            </a:pPr>
            <a:endParaRPr lang="en-US" dirty="0"/>
          </a:p>
        </p:txBody>
      </p:sp>
      <p:sp>
        <p:nvSpPr>
          <p:cNvPr id="6" name="Slide Number Placeholder 5"/>
          <p:cNvSpPr>
            <a:spLocks noGrp="1"/>
          </p:cNvSpPr>
          <p:nvPr>
            <p:ph type="sldNum" sz="quarter" idx="12"/>
          </p:nvPr>
        </p:nvSpPr>
        <p:spPr/>
        <p:txBody>
          <a:bodyPr/>
          <a:lstStyle/>
          <a:p>
            <a:pPr>
              <a:defRPr/>
            </a:pPr>
            <a:fld id="{CBEECD83-C150-42FC-A763-D9C7AA290F0D}" type="slidenum">
              <a:rPr lang="en-US" smtClean="0"/>
              <a:pPr>
                <a:defRPr/>
              </a:pPr>
              <a:t>58</a:t>
            </a:fld>
            <a:endParaRPr lang="en-US"/>
          </a:p>
        </p:txBody>
      </p:sp>
    </p:spTree>
    <p:extLst>
      <p:ext uri="{BB962C8B-B14F-4D97-AF65-F5344CB8AC3E}">
        <p14:creationId xmlns:p14="http://schemas.microsoft.com/office/powerpoint/2010/main" val="18913109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Continues Cumulative Evaluation System </a:t>
            </a:r>
          </a:p>
        </p:txBody>
      </p:sp>
      <p:sp>
        <p:nvSpPr>
          <p:cNvPr id="3" name="Content Placeholder 2"/>
          <p:cNvSpPr>
            <a:spLocks noGrp="1"/>
          </p:cNvSpPr>
          <p:nvPr>
            <p:ph idx="1"/>
          </p:nvPr>
        </p:nvSpPr>
        <p:spPr/>
        <p:txBody>
          <a:bodyPr/>
          <a:lstStyle/>
          <a:p>
            <a:pPr marL="0" indent="0">
              <a:buNone/>
            </a:pPr>
            <a:r>
              <a:rPr lang="en-US" sz="1800" dirty="0" smtClean="0"/>
              <a:t>3.   </a:t>
            </a:r>
            <a:r>
              <a:rPr lang="en-US" sz="2800" dirty="0" smtClean="0"/>
              <a:t>NOT A STAGE OF NALGONDA TECH</a:t>
            </a:r>
            <a:endParaRPr lang="en-US" sz="1800" dirty="0" smtClean="0"/>
          </a:p>
          <a:p>
            <a:pPr marL="514350" indent="-514350">
              <a:buAutoNum type="alphaLcPeriod"/>
            </a:pPr>
            <a:r>
              <a:rPr lang="en-US" sz="1600" dirty="0" smtClean="0"/>
              <a:t>RAPID MIX</a:t>
            </a:r>
          </a:p>
          <a:p>
            <a:pPr marL="514350" indent="-514350">
              <a:buAutoNum type="alphaLcPeriod"/>
            </a:pPr>
            <a:r>
              <a:rPr lang="en-US" sz="1600" dirty="0" smtClean="0"/>
              <a:t>FLOCCULATION </a:t>
            </a:r>
          </a:p>
          <a:p>
            <a:pPr marL="514350" indent="-514350">
              <a:buAutoNum type="alphaLcPeriod"/>
            </a:pPr>
            <a:r>
              <a:rPr lang="en-US" sz="1600" dirty="0" smtClean="0"/>
              <a:t>SEDIMENTATION </a:t>
            </a:r>
          </a:p>
          <a:p>
            <a:pPr marL="514350" indent="-514350">
              <a:buAutoNum type="alphaLcPeriod"/>
            </a:pPr>
            <a:r>
              <a:rPr lang="en-US" sz="1600" dirty="0" smtClean="0"/>
              <a:t>PRECIPITATION </a:t>
            </a:r>
          </a:p>
          <a:p>
            <a:pPr marL="0" indent="0">
              <a:buNone/>
            </a:pPr>
            <a:endParaRPr lang="en-US" sz="1400" dirty="0"/>
          </a:p>
          <a:p>
            <a:pPr marL="0" indent="0">
              <a:buNone/>
            </a:pPr>
            <a:r>
              <a:rPr lang="en-US" sz="2400" dirty="0" smtClean="0"/>
              <a:t>4. </a:t>
            </a:r>
            <a:r>
              <a:rPr lang="en-US" sz="2800" dirty="0" smtClean="0"/>
              <a:t>NOT A DEFLUOROTING AGENT</a:t>
            </a:r>
            <a:endParaRPr lang="en-US" sz="2400" dirty="0"/>
          </a:p>
          <a:p>
            <a:pPr marL="514350" indent="-514350">
              <a:buAutoNum type="alphaLcPeriod"/>
            </a:pPr>
            <a:r>
              <a:rPr lang="en-US" sz="1800" dirty="0" smtClean="0"/>
              <a:t>ALUM</a:t>
            </a:r>
            <a:endParaRPr lang="en-US" sz="1800" dirty="0"/>
          </a:p>
          <a:p>
            <a:pPr marL="514350" indent="-514350">
              <a:buAutoNum type="alphaLcPeriod"/>
            </a:pPr>
            <a:r>
              <a:rPr lang="en-US" sz="1800" dirty="0" smtClean="0"/>
              <a:t>BONE CHAR</a:t>
            </a:r>
          </a:p>
          <a:p>
            <a:pPr marL="514350" indent="-514350">
              <a:buAutoNum type="alphaLcPeriod"/>
            </a:pPr>
            <a:r>
              <a:rPr lang="en-US" sz="1800" dirty="0" smtClean="0"/>
              <a:t>ALUMINA </a:t>
            </a:r>
          </a:p>
          <a:p>
            <a:pPr marL="514350" indent="-514350">
              <a:buAutoNum type="alphaLcPeriod"/>
            </a:pPr>
            <a:r>
              <a:rPr lang="en-US" sz="1800" dirty="0" smtClean="0"/>
              <a:t>SULPHATE </a:t>
            </a:r>
            <a:endParaRPr lang="en-US" sz="1800" dirty="0"/>
          </a:p>
          <a:p>
            <a:pPr marL="514350" indent="-514350">
              <a:buAutoNum type="alphaLcPeriod"/>
            </a:pPr>
            <a:endParaRPr lang="en-US" sz="2400" dirty="0"/>
          </a:p>
          <a:p>
            <a:pPr marL="514350" indent="-514350">
              <a:buAutoNum type="alphaLcPeriod"/>
            </a:pPr>
            <a:endParaRPr lang="en-US" sz="2400" dirty="0"/>
          </a:p>
        </p:txBody>
      </p:sp>
      <p:sp>
        <p:nvSpPr>
          <p:cNvPr id="6" name="Slide Number Placeholder 5"/>
          <p:cNvSpPr>
            <a:spLocks noGrp="1"/>
          </p:cNvSpPr>
          <p:nvPr>
            <p:ph type="sldNum" sz="quarter" idx="12"/>
          </p:nvPr>
        </p:nvSpPr>
        <p:spPr/>
        <p:txBody>
          <a:bodyPr/>
          <a:lstStyle/>
          <a:p>
            <a:pPr>
              <a:defRPr/>
            </a:pPr>
            <a:fld id="{CBEECD83-C150-42FC-A763-D9C7AA290F0D}" type="slidenum">
              <a:rPr lang="en-US" smtClean="0"/>
              <a:pPr>
                <a:defRPr/>
              </a:pPr>
              <a:t>59</a:t>
            </a:fld>
            <a:endParaRPr lang="en-US"/>
          </a:p>
        </p:txBody>
      </p:sp>
    </p:spTree>
    <p:extLst>
      <p:ext uri="{BB962C8B-B14F-4D97-AF65-F5344CB8AC3E}">
        <p14:creationId xmlns:p14="http://schemas.microsoft.com/office/powerpoint/2010/main" val="187326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sz="2400" smtClean="0">
                <a:solidFill>
                  <a:schemeClr val="tx1"/>
                </a:solidFill>
                <a:latin typeface="Times New Roman" pitchFamily="18" charset="0"/>
                <a:cs typeface="Times New Roman" pitchFamily="18" charset="0"/>
              </a:rPr>
              <a:t>Concept of integrated fluoride mitigation</a:t>
            </a:r>
            <a:endParaRPr sz="240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990600" y="1981200"/>
          <a:ext cx="7239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0377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Continues Cumulative Evaluation System </a:t>
            </a:r>
          </a:p>
        </p:txBody>
      </p:sp>
      <p:sp>
        <p:nvSpPr>
          <p:cNvPr id="3" name="Content Placeholder 2"/>
          <p:cNvSpPr>
            <a:spLocks noGrp="1"/>
          </p:cNvSpPr>
          <p:nvPr>
            <p:ph idx="1"/>
          </p:nvPr>
        </p:nvSpPr>
        <p:spPr/>
        <p:txBody>
          <a:bodyPr/>
          <a:lstStyle/>
          <a:p>
            <a:pPr marL="0" lvl="0" indent="0">
              <a:buNone/>
            </a:pPr>
            <a:r>
              <a:rPr lang="en-US" sz="2400" dirty="0" smtClean="0"/>
              <a:t>5.   NATUAL DEFLUORATING AGENT</a:t>
            </a:r>
            <a:endParaRPr lang="en-US" sz="2400" dirty="0"/>
          </a:p>
          <a:p>
            <a:pPr marL="514350" lvl="0" indent="-514350">
              <a:buFont typeface="Wingdings" pitchFamily="2" charset="2"/>
              <a:buAutoNum type="alphaLcPeriod"/>
            </a:pPr>
            <a:r>
              <a:rPr lang="en-US" sz="1600" dirty="0" smtClean="0"/>
              <a:t>VETIVER GRASS</a:t>
            </a:r>
            <a:endParaRPr lang="en-US" sz="1600" dirty="0"/>
          </a:p>
          <a:p>
            <a:pPr marL="514350" lvl="0" indent="-514350">
              <a:buFont typeface="Wingdings" pitchFamily="2" charset="2"/>
              <a:buAutoNum type="alphaLcPeriod"/>
            </a:pPr>
            <a:r>
              <a:rPr lang="en-US" sz="1600" dirty="0"/>
              <a:t>BONE CHAR</a:t>
            </a:r>
          </a:p>
          <a:p>
            <a:pPr marL="514350" lvl="0" indent="-514350">
              <a:buFont typeface="Wingdings" pitchFamily="2" charset="2"/>
              <a:buAutoNum type="alphaLcPeriod"/>
            </a:pPr>
            <a:r>
              <a:rPr lang="en-US" sz="1600" dirty="0"/>
              <a:t>ALUMINA </a:t>
            </a:r>
          </a:p>
          <a:p>
            <a:pPr marL="514350" lvl="0" indent="-514350">
              <a:buFont typeface="Wingdings" pitchFamily="2" charset="2"/>
              <a:buAutoNum type="alphaLcPeriod"/>
            </a:pPr>
            <a:r>
              <a:rPr lang="en-US" sz="1600" dirty="0"/>
              <a:t>SULPHATE </a:t>
            </a:r>
          </a:p>
          <a:p>
            <a:endParaRPr lang="en-US" dirty="0"/>
          </a:p>
        </p:txBody>
      </p:sp>
      <p:sp>
        <p:nvSpPr>
          <p:cNvPr id="5" name="Footer Placeholder 4"/>
          <p:cNvSpPr>
            <a:spLocks noGrp="1"/>
          </p:cNvSpPr>
          <p:nvPr>
            <p:ph type="ftr" sz="quarter" idx="11"/>
          </p:nvPr>
        </p:nvSpPr>
        <p:spPr/>
        <p:txBody>
          <a:bodyPr/>
          <a:lstStyle/>
          <a:p>
            <a:pPr>
              <a:defRPr/>
            </a:pPr>
            <a:r>
              <a:rPr lang="en-US" dirty="0" smtClean="0"/>
              <a:t>PUBLIC HEALTH DENTISTRY</a:t>
            </a:r>
            <a:endParaRPr lang="en-US" dirty="0"/>
          </a:p>
        </p:txBody>
      </p:sp>
      <p:sp>
        <p:nvSpPr>
          <p:cNvPr id="6" name="Slide Number Placeholder 5"/>
          <p:cNvSpPr>
            <a:spLocks noGrp="1"/>
          </p:cNvSpPr>
          <p:nvPr>
            <p:ph type="sldNum" sz="quarter" idx="12"/>
          </p:nvPr>
        </p:nvSpPr>
        <p:spPr/>
        <p:txBody>
          <a:bodyPr/>
          <a:lstStyle/>
          <a:p>
            <a:pPr>
              <a:defRPr/>
            </a:pPr>
            <a:fld id="{CBEECD83-C150-42FC-A763-D9C7AA290F0D}" type="slidenum">
              <a:rPr lang="en-US" smtClean="0"/>
              <a:pPr>
                <a:defRPr/>
              </a:pPr>
              <a:t>60</a:t>
            </a:fld>
            <a:endParaRPr lang="en-US"/>
          </a:p>
        </p:txBody>
      </p:sp>
    </p:spTree>
    <p:extLst>
      <p:ext uri="{BB962C8B-B14F-4D97-AF65-F5344CB8AC3E}">
        <p14:creationId xmlns:p14="http://schemas.microsoft.com/office/powerpoint/2010/main" val="429205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fontScale="90000"/>
          </a:bodyPr>
          <a:lstStyle/>
          <a:p>
            <a:pPr fontAlgn="auto">
              <a:spcAft>
                <a:spcPts val="0"/>
              </a:spcAft>
              <a:defRPr/>
            </a:pPr>
            <a:r>
              <a:rPr sz="2400">
                <a:solidFill>
                  <a:schemeClr val="tx1"/>
                </a:solidFill>
                <a:latin typeface="Times New Roman" pitchFamily="18" charset="0"/>
                <a:cs typeface="Times New Roman" pitchFamily="18" charset="0"/>
              </a:rPr>
              <a:t/>
            </a:r>
            <a:br>
              <a:rPr sz="2400">
                <a:solidFill>
                  <a:schemeClr val="tx1"/>
                </a:solidFill>
                <a:latin typeface="Times New Roman" pitchFamily="18" charset="0"/>
                <a:cs typeface="Times New Roman" pitchFamily="18" charset="0"/>
              </a:rPr>
            </a:br>
            <a:r>
              <a:rPr sz="2400">
                <a:solidFill>
                  <a:schemeClr val="tx1"/>
                </a:solidFill>
                <a:latin typeface="Times New Roman" pitchFamily="18" charset="0"/>
                <a:cs typeface="Times New Roman" pitchFamily="18" charset="0"/>
              </a:rPr>
              <a:t/>
            </a:r>
            <a:br>
              <a:rPr sz="2400">
                <a:solidFill>
                  <a:schemeClr val="tx1"/>
                </a:solidFill>
                <a:latin typeface="Times New Roman" pitchFamily="18" charset="0"/>
                <a:cs typeface="Times New Roman" pitchFamily="18" charset="0"/>
              </a:rPr>
            </a:br>
            <a:r>
              <a:rPr sz="2400">
                <a:solidFill>
                  <a:schemeClr val="tx1"/>
                </a:solidFill>
                <a:effectLst/>
                <a:latin typeface="Times New Roman" pitchFamily="18" charset="0"/>
                <a:cs typeface="Times New Roman" pitchFamily="18" charset="0"/>
              </a:rPr>
              <a:t/>
            </a:r>
            <a:br>
              <a:rPr sz="2400">
                <a:solidFill>
                  <a:schemeClr val="tx1"/>
                </a:solidFill>
                <a:effectLst/>
                <a:latin typeface="Times New Roman" pitchFamily="18" charset="0"/>
                <a:cs typeface="Times New Roman" pitchFamily="18" charset="0"/>
              </a:rPr>
            </a:br>
            <a:r>
              <a:rPr sz="2400">
                <a:solidFill>
                  <a:schemeClr val="tx1"/>
                </a:solidFill>
                <a:effectLst/>
                <a:latin typeface="Times New Roman" pitchFamily="18" charset="0"/>
                <a:cs typeface="Times New Roman" pitchFamily="18" charset="0"/>
              </a:rPr>
              <a:t/>
            </a:r>
            <a:br>
              <a:rPr sz="2400">
                <a:solidFill>
                  <a:schemeClr val="tx1"/>
                </a:solidFill>
                <a:effectLst/>
                <a:latin typeface="Times New Roman" pitchFamily="18" charset="0"/>
                <a:cs typeface="Times New Roman" pitchFamily="18" charset="0"/>
              </a:rPr>
            </a:br>
            <a:endParaRPr sz="2400">
              <a:solidFill>
                <a:schemeClr val="tx1"/>
              </a:solidFill>
              <a:effectLst/>
              <a:latin typeface="Times New Roman" pitchFamily="18" charset="0"/>
              <a:cs typeface="Times New Roman" pitchFamily="18" charset="0"/>
            </a:endParaRPr>
          </a:p>
        </p:txBody>
      </p:sp>
      <p:sp>
        <p:nvSpPr>
          <p:cNvPr id="37891" name="AutoShape 4"/>
          <p:cNvSpPr>
            <a:spLocks noChangeArrowheads="1"/>
          </p:cNvSpPr>
          <p:nvPr/>
        </p:nvSpPr>
        <p:spPr bwMode="auto">
          <a:xfrm>
            <a:off x="2971800" y="2438400"/>
            <a:ext cx="3276600" cy="2667000"/>
          </a:xfrm>
          <a:prstGeom prst="hexagon">
            <a:avLst>
              <a:gd name="adj" fmla="val 30714"/>
              <a:gd name="vf" fmla="val 115470"/>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r>
              <a:rPr lang="en-US" smtClean="0">
                <a:solidFill>
                  <a:srgbClr val="6600FF"/>
                </a:solidFill>
                <a:latin typeface="Algerian" pitchFamily="82" charset="0"/>
              </a:rPr>
              <a:t>QCRA</a:t>
            </a:r>
          </a:p>
          <a:p>
            <a:pPr algn="ctr" fontAlgn="base">
              <a:spcBef>
                <a:spcPct val="0"/>
              </a:spcBef>
              <a:spcAft>
                <a:spcPct val="0"/>
              </a:spcAft>
            </a:pPr>
            <a:r>
              <a:rPr lang="en-US" smtClean="0">
                <a:solidFill>
                  <a:srgbClr val="6600FF"/>
                </a:solidFill>
                <a:latin typeface="Algerian" pitchFamily="82" charset="0"/>
              </a:rPr>
              <a:t>(quantitative chemical</a:t>
            </a:r>
          </a:p>
          <a:p>
            <a:pPr algn="ctr" fontAlgn="base">
              <a:spcBef>
                <a:spcPct val="0"/>
              </a:spcBef>
              <a:spcAft>
                <a:spcPct val="0"/>
              </a:spcAft>
            </a:pPr>
            <a:r>
              <a:rPr lang="en-US" smtClean="0">
                <a:solidFill>
                  <a:srgbClr val="6600FF"/>
                </a:solidFill>
                <a:latin typeface="Algerian" pitchFamily="82" charset="0"/>
              </a:rPr>
              <a:t> risk assessment)</a:t>
            </a:r>
          </a:p>
        </p:txBody>
      </p:sp>
      <p:sp>
        <p:nvSpPr>
          <p:cNvPr id="37892" name="AutoShape 5"/>
          <p:cNvSpPr>
            <a:spLocks noChangeArrowheads="1"/>
          </p:cNvSpPr>
          <p:nvPr/>
        </p:nvSpPr>
        <p:spPr bwMode="auto">
          <a:xfrm>
            <a:off x="6248400" y="3124200"/>
            <a:ext cx="1447800" cy="1295400"/>
          </a:xfrm>
          <a:prstGeom prst="octagon">
            <a:avLst>
              <a:gd name="adj" fmla="val 29287"/>
            </a:avLst>
          </a:prstGeom>
          <a:solidFill>
            <a:srgbClr val="FF0000"/>
          </a:solidFill>
          <a:ln w="9525">
            <a:solidFill>
              <a:schemeClr val="tx1"/>
            </a:solidFill>
            <a:miter lim="800000"/>
            <a:headEnd/>
            <a:tailEnd/>
          </a:ln>
        </p:spPr>
        <p:txBody>
          <a:bodyPr wrap="none" anchor="ctr"/>
          <a:lstStyle/>
          <a:p>
            <a:pPr algn="ctr" fontAlgn="base">
              <a:spcBef>
                <a:spcPct val="0"/>
              </a:spcBef>
              <a:spcAft>
                <a:spcPct val="0"/>
              </a:spcAft>
            </a:pPr>
            <a:endParaRPr lang="en-US" b="1" smtClean="0">
              <a:solidFill>
                <a:srgbClr val="000000"/>
              </a:solidFill>
            </a:endParaRPr>
          </a:p>
          <a:p>
            <a:pPr algn="ctr" fontAlgn="base">
              <a:spcBef>
                <a:spcPct val="0"/>
              </a:spcBef>
              <a:spcAft>
                <a:spcPct val="0"/>
              </a:spcAft>
            </a:pPr>
            <a:r>
              <a:rPr lang="en-US" b="1" smtClean="0">
                <a:solidFill>
                  <a:srgbClr val="000000"/>
                </a:solidFill>
              </a:rPr>
              <a:t>Nutritional </a:t>
            </a:r>
          </a:p>
          <a:p>
            <a:pPr algn="ctr" fontAlgn="base">
              <a:spcBef>
                <a:spcPct val="0"/>
              </a:spcBef>
              <a:spcAft>
                <a:spcPct val="0"/>
              </a:spcAft>
            </a:pPr>
            <a:r>
              <a:rPr lang="en-US" b="1" smtClean="0">
                <a:solidFill>
                  <a:srgbClr val="000000"/>
                </a:solidFill>
              </a:rPr>
              <a:t>status</a:t>
            </a:r>
            <a:endParaRPr lang="en-US" sz="1400" b="1" smtClean="0">
              <a:solidFill>
                <a:srgbClr val="000000"/>
              </a:solidFill>
            </a:endParaRPr>
          </a:p>
          <a:p>
            <a:pPr algn="ctr" fontAlgn="base">
              <a:spcBef>
                <a:spcPct val="0"/>
              </a:spcBef>
              <a:spcAft>
                <a:spcPct val="0"/>
              </a:spcAft>
            </a:pPr>
            <a:endParaRPr lang="en-US" sz="1400" smtClean="0">
              <a:solidFill>
                <a:prstClr val="white"/>
              </a:solidFill>
            </a:endParaRPr>
          </a:p>
        </p:txBody>
      </p:sp>
      <p:sp>
        <p:nvSpPr>
          <p:cNvPr id="37893" name="AutoShape 6"/>
          <p:cNvSpPr>
            <a:spLocks noChangeArrowheads="1"/>
          </p:cNvSpPr>
          <p:nvPr/>
        </p:nvSpPr>
        <p:spPr bwMode="auto">
          <a:xfrm>
            <a:off x="5029200" y="5105400"/>
            <a:ext cx="1447800" cy="1295400"/>
          </a:xfrm>
          <a:prstGeom prst="octagon">
            <a:avLst>
              <a:gd name="adj" fmla="val 29287"/>
            </a:avLst>
          </a:prstGeom>
          <a:solidFill>
            <a:srgbClr val="FF99FF"/>
          </a:solidFill>
          <a:ln w="9525">
            <a:solidFill>
              <a:schemeClr val="tx1"/>
            </a:solidFill>
            <a:miter lim="800000"/>
            <a:headEnd/>
            <a:tailEnd/>
          </a:ln>
        </p:spPr>
        <p:txBody>
          <a:bodyPr wrap="none" anchor="ctr"/>
          <a:lstStyle/>
          <a:p>
            <a:pPr algn="ctr" fontAlgn="base">
              <a:spcBef>
                <a:spcPct val="0"/>
              </a:spcBef>
              <a:spcAft>
                <a:spcPct val="0"/>
              </a:spcAft>
            </a:pPr>
            <a:r>
              <a:rPr lang="en-US" b="1" smtClean="0">
                <a:solidFill>
                  <a:srgbClr val="000000"/>
                </a:solidFill>
              </a:rPr>
              <a:t>Dental </a:t>
            </a:r>
          </a:p>
          <a:p>
            <a:pPr algn="ctr" fontAlgn="base">
              <a:spcBef>
                <a:spcPct val="0"/>
              </a:spcBef>
              <a:spcAft>
                <a:spcPct val="0"/>
              </a:spcAft>
            </a:pPr>
            <a:r>
              <a:rPr lang="en-US" b="1" smtClean="0">
                <a:solidFill>
                  <a:srgbClr val="000000"/>
                </a:solidFill>
              </a:rPr>
              <a:t>fluorosis</a:t>
            </a:r>
            <a:endParaRPr lang="en-US" sz="1400" b="1" smtClean="0">
              <a:solidFill>
                <a:srgbClr val="000000"/>
              </a:solidFill>
            </a:endParaRPr>
          </a:p>
        </p:txBody>
      </p:sp>
      <p:sp>
        <p:nvSpPr>
          <p:cNvPr id="37894" name="AutoShape 7"/>
          <p:cNvSpPr>
            <a:spLocks noChangeArrowheads="1"/>
          </p:cNvSpPr>
          <p:nvPr/>
        </p:nvSpPr>
        <p:spPr bwMode="auto">
          <a:xfrm>
            <a:off x="5029200" y="1143000"/>
            <a:ext cx="1447800" cy="1295400"/>
          </a:xfrm>
          <a:prstGeom prst="octagon">
            <a:avLst>
              <a:gd name="adj" fmla="val 29287"/>
            </a:avLst>
          </a:prstGeom>
          <a:solidFill>
            <a:srgbClr val="FF9933"/>
          </a:solidFill>
          <a:ln w="9525">
            <a:solidFill>
              <a:schemeClr val="tx1"/>
            </a:solidFill>
            <a:miter lim="800000"/>
            <a:headEnd/>
            <a:tailEnd/>
          </a:ln>
        </p:spPr>
        <p:txBody>
          <a:bodyPr wrap="none" anchor="ctr"/>
          <a:lstStyle/>
          <a:p>
            <a:pPr algn="ctr" fontAlgn="base">
              <a:spcBef>
                <a:spcPct val="0"/>
              </a:spcBef>
              <a:spcAft>
                <a:spcPct val="0"/>
              </a:spcAft>
            </a:pPr>
            <a:r>
              <a:rPr lang="en-US" b="1" smtClean="0">
                <a:solidFill>
                  <a:srgbClr val="000000"/>
                </a:solidFill>
              </a:rPr>
              <a:t>Skeletal &amp;</a:t>
            </a:r>
          </a:p>
          <a:p>
            <a:pPr algn="ctr" fontAlgn="base">
              <a:spcBef>
                <a:spcPct val="0"/>
              </a:spcBef>
              <a:spcAft>
                <a:spcPct val="0"/>
              </a:spcAft>
            </a:pPr>
            <a:r>
              <a:rPr lang="en-US" b="1" smtClean="0">
                <a:solidFill>
                  <a:srgbClr val="000000"/>
                </a:solidFill>
              </a:rPr>
              <a:t>non skeletal </a:t>
            </a:r>
          </a:p>
          <a:p>
            <a:pPr algn="ctr" fontAlgn="base">
              <a:spcBef>
                <a:spcPct val="0"/>
              </a:spcBef>
              <a:spcAft>
                <a:spcPct val="0"/>
              </a:spcAft>
            </a:pPr>
            <a:r>
              <a:rPr lang="en-US" b="1" smtClean="0">
                <a:solidFill>
                  <a:srgbClr val="000000"/>
                </a:solidFill>
              </a:rPr>
              <a:t>fluorosis</a:t>
            </a:r>
            <a:endParaRPr lang="en-US" sz="1400" b="1" smtClean="0">
              <a:solidFill>
                <a:srgbClr val="000000"/>
              </a:solidFill>
            </a:endParaRPr>
          </a:p>
          <a:p>
            <a:pPr algn="ctr" fontAlgn="base">
              <a:spcBef>
                <a:spcPct val="0"/>
              </a:spcBef>
              <a:spcAft>
                <a:spcPct val="0"/>
              </a:spcAft>
            </a:pPr>
            <a:endParaRPr lang="en-US" sz="1400" smtClean="0">
              <a:solidFill>
                <a:prstClr val="white"/>
              </a:solidFill>
            </a:endParaRPr>
          </a:p>
        </p:txBody>
      </p:sp>
      <p:sp>
        <p:nvSpPr>
          <p:cNvPr id="37895" name="AutoShape 8"/>
          <p:cNvSpPr>
            <a:spLocks noChangeArrowheads="1"/>
          </p:cNvSpPr>
          <p:nvPr/>
        </p:nvSpPr>
        <p:spPr bwMode="auto">
          <a:xfrm>
            <a:off x="2667000" y="1143000"/>
            <a:ext cx="1447800" cy="1295400"/>
          </a:xfrm>
          <a:prstGeom prst="octagon">
            <a:avLst>
              <a:gd name="adj" fmla="val 29287"/>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smtClean="0">
                <a:solidFill>
                  <a:srgbClr val="000000"/>
                </a:solidFill>
              </a:rPr>
              <a:t>Fluoride </a:t>
            </a:r>
          </a:p>
          <a:p>
            <a:pPr algn="ctr" fontAlgn="base">
              <a:spcBef>
                <a:spcPct val="0"/>
              </a:spcBef>
              <a:spcAft>
                <a:spcPct val="0"/>
              </a:spcAft>
            </a:pPr>
            <a:r>
              <a:rPr lang="en-US" b="1" smtClean="0">
                <a:solidFill>
                  <a:srgbClr val="000000"/>
                </a:solidFill>
              </a:rPr>
              <a:t>in water</a:t>
            </a:r>
            <a:endParaRPr lang="en-US" sz="1400" b="1" smtClean="0">
              <a:solidFill>
                <a:srgbClr val="000000"/>
              </a:solidFill>
            </a:endParaRPr>
          </a:p>
          <a:p>
            <a:pPr algn="ctr" fontAlgn="base">
              <a:spcBef>
                <a:spcPct val="0"/>
              </a:spcBef>
              <a:spcAft>
                <a:spcPct val="0"/>
              </a:spcAft>
            </a:pPr>
            <a:endParaRPr lang="en-US" sz="1400" b="1" smtClean="0">
              <a:solidFill>
                <a:prstClr val="white"/>
              </a:solidFill>
            </a:endParaRPr>
          </a:p>
        </p:txBody>
      </p:sp>
      <p:sp>
        <p:nvSpPr>
          <p:cNvPr id="37896" name="AutoShape 9"/>
          <p:cNvSpPr>
            <a:spLocks noChangeArrowheads="1"/>
          </p:cNvSpPr>
          <p:nvPr/>
        </p:nvSpPr>
        <p:spPr bwMode="auto">
          <a:xfrm>
            <a:off x="2743200" y="5105400"/>
            <a:ext cx="1447800" cy="1295400"/>
          </a:xfrm>
          <a:prstGeom prst="octagon">
            <a:avLst>
              <a:gd name="adj" fmla="val 29287"/>
            </a:avLst>
          </a:prstGeom>
          <a:solidFill>
            <a:srgbClr val="CC00FF"/>
          </a:solidFill>
          <a:ln w="9525">
            <a:solidFill>
              <a:schemeClr val="tx1"/>
            </a:solidFill>
            <a:miter lim="800000"/>
            <a:headEnd/>
            <a:tailEnd/>
          </a:ln>
        </p:spPr>
        <p:txBody>
          <a:bodyPr wrap="none" anchor="ctr"/>
          <a:lstStyle/>
          <a:p>
            <a:pPr algn="ctr" fontAlgn="base">
              <a:spcBef>
                <a:spcPct val="0"/>
              </a:spcBef>
              <a:spcAft>
                <a:spcPct val="0"/>
              </a:spcAft>
            </a:pPr>
            <a:r>
              <a:rPr lang="en-US" b="1" smtClean="0">
                <a:solidFill>
                  <a:srgbClr val="000000"/>
                </a:solidFill>
              </a:rPr>
              <a:t>Overall </a:t>
            </a:r>
          </a:p>
          <a:p>
            <a:pPr algn="ctr" fontAlgn="base">
              <a:spcBef>
                <a:spcPct val="0"/>
              </a:spcBef>
              <a:spcAft>
                <a:spcPct val="0"/>
              </a:spcAft>
            </a:pPr>
            <a:r>
              <a:rPr lang="en-US" b="1" smtClean="0">
                <a:solidFill>
                  <a:srgbClr val="000000"/>
                </a:solidFill>
              </a:rPr>
              <a:t>Fluoride</a:t>
            </a:r>
          </a:p>
          <a:p>
            <a:pPr algn="ctr" fontAlgn="base">
              <a:spcBef>
                <a:spcPct val="0"/>
              </a:spcBef>
              <a:spcAft>
                <a:spcPct val="0"/>
              </a:spcAft>
            </a:pPr>
            <a:r>
              <a:rPr lang="en-US" b="1" smtClean="0">
                <a:solidFill>
                  <a:srgbClr val="000000"/>
                </a:solidFill>
              </a:rPr>
              <a:t>intake</a:t>
            </a:r>
            <a:endParaRPr lang="en-US" sz="1400" b="1" smtClean="0">
              <a:solidFill>
                <a:prstClr val="white"/>
              </a:solidFill>
            </a:endParaRPr>
          </a:p>
        </p:txBody>
      </p:sp>
      <p:sp>
        <p:nvSpPr>
          <p:cNvPr id="37897" name="AutoShape 10"/>
          <p:cNvSpPr>
            <a:spLocks noChangeArrowheads="1"/>
          </p:cNvSpPr>
          <p:nvPr/>
        </p:nvSpPr>
        <p:spPr bwMode="auto">
          <a:xfrm>
            <a:off x="1524000" y="3124200"/>
            <a:ext cx="1447800" cy="1295400"/>
          </a:xfrm>
          <a:prstGeom prst="octagon">
            <a:avLst>
              <a:gd name="adj" fmla="val 29287"/>
            </a:avLst>
          </a:prstGeom>
          <a:solidFill>
            <a:srgbClr val="66FF66"/>
          </a:solidFill>
          <a:ln w="9525">
            <a:solidFill>
              <a:schemeClr val="tx1"/>
            </a:solidFill>
            <a:miter lim="800000"/>
            <a:headEnd/>
            <a:tailEnd/>
          </a:ln>
        </p:spPr>
        <p:txBody>
          <a:bodyPr wrap="none" anchor="ctr"/>
          <a:lstStyle/>
          <a:p>
            <a:pPr algn="ctr" fontAlgn="base">
              <a:spcBef>
                <a:spcPct val="0"/>
              </a:spcBef>
              <a:spcAft>
                <a:spcPct val="0"/>
              </a:spcAft>
            </a:pPr>
            <a:r>
              <a:rPr lang="en-US" b="1" smtClean="0">
                <a:solidFill>
                  <a:prstClr val="black"/>
                </a:solidFill>
              </a:rPr>
              <a:t>Fluoride </a:t>
            </a:r>
          </a:p>
          <a:p>
            <a:pPr algn="ctr" fontAlgn="base">
              <a:spcBef>
                <a:spcPct val="0"/>
              </a:spcBef>
              <a:spcAft>
                <a:spcPct val="0"/>
              </a:spcAft>
            </a:pPr>
            <a:r>
              <a:rPr lang="en-US" b="1" smtClean="0">
                <a:solidFill>
                  <a:prstClr val="black"/>
                </a:solidFill>
              </a:rPr>
              <a:t>In</a:t>
            </a:r>
          </a:p>
          <a:p>
            <a:pPr algn="ctr" fontAlgn="base">
              <a:spcBef>
                <a:spcPct val="0"/>
              </a:spcBef>
              <a:spcAft>
                <a:spcPct val="0"/>
              </a:spcAft>
            </a:pPr>
            <a:r>
              <a:rPr lang="en-US" b="1" smtClean="0">
                <a:solidFill>
                  <a:prstClr val="black"/>
                </a:solidFill>
              </a:rPr>
              <a:t>food</a:t>
            </a:r>
          </a:p>
        </p:txBody>
      </p:sp>
      <p:sp>
        <p:nvSpPr>
          <p:cNvPr id="37898" name="Rectangle 9"/>
          <p:cNvSpPr>
            <a:spLocks noChangeArrowheads="1"/>
          </p:cNvSpPr>
          <p:nvPr/>
        </p:nvSpPr>
        <p:spPr bwMode="auto">
          <a:xfrm>
            <a:off x="304800" y="457200"/>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200" smtClean="0">
                <a:solidFill>
                  <a:prstClr val="black"/>
                </a:solidFill>
                <a:latin typeface="Algerian" pitchFamily="82" charset="0"/>
              </a:rPr>
              <a:t>identification</a:t>
            </a:r>
          </a:p>
        </p:txBody>
      </p:sp>
    </p:spTree>
    <p:extLst>
      <p:ext uri="{BB962C8B-B14F-4D97-AF65-F5344CB8AC3E}">
        <p14:creationId xmlns:p14="http://schemas.microsoft.com/office/powerpoint/2010/main" val="1526283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sz="2400" dirty="0" smtClean="0">
                <a:solidFill>
                  <a:schemeClr val="tx1"/>
                </a:solidFill>
                <a:latin typeface="Times New Roman" pitchFamily="18" charset="0"/>
                <a:cs typeface="Times New Roman" pitchFamily="18" charset="0"/>
              </a:rPr>
              <a:t>M</a:t>
            </a:r>
            <a:r>
              <a:rPr sz="2400" dirty="0" smtClean="0">
                <a:solidFill>
                  <a:schemeClr val="tx1"/>
                </a:solidFill>
                <a:latin typeface="Times New Roman" pitchFamily="18" charset="0"/>
                <a:cs typeface="Times New Roman" pitchFamily="18" charset="0"/>
              </a:rPr>
              <a:t>itigation</a:t>
            </a:r>
            <a:r>
              <a:rPr lang="en-US" sz="2400" dirty="0" smtClean="0">
                <a:solidFill>
                  <a:schemeClr val="tx1"/>
                </a:solidFill>
                <a:latin typeface="Times New Roman" pitchFamily="18" charset="0"/>
                <a:cs typeface="Times New Roman" pitchFamily="18" charset="0"/>
              </a:rPr>
              <a:t> </a:t>
            </a:r>
            <a:endParaRPr sz="2400" dirty="0">
              <a:solidFill>
                <a:schemeClr val="tx1"/>
              </a:solidFill>
              <a:latin typeface="Times New Roman" pitchFamily="18" charset="0"/>
              <a:cs typeface="Times New Roman" pitchFamily="18" charset="0"/>
            </a:endParaRPr>
          </a:p>
        </p:txBody>
      </p:sp>
      <p:sp>
        <p:nvSpPr>
          <p:cNvPr id="38915" name="Content Placeholder 4"/>
          <p:cNvSpPr>
            <a:spLocks noGrp="1"/>
          </p:cNvSpPr>
          <p:nvPr>
            <p:ph idx="1"/>
          </p:nvPr>
        </p:nvSpPr>
        <p:spPr/>
        <p:txBody>
          <a:bodyPr/>
          <a:lstStyle/>
          <a:p>
            <a:endParaRPr lang="en-US" smtClean="0"/>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722372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911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en-US" sz="2400" dirty="0">
              <a:solidFill>
                <a:schemeClr val="tx1"/>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4978710"/>
              </p:ext>
            </p:extLst>
          </p:nvPr>
        </p:nvGraphicFramePr>
        <p:xfrm>
          <a:off x="1144552" y="1251186"/>
          <a:ext cx="7370797" cy="49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C070F00-87F4-4FEA-9692-2C8B251B817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3406</TotalTime>
  <Words>3032</Words>
  <Application>Microsoft Office PowerPoint</Application>
  <PresentationFormat>On-screen Show (4:3)</PresentationFormat>
  <Paragraphs>269</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Defluoridation </vt:lpstr>
      <vt:lpstr>Introduction </vt:lpstr>
      <vt:lpstr>Effects of fluoride</vt:lpstr>
      <vt:lpstr>Alternatives </vt:lpstr>
      <vt:lpstr>Definition </vt:lpstr>
      <vt:lpstr>Concept of integrated fluoride mitigation</vt:lpstr>
      <vt:lpstr>    </vt:lpstr>
      <vt:lpstr>Mitigation </vt:lpstr>
      <vt:lpstr>PowerPoint Presentation</vt:lpstr>
      <vt:lpstr>PowerPoint Presentation</vt:lpstr>
      <vt:lpstr>Desirable characteristics of defluoridation process</vt:lpstr>
      <vt:lpstr>Nalgonda Technique of defluoridation</vt:lpstr>
      <vt:lpstr>PowerPoint Presentation</vt:lpstr>
      <vt:lpstr>PowerPoint Presentation</vt:lpstr>
      <vt:lpstr>PowerPoint Presentation</vt:lpstr>
      <vt:lpstr>PowerPoint Presentation</vt:lpstr>
      <vt:lpstr>PowerPoint Presentation</vt:lpstr>
      <vt:lpstr>Salient features of Nalgonda technique</vt:lpstr>
      <vt:lpstr>Disadvantages of Nalgonda technique </vt:lpstr>
      <vt:lpstr>Modifications for Nalgonda technique.</vt:lpstr>
      <vt:lpstr>Domestic defluoridation filters</vt:lpstr>
      <vt:lpstr>PowerPoint Presentation</vt:lpstr>
      <vt:lpstr>Defluoridation in the two bucket system</vt:lpstr>
      <vt:lpstr>PowerPoint Presentation</vt:lpstr>
      <vt:lpstr>IISc</vt:lpstr>
      <vt:lpstr>adsorption methods</vt:lpstr>
      <vt:lpstr>PowerPoint Presentation</vt:lpstr>
      <vt:lpstr>PowerPoint Presentation</vt:lpstr>
      <vt:lpstr>PowerPoint Presentation</vt:lpstr>
      <vt:lpstr>Bone char domestic defluoridator developed by ICOH-Thailand</vt:lpstr>
      <vt:lpstr>PowerPoint Presentation</vt:lpstr>
      <vt:lpstr>Activated alumina-based domestic defluoridation filter</vt:lpstr>
      <vt:lpstr>PowerPoint Presentation</vt:lpstr>
      <vt:lpstr>PowerPoint Presentation</vt:lpstr>
      <vt:lpstr>Domestic defluoridation unit using brick pieces</vt:lpstr>
      <vt:lpstr>Technique 1: Direct contact or loose sorbent</vt:lpstr>
      <vt:lpstr>Technique 2: bamboo column</vt:lpstr>
      <vt:lpstr>Technique 3: stacked matka (earthen pot)</vt:lpstr>
      <vt:lpstr>Technique 4 : defluoridation pudiya (DF- Pudiya)</vt:lpstr>
      <vt:lpstr>For larger quantity of water</vt:lpstr>
      <vt:lpstr>Natural adsobents </vt:lpstr>
      <vt:lpstr>PowerPoint Presentation</vt:lpstr>
      <vt:lpstr>PowerPoint Presentation</vt:lpstr>
      <vt:lpstr>PowerPoint Presentation</vt:lpstr>
      <vt:lpstr>Ion exchange</vt:lpstr>
      <vt:lpstr>PowerPoint Presentation</vt:lpstr>
      <vt:lpstr>Reverse Osmosis and Electro dialysis</vt:lpstr>
      <vt:lpstr>PowerPoint Presentation</vt:lpstr>
      <vt:lpstr>PowerPoint Presentation</vt:lpstr>
      <vt:lpstr>STATUS OF INDIA </vt:lpstr>
      <vt:lpstr>NATIONAL PROGRAM FOR PREVENTION AND CONTROL OF FLUOROSIS</vt:lpstr>
      <vt:lpstr>Conclusion </vt:lpstr>
      <vt:lpstr>References </vt:lpstr>
      <vt:lpstr>PowerPoint Presentation</vt:lpstr>
      <vt:lpstr>PowerPoint Presentation</vt:lpstr>
      <vt:lpstr>PowerPoint Presentation</vt:lpstr>
      <vt:lpstr>PowerPoint Presentation</vt:lpstr>
      <vt:lpstr>Continues Cumulative Evaluation System </vt:lpstr>
      <vt:lpstr>Continues Cumulative Evaluation System </vt:lpstr>
      <vt:lpstr>Continues Cumulative Evaluation System </vt:lpstr>
    </vt:vector>
  </TitlesOfParts>
  <Company>Mphasis An EDS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Defluoridation </dc:title>
  <dc:creator>MAYUR</dc:creator>
  <cp:lastModifiedBy>user</cp:lastModifiedBy>
  <cp:revision>44</cp:revision>
  <dcterms:created xsi:type="dcterms:W3CDTF">2016-10-07T03:55:46Z</dcterms:created>
  <dcterms:modified xsi:type="dcterms:W3CDTF">2023-08-10T04:13:13Z</dcterms:modified>
</cp:coreProperties>
</file>