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274" r:id="rId3"/>
    <p:sldId id="283" r:id="rId4"/>
    <p:sldId id="275" r:id="rId5"/>
    <p:sldId id="284" r:id="rId6"/>
    <p:sldId id="289" r:id="rId7"/>
    <p:sldId id="273" r:id="rId8"/>
    <p:sldId id="276" r:id="rId9"/>
    <p:sldId id="266" r:id="rId10"/>
    <p:sldId id="257" r:id="rId11"/>
    <p:sldId id="258" r:id="rId12"/>
    <p:sldId id="267" r:id="rId13"/>
    <p:sldId id="259" r:id="rId14"/>
    <p:sldId id="260" r:id="rId15"/>
    <p:sldId id="270" r:id="rId16"/>
    <p:sldId id="271" r:id="rId17"/>
    <p:sldId id="262" r:id="rId18"/>
    <p:sldId id="296" r:id="rId19"/>
    <p:sldId id="265" r:id="rId20"/>
    <p:sldId id="269" r:id="rId21"/>
    <p:sldId id="297" r:id="rId22"/>
    <p:sldId id="298" r:id="rId23"/>
    <p:sldId id="268" r:id="rId24"/>
    <p:sldId id="299" r:id="rId25"/>
    <p:sldId id="292" r:id="rId26"/>
    <p:sldId id="293" r:id="rId27"/>
    <p:sldId id="288" r:id="rId28"/>
    <p:sldId id="277" r:id="rId29"/>
    <p:sldId id="278" r:id="rId30"/>
    <p:sldId id="279" r:id="rId31"/>
    <p:sldId id="280" r:id="rId32"/>
    <p:sldId id="281"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4" autoAdjust="0"/>
    <p:restoredTop sz="94660"/>
  </p:normalViewPr>
  <p:slideViewPr>
    <p:cSldViewPr>
      <p:cViewPr varScale="1">
        <p:scale>
          <a:sx n="82" d="100"/>
          <a:sy n="82" d="100"/>
        </p:scale>
        <p:origin x="97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71A79-6542-431B-9491-3AB41A41F93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BC7F4C16-78B9-4C58-917A-1D31ADDDAFB8}">
      <dgm:prSet phldrT="[Text]" custT="1"/>
      <dgm:spPr/>
      <dgm:t>
        <a:bodyPr/>
        <a:lstStyle/>
        <a:p>
          <a:r>
            <a:rPr lang="en-IN" sz="2800" dirty="0"/>
            <a:t>Population Strategy</a:t>
          </a:r>
        </a:p>
      </dgm:t>
    </dgm:pt>
    <dgm:pt modelId="{337C356D-BE13-4DB3-8647-1DE886906EDF}" type="parTrans" cxnId="{42E283BE-2B83-4DA8-AAAE-27A5E8140598}">
      <dgm:prSet/>
      <dgm:spPr/>
      <dgm:t>
        <a:bodyPr/>
        <a:lstStyle/>
        <a:p>
          <a:endParaRPr lang="en-IN"/>
        </a:p>
      </dgm:t>
    </dgm:pt>
    <dgm:pt modelId="{CC108503-BA2E-45D3-A7E1-E810D6F4E66E}" type="sibTrans" cxnId="{42E283BE-2B83-4DA8-AAAE-27A5E8140598}">
      <dgm:prSet/>
      <dgm:spPr/>
      <dgm:t>
        <a:bodyPr/>
        <a:lstStyle/>
        <a:p>
          <a:endParaRPr lang="en-IN"/>
        </a:p>
      </dgm:t>
    </dgm:pt>
    <dgm:pt modelId="{7E061FD8-7D62-495B-83EA-1EE0211C67B0}">
      <dgm:prSet phldrT="[Text]" custT="1"/>
      <dgm:spPr/>
      <dgm:t>
        <a:bodyPr/>
        <a:lstStyle/>
        <a:p>
          <a:r>
            <a:rPr lang="en-IN" sz="1400" dirty="0">
              <a:latin typeface="Times New Roman" panose="02020603050405020304" pitchFamily="18" charset="0"/>
            </a:rPr>
            <a:t>Population strategies are the basis for all dental</a:t>
          </a:r>
          <a:br>
            <a:rPr lang="en-IN" sz="1400" dirty="0"/>
          </a:br>
          <a:r>
            <a:rPr lang="en-IN" sz="1400" dirty="0">
              <a:latin typeface="Times New Roman" panose="02020603050405020304" pitchFamily="18" charset="0"/>
            </a:rPr>
            <a:t>public health programs, for example water </a:t>
          </a:r>
          <a:r>
            <a:rPr lang="en-IN" sz="1400" dirty="0" err="1">
              <a:latin typeface="Times New Roman" panose="02020603050405020304" pitchFamily="18" charset="0"/>
            </a:rPr>
            <a:t>fluor</a:t>
          </a:r>
          <a:r>
            <a:rPr lang="en-IN" sz="1400" dirty="0">
              <a:latin typeface="Times New Roman" panose="02020603050405020304" pitchFamily="18" charset="0"/>
            </a:rPr>
            <a:t>-</a:t>
          </a:r>
          <a:br>
            <a:rPr lang="en-IN" sz="1400" dirty="0"/>
          </a:br>
          <a:r>
            <a:rPr lang="en-IN" sz="1400" dirty="0" err="1">
              <a:latin typeface="Times New Roman" panose="02020603050405020304" pitchFamily="18" charset="0"/>
            </a:rPr>
            <a:t>idation</a:t>
          </a:r>
          <a:r>
            <a:rPr lang="en-IN" sz="1400" dirty="0">
              <a:latin typeface="Times New Roman" panose="02020603050405020304" pitchFamily="18" charset="0"/>
            </a:rPr>
            <a:t> and dental health education</a:t>
          </a:r>
          <a:endParaRPr lang="en-IN" sz="1400" dirty="0"/>
        </a:p>
      </dgm:t>
    </dgm:pt>
    <dgm:pt modelId="{E1114B21-A0E9-448D-8768-4E3C8F9E6911}" type="parTrans" cxnId="{754EB85C-FB3E-4FE7-A820-3DB9C4AFEAC1}">
      <dgm:prSet/>
      <dgm:spPr/>
      <dgm:t>
        <a:bodyPr/>
        <a:lstStyle/>
        <a:p>
          <a:endParaRPr lang="en-IN"/>
        </a:p>
      </dgm:t>
    </dgm:pt>
    <dgm:pt modelId="{C9CC8853-2FB3-4913-8D0A-0C4DFC59FAFE}" type="sibTrans" cxnId="{754EB85C-FB3E-4FE7-A820-3DB9C4AFEAC1}">
      <dgm:prSet/>
      <dgm:spPr/>
      <dgm:t>
        <a:bodyPr/>
        <a:lstStyle/>
        <a:p>
          <a:endParaRPr lang="en-IN"/>
        </a:p>
      </dgm:t>
    </dgm:pt>
    <dgm:pt modelId="{7F058E17-942B-48BB-B599-AC2FC9A78E3E}">
      <dgm:prSet phldrT="[Text]"/>
      <dgm:spPr/>
      <dgm:t>
        <a:bodyPr/>
        <a:lstStyle/>
        <a:p>
          <a:r>
            <a:rPr lang="en-IN" dirty="0">
              <a:latin typeface="Times New Roman" panose="02020603050405020304" pitchFamily="18" charset="0"/>
            </a:rPr>
            <a:t>These are</a:t>
          </a:r>
          <a:br>
            <a:rPr lang="en-IN" dirty="0"/>
          </a:br>
          <a:r>
            <a:rPr lang="en-IN" dirty="0">
              <a:latin typeface="Times New Roman" panose="02020603050405020304" pitchFamily="18" charset="0"/>
            </a:rPr>
            <a:t>programs aimed at a whole population, regardless</a:t>
          </a:r>
          <a:br>
            <a:rPr lang="en-IN" dirty="0"/>
          </a:br>
          <a:r>
            <a:rPr lang="en-IN" dirty="0">
              <a:latin typeface="Times New Roman" panose="02020603050405020304" pitchFamily="18" charset="0"/>
            </a:rPr>
            <a:t>of individual risk, and whose effectiveness is best</a:t>
          </a:r>
          <a:br>
            <a:rPr lang="en-IN" dirty="0"/>
          </a:br>
          <a:r>
            <a:rPr lang="en-IN" dirty="0">
              <a:latin typeface="Times New Roman" panose="02020603050405020304" pitchFamily="18" charset="0"/>
            </a:rPr>
            <a:t>measured at population level.</a:t>
          </a:r>
          <a:endParaRPr lang="en-IN" dirty="0"/>
        </a:p>
      </dgm:t>
    </dgm:pt>
    <dgm:pt modelId="{88517065-5FC8-48BC-A80A-955378409058}" type="parTrans" cxnId="{57E66AD5-0EFF-42A3-BEBC-C901D6578546}">
      <dgm:prSet/>
      <dgm:spPr/>
      <dgm:t>
        <a:bodyPr/>
        <a:lstStyle/>
        <a:p>
          <a:endParaRPr lang="en-IN"/>
        </a:p>
      </dgm:t>
    </dgm:pt>
    <dgm:pt modelId="{96C3BBFE-FD07-4E8C-B566-D3E07DA693BA}" type="sibTrans" cxnId="{57E66AD5-0EFF-42A3-BEBC-C901D6578546}">
      <dgm:prSet/>
      <dgm:spPr/>
      <dgm:t>
        <a:bodyPr/>
        <a:lstStyle/>
        <a:p>
          <a:endParaRPr lang="en-IN"/>
        </a:p>
      </dgm:t>
    </dgm:pt>
    <dgm:pt modelId="{2779402E-CC2C-4306-8A8F-D7E1F9FD2247}">
      <dgm:prSet phldrT="[Text]"/>
      <dgm:spPr/>
      <dgm:t>
        <a:bodyPr/>
        <a:lstStyle/>
        <a:p>
          <a:r>
            <a:rPr lang="en-IN" dirty="0"/>
            <a:t>Targeted (Geographic/ Setting- based) Approach</a:t>
          </a:r>
        </a:p>
      </dgm:t>
    </dgm:pt>
    <dgm:pt modelId="{EA8ADB40-CFED-4A2F-B532-2F92436B6BBF}" type="parTrans" cxnId="{C703038B-4948-413E-8E1D-24A016CFA7FE}">
      <dgm:prSet/>
      <dgm:spPr/>
      <dgm:t>
        <a:bodyPr/>
        <a:lstStyle/>
        <a:p>
          <a:endParaRPr lang="en-IN"/>
        </a:p>
      </dgm:t>
    </dgm:pt>
    <dgm:pt modelId="{AD15D4DD-8AB8-49B7-87EB-21C51F104E27}" type="sibTrans" cxnId="{C703038B-4948-413E-8E1D-24A016CFA7FE}">
      <dgm:prSet/>
      <dgm:spPr/>
      <dgm:t>
        <a:bodyPr/>
        <a:lstStyle/>
        <a:p>
          <a:endParaRPr lang="en-IN"/>
        </a:p>
      </dgm:t>
    </dgm:pt>
    <dgm:pt modelId="{8777D36D-B9F6-4C56-A1B9-121EFE15E587}">
      <dgm:prSet phldrT="[Text]"/>
      <dgm:spPr/>
      <dgm:t>
        <a:bodyPr/>
        <a:lstStyle/>
        <a:p>
          <a:r>
            <a:rPr lang="en-IN" dirty="0">
              <a:latin typeface="Times New Roman" panose="02020603050405020304" pitchFamily="18" charset="0"/>
            </a:rPr>
            <a:t>Schools, or school districts, or even</a:t>
          </a:r>
          <a:br>
            <a:rPr lang="en-IN" dirty="0"/>
          </a:br>
          <a:r>
            <a:rPr lang="en-IN" dirty="0">
              <a:latin typeface="Times New Roman" panose="02020603050405020304" pitchFamily="18" charset="0"/>
            </a:rPr>
            <a:t>whole Village/ Taluk can be identified as being the target  group</a:t>
          </a:r>
          <a:endParaRPr lang="en-IN" dirty="0"/>
        </a:p>
      </dgm:t>
    </dgm:pt>
    <dgm:pt modelId="{C17C6EE9-3F37-4813-8CD4-10DB30DE19F1}" type="parTrans" cxnId="{ECA6B4F0-17B1-4C80-8404-18263C65AFD0}">
      <dgm:prSet/>
      <dgm:spPr/>
      <dgm:t>
        <a:bodyPr/>
        <a:lstStyle/>
        <a:p>
          <a:endParaRPr lang="en-IN"/>
        </a:p>
      </dgm:t>
    </dgm:pt>
    <dgm:pt modelId="{CEBDA988-3535-4F1C-B21F-833262327815}" type="sibTrans" cxnId="{ECA6B4F0-17B1-4C80-8404-18263C65AFD0}">
      <dgm:prSet/>
      <dgm:spPr/>
      <dgm:t>
        <a:bodyPr/>
        <a:lstStyle/>
        <a:p>
          <a:endParaRPr lang="en-IN"/>
        </a:p>
      </dgm:t>
    </dgm:pt>
    <dgm:pt modelId="{E860713C-0457-4961-B7ED-5D18BAC082B7}">
      <dgm:prSet phldrT="[Text]"/>
      <dgm:spPr/>
      <dgm:t>
        <a:bodyPr/>
        <a:lstStyle/>
        <a:p>
          <a:r>
            <a:rPr lang="en-IN" dirty="0">
              <a:latin typeface="Times New Roman" panose="02020603050405020304" pitchFamily="18" charset="0"/>
            </a:rPr>
            <a:t>If this can be done with easily-available data</a:t>
          </a:r>
          <a:br>
            <a:rPr lang="en-IN" dirty="0"/>
          </a:br>
          <a:r>
            <a:rPr lang="en-IN" dirty="0">
              <a:latin typeface="Times New Roman" panose="02020603050405020304" pitchFamily="18" charset="0"/>
            </a:rPr>
            <a:t>then there are no administrative costs to identifying</a:t>
          </a:r>
          <a:br>
            <a:rPr lang="en-IN" dirty="0"/>
          </a:br>
          <a:r>
            <a:rPr lang="en-IN" dirty="0">
              <a:latin typeface="Times New Roman" panose="02020603050405020304" pitchFamily="18" charset="0"/>
            </a:rPr>
            <a:t>the targeted areas.</a:t>
          </a:r>
          <a:endParaRPr lang="en-IN" dirty="0"/>
        </a:p>
      </dgm:t>
    </dgm:pt>
    <dgm:pt modelId="{FB3126F6-EA7D-43FE-870E-A5F0C186EA10}" type="parTrans" cxnId="{16F54E31-3EC3-463C-90D3-4D45767E273C}">
      <dgm:prSet/>
      <dgm:spPr/>
      <dgm:t>
        <a:bodyPr/>
        <a:lstStyle/>
        <a:p>
          <a:endParaRPr lang="en-IN"/>
        </a:p>
      </dgm:t>
    </dgm:pt>
    <dgm:pt modelId="{2C6A9DD3-9D57-4924-87A4-DFE4DD66F8B3}" type="sibTrans" cxnId="{16F54E31-3EC3-463C-90D3-4D45767E273C}">
      <dgm:prSet/>
      <dgm:spPr/>
      <dgm:t>
        <a:bodyPr/>
        <a:lstStyle/>
        <a:p>
          <a:endParaRPr lang="en-IN"/>
        </a:p>
      </dgm:t>
    </dgm:pt>
    <dgm:pt modelId="{AE2ED3B2-816C-4264-9F4D-A881042F21D4}">
      <dgm:prSet phldrT="[Text]"/>
      <dgm:spPr/>
      <dgm:t>
        <a:bodyPr/>
        <a:lstStyle/>
        <a:p>
          <a:r>
            <a:rPr lang="en-IN" dirty="0"/>
            <a:t>High- Risk Approach</a:t>
          </a:r>
        </a:p>
      </dgm:t>
    </dgm:pt>
    <dgm:pt modelId="{BB42EA0C-08C6-41A0-9DE7-A4F32003AAD5}" type="parTrans" cxnId="{2E593C1F-3E53-4080-B5F0-B6C078615105}">
      <dgm:prSet/>
      <dgm:spPr/>
      <dgm:t>
        <a:bodyPr/>
        <a:lstStyle/>
        <a:p>
          <a:endParaRPr lang="en-IN"/>
        </a:p>
      </dgm:t>
    </dgm:pt>
    <dgm:pt modelId="{CADA204B-8189-4947-9628-2151CD4D6F04}" type="sibTrans" cxnId="{2E593C1F-3E53-4080-B5F0-B6C078615105}">
      <dgm:prSet/>
      <dgm:spPr/>
      <dgm:t>
        <a:bodyPr/>
        <a:lstStyle/>
        <a:p>
          <a:endParaRPr lang="en-IN"/>
        </a:p>
      </dgm:t>
    </dgm:pt>
    <dgm:pt modelId="{B0163C76-852D-48C0-8C80-8057E3D13339}">
      <dgm:prSet phldrT="[Text]"/>
      <dgm:spPr/>
      <dgm:t>
        <a:bodyPr/>
        <a:lstStyle/>
        <a:p>
          <a:r>
            <a:rPr lang="en-IN" dirty="0">
              <a:latin typeface="Times New Roman" panose="02020603050405020304" pitchFamily="18" charset="0"/>
            </a:rPr>
            <a:t>Targeting individuals at high risk .</a:t>
          </a:r>
        </a:p>
        <a:p>
          <a:r>
            <a:rPr lang="en-IN" dirty="0">
              <a:latin typeface="Times New Roman" panose="02020603050405020304" pitchFamily="18" charset="0"/>
            </a:rPr>
            <a:t>risk</a:t>
          </a:r>
          <a:br>
            <a:rPr lang="en-IN" dirty="0"/>
          </a:br>
          <a:br>
            <a:rPr lang="en-IN" dirty="0"/>
          </a:br>
          <a:endParaRPr lang="en-IN" dirty="0"/>
        </a:p>
      </dgm:t>
    </dgm:pt>
    <dgm:pt modelId="{877D41F7-3EF9-4659-80DD-16A1B9610984}" type="parTrans" cxnId="{B1AA46B4-03B5-4A09-8F96-830BF000B197}">
      <dgm:prSet/>
      <dgm:spPr/>
      <dgm:t>
        <a:bodyPr/>
        <a:lstStyle/>
        <a:p>
          <a:endParaRPr lang="en-IN"/>
        </a:p>
      </dgm:t>
    </dgm:pt>
    <dgm:pt modelId="{26FEE2A6-B870-44EB-B170-131E6B260C4D}" type="sibTrans" cxnId="{B1AA46B4-03B5-4A09-8F96-830BF000B197}">
      <dgm:prSet/>
      <dgm:spPr/>
      <dgm:t>
        <a:bodyPr/>
        <a:lstStyle/>
        <a:p>
          <a:endParaRPr lang="en-IN"/>
        </a:p>
      </dgm:t>
    </dgm:pt>
    <dgm:pt modelId="{C83CB150-8BBE-4ACC-9718-B39FE5C6AAA3}">
      <dgm:prSet phldrT="[Text]"/>
      <dgm:spPr/>
      <dgm:t>
        <a:bodyPr/>
        <a:lstStyle/>
        <a:p>
          <a:r>
            <a:rPr lang="en-IN" dirty="0">
              <a:latin typeface="Times New Roman" panose="02020603050405020304" pitchFamily="18" charset="0"/>
            </a:rPr>
            <a:t>Assessment models are far from precise at </a:t>
          </a:r>
          <a:r>
            <a:rPr lang="en-IN" dirty="0" err="1">
              <a:latin typeface="Times New Roman" panose="02020603050405020304" pitchFamily="18" charset="0"/>
            </a:rPr>
            <a:t>individ</a:t>
          </a:r>
          <a:r>
            <a:rPr lang="en-IN" dirty="0">
              <a:latin typeface="Times New Roman" panose="02020603050405020304" pitchFamily="18" charset="0"/>
            </a:rPr>
            <a:t>-</a:t>
          </a:r>
          <a:br>
            <a:rPr lang="en-IN" dirty="0"/>
          </a:br>
          <a:r>
            <a:rPr lang="en-IN" dirty="0" err="1">
              <a:latin typeface="Times New Roman" panose="02020603050405020304" pitchFamily="18" charset="0"/>
            </a:rPr>
            <a:t>ual</a:t>
          </a:r>
          <a:r>
            <a:rPr lang="en-IN" dirty="0">
              <a:latin typeface="Times New Roman" panose="02020603050405020304" pitchFamily="18" charset="0"/>
            </a:rPr>
            <a:t> levels; there are practical problems in</a:t>
          </a:r>
          <a:br>
            <a:rPr lang="en-IN" dirty="0"/>
          </a:br>
          <a:r>
            <a:rPr lang="en-IN" dirty="0">
              <a:latin typeface="Times New Roman" panose="02020603050405020304" pitchFamily="18" charset="0"/>
            </a:rPr>
            <a:t>treating the identified individuals successfully</a:t>
          </a:r>
          <a:endParaRPr lang="en-IN" dirty="0"/>
        </a:p>
      </dgm:t>
    </dgm:pt>
    <dgm:pt modelId="{D0043C78-AFEF-4C3F-BD28-C5E8080DE9EA}" type="parTrans" cxnId="{F383A1B6-F019-4D02-9A6E-024A7A650F4E}">
      <dgm:prSet/>
      <dgm:spPr/>
      <dgm:t>
        <a:bodyPr/>
        <a:lstStyle/>
        <a:p>
          <a:endParaRPr lang="en-IN"/>
        </a:p>
      </dgm:t>
    </dgm:pt>
    <dgm:pt modelId="{1DC2ECA4-DCDF-46EA-8C9B-55A1F675623A}" type="sibTrans" cxnId="{F383A1B6-F019-4D02-9A6E-024A7A650F4E}">
      <dgm:prSet/>
      <dgm:spPr/>
      <dgm:t>
        <a:bodyPr/>
        <a:lstStyle/>
        <a:p>
          <a:endParaRPr lang="en-IN"/>
        </a:p>
      </dgm:t>
    </dgm:pt>
    <dgm:pt modelId="{18234183-94E2-481C-9206-963D8B5F6512}" type="pres">
      <dgm:prSet presAssocID="{B1571A79-6542-431B-9491-3AB41A41F93A}" presName="theList" presStyleCnt="0">
        <dgm:presLayoutVars>
          <dgm:dir/>
          <dgm:animLvl val="lvl"/>
          <dgm:resizeHandles val="exact"/>
        </dgm:presLayoutVars>
      </dgm:prSet>
      <dgm:spPr/>
    </dgm:pt>
    <dgm:pt modelId="{C6BA670A-AA9C-4ED7-A9AC-D059DFE5742B}" type="pres">
      <dgm:prSet presAssocID="{BC7F4C16-78B9-4C58-917A-1D31ADDDAFB8}" presName="compNode" presStyleCnt="0"/>
      <dgm:spPr/>
    </dgm:pt>
    <dgm:pt modelId="{100D3B72-4323-4512-B6F2-651BE3D08987}" type="pres">
      <dgm:prSet presAssocID="{BC7F4C16-78B9-4C58-917A-1D31ADDDAFB8}" presName="aNode" presStyleLbl="bgShp" presStyleIdx="0" presStyleCnt="3"/>
      <dgm:spPr/>
    </dgm:pt>
    <dgm:pt modelId="{110BA4C1-B63A-4C8D-B736-AE4B6F46907D}" type="pres">
      <dgm:prSet presAssocID="{BC7F4C16-78B9-4C58-917A-1D31ADDDAFB8}" presName="textNode" presStyleLbl="bgShp" presStyleIdx="0" presStyleCnt="3"/>
      <dgm:spPr/>
    </dgm:pt>
    <dgm:pt modelId="{0C431984-CAF9-4075-8CEE-A43364A7017D}" type="pres">
      <dgm:prSet presAssocID="{BC7F4C16-78B9-4C58-917A-1D31ADDDAFB8}" presName="compChildNode" presStyleCnt="0"/>
      <dgm:spPr/>
    </dgm:pt>
    <dgm:pt modelId="{C48C9FF6-9117-4BCF-90BD-A1C5BC8ED697}" type="pres">
      <dgm:prSet presAssocID="{BC7F4C16-78B9-4C58-917A-1D31ADDDAFB8}" presName="theInnerList" presStyleCnt="0"/>
      <dgm:spPr/>
    </dgm:pt>
    <dgm:pt modelId="{C73A7BD7-AC30-446E-9275-9EE73FDE931A}" type="pres">
      <dgm:prSet presAssocID="{7E061FD8-7D62-495B-83EA-1EE0211C67B0}" presName="childNode" presStyleLbl="node1" presStyleIdx="0" presStyleCnt="6">
        <dgm:presLayoutVars>
          <dgm:bulletEnabled val="1"/>
        </dgm:presLayoutVars>
      </dgm:prSet>
      <dgm:spPr/>
    </dgm:pt>
    <dgm:pt modelId="{4CC6002B-9F4B-4A41-A9B7-8132C3856037}" type="pres">
      <dgm:prSet presAssocID="{7E061FD8-7D62-495B-83EA-1EE0211C67B0}" presName="aSpace2" presStyleCnt="0"/>
      <dgm:spPr/>
    </dgm:pt>
    <dgm:pt modelId="{6485E5A8-3296-4639-B153-15FE711C3979}" type="pres">
      <dgm:prSet presAssocID="{7F058E17-942B-48BB-B599-AC2FC9A78E3E}" presName="childNode" presStyleLbl="node1" presStyleIdx="1" presStyleCnt="6">
        <dgm:presLayoutVars>
          <dgm:bulletEnabled val="1"/>
        </dgm:presLayoutVars>
      </dgm:prSet>
      <dgm:spPr/>
    </dgm:pt>
    <dgm:pt modelId="{BFA8A5E0-B50A-4510-989A-DD39E9BF1F9D}" type="pres">
      <dgm:prSet presAssocID="{BC7F4C16-78B9-4C58-917A-1D31ADDDAFB8}" presName="aSpace" presStyleCnt="0"/>
      <dgm:spPr/>
    </dgm:pt>
    <dgm:pt modelId="{0B732A69-5A22-4A87-9568-55E5D596BAA0}" type="pres">
      <dgm:prSet presAssocID="{2779402E-CC2C-4306-8A8F-D7E1F9FD2247}" presName="compNode" presStyleCnt="0"/>
      <dgm:spPr/>
    </dgm:pt>
    <dgm:pt modelId="{86404F96-2DF1-4534-981F-233FF746FF06}" type="pres">
      <dgm:prSet presAssocID="{2779402E-CC2C-4306-8A8F-D7E1F9FD2247}" presName="aNode" presStyleLbl="bgShp" presStyleIdx="1" presStyleCnt="3"/>
      <dgm:spPr/>
    </dgm:pt>
    <dgm:pt modelId="{2641BDFE-6721-40B5-A670-1301A9F792E2}" type="pres">
      <dgm:prSet presAssocID="{2779402E-CC2C-4306-8A8F-D7E1F9FD2247}" presName="textNode" presStyleLbl="bgShp" presStyleIdx="1" presStyleCnt="3"/>
      <dgm:spPr/>
    </dgm:pt>
    <dgm:pt modelId="{0FAED7F1-0DB6-49B2-8905-BF935CF75268}" type="pres">
      <dgm:prSet presAssocID="{2779402E-CC2C-4306-8A8F-D7E1F9FD2247}" presName="compChildNode" presStyleCnt="0"/>
      <dgm:spPr/>
    </dgm:pt>
    <dgm:pt modelId="{3A3C2EDB-6703-45C0-BD25-96AC4B6D948B}" type="pres">
      <dgm:prSet presAssocID="{2779402E-CC2C-4306-8A8F-D7E1F9FD2247}" presName="theInnerList" presStyleCnt="0"/>
      <dgm:spPr/>
    </dgm:pt>
    <dgm:pt modelId="{1691A121-E5CC-442B-8CBA-331A88CD5FA2}" type="pres">
      <dgm:prSet presAssocID="{8777D36D-B9F6-4C56-A1B9-121EFE15E587}" presName="childNode" presStyleLbl="node1" presStyleIdx="2" presStyleCnt="6">
        <dgm:presLayoutVars>
          <dgm:bulletEnabled val="1"/>
        </dgm:presLayoutVars>
      </dgm:prSet>
      <dgm:spPr/>
    </dgm:pt>
    <dgm:pt modelId="{0EED5102-F9A5-427A-91E5-E7F8DEF8F6BC}" type="pres">
      <dgm:prSet presAssocID="{8777D36D-B9F6-4C56-A1B9-121EFE15E587}" presName="aSpace2" presStyleCnt="0"/>
      <dgm:spPr/>
    </dgm:pt>
    <dgm:pt modelId="{D8E5F9AE-AF3E-407E-BA94-B362D433FE4E}" type="pres">
      <dgm:prSet presAssocID="{E860713C-0457-4961-B7ED-5D18BAC082B7}" presName="childNode" presStyleLbl="node1" presStyleIdx="3" presStyleCnt="6">
        <dgm:presLayoutVars>
          <dgm:bulletEnabled val="1"/>
        </dgm:presLayoutVars>
      </dgm:prSet>
      <dgm:spPr/>
    </dgm:pt>
    <dgm:pt modelId="{1F1CAD76-2451-42BD-8D02-3FBCBD76F732}" type="pres">
      <dgm:prSet presAssocID="{2779402E-CC2C-4306-8A8F-D7E1F9FD2247}" presName="aSpace" presStyleCnt="0"/>
      <dgm:spPr/>
    </dgm:pt>
    <dgm:pt modelId="{939C26F2-C79C-4711-ADA4-E77D1DD12939}" type="pres">
      <dgm:prSet presAssocID="{AE2ED3B2-816C-4264-9F4D-A881042F21D4}" presName="compNode" presStyleCnt="0"/>
      <dgm:spPr/>
    </dgm:pt>
    <dgm:pt modelId="{C1FF2805-106D-432D-8870-1CA235606521}" type="pres">
      <dgm:prSet presAssocID="{AE2ED3B2-816C-4264-9F4D-A881042F21D4}" presName="aNode" presStyleLbl="bgShp" presStyleIdx="2" presStyleCnt="3"/>
      <dgm:spPr/>
    </dgm:pt>
    <dgm:pt modelId="{647420C9-4A00-4F56-A2D8-7FFAA7E4D975}" type="pres">
      <dgm:prSet presAssocID="{AE2ED3B2-816C-4264-9F4D-A881042F21D4}" presName="textNode" presStyleLbl="bgShp" presStyleIdx="2" presStyleCnt="3"/>
      <dgm:spPr/>
    </dgm:pt>
    <dgm:pt modelId="{5BFF34B5-8811-4839-A138-628889D60E30}" type="pres">
      <dgm:prSet presAssocID="{AE2ED3B2-816C-4264-9F4D-A881042F21D4}" presName="compChildNode" presStyleCnt="0"/>
      <dgm:spPr/>
    </dgm:pt>
    <dgm:pt modelId="{14E5E179-636B-4DB0-BBB4-2B5D6939CB35}" type="pres">
      <dgm:prSet presAssocID="{AE2ED3B2-816C-4264-9F4D-A881042F21D4}" presName="theInnerList" presStyleCnt="0"/>
      <dgm:spPr/>
    </dgm:pt>
    <dgm:pt modelId="{A14F522C-A2DE-482B-AAE0-D01F0FA2E3C5}" type="pres">
      <dgm:prSet presAssocID="{B0163C76-852D-48C0-8C80-8057E3D13339}" presName="childNode" presStyleLbl="node1" presStyleIdx="4" presStyleCnt="6" custLinFactNeighborX="613" custLinFactNeighborY="-7622">
        <dgm:presLayoutVars>
          <dgm:bulletEnabled val="1"/>
        </dgm:presLayoutVars>
      </dgm:prSet>
      <dgm:spPr/>
    </dgm:pt>
    <dgm:pt modelId="{C609DFFC-43FC-4092-B703-7C9F1E2ECE29}" type="pres">
      <dgm:prSet presAssocID="{B0163C76-852D-48C0-8C80-8057E3D13339}" presName="aSpace2" presStyleCnt="0"/>
      <dgm:spPr/>
    </dgm:pt>
    <dgm:pt modelId="{D3961E37-5091-4E2B-B4AE-66C5D3C7578A}" type="pres">
      <dgm:prSet presAssocID="{C83CB150-8BBE-4ACC-9718-B39FE5C6AAA3}" presName="childNode" presStyleLbl="node1" presStyleIdx="5" presStyleCnt="6">
        <dgm:presLayoutVars>
          <dgm:bulletEnabled val="1"/>
        </dgm:presLayoutVars>
      </dgm:prSet>
      <dgm:spPr/>
    </dgm:pt>
  </dgm:ptLst>
  <dgm:cxnLst>
    <dgm:cxn modelId="{6328E80F-F529-4FC2-ABC1-AE2E77635356}" type="presOf" srcId="{C83CB150-8BBE-4ACC-9718-B39FE5C6AAA3}" destId="{D3961E37-5091-4E2B-B4AE-66C5D3C7578A}" srcOrd="0" destOrd="0" presId="urn:microsoft.com/office/officeart/2005/8/layout/lProcess2"/>
    <dgm:cxn modelId="{1D422A11-7EEA-4FBA-94E0-1120F71646EB}" type="presOf" srcId="{BC7F4C16-78B9-4C58-917A-1D31ADDDAFB8}" destId="{110BA4C1-B63A-4C8D-B736-AE4B6F46907D}" srcOrd="1" destOrd="0" presId="urn:microsoft.com/office/officeart/2005/8/layout/lProcess2"/>
    <dgm:cxn modelId="{C6E52712-3667-4CD0-B53A-2C01925DB546}" type="presOf" srcId="{2779402E-CC2C-4306-8A8F-D7E1F9FD2247}" destId="{86404F96-2DF1-4534-981F-233FF746FF06}" srcOrd="0" destOrd="0" presId="urn:microsoft.com/office/officeart/2005/8/layout/lProcess2"/>
    <dgm:cxn modelId="{FAC43417-7BFB-46EA-BCAD-C281336CAB62}" type="presOf" srcId="{B0163C76-852D-48C0-8C80-8057E3D13339}" destId="{A14F522C-A2DE-482B-AAE0-D01F0FA2E3C5}" srcOrd="0" destOrd="0" presId="urn:microsoft.com/office/officeart/2005/8/layout/lProcess2"/>
    <dgm:cxn modelId="{2E593C1F-3E53-4080-B5F0-B6C078615105}" srcId="{B1571A79-6542-431B-9491-3AB41A41F93A}" destId="{AE2ED3B2-816C-4264-9F4D-A881042F21D4}" srcOrd="2" destOrd="0" parTransId="{BB42EA0C-08C6-41A0-9DE7-A4F32003AAD5}" sibTransId="{CADA204B-8189-4947-9628-2151CD4D6F04}"/>
    <dgm:cxn modelId="{4198892F-0CC4-45D0-BA35-FDB655CD8814}" type="presOf" srcId="{2779402E-CC2C-4306-8A8F-D7E1F9FD2247}" destId="{2641BDFE-6721-40B5-A670-1301A9F792E2}" srcOrd="1" destOrd="0" presId="urn:microsoft.com/office/officeart/2005/8/layout/lProcess2"/>
    <dgm:cxn modelId="{16F54E31-3EC3-463C-90D3-4D45767E273C}" srcId="{2779402E-CC2C-4306-8A8F-D7E1F9FD2247}" destId="{E860713C-0457-4961-B7ED-5D18BAC082B7}" srcOrd="1" destOrd="0" parTransId="{FB3126F6-EA7D-43FE-870E-A5F0C186EA10}" sibTransId="{2C6A9DD3-9D57-4924-87A4-DFE4DD66F8B3}"/>
    <dgm:cxn modelId="{754EB85C-FB3E-4FE7-A820-3DB9C4AFEAC1}" srcId="{BC7F4C16-78B9-4C58-917A-1D31ADDDAFB8}" destId="{7E061FD8-7D62-495B-83EA-1EE0211C67B0}" srcOrd="0" destOrd="0" parTransId="{E1114B21-A0E9-448D-8768-4E3C8F9E6911}" sibTransId="{C9CC8853-2FB3-4913-8D0A-0C4DFC59FAFE}"/>
    <dgm:cxn modelId="{78686649-6D6A-469D-84DC-3036B60054D5}" type="presOf" srcId="{7F058E17-942B-48BB-B599-AC2FC9A78E3E}" destId="{6485E5A8-3296-4639-B153-15FE711C3979}" srcOrd="0" destOrd="0" presId="urn:microsoft.com/office/officeart/2005/8/layout/lProcess2"/>
    <dgm:cxn modelId="{C703038B-4948-413E-8E1D-24A016CFA7FE}" srcId="{B1571A79-6542-431B-9491-3AB41A41F93A}" destId="{2779402E-CC2C-4306-8A8F-D7E1F9FD2247}" srcOrd="1" destOrd="0" parTransId="{EA8ADB40-CFED-4A2F-B532-2F92436B6BBF}" sibTransId="{AD15D4DD-8AB8-49B7-87EB-21C51F104E27}"/>
    <dgm:cxn modelId="{EDE7219A-A8B3-4FAE-A6D7-8E820BF266D1}" type="presOf" srcId="{8777D36D-B9F6-4C56-A1B9-121EFE15E587}" destId="{1691A121-E5CC-442B-8CBA-331A88CD5FA2}" srcOrd="0" destOrd="0" presId="urn:microsoft.com/office/officeart/2005/8/layout/lProcess2"/>
    <dgm:cxn modelId="{658FF6A2-B1DE-4E59-BA44-AFD3CF73F938}" type="presOf" srcId="{E860713C-0457-4961-B7ED-5D18BAC082B7}" destId="{D8E5F9AE-AF3E-407E-BA94-B362D433FE4E}" srcOrd="0" destOrd="0" presId="urn:microsoft.com/office/officeart/2005/8/layout/lProcess2"/>
    <dgm:cxn modelId="{911FABA5-0E6F-4379-999E-AA03A4F00B7C}" type="presOf" srcId="{B1571A79-6542-431B-9491-3AB41A41F93A}" destId="{18234183-94E2-481C-9206-963D8B5F6512}" srcOrd="0" destOrd="0" presId="urn:microsoft.com/office/officeart/2005/8/layout/lProcess2"/>
    <dgm:cxn modelId="{2C8377B1-E208-477B-A0AA-7AC3AEA72694}" type="presOf" srcId="{AE2ED3B2-816C-4264-9F4D-A881042F21D4}" destId="{C1FF2805-106D-432D-8870-1CA235606521}" srcOrd="0" destOrd="0" presId="urn:microsoft.com/office/officeart/2005/8/layout/lProcess2"/>
    <dgm:cxn modelId="{B1AA46B4-03B5-4A09-8F96-830BF000B197}" srcId="{AE2ED3B2-816C-4264-9F4D-A881042F21D4}" destId="{B0163C76-852D-48C0-8C80-8057E3D13339}" srcOrd="0" destOrd="0" parTransId="{877D41F7-3EF9-4659-80DD-16A1B9610984}" sibTransId="{26FEE2A6-B870-44EB-B170-131E6B260C4D}"/>
    <dgm:cxn modelId="{F383A1B6-F019-4D02-9A6E-024A7A650F4E}" srcId="{AE2ED3B2-816C-4264-9F4D-A881042F21D4}" destId="{C83CB150-8BBE-4ACC-9718-B39FE5C6AAA3}" srcOrd="1" destOrd="0" parTransId="{D0043C78-AFEF-4C3F-BD28-C5E8080DE9EA}" sibTransId="{1DC2ECA4-DCDF-46EA-8C9B-55A1F675623A}"/>
    <dgm:cxn modelId="{42E283BE-2B83-4DA8-AAAE-27A5E8140598}" srcId="{B1571A79-6542-431B-9491-3AB41A41F93A}" destId="{BC7F4C16-78B9-4C58-917A-1D31ADDDAFB8}" srcOrd="0" destOrd="0" parTransId="{337C356D-BE13-4DB3-8647-1DE886906EDF}" sibTransId="{CC108503-BA2E-45D3-A7E1-E810D6F4E66E}"/>
    <dgm:cxn modelId="{F7E343C6-73A1-4C02-A8F7-1B8421F25F1D}" type="presOf" srcId="{7E061FD8-7D62-495B-83EA-1EE0211C67B0}" destId="{C73A7BD7-AC30-446E-9275-9EE73FDE931A}" srcOrd="0" destOrd="0" presId="urn:microsoft.com/office/officeart/2005/8/layout/lProcess2"/>
    <dgm:cxn modelId="{4F5D5CC9-A3B6-438E-86F3-F4FB9C75EE60}" type="presOf" srcId="{AE2ED3B2-816C-4264-9F4D-A881042F21D4}" destId="{647420C9-4A00-4F56-A2D8-7FFAA7E4D975}" srcOrd="1" destOrd="0" presId="urn:microsoft.com/office/officeart/2005/8/layout/lProcess2"/>
    <dgm:cxn modelId="{CE5239CB-4A41-437B-B73F-10DBAAE5A655}" type="presOf" srcId="{BC7F4C16-78B9-4C58-917A-1D31ADDDAFB8}" destId="{100D3B72-4323-4512-B6F2-651BE3D08987}" srcOrd="0" destOrd="0" presId="urn:microsoft.com/office/officeart/2005/8/layout/lProcess2"/>
    <dgm:cxn modelId="{57E66AD5-0EFF-42A3-BEBC-C901D6578546}" srcId="{BC7F4C16-78B9-4C58-917A-1D31ADDDAFB8}" destId="{7F058E17-942B-48BB-B599-AC2FC9A78E3E}" srcOrd="1" destOrd="0" parTransId="{88517065-5FC8-48BC-A80A-955378409058}" sibTransId="{96C3BBFE-FD07-4E8C-B566-D3E07DA693BA}"/>
    <dgm:cxn modelId="{ECA6B4F0-17B1-4C80-8404-18263C65AFD0}" srcId="{2779402E-CC2C-4306-8A8F-D7E1F9FD2247}" destId="{8777D36D-B9F6-4C56-A1B9-121EFE15E587}" srcOrd="0" destOrd="0" parTransId="{C17C6EE9-3F37-4813-8CD4-10DB30DE19F1}" sibTransId="{CEBDA988-3535-4F1C-B21F-833262327815}"/>
    <dgm:cxn modelId="{A7CEB0C4-1B73-4513-9437-38DE8A76CACC}" type="presParOf" srcId="{18234183-94E2-481C-9206-963D8B5F6512}" destId="{C6BA670A-AA9C-4ED7-A9AC-D059DFE5742B}" srcOrd="0" destOrd="0" presId="urn:microsoft.com/office/officeart/2005/8/layout/lProcess2"/>
    <dgm:cxn modelId="{35A425C5-2955-48A3-BC28-63417BFC1112}" type="presParOf" srcId="{C6BA670A-AA9C-4ED7-A9AC-D059DFE5742B}" destId="{100D3B72-4323-4512-B6F2-651BE3D08987}" srcOrd="0" destOrd="0" presId="urn:microsoft.com/office/officeart/2005/8/layout/lProcess2"/>
    <dgm:cxn modelId="{D6E00896-AF6B-42E9-B862-B7B1C7146696}" type="presParOf" srcId="{C6BA670A-AA9C-4ED7-A9AC-D059DFE5742B}" destId="{110BA4C1-B63A-4C8D-B736-AE4B6F46907D}" srcOrd="1" destOrd="0" presId="urn:microsoft.com/office/officeart/2005/8/layout/lProcess2"/>
    <dgm:cxn modelId="{45B28631-29EF-4E48-AD2C-F2A60AAF0FAC}" type="presParOf" srcId="{C6BA670A-AA9C-4ED7-A9AC-D059DFE5742B}" destId="{0C431984-CAF9-4075-8CEE-A43364A7017D}" srcOrd="2" destOrd="0" presId="urn:microsoft.com/office/officeart/2005/8/layout/lProcess2"/>
    <dgm:cxn modelId="{2BD615E7-196F-44E1-8086-D8F2935126A5}" type="presParOf" srcId="{0C431984-CAF9-4075-8CEE-A43364A7017D}" destId="{C48C9FF6-9117-4BCF-90BD-A1C5BC8ED697}" srcOrd="0" destOrd="0" presId="urn:microsoft.com/office/officeart/2005/8/layout/lProcess2"/>
    <dgm:cxn modelId="{939DAF54-75C3-4F01-B843-6BC80FEFD25B}" type="presParOf" srcId="{C48C9FF6-9117-4BCF-90BD-A1C5BC8ED697}" destId="{C73A7BD7-AC30-446E-9275-9EE73FDE931A}" srcOrd="0" destOrd="0" presId="urn:microsoft.com/office/officeart/2005/8/layout/lProcess2"/>
    <dgm:cxn modelId="{A78B2FF9-6B18-4F24-A52A-3C32A34CC6DF}" type="presParOf" srcId="{C48C9FF6-9117-4BCF-90BD-A1C5BC8ED697}" destId="{4CC6002B-9F4B-4A41-A9B7-8132C3856037}" srcOrd="1" destOrd="0" presId="urn:microsoft.com/office/officeart/2005/8/layout/lProcess2"/>
    <dgm:cxn modelId="{892797D6-D489-4D5C-814B-AB8513C721B4}" type="presParOf" srcId="{C48C9FF6-9117-4BCF-90BD-A1C5BC8ED697}" destId="{6485E5A8-3296-4639-B153-15FE711C3979}" srcOrd="2" destOrd="0" presId="urn:microsoft.com/office/officeart/2005/8/layout/lProcess2"/>
    <dgm:cxn modelId="{A0124B16-3ACF-4D2F-821A-05416352A0C3}" type="presParOf" srcId="{18234183-94E2-481C-9206-963D8B5F6512}" destId="{BFA8A5E0-B50A-4510-989A-DD39E9BF1F9D}" srcOrd="1" destOrd="0" presId="urn:microsoft.com/office/officeart/2005/8/layout/lProcess2"/>
    <dgm:cxn modelId="{E01C58F2-3482-4E4F-9316-DA3B452AEB42}" type="presParOf" srcId="{18234183-94E2-481C-9206-963D8B5F6512}" destId="{0B732A69-5A22-4A87-9568-55E5D596BAA0}" srcOrd="2" destOrd="0" presId="urn:microsoft.com/office/officeart/2005/8/layout/lProcess2"/>
    <dgm:cxn modelId="{AD377476-D338-4F2D-AF18-150843166A27}" type="presParOf" srcId="{0B732A69-5A22-4A87-9568-55E5D596BAA0}" destId="{86404F96-2DF1-4534-981F-233FF746FF06}" srcOrd="0" destOrd="0" presId="urn:microsoft.com/office/officeart/2005/8/layout/lProcess2"/>
    <dgm:cxn modelId="{9192405B-6423-4093-8152-5ABEC70FA79F}" type="presParOf" srcId="{0B732A69-5A22-4A87-9568-55E5D596BAA0}" destId="{2641BDFE-6721-40B5-A670-1301A9F792E2}" srcOrd="1" destOrd="0" presId="urn:microsoft.com/office/officeart/2005/8/layout/lProcess2"/>
    <dgm:cxn modelId="{62C4B52D-1351-4401-B14A-DB7A64EFA717}" type="presParOf" srcId="{0B732A69-5A22-4A87-9568-55E5D596BAA0}" destId="{0FAED7F1-0DB6-49B2-8905-BF935CF75268}" srcOrd="2" destOrd="0" presId="urn:microsoft.com/office/officeart/2005/8/layout/lProcess2"/>
    <dgm:cxn modelId="{C80CF6D3-9412-42ED-BC9E-E816368B52AA}" type="presParOf" srcId="{0FAED7F1-0DB6-49B2-8905-BF935CF75268}" destId="{3A3C2EDB-6703-45C0-BD25-96AC4B6D948B}" srcOrd="0" destOrd="0" presId="urn:microsoft.com/office/officeart/2005/8/layout/lProcess2"/>
    <dgm:cxn modelId="{AC7D0DA1-2557-4BE4-A8BE-AAB0DF22D30D}" type="presParOf" srcId="{3A3C2EDB-6703-45C0-BD25-96AC4B6D948B}" destId="{1691A121-E5CC-442B-8CBA-331A88CD5FA2}" srcOrd="0" destOrd="0" presId="urn:microsoft.com/office/officeart/2005/8/layout/lProcess2"/>
    <dgm:cxn modelId="{889C4F8A-944B-4EC4-AD45-A3B4FFB75E22}" type="presParOf" srcId="{3A3C2EDB-6703-45C0-BD25-96AC4B6D948B}" destId="{0EED5102-F9A5-427A-91E5-E7F8DEF8F6BC}" srcOrd="1" destOrd="0" presId="urn:microsoft.com/office/officeart/2005/8/layout/lProcess2"/>
    <dgm:cxn modelId="{40B156EC-BC1B-449D-A42A-9C3A5694B203}" type="presParOf" srcId="{3A3C2EDB-6703-45C0-BD25-96AC4B6D948B}" destId="{D8E5F9AE-AF3E-407E-BA94-B362D433FE4E}" srcOrd="2" destOrd="0" presId="urn:microsoft.com/office/officeart/2005/8/layout/lProcess2"/>
    <dgm:cxn modelId="{2332D6A3-CCD3-4566-A02E-66B2935E3666}" type="presParOf" srcId="{18234183-94E2-481C-9206-963D8B5F6512}" destId="{1F1CAD76-2451-42BD-8D02-3FBCBD76F732}" srcOrd="3" destOrd="0" presId="urn:microsoft.com/office/officeart/2005/8/layout/lProcess2"/>
    <dgm:cxn modelId="{8FFA41BE-95BF-43B4-BC75-19E3D87BE2A9}" type="presParOf" srcId="{18234183-94E2-481C-9206-963D8B5F6512}" destId="{939C26F2-C79C-4711-ADA4-E77D1DD12939}" srcOrd="4" destOrd="0" presId="urn:microsoft.com/office/officeart/2005/8/layout/lProcess2"/>
    <dgm:cxn modelId="{28E7B473-3CBE-431F-84A6-02244DFFFEDA}" type="presParOf" srcId="{939C26F2-C79C-4711-ADA4-E77D1DD12939}" destId="{C1FF2805-106D-432D-8870-1CA235606521}" srcOrd="0" destOrd="0" presId="urn:microsoft.com/office/officeart/2005/8/layout/lProcess2"/>
    <dgm:cxn modelId="{E182D049-173D-4AF1-96A7-39BB16041DB0}" type="presParOf" srcId="{939C26F2-C79C-4711-ADA4-E77D1DD12939}" destId="{647420C9-4A00-4F56-A2D8-7FFAA7E4D975}" srcOrd="1" destOrd="0" presId="urn:microsoft.com/office/officeart/2005/8/layout/lProcess2"/>
    <dgm:cxn modelId="{C4E406D7-EA74-4F11-A682-988288F19226}" type="presParOf" srcId="{939C26F2-C79C-4711-ADA4-E77D1DD12939}" destId="{5BFF34B5-8811-4839-A138-628889D60E30}" srcOrd="2" destOrd="0" presId="urn:microsoft.com/office/officeart/2005/8/layout/lProcess2"/>
    <dgm:cxn modelId="{FB57E462-0A29-4812-99BC-585BD69A4449}" type="presParOf" srcId="{5BFF34B5-8811-4839-A138-628889D60E30}" destId="{14E5E179-636B-4DB0-BBB4-2B5D6939CB35}" srcOrd="0" destOrd="0" presId="urn:microsoft.com/office/officeart/2005/8/layout/lProcess2"/>
    <dgm:cxn modelId="{A321949E-3B00-4AF4-9BF8-992EEF549971}" type="presParOf" srcId="{14E5E179-636B-4DB0-BBB4-2B5D6939CB35}" destId="{A14F522C-A2DE-482B-AAE0-D01F0FA2E3C5}" srcOrd="0" destOrd="0" presId="urn:microsoft.com/office/officeart/2005/8/layout/lProcess2"/>
    <dgm:cxn modelId="{E95C1C6D-7A8C-4D39-83D4-6F81CD27823C}" type="presParOf" srcId="{14E5E179-636B-4DB0-BBB4-2B5D6939CB35}" destId="{C609DFFC-43FC-4092-B703-7C9F1E2ECE29}" srcOrd="1" destOrd="0" presId="urn:microsoft.com/office/officeart/2005/8/layout/lProcess2"/>
    <dgm:cxn modelId="{3D7B30AF-F36B-4BE7-B2BD-6297FBB40344}" type="presParOf" srcId="{14E5E179-636B-4DB0-BBB4-2B5D6939CB35}" destId="{D3961E37-5091-4E2B-B4AE-66C5D3C7578A}"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1109F-FCF3-4ED3-87ED-3D7ACED58817}" type="doc">
      <dgm:prSet loTypeId="urn:microsoft.com/office/officeart/2005/8/layout/venn1" loCatId="relationship" qsTypeId="urn:microsoft.com/office/officeart/2005/8/quickstyle/simple1" qsCatId="simple" csTypeId="urn:microsoft.com/office/officeart/2005/8/colors/accent1_2" csCatId="accent1" phldr="1"/>
      <dgm:spPr/>
    </dgm:pt>
    <dgm:pt modelId="{4E3A4B15-771B-4DD8-BE6F-2343B49E8AF0}">
      <dgm:prSet/>
      <dgm:spPr>
        <a:solidFill>
          <a:srgbClr val="0070C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Sugary Food</a:t>
          </a:r>
        </a:p>
      </dgm:t>
    </dgm:pt>
    <dgm:pt modelId="{0C937166-5B83-4ADA-9BC3-BAF5C10BB521}" type="parTrans" cxnId="{40AF9B59-B4E6-4F7B-A285-B595247701D5}">
      <dgm:prSet/>
      <dgm:spPr/>
      <dgm:t>
        <a:bodyPr/>
        <a:lstStyle/>
        <a:p>
          <a:endParaRPr lang="en-IN"/>
        </a:p>
      </dgm:t>
    </dgm:pt>
    <dgm:pt modelId="{991FE783-D1E5-4D8E-8B70-A87676C89390}" type="sibTrans" cxnId="{40AF9B59-B4E6-4F7B-A285-B595247701D5}">
      <dgm:prSet/>
      <dgm:spPr/>
      <dgm:t>
        <a:bodyPr/>
        <a:lstStyle/>
        <a:p>
          <a:endParaRPr lang="en-IN"/>
        </a:p>
      </dgm:t>
    </dgm:pt>
    <dgm:pt modelId="{3A8717CB-C29C-413A-BAEA-4108367A6EC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Time</a:t>
          </a:r>
        </a:p>
      </dgm:t>
    </dgm:pt>
    <dgm:pt modelId="{F4D7F737-4361-43D5-8737-1CB1DF23D581}" type="parTrans" cxnId="{BFA4570F-74B7-4EB2-97C0-32487CCFC543}">
      <dgm:prSet/>
      <dgm:spPr/>
      <dgm:t>
        <a:bodyPr/>
        <a:lstStyle/>
        <a:p>
          <a:endParaRPr lang="en-IN"/>
        </a:p>
      </dgm:t>
    </dgm:pt>
    <dgm:pt modelId="{8F12E4F7-E2BD-4FB8-A5B9-F81869E3BED8}" type="sibTrans" cxnId="{BFA4570F-74B7-4EB2-97C0-32487CCFC543}">
      <dgm:prSet/>
      <dgm:spPr/>
      <dgm:t>
        <a:bodyPr/>
        <a:lstStyle/>
        <a:p>
          <a:endParaRPr lang="en-IN"/>
        </a:p>
      </dgm:t>
    </dgm:pt>
    <dgm:pt modelId="{AB35A726-3DBF-4472-A39E-3C85699C1A1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Bacteria</a:t>
          </a:r>
        </a:p>
      </dgm:t>
    </dgm:pt>
    <dgm:pt modelId="{9A050D39-1482-4FB9-9A1D-CD593EBDE078}" type="parTrans" cxnId="{4242CE6F-A726-4F6C-8DE2-4218ED6775F8}">
      <dgm:prSet/>
      <dgm:spPr/>
      <dgm:t>
        <a:bodyPr/>
        <a:lstStyle/>
        <a:p>
          <a:endParaRPr lang="en-IN"/>
        </a:p>
      </dgm:t>
    </dgm:pt>
    <dgm:pt modelId="{5F0296F2-5FB3-4F22-A511-B749C86CE4E0}" type="sibTrans" cxnId="{4242CE6F-A726-4F6C-8DE2-4218ED6775F8}">
      <dgm:prSet/>
      <dgm:spPr/>
      <dgm:t>
        <a:bodyPr/>
        <a:lstStyle/>
        <a:p>
          <a:endParaRPr lang="en-IN"/>
        </a:p>
      </dgm:t>
    </dgm:pt>
    <dgm:pt modelId="{836FE463-3E13-49F9-ABB2-8524EA2225F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Tooth</a:t>
          </a:r>
        </a:p>
      </dgm:t>
    </dgm:pt>
    <dgm:pt modelId="{90BE4830-1D65-4952-86A5-DF85D1F925EB}" type="parTrans" cxnId="{E2C9DBB0-C5C0-4E4E-B658-06BEEC61D68A}">
      <dgm:prSet/>
      <dgm:spPr/>
      <dgm:t>
        <a:bodyPr/>
        <a:lstStyle/>
        <a:p>
          <a:endParaRPr lang="en-IN"/>
        </a:p>
      </dgm:t>
    </dgm:pt>
    <dgm:pt modelId="{FFDCEA8C-07AD-4C25-B5D6-2DC83758334E}" type="sibTrans" cxnId="{E2C9DBB0-C5C0-4E4E-B658-06BEEC61D68A}">
      <dgm:prSet/>
      <dgm:spPr/>
      <dgm:t>
        <a:bodyPr/>
        <a:lstStyle/>
        <a:p>
          <a:endParaRPr lang="en-IN"/>
        </a:p>
      </dgm:t>
    </dgm:pt>
    <dgm:pt modelId="{0FFA72E1-7FB6-4414-9CD6-52472A39636B}" type="pres">
      <dgm:prSet presAssocID="{BB01109F-FCF3-4ED3-87ED-3D7ACED58817}" presName="compositeShape" presStyleCnt="0">
        <dgm:presLayoutVars>
          <dgm:chMax val="7"/>
          <dgm:dir/>
          <dgm:resizeHandles val="exact"/>
        </dgm:presLayoutVars>
      </dgm:prSet>
      <dgm:spPr/>
    </dgm:pt>
    <dgm:pt modelId="{8A19A7DC-EDBA-4B52-A137-48BF80061C6A}" type="pres">
      <dgm:prSet presAssocID="{4E3A4B15-771B-4DD8-BE6F-2343B49E8AF0}" presName="circ1" presStyleLbl="vennNode1" presStyleIdx="0" presStyleCnt="4"/>
      <dgm:spPr/>
    </dgm:pt>
    <dgm:pt modelId="{001005CB-5F7A-4D77-9BF0-DE8B01101E0C}" type="pres">
      <dgm:prSet presAssocID="{4E3A4B15-771B-4DD8-BE6F-2343B49E8AF0}" presName="circ1Tx" presStyleLbl="revTx" presStyleIdx="0" presStyleCnt="0">
        <dgm:presLayoutVars>
          <dgm:chMax val="0"/>
          <dgm:chPref val="0"/>
          <dgm:bulletEnabled val="1"/>
        </dgm:presLayoutVars>
      </dgm:prSet>
      <dgm:spPr/>
    </dgm:pt>
    <dgm:pt modelId="{AEEC363B-8E44-49C9-AED8-46E25B74D6E2}" type="pres">
      <dgm:prSet presAssocID="{3A8717CB-C29C-413A-BAEA-4108367A6EC6}" presName="circ2" presStyleLbl="vennNode1" presStyleIdx="1" presStyleCnt="4"/>
      <dgm:spPr/>
    </dgm:pt>
    <dgm:pt modelId="{C71451C4-4EF4-4C75-929A-E55C3CC155B5}" type="pres">
      <dgm:prSet presAssocID="{3A8717CB-C29C-413A-BAEA-4108367A6EC6}" presName="circ2Tx" presStyleLbl="revTx" presStyleIdx="0" presStyleCnt="0">
        <dgm:presLayoutVars>
          <dgm:chMax val="0"/>
          <dgm:chPref val="0"/>
          <dgm:bulletEnabled val="1"/>
        </dgm:presLayoutVars>
      </dgm:prSet>
      <dgm:spPr/>
    </dgm:pt>
    <dgm:pt modelId="{6504E8FF-3FB7-496D-A5E5-2FA522CEFD53}" type="pres">
      <dgm:prSet presAssocID="{AB35A726-3DBF-4472-A39E-3C85699C1A15}" presName="circ3" presStyleLbl="vennNode1" presStyleIdx="2" presStyleCnt="4"/>
      <dgm:spPr/>
    </dgm:pt>
    <dgm:pt modelId="{24B90394-F9C6-4C35-98DC-0D9970084B88}" type="pres">
      <dgm:prSet presAssocID="{AB35A726-3DBF-4472-A39E-3C85699C1A15}" presName="circ3Tx" presStyleLbl="revTx" presStyleIdx="0" presStyleCnt="0">
        <dgm:presLayoutVars>
          <dgm:chMax val="0"/>
          <dgm:chPref val="0"/>
          <dgm:bulletEnabled val="1"/>
        </dgm:presLayoutVars>
      </dgm:prSet>
      <dgm:spPr/>
    </dgm:pt>
    <dgm:pt modelId="{B9DAC345-2B6D-4249-BF7E-65507E11A918}" type="pres">
      <dgm:prSet presAssocID="{836FE463-3E13-49F9-ABB2-8524EA2225F2}" presName="circ4" presStyleLbl="vennNode1" presStyleIdx="3" presStyleCnt="4"/>
      <dgm:spPr/>
    </dgm:pt>
    <dgm:pt modelId="{804606BD-D847-4656-94FA-5C2E5D276FF2}" type="pres">
      <dgm:prSet presAssocID="{836FE463-3E13-49F9-ABB2-8524EA2225F2}" presName="circ4Tx" presStyleLbl="revTx" presStyleIdx="0" presStyleCnt="0">
        <dgm:presLayoutVars>
          <dgm:chMax val="0"/>
          <dgm:chPref val="0"/>
          <dgm:bulletEnabled val="1"/>
        </dgm:presLayoutVars>
      </dgm:prSet>
      <dgm:spPr/>
    </dgm:pt>
  </dgm:ptLst>
  <dgm:cxnLst>
    <dgm:cxn modelId="{BFA4570F-74B7-4EB2-97C0-32487CCFC543}" srcId="{BB01109F-FCF3-4ED3-87ED-3D7ACED58817}" destId="{3A8717CB-C29C-413A-BAEA-4108367A6EC6}" srcOrd="1" destOrd="0" parTransId="{F4D7F737-4361-43D5-8737-1CB1DF23D581}" sibTransId="{8F12E4F7-E2BD-4FB8-A5B9-F81869E3BED8}"/>
    <dgm:cxn modelId="{BA6FA91A-7267-417A-AD99-A822F333029B}" type="presOf" srcId="{4E3A4B15-771B-4DD8-BE6F-2343B49E8AF0}" destId="{001005CB-5F7A-4D77-9BF0-DE8B01101E0C}" srcOrd="1" destOrd="0" presId="urn:microsoft.com/office/officeart/2005/8/layout/venn1"/>
    <dgm:cxn modelId="{0584BF2C-EACF-4CB8-A473-AD00B40FEB38}" type="presOf" srcId="{836FE463-3E13-49F9-ABB2-8524EA2225F2}" destId="{804606BD-D847-4656-94FA-5C2E5D276FF2}" srcOrd="1" destOrd="0" presId="urn:microsoft.com/office/officeart/2005/8/layout/venn1"/>
    <dgm:cxn modelId="{4242CE6F-A726-4F6C-8DE2-4218ED6775F8}" srcId="{BB01109F-FCF3-4ED3-87ED-3D7ACED58817}" destId="{AB35A726-3DBF-4472-A39E-3C85699C1A15}" srcOrd="2" destOrd="0" parTransId="{9A050D39-1482-4FB9-9A1D-CD593EBDE078}" sibTransId="{5F0296F2-5FB3-4F22-A511-B749C86CE4E0}"/>
    <dgm:cxn modelId="{48B8DC52-62BE-4E65-BDF0-9F7EDF8C6613}" type="presOf" srcId="{3A8717CB-C29C-413A-BAEA-4108367A6EC6}" destId="{AEEC363B-8E44-49C9-AED8-46E25B74D6E2}" srcOrd="0" destOrd="0" presId="urn:microsoft.com/office/officeart/2005/8/layout/venn1"/>
    <dgm:cxn modelId="{EFE38C59-BB6A-44A7-B13B-F7F3367DCB8A}" type="presOf" srcId="{AB35A726-3DBF-4472-A39E-3C85699C1A15}" destId="{24B90394-F9C6-4C35-98DC-0D9970084B88}" srcOrd="1" destOrd="0" presId="urn:microsoft.com/office/officeart/2005/8/layout/venn1"/>
    <dgm:cxn modelId="{40AF9B59-B4E6-4F7B-A285-B595247701D5}" srcId="{BB01109F-FCF3-4ED3-87ED-3D7ACED58817}" destId="{4E3A4B15-771B-4DD8-BE6F-2343B49E8AF0}" srcOrd="0" destOrd="0" parTransId="{0C937166-5B83-4ADA-9BC3-BAF5C10BB521}" sibTransId="{991FE783-D1E5-4D8E-8B70-A87676C89390}"/>
    <dgm:cxn modelId="{5D185FA0-79CA-45F8-922C-545C5AD0D861}" type="presOf" srcId="{836FE463-3E13-49F9-ABB2-8524EA2225F2}" destId="{B9DAC345-2B6D-4249-BF7E-65507E11A918}" srcOrd="0" destOrd="0" presId="urn:microsoft.com/office/officeart/2005/8/layout/venn1"/>
    <dgm:cxn modelId="{42F84EA1-62A0-4EF0-9C74-6D45DEA8821F}" type="presOf" srcId="{AB35A726-3DBF-4472-A39E-3C85699C1A15}" destId="{6504E8FF-3FB7-496D-A5E5-2FA522CEFD53}" srcOrd="0" destOrd="0" presId="urn:microsoft.com/office/officeart/2005/8/layout/venn1"/>
    <dgm:cxn modelId="{E2C9DBB0-C5C0-4E4E-B658-06BEEC61D68A}" srcId="{BB01109F-FCF3-4ED3-87ED-3D7ACED58817}" destId="{836FE463-3E13-49F9-ABB2-8524EA2225F2}" srcOrd="3" destOrd="0" parTransId="{90BE4830-1D65-4952-86A5-DF85D1F925EB}" sibTransId="{FFDCEA8C-07AD-4C25-B5D6-2DC83758334E}"/>
    <dgm:cxn modelId="{407A93B4-4EA4-4E5C-8C42-D2728ED459BA}" type="presOf" srcId="{BB01109F-FCF3-4ED3-87ED-3D7ACED58817}" destId="{0FFA72E1-7FB6-4414-9CD6-52472A39636B}" srcOrd="0" destOrd="0" presId="urn:microsoft.com/office/officeart/2005/8/layout/venn1"/>
    <dgm:cxn modelId="{6FF910D8-37C6-45F4-B282-07F4B2692E28}" type="presOf" srcId="{3A8717CB-C29C-413A-BAEA-4108367A6EC6}" destId="{C71451C4-4EF4-4C75-929A-E55C3CC155B5}" srcOrd="1" destOrd="0" presId="urn:microsoft.com/office/officeart/2005/8/layout/venn1"/>
    <dgm:cxn modelId="{90E321F4-C631-44F4-8F4B-F63F6754CA8D}" type="presOf" srcId="{4E3A4B15-771B-4DD8-BE6F-2343B49E8AF0}" destId="{8A19A7DC-EDBA-4B52-A137-48BF80061C6A}" srcOrd="0" destOrd="0" presId="urn:microsoft.com/office/officeart/2005/8/layout/venn1"/>
    <dgm:cxn modelId="{0045B92B-6990-4EE7-83AE-1E38AE2B7A6A}" type="presParOf" srcId="{0FFA72E1-7FB6-4414-9CD6-52472A39636B}" destId="{8A19A7DC-EDBA-4B52-A137-48BF80061C6A}" srcOrd="0" destOrd="0" presId="urn:microsoft.com/office/officeart/2005/8/layout/venn1"/>
    <dgm:cxn modelId="{1E841874-34EF-4C8F-821C-CB192ED6C5C6}" type="presParOf" srcId="{0FFA72E1-7FB6-4414-9CD6-52472A39636B}" destId="{001005CB-5F7A-4D77-9BF0-DE8B01101E0C}" srcOrd="1" destOrd="0" presId="urn:microsoft.com/office/officeart/2005/8/layout/venn1"/>
    <dgm:cxn modelId="{CF9EFBC9-C9FD-4ACD-AEE3-2A37B2F0399B}" type="presParOf" srcId="{0FFA72E1-7FB6-4414-9CD6-52472A39636B}" destId="{AEEC363B-8E44-49C9-AED8-46E25B74D6E2}" srcOrd="2" destOrd="0" presId="urn:microsoft.com/office/officeart/2005/8/layout/venn1"/>
    <dgm:cxn modelId="{A8D0F119-506E-45EB-90A1-117E934D0883}" type="presParOf" srcId="{0FFA72E1-7FB6-4414-9CD6-52472A39636B}" destId="{C71451C4-4EF4-4C75-929A-E55C3CC155B5}" srcOrd="3" destOrd="0" presId="urn:microsoft.com/office/officeart/2005/8/layout/venn1"/>
    <dgm:cxn modelId="{15BC9E1B-C948-45B0-A33C-A81250F39280}" type="presParOf" srcId="{0FFA72E1-7FB6-4414-9CD6-52472A39636B}" destId="{6504E8FF-3FB7-496D-A5E5-2FA522CEFD53}" srcOrd="4" destOrd="0" presId="urn:microsoft.com/office/officeart/2005/8/layout/venn1"/>
    <dgm:cxn modelId="{34912A7B-3F04-473F-954D-D92322D9C4D5}" type="presParOf" srcId="{0FFA72E1-7FB6-4414-9CD6-52472A39636B}" destId="{24B90394-F9C6-4C35-98DC-0D9970084B88}" srcOrd="5" destOrd="0" presId="urn:microsoft.com/office/officeart/2005/8/layout/venn1"/>
    <dgm:cxn modelId="{183FF752-5B36-4E6D-864E-93C8C3F5264A}" type="presParOf" srcId="{0FFA72E1-7FB6-4414-9CD6-52472A39636B}" destId="{B9DAC345-2B6D-4249-BF7E-65507E11A918}" srcOrd="6" destOrd="0" presId="urn:microsoft.com/office/officeart/2005/8/layout/venn1"/>
    <dgm:cxn modelId="{6B97AE42-4512-4FE2-9177-E4CC65FB700D}" type="presParOf" srcId="{0FFA72E1-7FB6-4414-9CD6-52472A39636B}" destId="{804606BD-D847-4656-94FA-5C2E5D276FF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D3B72-4323-4512-B6F2-651BE3D08987}">
      <dsp:nvSpPr>
        <dsp:cNvPr id="0" name=""/>
        <dsp:cNvSpPr/>
      </dsp:nvSpPr>
      <dsp:spPr>
        <a:xfrm>
          <a:off x="790" y="0"/>
          <a:ext cx="2055688" cy="3550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t>Population Strategy</a:t>
          </a:r>
        </a:p>
      </dsp:txBody>
      <dsp:txXfrm>
        <a:off x="790" y="0"/>
        <a:ext cx="2055688" cy="1065150"/>
      </dsp:txXfrm>
    </dsp:sp>
    <dsp:sp modelId="{C73A7BD7-AC30-446E-9275-9EE73FDE931A}">
      <dsp:nvSpPr>
        <dsp:cNvPr id="0" name=""/>
        <dsp:cNvSpPr/>
      </dsp:nvSpPr>
      <dsp:spPr>
        <a:xfrm>
          <a:off x="206359" y="1066190"/>
          <a:ext cx="1644550" cy="1070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latin typeface="Times New Roman" panose="02020603050405020304" pitchFamily="18" charset="0"/>
            </a:rPr>
            <a:t>Population strategies are the basis for all dental</a:t>
          </a:r>
          <a:br>
            <a:rPr lang="en-IN" sz="1400" kern="1200" dirty="0"/>
          </a:br>
          <a:r>
            <a:rPr lang="en-IN" sz="1400" kern="1200" dirty="0">
              <a:latin typeface="Times New Roman" panose="02020603050405020304" pitchFamily="18" charset="0"/>
            </a:rPr>
            <a:t>public health programs, for example water </a:t>
          </a:r>
          <a:r>
            <a:rPr lang="en-IN" sz="1400" kern="1200" dirty="0" err="1">
              <a:latin typeface="Times New Roman" panose="02020603050405020304" pitchFamily="18" charset="0"/>
            </a:rPr>
            <a:t>fluor</a:t>
          </a:r>
          <a:r>
            <a:rPr lang="en-IN" sz="1400" kern="1200" dirty="0">
              <a:latin typeface="Times New Roman" panose="02020603050405020304" pitchFamily="18" charset="0"/>
            </a:rPr>
            <a:t>-</a:t>
          </a:r>
          <a:br>
            <a:rPr lang="en-IN" sz="1400" kern="1200" dirty="0"/>
          </a:br>
          <a:r>
            <a:rPr lang="en-IN" sz="1400" kern="1200" dirty="0" err="1">
              <a:latin typeface="Times New Roman" panose="02020603050405020304" pitchFamily="18" charset="0"/>
            </a:rPr>
            <a:t>idation</a:t>
          </a:r>
          <a:r>
            <a:rPr lang="en-IN" sz="1400" kern="1200" dirty="0">
              <a:latin typeface="Times New Roman" panose="02020603050405020304" pitchFamily="18" charset="0"/>
            </a:rPr>
            <a:t> and dental health education</a:t>
          </a:r>
          <a:endParaRPr lang="en-IN" sz="1400" kern="1200" dirty="0"/>
        </a:p>
      </dsp:txBody>
      <dsp:txXfrm>
        <a:off x="237714" y="1097545"/>
        <a:ext cx="1581840" cy="1007814"/>
      </dsp:txXfrm>
    </dsp:sp>
    <dsp:sp modelId="{6485E5A8-3296-4639-B153-15FE711C3979}">
      <dsp:nvSpPr>
        <dsp:cNvPr id="0" name=""/>
        <dsp:cNvSpPr/>
      </dsp:nvSpPr>
      <dsp:spPr>
        <a:xfrm>
          <a:off x="206359" y="2301411"/>
          <a:ext cx="1644550" cy="1070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IN" sz="1000" kern="1200" dirty="0">
              <a:latin typeface="Times New Roman" panose="02020603050405020304" pitchFamily="18" charset="0"/>
            </a:rPr>
            <a:t>These are</a:t>
          </a:r>
          <a:br>
            <a:rPr lang="en-IN" sz="1000" kern="1200" dirty="0"/>
          </a:br>
          <a:r>
            <a:rPr lang="en-IN" sz="1000" kern="1200" dirty="0">
              <a:latin typeface="Times New Roman" panose="02020603050405020304" pitchFamily="18" charset="0"/>
            </a:rPr>
            <a:t>programs aimed at a whole population, regardless</a:t>
          </a:r>
          <a:br>
            <a:rPr lang="en-IN" sz="1000" kern="1200" dirty="0"/>
          </a:br>
          <a:r>
            <a:rPr lang="en-IN" sz="1000" kern="1200" dirty="0">
              <a:latin typeface="Times New Roman" panose="02020603050405020304" pitchFamily="18" charset="0"/>
            </a:rPr>
            <a:t>of individual risk, and whose effectiveness is best</a:t>
          </a:r>
          <a:br>
            <a:rPr lang="en-IN" sz="1000" kern="1200" dirty="0"/>
          </a:br>
          <a:r>
            <a:rPr lang="en-IN" sz="1000" kern="1200" dirty="0">
              <a:latin typeface="Times New Roman" panose="02020603050405020304" pitchFamily="18" charset="0"/>
            </a:rPr>
            <a:t>measured at population level.</a:t>
          </a:r>
          <a:endParaRPr lang="en-IN" sz="1000" kern="1200" dirty="0"/>
        </a:p>
      </dsp:txBody>
      <dsp:txXfrm>
        <a:off x="237714" y="2332766"/>
        <a:ext cx="1581840" cy="1007814"/>
      </dsp:txXfrm>
    </dsp:sp>
    <dsp:sp modelId="{86404F96-2DF1-4534-981F-233FF746FF06}">
      <dsp:nvSpPr>
        <dsp:cNvPr id="0" name=""/>
        <dsp:cNvSpPr/>
      </dsp:nvSpPr>
      <dsp:spPr>
        <a:xfrm>
          <a:off x="2210655" y="0"/>
          <a:ext cx="2055688" cy="3550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t>Targeted (Geographic/ Setting- based) Approach</a:t>
          </a:r>
        </a:p>
      </dsp:txBody>
      <dsp:txXfrm>
        <a:off x="2210655" y="0"/>
        <a:ext cx="2055688" cy="1065150"/>
      </dsp:txXfrm>
    </dsp:sp>
    <dsp:sp modelId="{1691A121-E5CC-442B-8CBA-331A88CD5FA2}">
      <dsp:nvSpPr>
        <dsp:cNvPr id="0" name=""/>
        <dsp:cNvSpPr/>
      </dsp:nvSpPr>
      <dsp:spPr>
        <a:xfrm>
          <a:off x="2416224" y="1066190"/>
          <a:ext cx="1644550" cy="1070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IN" sz="1000" kern="1200" dirty="0">
              <a:latin typeface="Times New Roman" panose="02020603050405020304" pitchFamily="18" charset="0"/>
            </a:rPr>
            <a:t>Schools, or school districts, or even</a:t>
          </a:r>
          <a:br>
            <a:rPr lang="en-IN" sz="1000" kern="1200" dirty="0"/>
          </a:br>
          <a:r>
            <a:rPr lang="en-IN" sz="1000" kern="1200" dirty="0">
              <a:latin typeface="Times New Roman" panose="02020603050405020304" pitchFamily="18" charset="0"/>
            </a:rPr>
            <a:t>whole Village/ Taluk can be identified as being the target  group</a:t>
          </a:r>
          <a:endParaRPr lang="en-IN" sz="1000" kern="1200" dirty="0"/>
        </a:p>
      </dsp:txBody>
      <dsp:txXfrm>
        <a:off x="2447579" y="1097545"/>
        <a:ext cx="1581840" cy="1007814"/>
      </dsp:txXfrm>
    </dsp:sp>
    <dsp:sp modelId="{D8E5F9AE-AF3E-407E-BA94-B362D433FE4E}">
      <dsp:nvSpPr>
        <dsp:cNvPr id="0" name=""/>
        <dsp:cNvSpPr/>
      </dsp:nvSpPr>
      <dsp:spPr>
        <a:xfrm>
          <a:off x="2416224" y="2301411"/>
          <a:ext cx="1644550" cy="1070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IN" sz="1000" kern="1200" dirty="0">
              <a:latin typeface="Times New Roman" panose="02020603050405020304" pitchFamily="18" charset="0"/>
            </a:rPr>
            <a:t>If this can be done with easily-available data</a:t>
          </a:r>
          <a:br>
            <a:rPr lang="en-IN" sz="1000" kern="1200" dirty="0"/>
          </a:br>
          <a:r>
            <a:rPr lang="en-IN" sz="1000" kern="1200" dirty="0">
              <a:latin typeface="Times New Roman" panose="02020603050405020304" pitchFamily="18" charset="0"/>
            </a:rPr>
            <a:t>then there are no administrative costs to identifying</a:t>
          </a:r>
          <a:br>
            <a:rPr lang="en-IN" sz="1000" kern="1200" dirty="0"/>
          </a:br>
          <a:r>
            <a:rPr lang="en-IN" sz="1000" kern="1200" dirty="0">
              <a:latin typeface="Times New Roman" panose="02020603050405020304" pitchFamily="18" charset="0"/>
            </a:rPr>
            <a:t>the targeted areas.</a:t>
          </a:r>
          <a:endParaRPr lang="en-IN" sz="1000" kern="1200" dirty="0"/>
        </a:p>
      </dsp:txBody>
      <dsp:txXfrm>
        <a:off x="2447579" y="2332766"/>
        <a:ext cx="1581840" cy="1007814"/>
      </dsp:txXfrm>
    </dsp:sp>
    <dsp:sp modelId="{C1FF2805-106D-432D-8870-1CA235606521}">
      <dsp:nvSpPr>
        <dsp:cNvPr id="0" name=""/>
        <dsp:cNvSpPr/>
      </dsp:nvSpPr>
      <dsp:spPr>
        <a:xfrm>
          <a:off x="4420520" y="0"/>
          <a:ext cx="2055688" cy="3550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t>High- Risk Approach</a:t>
          </a:r>
        </a:p>
      </dsp:txBody>
      <dsp:txXfrm>
        <a:off x="4420520" y="0"/>
        <a:ext cx="2055688" cy="1065150"/>
      </dsp:txXfrm>
    </dsp:sp>
    <dsp:sp modelId="{A14F522C-A2DE-482B-AAE0-D01F0FA2E3C5}">
      <dsp:nvSpPr>
        <dsp:cNvPr id="0" name=""/>
        <dsp:cNvSpPr/>
      </dsp:nvSpPr>
      <dsp:spPr>
        <a:xfrm>
          <a:off x="4636170" y="1053637"/>
          <a:ext cx="1644550" cy="1070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IN" sz="1000" kern="1200" dirty="0">
              <a:latin typeface="Times New Roman" panose="02020603050405020304" pitchFamily="18" charset="0"/>
            </a:rPr>
            <a:t>Targeting individuals at high risk .</a:t>
          </a:r>
        </a:p>
        <a:p>
          <a:pPr marL="0" lvl="0" indent="0" algn="ctr" defTabSz="444500">
            <a:lnSpc>
              <a:spcPct val="90000"/>
            </a:lnSpc>
            <a:spcBef>
              <a:spcPct val="0"/>
            </a:spcBef>
            <a:spcAft>
              <a:spcPct val="35000"/>
            </a:spcAft>
            <a:buNone/>
          </a:pPr>
          <a:r>
            <a:rPr lang="en-IN" sz="1000" kern="1200" dirty="0">
              <a:latin typeface="Times New Roman" panose="02020603050405020304" pitchFamily="18" charset="0"/>
            </a:rPr>
            <a:t>risk</a:t>
          </a:r>
          <a:br>
            <a:rPr lang="en-IN" sz="1000" kern="1200" dirty="0"/>
          </a:br>
          <a:br>
            <a:rPr lang="en-IN" sz="1000" kern="1200" dirty="0"/>
          </a:br>
          <a:endParaRPr lang="en-IN" sz="1000" kern="1200" dirty="0"/>
        </a:p>
      </dsp:txBody>
      <dsp:txXfrm>
        <a:off x="4667525" y="1084992"/>
        <a:ext cx="1581840" cy="1007814"/>
      </dsp:txXfrm>
    </dsp:sp>
    <dsp:sp modelId="{D3961E37-5091-4E2B-B4AE-66C5D3C7578A}">
      <dsp:nvSpPr>
        <dsp:cNvPr id="0" name=""/>
        <dsp:cNvSpPr/>
      </dsp:nvSpPr>
      <dsp:spPr>
        <a:xfrm>
          <a:off x="4626089" y="2301411"/>
          <a:ext cx="1644550" cy="1070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IN" sz="1000" kern="1200" dirty="0">
              <a:latin typeface="Times New Roman" panose="02020603050405020304" pitchFamily="18" charset="0"/>
            </a:rPr>
            <a:t>Assessment models are far from precise at </a:t>
          </a:r>
          <a:r>
            <a:rPr lang="en-IN" sz="1000" kern="1200" dirty="0" err="1">
              <a:latin typeface="Times New Roman" panose="02020603050405020304" pitchFamily="18" charset="0"/>
            </a:rPr>
            <a:t>individ</a:t>
          </a:r>
          <a:r>
            <a:rPr lang="en-IN" sz="1000" kern="1200" dirty="0">
              <a:latin typeface="Times New Roman" panose="02020603050405020304" pitchFamily="18" charset="0"/>
            </a:rPr>
            <a:t>-</a:t>
          </a:r>
          <a:br>
            <a:rPr lang="en-IN" sz="1000" kern="1200" dirty="0"/>
          </a:br>
          <a:r>
            <a:rPr lang="en-IN" sz="1000" kern="1200" dirty="0" err="1">
              <a:latin typeface="Times New Roman" panose="02020603050405020304" pitchFamily="18" charset="0"/>
            </a:rPr>
            <a:t>ual</a:t>
          </a:r>
          <a:r>
            <a:rPr lang="en-IN" sz="1000" kern="1200" dirty="0">
              <a:latin typeface="Times New Roman" panose="02020603050405020304" pitchFamily="18" charset="0"/>
            </a:rPr>
            <a:t> levels; there are practical problems in</a:t>
          </a:r>
          <a:br>
            <a:rPr lang="en-IN" sz="1000" kern="1200" dirty="0"/>
          </a:br>
          <a:r>
            <a:rPr lang="en-IN" sz="1000" kern="1200" dirty="0">
              <a:latin typeface="Times New Roman" panose="02020603050405020304" pitchFamily="18" charset="0"/>
            </a:rPr>
            <a:t>treating the identified individuals successfully</a:t>
          </a:r>
          <a:endParaRPr lang="en-IN" sz="1000" kern="1200" dirty="0"/>
        </a:p>
      </dsp:txBody>
      <dsp:txXfrm>
        <a:off x="4657444" y="2332766"/>
        <a:ext cx="1581840" cy="1007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9A7DC-EDBA-4B52-A137-48BF80061C6A}">
      <dsp:nvSpPr>
        <dsp:cNvPr id="0" name=""/>
        <dsp:cNvSpPr/>
      </dsp:nvSpPr>
      <dsp:spPr>
        <a:xfrm>
          <a:off x="896111" y="75437"/>
          <a:ext cx="1941576" cy="1941576"/>
        </a:xfrm>
        <a:prstGeom prst="ellips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dirty="0">
              <a:ln>
                <a:noFill/>
              </a:ln>
              <a:solidFill>
                <a:schemeClr val="tx1"/>
              </a:solidFill>
              <a:effectLst/>
              <a:latin typeface="Arial" panose="020B0604020202020204" pitchFamily="34" charset="0"/>
            </a:rPr>
            <a:t>Sugary Food</a:t>
          </a:r>
        </a:p>
      </dsp:txBody>
      <dsp:txXfrm>
        <a:off x="1120139" y="336803"/>
        <a:ext cx="1493520" cy="616077"/>
      </dsp:txXfrm>
    </dsp:sp>
    <dsp:sp modelId="{AEEC363B-8E44-49C9-AED8-46E25B74D6E2}">
      <dsp:nvSpPr>
        <dsp:cNvPr id="0" name=""/>
        <dsp:cNvSpPr/>
      </dsp:nvSpPr>
      <dsp:spPr>
        <a:xfrm>
          <a:off x="1754885" y="934211"/>
          <a:ext cx="1941576" cy="194157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Time</a:t>
          </a:r>
        </a:p>
      </dsp:txBody>
      <dsp:txXfrm>
        <a:off x="2800349" y="1158239"/>
        <a:ext cx="746760" cy="1493520"/>
      </dsp:txXfrm>
    </dsp:sp>
    <dsp:sp modelId="{6504E8FF-3FB7-496D-A5E5-2FA522CEFD53}">
      <dsp:nvSpPr>
        <dsp:cNvPr id="0" name=""/>
        <dsp:cNvSpPr/>
      </dsp:nvSpPr>
      <dsp:spPr>
        <a:xfrm>
          <a:off x="896111" y="1792986"/>
          <a:ext cx="1941576" cy="194157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Bacteria</a:t>
          </a:r>
        </a:p>
      </dsp:txBody>
      <dsp:txXfrm>
        <a:off x="1120139" y="2857118"/>
        <a:ext cx="1493520" cy="616077"/>
      </dsp:txXfrm>
    </dsp:sp>
    <dsp:sp modelId="{B9DAC345-2B6D-4249-BF7E-65507E11A918}">
      <dsp:nvSpPr>
        <dsp:cNvPr id="0" name=""/>
        <dsp:cNvSpPr/>
      </dsp:nvSpPr>
      <dsp:spPr>
        <a:xfrm>
          <a:off x="37337" y="934211"/>
          <a:ext cx="1941576" cy="194157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panose="020B0604020202020204" pitchFamily="34" charset="0"/>
            </a:rPr>
            <a:t>Tooth</a:t>
          </a:r>
        </a:p>
      </dsp:txBody>
      <dsp:txXfrm>
        <a:off x="186689" y="1158239"/>
        <a:ext cx="746760" cy="14935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11057F-DB18-4F09-ACAE-DDE8928DAA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F822E7A1-0F21-4CA7-B30C-A9971B3EE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5FF476-E700-4033-BB98-FDFAF17CF99B}" type="datetimeFigureOut">
              <a:rPr lang="en-IN" smtClean="0"/>
              <a:pPr/>
              <a:t>27-11-2022</a:t>
            </a:fld>
            <a:endParaRPr lang="en-IN"/>
          </a:p>
        </p:txBody>
      </p:sp>
      <p:sp>
        <p:nvSpPr>
          <p:cNvPr id="4" name="Footer Placeholder 3">
            <a:extLst>
              <a:ext uri="{FF2B5EF4-FFF2-40B4-BE49-F238E27FC236}">
                <a16:creationId xmlns:a16="http://schemas.microsoft.com/office/drawing/2014/main" id="{2BD230E3-89E8-4EC1-8143-5E9978AB71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F1D9DFDF-0D43-4F91-A27B-6A3C359867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9949AF-AF2C-44B6-AABD-B6E658B02A61}" type="slidenum">
              <a:rPr lang="en-IN" smtClean="0"/>
              <a:pPr/>
              <a:t>‹#›</a:t>
            </a:fld>
            <a:endParaRPr lang="en-IN"/>
          </a:p>
        </p:txBody>
      </p:sp>
    </p:spTree>
    <p:extLst>
      <p:ext uri="{BB962C8B-B14F-4D97-AF65-F5344CB8AC3E}">
        <p14:creationId xmlns:p14="http://schemas.microsoft.com/office/powerpoint/2010/main" val="162747341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FA642-0D09-4350-B57A-8500B57ECF62}" type="datetimeFigureOut">
              <a:rPr lang="en-IN" smtClean="0"/>
              <a:pPr/>
              <a:t>27-11-2022</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3EFC-EA00-45F3-8608-C057BE0C9B2F}" type="slidenum">
              <a:rPr lang="en-IN" smtClean="0"/>
              <a:pPr/>
              <a:t>‹#›</a:t>
            </a:fld>
            <a:endParaRPr lang="en-IN"/>
          </a:p>
        </p:txBody>
      </p:sp>
    </p:spTree>
    <p:extLst>
      <p:ext uri="{BB962C8B-B14F-4D97-AF65-F5344CB8AC3E}">
        <p14:creationId xmlns:p14="http://schemas.microsoft.com/office/powerpoint/2010/main" val="53632521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p:nvPr>
        </p:nvSpPr>
        <p:spPr/>
        <p:txBody>
          <a:bodyPr/>
          <a:lstStyle/>
          <a:p>
            <a:endParaRPr lang="en-IN"/>
          </a:p>
        </p:txBody>
      </p:sp>
    </p:spTree>
    <p:extLst>
      <p:ext uri="{BB962C8B-B14F-4D97-AF65-F5344CB8AC3E}">
        <p14:creationId xmlns:p14="http://schemas.microsoft.com/office/powerpoint/2010/main" val="427581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p:nvPr>
        </p:nvSpPr>
        <p:spPr/>
        <p:txBody>
          <a:bodyPr/>
          <a:lstStyle/>
          <a:p>
            <a:endParaRPr lang="en-IN"/>
          </a:p>
        </p:txBody>
      </p:sp>
    </p:spTree>
    <p:extLst>
      <p:ext uri="{BB962C8B-B14F-4D97-AF65-F5344CB8AC3E}">
        <p14:creationId xmlns:p14="http://schemas.microsoft.com/office/powerpoint/2010/main" val="94086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p:nvPr>
        </p:nvSpPr>
        <p:spPr/>
        <p:txBody>
          <a:bodyPr/>
          <a:lstStyle/>
          <a:p>
            <a:endParaRPr lang="en-IN"/>
          </a:p>
        </p:txBody>
      </p:sp>
    </p:spTree>
    <p:extLst>
      <p:ext uri="{BB962C8B-B14F-4D97-AF65-F5344CB8AC3E}">
        <p14:creationId xmlns:p14="http://schemas.microsoft.com/office/powerpoint/2010/main" val="180390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84CC7BD1-A63A-4E0E-8499-FFEE4F8F248A}" type="datetime1">
              <a:rPr lang="en-US" smtClean="0"/>
              <a:pPr/>
              <a:t>11/27/2022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FCB173-3D27-4962-8828-CC6FF3BA5736}" type="datetime1">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2389F1-3034-46D4-95F9-E44961475C35}" type="datetime1">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903F4-ECF2-4261-865F-B644BA699206}" type="datetime1">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8EC1E6-DF14-42B4-903F-DFE49C33E445}" type="datetime1">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CAE7DB-6DBD-49AD-8155-601FA97DF2CB}" type="datetime1">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82C62F2-41DA-42EE-B61F-9EB2290CA148}" type="datetime1">
              <a:rPr lang="en-US" smtClean="0"/>
              <a:pPr/>
              <a:t>11/27/2022</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86F2276-5B37-417E-86E8-BF9BA99A5AE0}" type="datetime1">
              <a:rPr lang="en-US" smtClean="0"/>
              <a:pPr/>
              <a:t>11/27/2022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3B177-D179-4258-92D8-30B46AB70F46}" type="datetime1">
              <a:rPr lang="en-US" smtClean="0"/>
              <a:pPr/>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82DEB2-4176-4749-B372-A35C361EE411}" type="datetime1">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8EBE58C-F20B-4CA9-9471-F3C0CDB4ACEC}" type="datetime1">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E9866AC-1749-432E-A624-DB2D04B7BA74}" type="datetime1">
              <a:rPr lang="en-US" smtClean="0"/>
              <a:pPr/>
              <a:t>11/27/2022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jpe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8.png"/><Relationship Id="rId10" Type="http://schemas.openxmlformats.org/officeDocument/2006/relationships/diagramColors" Target="../diagrams/colors1.xml"/><Relationship Id="rId4" Type="http://schemas.openxmlformats.org/officeDocument/2006/relationships/image" Target="../media/image7.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56102"/>
            <a:ext cx="9144000" cy="1470025"/>
          </a:xfrm>
        </p:spPr>
        <p:txBody>
          <a:bodyPr>
            <a:normAutofit/>
          </a:bodyPr>
          <a:lstStyle/>
          <a:p>
            <a:pPr algn="ctr"/>
            <a:r>
              <a:rPr lang="en-US" sz="4000" dirty="0"/>
              <a:t>EPIDEMIOLOGY OF DENTAL CARIES- II</a:t>
            </a:r>
          </a:p>
        </p:txBody>
      </p:sp>
      <p:sp>
        <p:nvSpPr>
          <p:cNvPr id="3" name="Subtitle 2"/>
          <p:cNvSpPr>
            <a:spLocks noGrp="1"/>
          </p:cNvSpPr>
          <p:nvPr>
            <p:ph type="subTitle" idx="1"/>
          </p:nvPr>
        </p:nvSpPr>
        <p:spPr>
          <a:xfrm>
            <a:off x="3546953" y="4266885"/>
            <a:ext cx="5597047" cy="1676400"/>
          </a:xfrm>
        </p:spPr>
        <p:txBody>
          <a:bodyPr>
            <a:normAutofit fontScale="85000" lnSpcReduction="10000"/>
          </a:bodyPr>
          <a:lstStyle/>
          <a:p>
            <a:r>
              <a:rPr lang="en-US" dirty="0"/>
              <a:t>Dr. Pranav R. Kurup</a:t>
            </a:r>
          </a:p>
          <a:p>
            <a:r>
              <a:rPr lang="en-US" dirty="0"/>
              <a:t>MDS (Sr Lecturer) </a:t>
            </a:r>
          </a:p>
          <a:p>
            <a:r>
              <a:rPr lang="en-US" dirty="0"/>
              <a:t>Department of Public Health Dentistry</a:t>
            </a:r>
          </a:p>
          <a:p>
            <a:r>
              <a:rPr lang="en-US" dirty="0"/>
              <a:t>KMSDC&amp;H</a:t>
            </a:r>
          </a:p>
          <a:p>
            <a:r>
              <a:rPr lang="en-US" dirty="0"/>
              <a:t>Sumandeep Vidyapeeth Deemed University</a:t>
            </a:r>
          </a:p>
        </p:txBody>
      </p:sp>
      <p:grpSp>
        <p:nvGrpSpPr>
          <p:cNvPr id="7" name="Group 6">
            <a:extLst>
              <a:ext uri="{FF2B5EF4-FFF2-40B4-BE49-F238E27FC236}">
                <a16:creationId xmlns:a16="http://schemas.microsoft.com/office/drawing/2014/main" id="{4317FAB4-306E-4383-A69E-4B746B00A679}"/>
              </a:ext>
            </a:extLst>
          </p:cNvPr>
          <p:cNvGrpSpPr/>
          <p:nvPr/>
        </p:nvGrpSpPr>
        <p:grpSpPr>
          <a:xfrm>
            <a:off x="242170" y="154621"/>
            <a:ext cx="8531980" cy="2436493"/>
            <a:chOff x="242170" y="154621"/>
            <a:chExt cx="8531980" cy="2436493"/>
          </a:xfrm>
        </p:grpSpPr>
        <p:pic>
          <p:nvPicPr>
            <p:cNvPr id="5" name="Picture 4">
              <a:extLst>
                <a:ext uri="{FF2B5EF4-FFF2-40B4-BE49-F238E27FC236}">
                  <a16:creationId xmlns:a16="http://schemas.microsoft.com/office/drawing/2014/main" id="{1D861C91-BF8E-4A97-BDD0-8CFAD935C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170" y="254723"/>
              <a:ext cx="1739030" cy="1784219"/>
            </a:xfrm>
            <a:prstGeom prst="rect">
              <a:avLst/>
            </a:prstGeom>
          </p:spPr>
        </p:pic>
        <p:sp>
          <p:nvSpPr>
            <p:cNvPr id="6" name="TextBox 5">
              <a:extLst>
                <a:ext uri="{FF2B5EF4-FFF2-40B4-BE49-F238E27FC236}">
                  <a16:creationId xmlns:a16="http://schemas.microsoft.com/office/drawing/2014/main" id="{8A978231-36E0-4524-B4FA-9AA4AC493D9D}"/>
                </a:ext>
              </a:extLst>
            </p:cNvPr>
            <p:cNvSpPr txBox="1"/>
            <p:nvPr/>
          </p:nvSpPr>
          <p:spPr>
            <a:xfrm>
              <a:off x="1809750" y="2221782"/>
              <a:ext cx="55245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IN" dirty="0"/>
                <a:t>DEPARTMENT OF PUBLIC HEALTH DENTISTRY</a:t>
              </a:r>
            </a:p>
          </p:txBody>
        </p:sp>
        <p:pic>
          <p:nvPicPr>
            <p:cNvPr id="8" name="Picture 7">
              <a:extLst>
                <a:ext uri="{FF2B5EF4-FFF2-40B4-BE49-F238E27FC236}">
                  <a16:creationId xmlns:a16="http://schemas.microsoft.com/office/drawing/2014/main" id="{0C1BBF71-28D5-4A34-886D-7A139BACEB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81000"/>
              <a:ext cx="2068550" cy="1529692"/>
            </a:xfrm>
            <a:prstGeom prst="rect">
              <a:avLst/>
            </a:prstGeom>
          </p:spPr>
        </p:pic>
        <p:pic>
          <p:nvPicPr>
            <p:cNvPr id="11" name="Picture 10">
              <a:extLst>
                <a:ext uri="{FF2B5EF4-FFF2-40B4-BE49-F238E27FC236}">
                  <a16:creationId xmlns:a16="http://schemas.microsoft.com/office/drawing/2014/main" id="{6C82E02E-57E4-45C4-9D3A-DEB88D946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154621"/>
              <a:ext cx="2068551" cy="1884321"/>
            </a:xfrm>
            <a:prstGeom prst="ellipse">
              <a:avLst/>
            </a:prstGeom>
            <a:ln>
              <a:noFill/>
            </a:ln>
            <a:effectLst>
              <a:softEdge rad="112500"/>
            </a:effectLst>
          </p:spPr>
        </p:pic>
      </p:grpSp>
      <p:sp>
        <p:nvSpPr>
          <p:cNvPr id="12" name="Footer Placeholder 11">
            <a:extLst>
              <a:ext uri="{FF2B5EF4-FFF2-40B4-BE49-F238E27FC236}">
                <a16:creationId xmlns:a16="http://schemas.microsoft.com/office/drawing/2014/main" id="{81EF5185-29EA-4B1D-8419-8B1660E1AD94}"/>
              </a:ext>
            </a:extLst>
          </p:cNvPr>
          <p:cNvSpPr>
            <a:spLocks noGrp="1"/>
          </p:cNvSpPr>
          <p:nvPr>
            <p:ph type="ftr" sz="quarter" idx="11"/>
          </p:nvPr>
        </p:nvSpPr>
        <p:spPr>
          <a:xfrm>
            <a:off x="82985" y="5620119"/>
            <a:ext cx="2895600" cy="646331"/>
          </a:xfrm>
        </p:spPr>
        <p:txBody>
          <a:bodyPr/>
          <a:lstStyle/>
          <a:p>
            <a:pPr algn="ctr"/>
            <a:r>
              <a:rPr lang="en-US" sz="2000" b="1" dirty="0">
                <a:solidFill>
                  <a:srgbClr val="FF0000"/>
                </a:solidFill>
              </a:rPr>
              <a:t>Target Group : </a:t>
            </a:r>
          </a:p>
          <a:p>
            <a:pPr algn="ctr"/>
            <a:r>
              <a:rPr lang="en-US" sz="2000" b="1" dirty="0">
                <a:solidFill>
                  <a:srgbClr val="FF0000"/>
                </a:solidFill>
              </a:rPr>
              <a:t>IV BDS</a:t>
            </a:r>
          </a:p>
        </p:txBody>
      </p:sp>
      <p:sp>
        <p:nvSpPr>
          <p:cNvPr id="4" name="TextBox 3">
            <a:extLst>
              <a:ext uri="{FF2B5EF4-FFF2-40B4-BE49-F238E27FC236}">
                <a16:creationId xmlns:a16="http://schemas.microsoft.com/office/drawing/2014/main" id="{38CAA1A2-CAF4-477A-87EF-3904D390C3D2}"/>
              </a:ext>
            </a:extLst>
          </p:cNvPr>
          <p:cNvSpPr txBox="1"/>
          <p:nvPr/>
        </p:nvSpPr>
        <p:spPr>
          <a:xfrm>
            <a:off x="242170" y="4724400"/>
            <a:ext cx="257723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IN" dirty="0"/>
              <a:t>ACADEMIC</a:t>
            </a:r>
          </a:p>
          <a:p>
            <a:r>
              <a:rPr lang="en-IN" dirty="0"/>
              <a:t>YEAR</a:t>
            </a:r>
            <a:r>
              <a:rPr lang="en-IN"/>
              <a:t>: 2022-23</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503363"/>
            <a:ext cx="184150" cy="461963"/>
          </a:xfrm>
          <a:prstGeom prst="rect">
            <a:avLst/>
          </a:prstGeom>
          <a:noFill/>
          <a:ln w="9525">
            <a:noFill/>
            <a:miter lim="800000"/>
            <a:headEnd/>
            <a:tailEnd/>
          </a:ln>
        </p:spPr>
        <p:txBody>
          <a:bodyPr wrap="none" lIns="91422" tIns="45711" rIns="91422" bIns="45711">
            <a:spAutoFit/>
          </a:bodyPr>
          <a:lstStyle/>
          <a:p>
            <a:endParaRPr lang="en-AU"/>
          </a:p>
        </p:txBody>
      </p:sp>
      <p:sp>
        <p:nvSpPr>
          <p:cNvPr id="9219" name="Rectangle 3"/>
          <p:cNvSpPr>
            <a:spLocks noChangeArrowheads="1"/>
          </p:cNvSpPr>
          <p:nvPr/>
        </p:nvSpPr>
        <p:spPr bwMode="auto">
          <a:xfrm>
            <a:off x="0" y="-1503363"/>
            <a:ext cx="184150" cy="461963"/>
          </a:xfrm>
          <a:prstGeom prst="rect">
            <a:avLst/>
          </a:prstGeom>
          <a:noFill/>
          <a:ln w="9525">
            <a:noFill/>
            <a:miter lim="800000"/>
            <a:headEnd/>
            <a:tailEnd/>
          </a:ln>
        </p:spPr>
        <p:txBody>
          <a:bodyPr wrap="none" lIns="91422" tIns="45711" rIns="91422" bIns="45711">
            <a:spAutoFit/>
          </a:bodyPr>
          <a:lstStyle/>
          <a:p>
            <a:endParaRPr lang="en-AU"/>
          </a:p>
        </p:txBody>
      </p:sp>
      <p:graphicFrame>
        <p:nvGraphicFramePr>
          <p:cNvPr id="239631" name="Group 15"/>
          <p:cNvGraphicFramePr>
            <a:graphicFrameLocks noGrp="1"/>
          </p:cNvGraphicFramePr>
          <p:nvPr/>
        </p:nvGraphicFramePr>
        <p:xfrm>
          <a:off x="5214938" y="4465638"/>
          <a:ext cx="1649127" cy="289460"/>
        </p:xfrm>
        <a:graphic>
          <a:graphicData uri="http://schemas.openxmlformats.org/drawingml/2006/table">
            <a:tbl>
              <a:tblPr/>
              <a:tblGrid>
                <a:gridCol w="1649127">
                  <a:extLst>
                    <a:ext uri="{9D8B030D-6E8A-4147-A177-3AD203B41FA5}">
                      <a16:colId xmlns:a16="http://schemas.microsoft.com/office/drawing/2014/main" val="20000"/>
                    </a:ext>
                  </a:extLst>
                </a:gridCol>
              </a:tblGrid>
              <a:tr h="289415">
                <a:tc>
                  <a:txBody>
                    <a:bodyPr/>
                    <a:lstStyle/>
                    <a:p>
                      <a:pPr marL="0" marR="0" lvl="0" indent="0" algn="ctr" defTabSz="7667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cs typeface="Arial" charset="0"/>
                        </a:rPr>
                        <a:t> </a:t>
                      </a:r>
                      <a:endParaRPr kumimoji="0" lang="en-US" sz="2500" b="0" i="0" u="none" strike="noStrike" cap="none" normalizeH="0" baseline="0">
                        <a:ln>
                          <a:noFill/>
                        </a:ln>
                        <a:solidFill>
                          <a:schemeClr val="tx1"/>
                        </a:solidFill>
                        <a:effectLst/>
                        <a:latin typeface="Times New Roman" pitchFamily="18" charset="0"/>
                      </a:endParaRPr>
                    </a:p>
                  </a:txBody>
                  <a:tcPr marL="91345" marR="91345" marT="45670" marB="45670"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9222" name="Picture 10" descr="4"/>
          <p:cNvPicPr>
            <a:picLocks noChangeAspect="1" noChangeArrowheads="1"/>
          </p:cNvPicPr>
          <p:nvPr/>
        </p:nvPicPr>
        <p:blipFill>
          <a:blip r:embed="rId2" cstate="print"/>
          <a:srcRect b="13950"/>
          <a:stretch>
            <a:fillRect/>
          </a:stretch>
        </p:blipFill>
        <p:spPr bwMode="auto">
          <a:xfrm>
            <a:off x="762000" y="990600"/>
            <a:ext cx="7620000" cy="4876800"/>
          </a:xfrm>
          <a:prstGeom prst="rect">
            <a:avLst/>
          </a:prstGeom>
          <a:noFill/>
          <a:ln w="9525">
            <a:noFill/>
            <a:miter lim="800000"/>
            <a:headEnd/>
            <a:tailEnd/>
          </a:ln>
        </p:spPr>
      </p:pic>
      <p:sp>
        <p:nvSpPr>
          <p:cNvPr id="9223" name="Text Box 11"/>
          <p:cNvSpPr txBox="1">
            <a:spLocks noChangeArrowheads="1"/>
          </p:cNvSpPr>
          <p:nvPr/>
        </p:nvSpPr>
        <p:spPr bwMode="auto">
          <a:xfrm>
            <a:off x="76200" y="6316663"/>
            <a:ext cx="7770813" cy="461962"/>
          </a:xfrm>
          <a:prstGeom prst="rect">
            <a:avLst/>
          </a:prstGeom>
          <a:noFill/>
          <a:ln w="9525">
            <a:noFill/>
            <a:miter lim="800000"/>
            <a:headEnd/>
            <a:tailEnd/>
          </a:ln>
        </p:spPr>
        <p:txBody>
          <a:bodyPr lIns="91343" tIns="45672" rIns="91343" bIns="45672">
            <a:spAutoFit/>
          </a:bodyPr>
          <a:lstStyle/>
          <a:p>
            <a:pPr>
              <a:spcBef>
                <a:spcPct val="50000"/>
              </a:spcBef>
            </a:pPr>
            <a:r>
              <a:rPr lang="en-US" sz="1200" b="1">
                <a:solidFill>
                  <a:srgbClr val="003399"/>
                </a:solidFill>
                <a:latin typeface="Arial" charset="0"/>
              </a:rPr>
              <a:t>Jenkins GN. The physiology and biochemistry of the mouth, 4th Edition. Oxford: Blackwell Scientific Publications, 1978. Page 388.</a:t>
            </a:r>
            <a:endParaRPr lang="en-AU" sz="1200" b="1">
              <a:solidFill>
                <a:srgbClr val="003399"/>
              </a:solidFill>
              <a:latin typeface="Arial" charset="0"/>
            </a:endParaRPr>
          </a:p>
        </p:txBody>
      </p:sp>
      <p:sp>
        <p:nvSpPr>
          <p:cNvPr id="7" name="TextBox 6"/>
          <p:cNvSpPr txBox="1"/>
          <p:nvPr/>
        </p:nvSpPr>
        <p:spPr>
          <a:xfrm>
            <a:off x="1219200" y="2895600"/>
            <a:ext cx="1600200" cy="830263"/>
          </a:xfrm>
          <a:prstGeom prst="rect">
            <a:avLst/>
          </a:prstGeom>
          <a:solidFill>
            <a:schemeClr val="accent3">
              <a:lumMod val="95000"/>
            </a:schemeClr>
          </a:solidFill>
        </p:spPr>
        <p:txBody>
          <a:bodyPr>
            <a:spAutoFit/>
          </a:bodyPr>
          <a:lstStyle/>
          <a:p>
            <a:pPr algn="r">
              <a:defRPr/>
            </a:pPr>
            <a:r>
              <a:rPr lang="en-US" b="1" dirty="0">
                <a:latin typeface="Calibri" pitchFamily="34" charset="0"/>
              </a:rPr>
              <a:t>Dental</a:t>
            </a:r>
          </a:p>
          <a:p>
            <a:pPr algn="r">
              <a:defRPr/>
            </a:pPr>
            <a:r>
              <a:rPr lang="en-US" b="1" dirty="0">
                <a:latin typeface="Calibri" pitchFamily="34" charset="0"/>
              </a:rPr>
              <a:t>plaque pH</a:t>
            </a:r>
          </a:p>
        </p:txBody>
      </p:sp>
      <p:sp>
        <p:nvSpPr>
          <p:cNvPr id="8" name="TextBox 7"/>
          <p:cNvSpPr txBox="1"/>
          <p:nvPr/>
        </p:nvSpPr>
        <p:spPr>
          <a:xfrm>
            <a:off x="3951288" y="5486400"/>
            <a:ext cx="1600200" cy="400050"/>
          </a:xfrm>
          <a:prstGeom prst="rect">
            <a:avLst/>
          </a:prstGeom>
          <a:solidFill>
            <a:schemeClr val="accent3">
              <a:lumMod val="95000"/>
            </a:schemeClr>
          </a:solidFill>
        </p:spPr>
        <p:txBody>
          <a:bodyPr>
            <a:spAutoFit/>
          </a:bodyPr>
          <a:lstStyle/>
          <a:p>
            <a:pPr algn="r">
              <a:defRPr/>
            </a:pPr>
            <a:r>
              <a:rPr lang="en-US" sz="2000" b="1" dirty="0">
                <a:latin typeface="Calibri" pitchFamily="34" charset="0"/>
              </a:rPr>
              <a:t>Minutes</a:t>
            </a:r>
          </a:p>
        </p:txBody>
      </p:sp>
      <p:sp>
        <p:nvSpPr>
          <p:cNvPr id="9" name="TextBox 8"/>
          <p:cNvSpPr txBox="1"/>
          <p:nvPr/>
        </p:nvSpPr>
        <p:spPr>
          <a:xfrm>
            <a:off x="3298825" y="1011238"/>
            <a:ext cx="3200400" cy="523875"/>
          </a:xfrm>
          <a:prstGeom prst="rect">
            <a:avLst/>
          </a:prstGeom>
          <a:solidFill>
            <a:schemeClr val="accent3">
              <a:lumMod val="95000"/>
            </a:schemeClr>
          </a:solidFill>
        </p:spPr>
        <p:txBody>
          <a:bodyPr>
            <a:spAutoFit/>
          </a:bodyPr>
          <a:lstStyle/>
          <a:p>
            <a:pPr algn="r">
              <a:defRPr/>
            </a:pPr>
            <a:r>
              <a:rPr lang="en-US" sz="2800" b="1" dirty="0">
                <a:latin typeface="Calibri" pitchFamily="34" charset="0"/>
              </a:rPr>
              <a:t>10% glucose rinse</a:t>
            </a:r>
          </a:p>
        </p:txBody>
      </p:sp>
      <p:sp>
        <p:nvSpPr>
          <p:cNvPr id="10" name="TextBox 9"/>
          <p:cNvSpPr txBox="1"/>
          <p:nvPr/>
        </p:nvSpPr>
        <p:spPr>
          <a:xfrm>
            <a:off x="5181600" y="3741738"/>
            <a:ext cx="2209800" cy="646112"/>
          </a:xfrm>
          <a:prstGeom prst="rect">
            <a:avLst/>
          </a:prstGeom>
          <a:solidFill>
            <a:schemeClr val="accent3">
              <a:lumMod val="95000"/>
            </a:schemeClr>
          </a:solidFill>
        </p:spPr>
        <p:txBody>
          <a:bodyPr>
            <a:spAutoFit/>
          </a:bodyPr>
          <a:lstStyle/>
          <a:p>
            <a:pPr algn="r">
              <a:defRPr/>
            </a:pPr>
            <a:r>
              <a:rPr lang="en-US" sz="1800" b="1" dirty="0">
                <a:latin typeface="Calibri" pitchFamily="34" charset="0"/>
              </a:rPr>
              <a:t>Critical pH for tooth enamel dissolution</a:t>
            </a:r>
          </a:p>
        </p:txBody>
      </p:sp>
      <p:cxnSp>
        <p:nvCxnSpPr>
          <p:cNvPr id="9228" name="Straight Arrow Connector 11"/>
          <p:cNvCxnSpPr>
            <a:cxnSpLocks noChangeShapeType="1"/>
          </p:cNvCxnSpPr>
          <p:nvPr/>
        </p:nvCxnSpPr>
        <p:spPr bwMode="auto">
          <a:xfrm rot="16200000" flipV="1">
            <a:off x="5524500" y="3444875"/>
            <a:ext cx="457200" cy="228600"/>
          </a:xfrm>
          <a:prstGeom prst="straightConnector1">
            <a:avLst/>
          </a:prstGeom>
          <a:noFill/>
          <a:ln w="38100" algn="ctr">
            <a:solidFill>
              <a:schemeClr val="tx1"/>
            </a:solidFill>
            <a:round/>
            <a:headEnd/>
            <a:tailEnd type="arrow" w="med" len="med"/>
          </a:ln>
        </p:spPr>
      </p:cxnSp>
      <p:sp>
        <p:nvSpPr>
          <p:cNvPr id="12" name="TextBox 11"/>
          <p:cNvSpPr txBox="1"/>
          <p:nvPr/>
        </p:nvSpPr>
        <p:spPr>
          <a:xfrm>
            <a:off x="1752600" y="533400"/>
            <a:ext cx="5791200" cy="400110"/>
          </a:xfrm>
          <a:prstGeom prst="rect">
            <a:avLst/>
          </a:prstGeom>
          <a:noFill/>
        </p:spPr>
        <p:txBody>
          <a:bodyPr wrap="square" rtlCol="0">
            <a:spAutoFit/>
          </a:bodyPr>
          <a:lstStyle/>
          <a:p>
            <a:pPr algn="ctr"/>
            <a:r>
              <a:rPr lang="en-US" sz="2000" b="1" dirty="0"/>
              <a:t>STEPHAN’S CURVE</a:t>
            </a:r>
          </a:p>
        </p:txBody>
      </p:sp>
      <p:sp>
        <p:nvSpPr>
          <p:cNvPr id="2" name="Footer Placeholder 1">
            <a:extLst>
              <a:ext uri="{FF2B5EF4-FFF2-40B4-BE49-F238E27FC236}">
                <a16:creationId xmlns:a16="http://schemas.microsoft.com/office/drawing/2014/main" id="{EECAB0F1-7095-4E15-8491-1F79E1479A1C}"/>
              </a:ext>
            </a:extLst>
          </p:cNvPr>
          <p:cNvSpPr>
            <a:spLocks noGrp="1"/>
          </p:cNvSpPr>
          <p:nvPr>
            <p:ph type="ftr" sz="quarter" idx="11"/>
          </p:nvPr>
        </p:nvSpPr>
        <p:spPr/>
        <p:txBody>
          <a:bodyP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503363"/>
            <a:ext cx="184150" cy="461963"/>
          </a:xfrm>
          <a:prstGeom prst="rect">
            <a:avLst/>
          </a:prstGeom>
          <a:noFill/>
          <a:ln w="9525">
            <a:noFill/>
            <a:miter lim="800000"/>
            <a:headEnd/>
            <a:tailEnd/>
          </a:ln>
        </p:spPr>
        <p:txBody>
          <a:bodyPr wrap="none" lIns="91422" tIns="45711" rIns="91422" bIns="45711">
            <a:spAutoFit/>
          </a:bodyPr>
          <a:lstStyle/>
          <a:p>
            <a:endParaRPr lang="en-AU"/>
          </a:p>
        </p:txBody>
      </p:sp>
      <p:sp>
        <p:nvSpPr>
          <p:cNvPr id="10243" name="Rectangle 3"/>
          <p:cNvSpPr>
            <a:spLocks noChangeArrowheads="1"/>
          </p:cNvSpPr>
          <p:nvPr/>
        </p:nvSpPr>
        <p:spPr bwMode="auto">
          <a:xfrm>
            <a:off x="0" y="-1503363"/>
            <a:ext cx="184150" cy="461963"/>
          </a:xfrm>
          <a:prstGeom prst="rect">
            <a:avLst/>
          </a:prstGeom>
          <a:noFill/>
          <a:ln w="9525">
            <a:noFill/>
            <a:miter lim="800000"/>
            <a:headEnd/>
            <a:tailEnd/>
          </a:ln>
        </p:spPr>
        <p:txBody>
          <a:bodyPr wrap="none" lIns="91422" tIns="45711" rIns="91422" bIns="45711">
            <a:spAutoFit/>
          </a:bodyPr>
          <a:lstStyle/>
          <a:p>
            <a:endParaRPr lang="en-AU"/>
          </a:p>
        </p:txBody>
      </p:sp>
      <p:graphicFrame>
        <p:nvGraphicFramePr>
          <p:cNvPr id="242703" name="Group 15"/>
          <p:cNvGraphicFramePr>
            <a:graphicFrameLocks noGrp="1"/>
          </p:cNvGraphicFramePr>
          <p:nvPr/>
        </p:nvGraphicFramePr>
        <p:xfrm>
          <a:off x="5214938" y="4465638"/>
          <a:ext cx="1649127" cy="289460"/>
        </p:xfrm>
        <a:graphic>
          <a:graphicData uri="http://schemas.openxmlformats.org/drawingml/2006/table">
            <a:tbl>
              <a:tblPr/>
              <a:tblGrid>
                <a:gridCol w="1649127">
                  <a:extLst>
                    <a:ext uri="{9D8B030D-6E8A-4147-A177-3AD203B41FA5}">
                      <a16:colId xmlns:a16="http://schemas.microsoft.com/office/drawing/2014/main" val="20000"/>
                    </a:ext>
                  </a:extLst>
                </a:gridCol>
              </a:tblGrid>
              <a:tr h="289415">
                <a:tc>
                  <a:txBody>
                    <a:bodyPr/>
                    <a:lstStyle/>
                    <a:p>
                      <a:pPr marL="0" marR="0" lvl="0" indent="0" algn="ctr" defTabSz="766763"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cs typeface="Arial" charset="0"/>
                        </a:rPr>
                        <a:t> </a:t>
                      </a:r>
                      <a:endParaRPr kumimoji="0" lang="en-US" sz="2500" b="0" i="0" u="none" strike="noStrike" cap="none" normalizeH="0" baseline="0">
                        <a:ln>
                          <a:noFill/>
                        </a:ln>
                        <a:solidFill>
                          <a:schemeClr val="tx1"/>
                        </a:solidFill>
                        <a:effectLst/>
                        <a:latin typeface="Times New Roman" pitchFamily="18" charset="0"/>
                      </a:endParaRPr>
                    </a:p>
                  </a:txBody>
                  <a:tcPr marL="91345" marR="91345" marT="45670" marB="45670"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246" name="Picture 10" descr="5"/>
          <p:cNvPicPr>
            <a:picLocks noChangeAspect="1" noChangeArrowheads="1"/>
          </p:cNvPicPr>
          <p:nvPr/>
        </p:nvPicPr>
        <p:blipFill>
          <a:blip r:embed="rId2" cstate="print"/>
          <a:srcRect/>
          <a:stretch>
            <a:fillRect/>
          </a:stretch>
        </p:blipFill>
        <p:spPr bwMode="auto">
          <a:xfrm>
            <a:off x="0" y="76200"/>
            <a:ext cx="8532813" cy="6334125"/>
          </a:xfrm>
          <a:prstGeom prst="rect">
            <a:avLst/>
          </a:prstGeom>
          <a:noFill/>
          <a:ln w="9525">
            <a:noFill/>
            <a:miter lim="800000"/>
            <a:headEnd/>
            <a:tailEnd/>
          </a:ln>
        </p:spPr>
      </p:pic>
      <p:sp>
        <p:nvSpPr>
          <p:cNvPr id="10247" name="Text Box 11"/>
          <p:cNvSpPr txBox="1">
            <a:spLocks noChangeArrowheads="1"/>
          </p:cNvSpPr>
          <p:nvPr/>
        </p:nvSpPr>
        <p:spPr bwMode="auto">
          <a:xfrm>
            <a:off x="2897188" y="6316663"/>
            <a:ext cx="6170612" cy="461962"/>
          </a:xfrm>
          <a:prstGeom prst="rect">
            <a:avLst/>
          </a:prstGeom>
          <a:noFill/>
          <a:ln w="9525">
            <a:noFill/>
            <a:miter lim="800000"/>
            <a:headEnd/>
            <a:tailEnd/>
          </a:ln>
        </p:spPr>
        <p:txBody>
          <a:bodyPr lIns="91343" tIns="45672" rIns="91343" bIns="45672">
            <a:spAutoFit/>
          </a:bodyPr>
          <a:lstStyle/>
          <a:p>
            <a:pPr algn="r">
              <a:spcBef>
                <a:spcPct val="50000"/>
              </a:spcBef>
            </a:pPr>
            <a:r>
              <a:rPr lang="en-US" sz="1200" b="1">
                <a:solidFill>
                  <a:srgbClr val="003399"/>
                </a:solidFill>
                <a:latin typeface="Arial" charset="0"/>
              </a:rPr>
              <a:t>Jenkins GN. The physiology and biochemistry of the mouth, 4th Edition. Oxford: Blackwell Scientific Publications, 1978. Page 389.</a:t>
            </a:r>
            <a:endParaRPr lang="en-AU" sz="1200" b="1">
              <a:solidFill>
                <a:srgbClr val="003399"/>
              </a:solidFill>
              <a:latin typeface="Arial" charset="0"/>
            </a:endParaRPr>
          </a:p>
        </p:txBody>
      </p:sp>
      <p:sp>
        <p:nvSpPr>
          <p:cNvPr id="2" name="Footer Placeholder 1">
            <a:extLst>
              <a:ext uri="{FF2B5EF4-FFF2-40B4-BE49-F238E27FC236}">
                <a16:creationId xmlns:a16="http://schemas.microsoft.com/office/drawing/2014/main" id="{EF0ADB6F-B0FE-4F76-BF06-ED28D093E83F}"/>
              </a:ext>
            </a:extLst>
          </p:cNvPr>
          <p:cNvSpPr>
            <a:spLocks noGrp="1"/>
          </p:cNvSpPr>
          <p:nvPr>
            <p:ph type="ftr" sz="quarter" idx="11"/>
          </p:nvPr>
        </p:nvSpPr>
        <p:spPr/>
        <p:txBody>
          <a:bodyP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ealth education 1"/>
          <p:cNvPicPr>
            <a:picLocks noChangeAspect="1" noChangeArrowheads="1"/>
          </p:cNvPicPr>
          <p:nvPr/>
        </p:nvPicPr>
        <p:blipFill>
          <a:blip r:embed="rId2" cstate="print">
            <a:grayscl/>
          </a:blip>
          <a:srcRect l="3333" t="5035" r="5556" b="4754"/>
          <a:stretch>
            <a:fillRect/>
          </a:stretch>
        </p:blipFill>
        <p:spPr bwMode="auto">
          <a:xfrm>
            <a:off x="0" y="0"/>
            <a:ext cx="9144000" cy="685800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5D6277E8-C833-45B2-9E7D-283748ACFD9C}"/>
              </a:ext>
            </a:extLst>
          </p:cNvPr>
          <p:cNvSpPr>
            <a:spLocks noGrp="1"/>
          </p:cNvSpPr>
          <p:nvPr>
            <p:ph type="ftr" sz="quarter" idx="11"/>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87036" y="854264"/>
            <a:ext cx="8956964" cy="646331"/>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C00000"/>
                </a:solidFill>
                <a:latin typeface="Arial" charset="0"/>
              </a:rPr>
              <a:t>The </a:t>
            </a:r>
            <a:r>
              <a:rPr lang="en-US" sz="3600" b="1" dirty="0" err="1">
                <a:solidFill>
                  <a:srgbClr val="C00000"/>
                </a:solidFill>
                <a:latin typeface="Arial" charset="0"/>
              </a:rPr>
              <a:t>Vipeholm</a:t>
            </a:r>
            <a:r>
              <a:rPr lang="en-US" sz="3600" b="1" dirty="0">
                <a:solidFill>
                  <a:srgbClr val="C00000"/>
                </a:solidFill>
                <a:latin typeface="Arial" charset="0"/>
              </a:rPr>
              <a:t> Study</a:t>
            </a:r>
          </a:p>
        </p:txBody>
      </p:sp>
      <p:sp>
        <p:nvSpPr>
          <p:cNvPr id="11267" name="Text Box 3"/>
          <p:cNvSpPr txBox="1">
            <a:spLocks noChangeArrowheads="1"/>
          </p:cNvSpPr>
          <p:nvPr/>
        </p:nvSpPr>
        <p:spPr bwMode="auto">
          <a:xfrm>
            <a:off x="76200" y="6264275"/>
            <a:ext cx="8492836" cy="307777"/>
          </a:xfrm>
          <a:prstGeom prst="rect">
            <a:avLst/>
          </a:prstGeom>
          <a:noFill/>
          <a:ln w="9525">
            <a:noFill/>
            <a:miter lim="800000"/>
            <a:headEnd/>
            <a:tailEnd/>
          </a:ln>
        </p:spPr>
        <p:txBody>
          <a:bodyPr wrap="square">
            <a:spAutoFit/>
          </a:bodyPr>
          <a:lstStyle/>
          <a:p>
            <a:pPr>
              <a:spcBef>
                <a:spcPct val="50000"/>
              </a:spcBef>
            </a:pPr>
            <a:r>
              <a:rPr lang="en-US" sz="1400" dirty="0" err="1">
                <a:solidFill>
                  <a:srgbClr val="003366"/>
                </a:solidFill>
                <a:latin typeface="Arial" charset="0"/>
              </a:rPr>
              <a:t>Gustafsson</a:t>
            </a:r>
            <a:r>
              <a:rPr lang="en-US" sz="1400" dirty="0">
                <a:solidFill>
                  <a:srgbClr val="003366"/>
                </a:solidFill>
                <a:latin typeface="Arial" charset="0"/>
              </a:rPr>
              <a:t> et al. (1954). The Vipeholm dental caries study. </a:t>
            </a:r>
            <a:r>
              <a:rPr lang="en-US" sz="1400" dirty="0" err="1">
                <a:solidFill>
                  <a:srgbClr val="003366"/>
                </a:solidFill>
                <a:latin typeface="Arial" charset="0"/>
              </a:rPr>
              <a:t>Acta</a:t>
            </a:r>
            <a:r>
              <a:rPr lang="en-US" sz="1400" dirty="0">
                <a:solidFill>
                  <a:srgbClr val="003366"/>
                </a:solidFill>
                <a:latin typeface="Arial" charset="0"/>
              </a:rPr>
              <a:t> </a:t>
            </a:r>
            <a:r>
              <a:rPr lang="en-US" sz="1400" dirty="0" err="1">
                <a:solidFill>
                  <a:srgbClr val="003366"/>
                </a:solidFill>
                <a:latin typeface="Arial" charset="0"/>
              </a:rPr>
              <a:t>Odontlogica</a:t>
            </a:r>
            <a:r>
              <a:rPr lang="en-US" sz="1400" dirty="0">
                <a:solidFill>
                  <a:srgbClr val="003366"/>
                </a:solidFill>
                <a:latin typeface="Arial" charset="0"/>
              </a:rPr>
              <a:t> </a:t>
            </a:r>
            <a:r>
              <a:rPr lang="en-US" sz="1400" dirty="0" err="1">
                <a:solidFill>
                  <a:srgbClr val="003366"/>
                </a:solidFill>
                <a:latin typeface="Arial" charset="0"/>
              </a:rPr>
              <a:t>Scandinavica</a:t>
            </a:r>
            <a:r>
              <a:rPr lang="en-US" sz="1400" dirty="0">
                <a:solidFill>
                  <a:srgbClr val="003366"/>
                </a:solidFill>
                <a:latin typeface="Arial" charset="0"/>
              </a:rPr>
              <a:t> 11:232-364. </a:t>
            </a:r>
          </a:p>
        </p:txBody>
      </p:sp>
      <p:sp>
        <p:nvSpPr>
          <p:cNvPr id="4" name="TextBox 3"/>
          <p:cNvSpPr txBox="1"/>
          <p:nvPr/>
        </p:nvSpPr>
        <p:spPr>
          <a:xfrm>
            <a:off x="169930" y="1676400"/>
            <a:ext cx="8458200" cy="3693319"/>
          </a:xfrm>
          <a:prstGeom prst="rect">
            <a:avLst/>
          </a:prstGeom>
          <a:noFill/>
        </p:spPr>
        <p:txBody>
          <a:bodyPr wrap="square" rtlCol="0">
            <a:spAutoFit/>
          </a:bodyPr>
          <a:lstStyle/>
          <a:p>
            <a:r>
              <a:rPr lang="en-IN" dirty="0"/>
              <a:t>Conducted from 1945 - 1953 at the </a:t>
            </a:r>
            <a:r>
              <a:rPr lang="en-IN" dirty="0" err="1"/>
              <a:t>Vipeholm</a:t>
            </a:r>
            <a:r>
              <a:rPr lang="en-IN" dirty="0"/>
              <a:t> Hospital in Lund, Sweden, an institute for the mentally-deficient.</a:t>
            </a:r>
            <a:br>
              <a:rPr lang="en-IN" dirty="0"/>
            </a:br>
            <a:br>
              <a:rPr lang="en-IN" dirty="0"/>
            </a:br>
            <a:r>
              <a:rPr lang="en-IN" dirty="0"/>
              <a:t>The aim of the </a:t>
            </a:r>
            <a:r>
              <a:rPr lang="en-IN" dirty="0" err="1"/>
              <a:t>Vipeholm</a:t>
            </a:r>
            <a:r>
              <a:rPr lang="en-IN" dirty="0"/>
              <a:t> Study (</a:t>
            </a:r>
            <a:r>
              <a:rPr lang="en-IN" dirty="0" err="1"/>
              <a:t>Gustaffson</a:t>
            </a:r>
            <a:r>
              <a:rPr lang="en-IN" dirty="0"/>
              <a:t>, </a:t>
            </a:r>
            <a:r>
              <a:rPr lang="en-IN" i="1" dirty="0"/>
              <a:t>et al.</a:t>
            </a:r>
            <a:r>
              <a:rPr lang="en-IN" dirty="0"/>
              <a:t>1954) was to determine the relationship between diet, frequency of sugar intake and dental caries. </a:t>
            </a:r>
          </a:p>
          <a:p>
            <a:endParaRPr lang="en-IN" dirty="0"/>
          </a:p>
          <a:p>
            <a:r>
              <a:rPr lang="en-IN" dirty="0"/>
              <a:t>The variables included the type of sugar ingested (sticky or non-sticky form) and the frequency of sugar intake (at meals or in between meals). </a:t>
            </a:r>
          </a:p>
          <a:p>
            <a:endParaRPr lang="en-IN" dirty="0"/>
          </a:p>
          <a:p>
            <a:r>
              <a:rPr lang="en-IN" dirty="0"/>
              <a:t>The subjects (436 patients) were split into one control group and six main test groups, where the 'bread' and '24-toffee' groups were further divided into two separate groups according to gender.</a:t>
            </a:r>
            <a:br>
              <a:rPr lang="en-IN" dirty="0"/>
            </a:b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7"/>
          <p:cNvPicPr>
            <a:picLocks noChangeAspect="1" noChangeArrowheads="1"/>
          </p:cNvPicPr>
          <p:nvPr/>
        </p:nvPicPr>
        <p:blipFill>
          <a:blip r:embed="rId2" cstate="print"/>
          <a:srcRect/>
          <a:stretch>
            <a:fillRect/>
          </a:stretch>
        </p:blipFill>
        <p:spPr bwMode="auto">
          <a:xfrm>
            <a:off x="447675" y="152400"/>
            <a:ext cx="8248650" cy="6096000"/>
          </a:xfrm>
          <a:prstGeom prst="rect">
            <a:avLst/>
          </a:prstGeom>
          <a:noFill/>
          <a:ln w="9525">
            <a:noFill/>
            <a:miter lim="800000"/>
            <a:headEnd/>
            <a:tailEnd/>
          </a:ln>
        </p:spPr>
      </p:pic>
      <p:sp>
        <p:nvSpPr>
          <p:cNvPr id="12291" name="Text Box 3"/>
          <p:cNvSpPr txBox="1">
            <a:spLocks noChangeArrowheads="1"/>
          </p:cNvSpPr>
          <p:nvPr/>
        </p:nvSpPr>
        <p:spPr bwMode="auto">
          <a:xfrm>
            <a:off x="76200" y="6264275"/>
            <a:ext cx="4572000" cy="517525"/>
          </a:xfrm>
          <a:prstGeom prst="rect">
            <a:avLst/>
          </a:prstGeom>
          <a:noFill/>
          <a:ln w="9525">
            <a:noFill/>
            <a:miter lim="800000"/>
            <a:headEnd/>
            <a:tailEnd/>
          </a:ln>
        </p:spPr>
        <p:txBody>
          <a:bodyPr>
            <a:spAutoFit/>
          </a:bodyPr>
          <a:lstStyle/>
          <a:p>
            <a:pPr>
              <a:spcBef>
                <a:spcPct val="50000"/>
              </a:spcBef>
            </a:pPr>
            <a:r>
              <a:rPr lang="en-US" sz="1400">
                <a:solidFill>
                  <a:srgbClr val="003366"/>
                </a:solidFill>
                <a:latin typeface="Arial" charset="0"/>
              </a:rPr>
              <a:t>Gustafsson et al. (1954). The Vipeholm dental caries study. Acta Odontlogica Scandinavica 11:232-364.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5728"/>
            <a:ext cx="8229600" cy="1066800"/>
          </a:xfrm>
        </p:spPr>
        <p:txBody>
          <a:bodyPr>
            <a:normAutofit/>
          </a:bodyPr>
          <a:lstStyle/>
          <a:p>
            <a:pPr algn="just"/>
            <a:r>
              <a:rPr lang="en-IN" sz="3200" dirty="0"/>
              <a:t>Main conclusions from the </a:t>
            </a:r>
            <a:r>
              <a:rPr lang="en-IN" sz="3200" dirty="0" err="1"/>
              <a:t>Vipeholm</a:t>
            </a:r>
            <a:r>
              <a:rPr lang="en-IN" sz="3200" dirty="0"/>
              <a:t> Study are:</a:t>
            </a:r>
          </a:p>
        </p:txBody>
      </p:sp>
      <p:sp>
        <p:nvSpPr>
          <p:cNvPr id="3" name="Content Placeholder 2"/>
          <p:cNvSpPr>
            <a:spLocks noGrp="1"/>
          </p:cNvSpPr>
          <p:nvPr>
            <p:ph idx="1"/>
          </p:nvPr>
        </p:nvSpPr>
        <p:spPr>
          <a:xfrm>
            <a:off x="-228599" y="2819400"/>
            <a:ext cx="9296400" cy="4898136"/>
          </a:xfrm>
        </p:spPr>
        <p:txBody>
          <a:bodyPr>
            <a:normAutofit/>
          </a:bodyPr>
          <a:lstStyle/>
          <a:p>
            <a:pPr algn="just">
              <a:buNone/>
            </a:pPr>
            <a:br>
              <a:rPr lang="en-IN" dirty="0"/>
            </a:br>
            <a:br>
              <a:rPr lang="en-IN" dirty="0"/>
            </a:br>
            <a:r>
              <a:rPr lang="en-IN" dirty="0"/>
              <a:t>1.</a:t>
            </a:r>
            <a:r>
              <a:rPr lang="en-IN" sz="3400" dirty="0"/>
              <a:t> </a:t>
            </a:r>
            <a:r>
              <a:rPr lang="en-IN" sz="2600" dirty="0">
                <a:latin typeface="Times New Roman" panose="02020603050405020304" pitchFamily="18" charset="0"/>
                <a:cs typeface="Times New Roman" panose="02020603050405020304" pitchFamily="18" charset="0"/>
              </a:rPr>
              <a:t>Increase in carbohydrate increases the caries activity. </a:t>
            </a:r>
            <a:br>
              <a:rPr lang="en-IN" sz="2600" dirty="0">
                <a:latin typeface="Times New Roman" panose="02020603050405020304" pitchFamily="18" charset="0"/>
                <a:cs typeface="Times New Roman" panose="02020603050405020304" pitchFamily="18" charset="0"/>
              </a:rPr>
            </a:br>
            <a:br>
              <a:rPr lang="en-IN" sz="2600" dirty="0">
                <a:latin typeface="Times New Roman" panose="02020603050405020304" pitchFamily="18" charset="0"/>
                <a:cs typeface="Times New Roman" panose="02020603050405020304" pitchFamily="18" charset="0"/>
              </a:rPr>
            </a:br>
            <a:r>
              <a:rPr lang="en-IN" sz="2600" dirty="0">
                <a:latin typeface="Times New Roman" panose="02020603050405020304" pitchFamily="18" charset="0"/>
                <a:cs typeface="Times New Roman" panose="02020603050405020304" pitchFamily="18" charset="0"/>
              </a:rPr>
              <a:t>2. Sugar consumption in between meals has a larger effect on increasing dental caries activity than sugar consumption during meals.</a:t>
            </a:r>
            <a:br>
              <a:rPr lang="en-IN" sz="2600" dirty="0">
                <a:latin typeface="Times New Roman" panose="02020603050405020304" pitchFamily="18" charset="0"/>
                <a:cs typeface="Times New Roman" panose="02020603050405020304" pitchFamily="18" charset="0"/>
              </a:rPr>
            </a:br>
            <a:br>
              <a:rPr lang="en-IN" sz="3400" b="1" dirty="0"/>
            </a:br>
            <a:endParaRPr lang="en-IN" b="1" dirty="0"/>
          </a:p>
        </p:txBody>
      </p:sp>
      <p:pic>
        <p:nvPicPr>
          <p:cNvPr id="4" name="Picture 3">
            <a:extLst>
              <a:ext uri="{FF2B5EF4-FFF2-40B4-BE49-F238E27FC236}">
                <a16:creationId xmlns:a16="http://schemas.microsoft.com/office/drawing/2014/main" id="{08BCC551-1E8D-4C66-B669-023840D5ED12}"/>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32" y="914400"/>
            <a:ext cx="8229600" cy="1066800"/>
          </a:xfrm>
        </p:spPr>
        <p:txBody>
          <a:bodyPr>
            <a:normAutofit fontScale="90000"/>
          </a:bodyPr>
          <a:lstStyle/>
          <a:p>
            <a:r>
              <a:rPr lang="en-IN" b="1" dirty="0"/>
              <a:t>Other conclusions include</a:t>
            </a:r>
            <a:r>
              <a:rPr lang="en-IN" dirty="0"/>
              <a:t>:</a:t>
            </a:r>
            <a:br>
              <a:rPr lang="en-IN" dirty="0"/>
            </a:br>
            <a:endParaRPr lang="en-IN" dirty="0"/>
          </a:p>
        </p:txBody>
      </p:sp>
      <p:sp>
        <p:nvSpPr>
          <p:cNvPr id="3" name="Content Placeholder 2"/>
          <p:cNvSpPr>
            <a:spLocks noGrp="1"/>
          </p:cNvSpPr>
          <p:nvPr>
            <p:ph idx="1"/>
          </p:nvPr>
        </p:nvSpPr>
        <p:spPr>
          <a:xfrm>
            <a:off x="295532" y="1981200"/>
            <a:ext cx="8839200" cy="4212336"/>
          </a:xfrm>
        </p:spPr>
        <p:txBody>
          <a:bodyPr>
            <a:normAutofit/>
          </a:bodyPr>
          <a:lstStyle/>
          <a:p>
            <a:pPr algn="just">
              <a:buNone/>
            </a:pPr>
            <a:r>
              <a:rPr lang="en-IN" dirty="0"/>
              <a:t>a)The risk of caries activity is greater if the sugar is consumed in the form that will be retained on the surface of teeth.</a:t>
            </a:r>
          </a:p>
          <a:p>
            <a:pPr algn="just">
              <a:buNone/>
            </a:pPr>
            <a:endParaRPr lang="en-IN" dirty="0"/>
          </a:p>
          <a:p>
            <a:pPr marL="624078" indent="-514350" algn="just">
              <a:buFont typeface="+mj-lt"/>
              <a:buAutoNum type="alphaLcPeriod" startAt="2"/>
            </a:pPr>
            <a:r>
              <a:rPr lang="en-US" dirty="0"/>
              <a:t>The increase in dental caries activity disappears on withdrawal of sugar rich foods. </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690396"/>
            <a:ext cx="7391400" cy="707886"/>
          </a:xfrm>
          <a:prstGeom prst="rect">
            <a:avLst/>
          </a:prstGeom>
          <a:noFill/>
          <a:ln w="9525">
            <a:noFill/>
            <a:miter lim="800000"/>
            <a:headEnd/>
            <a:tailEnd/>
          </a:ln>
        </p:spPr>
        <p:txBody>
          <a:bodyPr>
            <a:spAutoFit/>
          </a:bodyPr>
          <a:lstStyle/>
          <a:p>
            <a:pPr algn="ctr"/>
            <a:r>
              <a:rPr lang="en-US" sz="4000" b="1" dirty="0" err="1">
                <a:solidFill>
                  <a:srgbClr val="C00000"/>
                </a:solidFill>
                <a:latin typeface="Arial" charset="0"/>
              </a:rPr>
              <a:t>Hopewood</a:t>
            </a:r>
            <a:r>
              <a:rPr lang="en-US" sz="4000" b="1" dirty="0">
                <a:solidFill>
                  <a:srgbClr val="C00000"/>
                </a:solidFill>
                <a:latin typeface="Arial" charset="0"/>
              </a:rPr>
              <a:t> House study </a:t>
            </a:r>
          </a:p>
        </p:txBody>
      </p:sp>
      <p:sp>
        <p:nvSpPr>
          <p:cNvPr id="14339" name="Text Box 3"/>
          <p:cNvSpPr txBox="1">
            <a:spLocks noChangeArrowheads="1"/>
          </p:cNvSpPr>
          <p:nvPr/>
        </p:nvSpPr>
        <p:spPr bwMode="auto">
          <a:xfrm>
            <a:off x="76200" y="6415088"/>
            <a:ext cx="4114800" cy="366712"/>
          </a:xfrm>
          <a:prstGeom prst="rect">
            <a:avLst/>
          </a:prstGeom>
          <a:noFill/>
          <a:ln w="9525">
            <a:noFill/>
            <a:miter lim="800000"/>
            <a:headEnd/>
            <a:tailEnd/>
          </a:ln>
        </p:spPr>
        <p:txBody>
          <a:bodyPr>
            <a:spAutoFit/>
          </a:bodyPr>
          <a:lstStyle/>
          <a:p>
            <a:pPr>
              <a:spcBef>
                <a:spcPct val="50000"/>
              </a:spcBef>
            </a:pPr>
            <a:r>
              <a:rPr lang="en-US" sz="1800">
                <a:solidFill>
                  <a:srgbClr val="003366"/>
                </a:solidFill>
                <a:latin typeface="Arial" charset="0"/>
              </a:rPr>
              <a:t>Lilienthal et al </a:t>
            </a:r>
            <a:r>
              <a:rPr lang="en-US" sz="1800" i="1">
                <a:solidFill>
                  <a:srgbClr val="003366"/>
                </a:solidFill>
                <a:latin typeface="Arial" charset="0"/>
              </a:rPr>
              <a:t>Med J Aust</a:t>
            </a:r>
            <a:r>
              <a:rPr lang="en-US" sz="1800">
                <a:solidFill>
                  <a:srgbClr val="003366"/>
                </a:solidFill>
                <a:latin typeface="Arial" charset="0"/>
              </a:rPr>
              <a:t>, June 1953</a:t>
            </a:r>
          </a:p>
        </p:txBody>
      </p:sp>
      <p:sp>
        <p:nvSpPr>
          <p:cNvPr id="2" name="Title 1">
            <a:extLst>
              <a:ext uri="{FF2B5EF4-FFF2-40B4-BE49-F238E27FC236}">
                <a16:creationId xmlns:a16="http://schemas.microsoft.com/office/drawing/2014/main" id="{A0F6CC5D-444E-4EFA-9D4B-EA8D637405E3}"/>
              </a:ext>
            </a:extLst>
          </p:cNvPr>
          <p:cNvSpPr>
            <a:spLocks noGrp="1"/>
          </p:cNvSpPr>
          <p:nvPr>
            <p:ph type="title"/>
          </p:nvPr>
        </p:nvSpPr>
        <p:spPr>
          <a:xfrm>
            <a:off x="457200" y="510939"/>
            <a:ext cx="8229600" cy="1066800"/>
          </a:xfrm>
        </p:spPr>
        <p:txBody>
          <a:bodyPr/>
          <a:lstStyle/>
          <a:p>
            <a:endParaRPr lang="en-IN" dirty="0"/>
          </a:p>
        </p:txBody>
      </p:sp>
      <p:sp>
        <p:nvSpPr>
          <p:cNvPr id="3" name="Content Placeholder 2">
            <a:extLst>
              <a:ext uri="{FF2B5EF4-FFF2-40B4-BE49-F238E27FC236}">
                <a16:creationId xmlns:a16="http://schemas.microsoft.com/office/drawing/2014/main" id="{2E393D79-4B39-40C5-BAD6-A22702C49F95}"/>
              </a:ext>
            </a:extLst>
          </p:cNvPr>
          <p:cNvSpPr>
            <a:spLocks noGrp="1"/>
          </p:cNvSpPr>
          <p:nvPr>
            <p:ph idx="1"/>
          </p:nvPr>
        </p:nvSpPr>
        <p:spPr>
          <a:xfrm>
            <a:off x="457200" y="1744129"/>
            <a:ext cx="8229600" cy="4325112"/>
          </a:xfrm>
        </p:spPr>
        <p:txBody>
          <a:bodyPr>
            <a:normAutofit fontScale="85000" lnSpcReduction="20000"/>
          </a:bodyPr>
          <a:lstStyle/>
          <a:p>
            <a:pPr>
              <a:lnSpc>
                <a:spcPct val="150000"/>
              </a:lnSpc>
            </a:pPr>
            <a:r>
              <a:rPr lang="en-US" dirty="0"/>
              <a:t>Conducted by Sullivan (1958) and </a:t>
            </a:r>
            <a:r>
              <a:rPr lang="en-US" dirty="0" err="1"/>
              <a:t>Haris</a:t>
            </a:r>
            <a:r>
              <a:rPr lang="en-US" dirty="0"/>
              <a:t> (1964)</a:t>
            </a:r>
          </a:p>
          <a:p>
            <a:pPr>
              <a:lnSpc>
                <a:spcPct val="150000"/>
              </a:lnSpc>
            </a:pPr>
            <a:r>
              <a:rPr lang="en-US" dirty="0"/>
              <a:t>Study was conducted in New South Wales, Australia.</a:t>
            </a:r>
          </a:p>
          <a:p>
            <a:pPr>
              <a:lnSpc>
                <a:spcPct val="150000"/>
              </a:lnSpc>
            </a:pPr>
            <a:r>
              <a:rPr lang="en-US" dirty="0"/>
              <a:t>Study subjects were of 3-14 years.</a:t>
            </a:r>
          </a:p>
          <a:p>
            <a:pPr>
              <a:lnSpc>
                <a:spcPct val="150000"/>
              </a:lnSpc>
            </a:pPr>
            <a:r>
              <a:rPr lang="en-US" dirty="0"/>
              <a:t>Provided with diet rich foods.</a:t>
            </a:r>
          </a:p>
          <a:p>
            <a:pPr>
              <a:lnSpc>
                <a:spcPct val="150000"/>
              </a:lnSpc>
            </a:pPr>
            <a:r>
              <a:rPr lang="en-US" dirty="0"/>
              <a:t>Drinking water was having low amount of fluoride.</a:t>
            </a:r>
          </a:p>
          <a:p>
            <a:pPr>
              <a:lnSpc>
                <a:spcPct val="150000"/>
              </a:lnSpc>
            </a:pPr>
            <a:r>
              <a:rPr lang="en-US" dirty="0"/>
              <a:t>Cheese, sugar and refined carbohydrates were totally excluded.</a:t>
            </a:r>
          </a:p>
          <a:p>
            <a:pPr marL="109728" indent="0">
              <a:lnSpc>
                <a:spcPct val="150000"/>
              </a:lnSpc>
              <a:buNone/>
            </a:pPr>
            <a:r>
              <a:rPr lang="en-US" dirty="0"/>
              <a:t>  </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690396"/>
            <a:ext cx="7391400" cy="707886"/>
          </a:xfrm>
          <a:prstGeom prst="rect">
            <a:avLst/>
          </a:prstGeom>
          <a:noFill/>
          <a:ln w="9525">
            <a:noFill/>
            <a:miter lim="800000"/>
            <a:headEnd/>
            <a:tailEnd/>
          </a:ln>
        </p:spPr>
        <p:txBody>
          <a:bodyPr>
            <a:spAutoFit/>
          </a:bodyPr>
          <a:lstStyle/>
          <a:p>
            <a:pPr algn="ctr"/>
            <a:r>
              <a:rPr lang="en-US" sz="4000" b="1" dirty="0">
                <a:solidFill>
                  <a:srgbClr val="C00000"/>
                </a:solidFill>
                <a:latin typeface="Arial" charset="0"/>
              </a:rPr>
              <a:t> </a:t>
            </a:r>
          </a:p>
        </p:txBody>
      </p:sp>
      <p:sp>
        <p:nvSpPr>
          <p:cNvPr id="14339" name="Text Box 3"/>
          <p:cNvSpPr txBox="1">
            <a:spLocks noChangeArrowheads="1"/>
          </p:cNvSpPr>
          <p:nvPr/>
        </p:nvSpPr>
        <p:spPr bwMode="auto">
          <a:xfrm>
            <a:off x="76200" y="6415088"/>
            <a:ext cx="4114800" cy="366712"/>
          </a:xfrm>
          <a:prstGeom prst="rect">
            <a:avLst/>
          </a:prstGeom>
          <a:noFill/>
          <a:ln w="9525">
            <a:noFill/>
            <a:miter lim="800000"/>
            <a:headEnd/>
            <a:tailEnd/>
          </a:ln>
        </p:spPr>
        <p:txBody>
          <a:bodyPr>
            <a:spAutoFit/>
          </a:bodyPr>
          <a:lstStyle/>
          <a:p>
            <a:pPr>
              <a:spcBef>
                <a:spcPct val="50000"/>
              </a:spcBef>
            </a:pPr>
            <a:r>
              <a:rPr lang="en-US" sz="1800">
                <a:solidFill>
                  <a:srgbClr val="003366"/>
                </a:solidFill>
                <a:latin typeface="Arial" charset="0"/>
              </a:rPr>
              <a:t>Lilienthal et al </a:t>
            </a:r>
            <a:r>
              <a:rPr lang="en-US" sz="1800" i="1">
                <a:solidFill>
                  <a:srgbClr val="003366"/>
                </a:solidFill>
                <a:latin typeface="Arial" charset="0"/>
              </a:rPr>
              <a:t>Med J Aust</a:t>
            </a:r>
            <a:r>
              <a:rPr lang="en-US" sz="1800">
                <a:solidFill>
                  <a:srgbClr val="003366"/>
                </a:solidFill>
                <a:latin typeface="Arial" charset="0"/>
              </a:rPr>
              <a:t>, June 1953</a:t>
            </a:r>
          </a:p>
        </p:txBody>
      </p:sp>
      <p:sp>
        <p:nvSpPr>
          <p:cNvPr id="2" name="Title 1">
            <a:extLst>
              <a:ext uri="{FF2B5EF4-FFF2-40B4-BE49-F238E27FC236}">
                <a16:creationId xmlns:a16="http://schemas.microsoft.com/office/drawing/2014/main" id="{A0F6CC5D-444E-4EFA-9D4B-EA8D637405E3}"/>
              </a:ext>
            </a:extLst>
          </p:cNvPr>
          <p:cNvSpPr>
            <a:spLocks noGrp="1"/>
          </p:cNvSpPr>
          <p:nvPr>
            <p:ph type="title"/>
          </p:nvPr>
        </p:nvSpPr>
        <p:spPr>
          <a:xfrm>
            <a:off x="457200" y="864882"/>
            <a:ext cx="8229600" cy="1066800"/>
          </a:xfrm>
        </p:spPr>
        <p:txBody>
          <a:bodyPr/>
          <a:lstStyle/>
          <a:p>
            <a:r>
              <a:rPr lang="en-US" dirty="0"/>
              <a:t>Findings </a:t>
            </a:r>
            <a:endParaRPr lang="en-IN" dirty="0"/>
          </a:p>
        </p:txBody>
      </p:sp>
      <p:sp>
        <p:nvSpPr>
          <p:cNvPr id="3" name="Content Placeholder 2">
            <a:extLst>
              <a:ext uri="{FF2B5EF4-FFF2-40B4-BE49-F238E27FC236}">
                <a16:creationId xmlns:a16="http://schemas.microsoft.com/office/drawing/2014/main" id="{2E393D79-4B39-40C5-BAD6-A22702C49F95}"/>
              </a:ext>
            </a:extLst>
          </p:cNvPr>
          <p:cNvSpPr>
            <a:spLocks noGrp="1"/>
          </p:cNvSpPr>
          <p:nvPr>
            <p:ph idx="1"/>
          </p:nvPr>
        </p:nvSpPr>
        <p:spPr>
          <a:xfrm>
            <a:off x="457200" y="1744129"/>
            <a:ext cx="8229600" cy="4325112"/>
          </a:xfrm>
        </p:spPr>
        <p:txBody>
          <a:bodyPr>
            <a:normAutofit/>
          </a:bodyPr>
          <a:lstStyle/>
          <a:p>
            <a:pPr>
              <a:lnSpc>
                <a:spcPct val="150000"/>
              </a:lnSpc>
            </a:pPr>
            <a:r>
              <a:rPr lang="en-US" dirty="0"/>
              <a:t>Significant caries reduction </a:t>
            </a:r>
            <a:r>
              <a:rPr lang="en-US" dirty="0" err="1"/>
              <a:t>inspite</a:t>
            </a:r>
            <a:r>
              <a:rPr lang="en-US" dirty="0"/>
              <a:t> of poor oral hygiene and low level of fluoride in drinking water.</a:t>
            </a:r>
          </a:p>
          <a:p>
            <a:pPr algn="just">
              <a:buFont typeface="Arial" pitchFamily="34" charset="0"/>
              <a:buChar char="•"/>
            </a:pPr>
            <a:r>
              <a:rPr lang="en-US" dirty="0"/>
              <a:t>  Mean DMFT of 13 </a:t>
            </a:r>
            <a:r>
              <a:rPr lang="en-US" dirty="0" err="1"/>
              <a:t>yr</a:t>
            </a:r>
            <a:r>
              <a:rPr lang="en-US" dirty="0"/>
              <a:t> old institutional children: 1.6 vs 10.7 of general child population</a:t>
            </a:r>
          </a:p>
          <a:p>
            <a:pPr algn="just">
              <a:buFont typeface="Arial" pitchFamily="34" charset="0"/>
              <a:buChar char="•"/>
            </a:pPr>
            <a:endParaRPr lang="en-US" dirty="0"/>
          </a:p>
          <a:p>
            <a:pPr algn="just">
              <a:buFont typeface="Arial" pitchFamily="34" charset="0"/>
              <a:buChar char="•"/>
            </a:pPr>
            <a:r>
              <a:rPr lang="en-US" dirty="0"/>
              <a:t>53% caries free as opposed to 0.3% caries free in general child population. </a:t>
            </a:r>
          </a:p>
          <a:p>
            <a:pPr>
              <a:lnSpc>
                <a:spcPct val="150000"/>
              </a:lnSpc>
            </a:pPr>
            <a:endParaRPr lang="en-IN" dirty="0"/>
          </a:p>
        </p:txBody>
      </p:sp>
    </p:spTree>
    <p:extLst>
      <p:ext uri="{BB962C8B-B14F-4D97-AF65-F5344CB8AC3E}">
        <p14:creationId xmlns:p14="http://schemas.microsoft.com/office/powerpoint/2010/main" val="421926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76200" y="6415088"/>
            <a:ext cx="4114800" cy="366712"/>
          </a:xfrm>
          <a:prstGeom prst="rect">
            <a:avLst/>
          </a:prstGeom>
          <a:noFill/>
          <a:ln w="9525">
            <a:noFill/>
            <a:miter lim="800000"/>
            <a:headEnd/>
            <a:tailEnd/>
          </a:ln>
        </p:spPr>
        <p:txBody>
          <a:bodyPr>
            <a:spAutoFit/>
          </a:bodyPr>
          <a:lstStyle/>
          <a:p>
            <a:pPr>
              <a:spcBef>
                <a:spcPct val="50000"/>
              </a:spcBef>
            </a:pPr>
            <a:r>
              <a:rPr lang="en-US" sz="1800" dirty="0">
                <a:solidFill>
                  <a:srgbClr val="003366"/>
                </a:solidFill>
                <a:latin typeface="Arial" charset="0"/>
              </a:rPr>
              <a:t>Lilienthal et al </a:t>
            </a:r>
            <a:r>
              <a:rPr lang="en-US" sz="1800" i="1" dirty="0">
                <a:solidFill>
                  <a:srgbClr val="003366"/>
                </a:solidFill>
                <a:latin typeface="Arial" charset="0"/>
              </a:rPr>
              <a:t>Med J </a:t>
            </a:r>
            <a:r>
              <a:rPr lang="en-US" sz="1800" i="1" dirty="0" err="1">
                <a:solidFill>
                  <a:srgbClr val="003366"/>
                </a:solidFill>
                <a:latin typeface="Arial" charset="0"/>
              </a:rPr>
              <a:t>Aust</a:t>
            </a:r>
            <a:r>
              <a:rPr lang="en-US" sz="1800" dirty="0">
                <a:solidFill>
                  <a:srgbClr val="003366"/>
                </a:solidFill>
                <a:latin typeface="Arial" charset="0"/>
              </a:rPr>
              <a:t>, June 1953</a:t>
            </a:r>
          </a:p>
        </p:txBody>
      </p:sp>
      <p:sp>
        <p:nvSpPr>
          <p:cNvPr id="2" name="Title 1">
            <a:extLst>
              <a:ext uri="{FF2B5EF4-FFF2-40B4-BE49-F238E27FC236}">
                <a16:creationId xmlns:a16="http://schemas.microsoft.com/office/drawing/2014/main" id="{EE4223DF-4F75-410C-A6EC-3E272693592A}"/>
              </a:ext>
            </a:extLst>
          </p:cNvPr>
          <p:cNvSpPr>
            <a:spLocks noGrp="1"/>
          </p:cNvSpPr>
          <p:nvPr>
            <p:ph type="title"/>
          </p:nvPr>
        </p:nvSpPr>
        <p:spPr>
          <a:xfrm>
            <a:off x="457200" y="609600"/>
            <a:ext cx="8229600" cy="1066800"/>
          </a:xfrm>
        </p:spPr>
        <p:txBody>
          <a:bodyPr/>
          <a:lstStyle/>
          <a:p>
            <a:r>
              <a:rPr lang="en-US" dirty="0"/>
              <a:t>Conclusions </a:t>
            </a:r>
            <a:endParaRPr lang="en-IN" dirty="0"/>
          </a:p>
        </p:txBody>
      </p:sp>
      <p:sp>
        <p:nvSpPr>
          <p:cNvPr id="3" name="Content Placeholder 2">
            <a:extLst>
              <a:ext uri="{FF2B5EF4-FFF2-40B4-BE49-F238E27FC236}">
                <a16:creationId xmlns:a16="http://schemas.microsoft.com/office/drawing/2014/main" id="{C876564C-EFBD-4F8F-ADC7-A482E741B5DB}"/>
              </a:ext>
            </a:extLst>
          </p:cNvPr>
          <p:cNvSpPr>
            <a:spLocks noGrp="1"/>
          </p:cNvSpPr>
          <p:nvPr>
            <p:ph idx="1"/>
          </p:nvPr>
        </p:nvSpPr>
        <p:spPr>
          <a:xfrm>
            <a:off x="457200" y="2532888"/>
            <a:ext cx="8229600" cy="4325112"/>
          </a:xfrm>
        </p:spPr>
        <p:txBody>
          <a:bodyPr>
            <a:normAutofit/>
          </a:bodyPr>
          <a:lstStyle/>
          <a:p>
            <a:pPr marL="109728" indent="0" algn="ctr">
              <a:buNone/>
            </a:pPr>
            <a:r>
              <a:rPr lang="en-US" sz="4000" dirty="0">
                <a:latin typeface="Bernard MT Condensed" panose="02050806060905020404" pitchFamily="18" charset="0"/>
              </a:rPr>
              <a:t>Dental caries can be reduced by restricting the carbohydrates intake even in presence of unfavorable oral hygiene practices.  </a:t>
            </a:r>
            <a:endParaRPr lang="en-IN" sz="4000" dirty="0">
              <a:latin typeface="Bernard MT Condensed" panose="020508060609050204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787" y="2895600"/>
            <a:ext cx="8229600" cy="1066800"/>
          </a:xfrm>
        </p:spPr>
        <p:txBody>
          <a:bodyPr/>
          <a:lstStyle/>
          <a:p>
            <a:r>
              <a:rPr lang="en-IN" dirty="0"/>
              <a:t>General Objective</a:t>
            </a:r>
          </a:p>
        </p:txBody>
      </p:sp>
      <p:sp>
        <p:nvSpPr>
          <p:cNvPr id="3" name="Content Placeholder 2"/>
          <p:cNvSpPr>
            <a:spLocks noGrp="1"/>
          </p:cNvSpPr>
          <p:nvPr>
            <p:ph idx="1"/>
          </p:nvPr>
        </p:nvSpPr>
        <p:spPr>
          <a:xfrm>
            <a:off x="457200" y="4038600"/>
            <a:ext cx="8229600" cy="4325112"/>
          </a:xfrm>
        </p:spPr>
        <p:txBody>
          <a:bodyPr/>
          <a:lstStyle/>
          <a:p>
            <a:pPr>
              <a:buNone/>
            </a:pPr>
            <a:r>
              <a:rPr lang="en-IN" dirty="0"/>
              <a:t>At the end of the class, the learner must be able to able to understand the role of sugar in causation of dental caries </a:t>
            </a:r>
          </a:p>
        </p:txBody>
      </p:sp>
      <p:pic>
        <p:nvPicPr>
          <p:cNvPr id="7" name="Picture 6">
            <a:extLst>
              <a:ext uri="{FF2B5EF4-FFF2-40B4-BE49-F238E27FC236}">
                <a16:creationId xmlns:a16="http://schemas.microsoft.com/office/drawing/2014/main" id="{90F8D2B3-0D76-4682-B5E1-8FE510ECBE04}"/>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87971"/>
            <a:ext cx="8305800" cy="584775"/>
          </a:xfrm>
          <a:prstGeom prst="rect">
            <a:avLst/>
          </a:prstGeom>
          <a:noFill/>
        </p:spPr>
        <p:txBody>
          <a:bodyPr wrap="square" rtlCol="0">
            <a:spAutoFit/>
          </a:bodyPr>
          <a:lstStyle/>
          <a:p>
            <a:pPr algn="ctr"/>
            <a:r>
              <a:rPr lang="en-US" sz="3200" b="1" dirty="0">
                <a:solidFill>
                  <a:schemeClr val="accent2">
                    <a:lumMod val="50000"/>
                  </a:schemeClr>
                </a:solidFill>
              </a:rPr>
              <a:t>TURKU SUGAR STUDIES</a:t>
            </a:r>
          </a:p>
        </p:txBody>
      </p:sp>
      <p:sp>
        <p:nvSpPr>
          <p:cNvPr id="5" name="TextBox 4"/>
          <p:cNvSpPr txBox="1"/>
          <p:nvPr/>
        </p:nvSpPr>
        <p:spPr>
          <a:xfrm>
            <a:off x="342900" y="1414881"/>
            <a:ext cx="8458200" cy="3785652"/>
          </a:xfrm>
          <a:prstGeom prst="rect">
            <a:avLst/>
          </a:prstGeom>
          <a:noFill/>
        </p:spPr>
        <p:txBody>
          <a:bodyPr wrap="square" rtlCol="0">
            <a:spAutoFit/>
          </a:bodyPr>
          <a:lstStyle/>
          <a:p>
            <a:pPr algn="just">
              <a:buFont typeface="Arial" pitchFamily="34" charset="0"/>
              <a:buChar char="•"/>
            </a:pPr>
            <a:r>
              <a:rPr lang="en-US" sz="2400" dirty="0"/>
              <a:t> </a:t>
            </a:r>
            <a:r>
              <a:rPr lang="en-US" sz="2400" dirty="0" err="1"/>
              <a:t>Scheinin</a:t>
            </a:r>
            <a:r>
              <a:rPr lang="en-US" sz="2400" dirty="0"/>
              <a:t>, </a:t>
            </a:r>
            <a:r>
              <a:rPr lang="en-US" sz="2400" dirty="0" err="1"/>
              <a:t>Makinen</a:t>
            </a:r>
            <a:r>
              <a:rPr lang="en-US" sz="2400" dirty="0"/>
              <a:t>, 1958</a:t>
            </a:r>
          </a:p>
          <a:p>
            <a:pPr algn="just"/>
            <a:endParaRPr lang="en-US" sz="2400" dirty="0"/>
          </a:p>
          <a:p>
            <a:pPr algn="just">
              <a:buFont typeface="Arial" pitchFamily="34" charset="0"/>
              <a:buChar char="•"/>
            </a:pPr>
            <a:r>
              <a:rPr lang="en-US" sz="2400" dirty="0"/>
              <a:t>Carried out in Turku, Finland, to compare the </a:t>
            </a:r>
            <a:r>
              <a:rPr lang="en-US" sz="2400" dirty="0" err="1"/>
              <a:t>cariogenicity</a:t>
            </a:r>
            <a:r>
              <a:rPr lang="en-US" sz="2400" dirty="0"/>
              <a:t> of Sucrose, Fructose and Xylitol.  </a:t>
            </a:r>
          </a:p>
          <a:p>
            <a:pPr algn="just">
              <a:buFont typeface="Arial" pitchFamily="34" charset="0"/>
              <a:buChar char="•"/>
            </a:pPr>
            <a:endParaRPr lang="en-US" sz="2400" dirty="0"/>
          </a:p>
          <a:p>
            <a:pPr algn="just">
              <a:buFont typeface="Arial" pitchFamily="34" charset="0"/>
              <a:buChar char="•"/>
            </a:pPr>
            <a:r>
              <a:rPr lang="en-US" sz="2400" dirty="0"/>
              <a:t>2 year study.</a:t>
            </a:r>
          </a:p>
          <a:p>
            <a:pPr algn="just"/>
            <a:endParaRPr lang="en-US" sz="2400" dirty="0"/>
          </a:p>
          <a:p>
            <a:pPr algn="just">
              <a:buFont typeface="Arial" pitchFamily="34" charset="0"/>
              <a:buChar char="•"/>
            </a:pPr>
            <a:r>
              <a:rPr lang="en-US" sz="2400" dirty="0"/>
              <a:t> Comparative </a:t>
            </a:r>
            <a:r>
              <a:rPr lang="en-US" sz="2400" dirty="0" err="1"/>
              <a:t>cariogenicity</a:t>
            </a:r>
            <a:r>
              <a:rPr lang="en-US" sz="2400" dirty="0"/>
              <a:t> of sucrose (35), fructose (38) and </a:t>
            </a:r>
            <a:r>
              <a:rPr lang="en-US" sz="2400" dirty="0" err="1"/>
              <a:t>xylitol</a:t>
            </a:r>
            <a:r>
              <a:rPr lang="en-US" sz="2400" dirty="0"/>
              <a:t> (52) among 125 subjects</a:t>
            </a:r>
          </a:p>
          <a:p>
            <a:pPr algn="just">
              <a:buFont typeface="Arial" pitchFamily="34" charset="0"/>
              <a:buChar char="•"/>
            </a:pPr>
            <a:endParaRPr lang="en-US" sz="2400" dirty="0"/>
          </a:p>
        </p:txBody>
      </p:sp>
      <p:sp>
        <p:nvSpPr>
          <p:cNvPr id="6" name="Rectangle 5"/>
          <p:cNvSpPr/>
          <p:nvPr/>
        </p:nvSpPr>
        <p:spPr>
          <a:xfrm>
            <a:off x="152400" y="6221111"/>
            <a:ext cx="8382000" cy="615553"/>
          </a:xfrm>
          <a:prstGeom prst="rect">
            <a:avLst/>
          </a:prstGeom>
        </p:spPr>
        <p:txBody>
          <a:bodyPr wrap="square">
            <a:spAutoFit/>
          </a:bodyPr>
          <a:lstStyle/>
          <a:p>
            <a:r>
              <a:rPr lang="en-US" i="1" dirty="0"/>
              <a:t>E </a:t>
            </a:r>
            <a:r>
              <a:rPr lang="en-US" i="1" dirty="0" err="1"/>
              <a:t>Newbrun</a:t>
            </a:r>
            <a:r>
              <a:rPr lang="en-US" i="1" dirty="0"/>
              <a:t>, C Hoover, G </a:t>
            </a:r>
            <a:r>
              <a:rPr lang="en-US" i="1" dirty="0" err="1"/>
              <a:t>Mettraux</a:t>
            </a:r>
            <a:r>
              <a:rPr lang="en-US" i="1" dirty="0"/>
              <a:t>, and H Graf. </a:t>
            </a:r>
            <a:r>
              <a:rPr lang="en-US" sz="1600" i="1" dirty="0"/>
              <a:t>J Am Dent Assoc1980, </a:t>
            </a:r>
            <a:r>
              <a:rPr lang="en-US" sz="1600" i="1" dirty="0" err="1"/>
              <a:t>Vol</a:t>
            </a:r>
            <a:r>
              <a:rPr lang="en-US" sz="1600" i="1" dirty="0"/>
              <a:t> 101, No 4, 619-626. </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690396"/>
            <a:ext cx="7391400" cy="707886"/>
          </a:xfrm>
          <a:prstGeom prst="rect">
            <a:avLst/>
          </a:prstGeom>
          <a:noFill/>
          <a:ln w="9525">
            <a:noFill/>
            <a:miter lim="800000"/>
            <a:headEnd/>
            <a:tailEnd/>
          </a:ln>
        </p:spPr>
        <p:txBody>
          <a:bodyPr>
            <a:spAutoFit/>
          </a:bodyPr>
          <a:lstStyle/>
          <a:p>
            <a:pPr algn="ctr"/>
            <a:r>
              <a:rPr lang="en-US" sz="4000" b="1" dirty="0">
                <a:solidFill>
                  <a:srgbClr val="C00000"/>
                </a:solidFill>
                <a:latin typeface="Arial" charset="0"/>
              </a:rPr>
              <a:t> </a:t>
            </a:r>
          </a:p>
        </p:txBody>
      </p:sp>
      <p:sp>
        <p:nvSpPr>
          <p:cNvPr id="14339" name="Text Box 3"/>
          <p:cNvSpPr txBox="1">
            <a:spLocks noChangeArrowheads="1"/>
          </p:cNvSpPr>
          <p:nvPr/>
        </p:nvSpPr>
        <p:spPr bwMode="auto">
          <a:xfrm>
            <a:off x="76200" y="6415088"/>
            <a:ext cx="4114800" cy="366712"/>
          </a:xfrm>
          <a:prstGeom prst="rect">
            <a:avLst/>
          </a:prstGeom>
          <a:noFill/>
          <a:ln w="9525">
            <a:noFill/>
            <a:miter lim="800000"/>
            <a:headEnd/>
            <a:tailEnd/>
          </a:ln>
        </p:spPr>
        <p:txBody>
          <a:bodyPr>
            <a:spAutoFit/>
          </a:bodyPr>
          <a:lstStyle/>
          <a:p>
            <a:pPr>
              <a:spcBef>
                <a:spcPct val="50000"/>
              </a:spcBef>
            </a:pPr>
            <a:r>
              <a:rPr lang="en-US" sz="1800">
                <a:solidFill>
                  <a:srgbClr val="003366"/>
                </a:solidFill>
                <a:latin typeface="Arial" charset="0"/>
              </a:rPr>
              <a:t>Lilienthal et al </a:t>
            </a:r>
            <a:r>
              <a:rPr lang="en-US" sz="1800" i="1">
                <a:solidFill>
                  <a:srgbClr val="003366"/>
                </a:solidFill>
                <a:latin typeface="Arial" charset="0"/>
              </a:rPr>
              <a:t>Med J Aust</a:t>
            </a:r>
            <a:r>
              <a:rPr lang="en-US" sz="1800">
                <a:solidFill>
                  <a:srgbClr val="003366"/>
                </a:solidFill>
                <a:latin typeface="Arial" charset="0"/>
              </a:rPr>
              <a:t>, June 1953</a:t>
            </a:r>
          </a:p>
        </p:txBody>
      </p:sp>
      <p:sp>
        <p:nvSpPr>
          <p:cNvPr id="2" name="Title 1">
            <a:extLst>
              <a:ext uri="{FF2B5EF4-FFF2-40B4-BE49-F238E27FC236}">
                <a16:creationId xmlns:a16="http://schemas.microsoft.com/office/drawing/2014/main" id="{A0F6CC5D-444E-4EFA-9D4B-EA8D637405E3}"/>
              </a:ext>
            </a:extLst>
          </p:cNvPr>
          <p:cNvSpPr>
            <a:spLocks noGrp="1"/>
          </p:cNvSpPr>
          <p:nvPr>
            <p:ph type="title"/>
          </p:nvPr>
        </p:nvSpPr>
        <p:spPr>
          <a:xfrm>
            <a:off x="457200" y="864882"/>
            <a:ext cx="8229600" cy="1066800"/>
          </a:xfrm>
        </p:spPr>
        <p:txBody>
          <a:bodyPr/>
          <a:lstStyle/>
          <a:p>
            <a:r>
              <a:rPr lang="en-US" dirty="0"/>
              <a:t>Findings </a:t>
            </a:r>
            <a:endParaRPr lang="en-IN" dirty="0"/>
          </a:p>
        </p:txBody>
      </p:sp>
      <p:sp>
        <p:nvSpPr>
          <p:cNvPr id="3" name="Content Placeholder 2">
            <a:extLst>
              <a:ext uri="{FF2B5EF4-FFF2-40B4-BE49-F238E27FC236}">
                <a16:creationId xmlns:a16="http://schemas.microsoft.com/office/drawing/2014/main" id="{2E393D79-4B39-40C5-BAD6-A22702C49F95}"/>
              </a:ext>
            </a:extLst>
          </p:cNvPr>
          <p:cNvSpPr>
            <a:spLocks noGrp="1"/>
          </p:cNvSpPr>
          <p:nvPr>
            <p:ph idx="1"/>
          </p:nvPr>
        </p:nvSpPr>
        <p:spPr>
          <a:xfrm>
            <a:off x="457200" y="1744129"/>
            <a:ext cx="8229600" cy="4325112"/>
          </a:xfrm>
        </p:spPr>
        <p:txBody>
          <a:bodyPr>
            <a:normAutofit fontScale="92500" lnSpcReduction="10000"/>
          </a:bodyPr>
          <a:lstStyle/>
          <a:p>
            <a:pPr marL="109728" indent="0">
              <a:lnSpc>
                <a:spcPct val="150000"/>
              </a:lnSpc>
              <a:buNone/>
            </a:pPr>
            <a:r>
              <a:rPr lang="en-US" b="1" u="sng" dirty="0"/>
              <a:t>After 1 year</a:t>
            </a:r>
          </a:p>
          <a:p>
            <a:pPr>
              <a:lnSpc>
                <a:spcPct val="150000"/>
              </a:lnSpc>
            </a:pPr>
            <a:r>
              <a:rPr lang="en-US" dirty="0"/>
              <a:t>Sucrose and fructose had equal carcinogenicity whereas Xylitol produced almost no caries.</a:t>
            </a:r>
          </a:p>
          <a:p>
            <a:pPr marL="109728" indent="0">
              <a:lnSpc>
                <a:spcPct val="150000"/>
              </a:lnSpc>
              <a:buNone/>
            </a:pPr>
            <a:r>
              <a:rPr lang="en-US" b="1" u="sng" dirty="0"/>
              <a:t>After 2</a:t>
            </a:r>
            <a:r>
              <a:rPr lang="en-US" b="1" u="sng" baseline="30000" dirty="0"/>
              <a:t>nd</a:t>
            </a:r>
            <a:r>
              <a:rPr lang="en-US" b="1" u="sng" dirty="0"/>
              <a:t> year</a:t>
            </a:r>
          </a:p>
          <a:p>
            <a:pPr>
              <a:lnSpc>
                <a:spcPct val="150000"/>
              </a:lnSpc>
            </a:pPr>
            <a:r>
              <a:rPr lang="en-US" dirty="0"/>
              <a:t>Caries had continued to increase in Sucrose group but remained unchanged in Fructose group whereas Xylitol produced almost o caries. </a:t>
            </a:r>
            <a:endParaRPr lang="en-IN" dirty="0"/>
          </a:p>
          <a:p>
            <a:pPr>
              <a:lnSpc>
                <a:spcPct val="150000"/>
              </a:lnSpc>
            </a:pPr>
            <a:endParaRPr lang="en-IN" dirty="0"/>
          </a:p>
        </p:txBody>
      </p:sp>
    </p:spTree>
    <p:extLst>
      <p:ext uri="{BB962C8B-B14F-4D97-AF65-F5344CB8AC3E}">
        <p14:creationId xmlns:p14="http://schemas.microsoft.com/office/powerpoint/2010/main" val="795410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76200" y="6415088"/>
            <a:ext cx="4114800" cy="366712"/>
          </a:xfrm>
          <a:prstGeom prst="rect">
            <a:avLst/>
          </a:prstGeom>
          <a:noFill/>
          <a:ln w="9525">
            <a:noFill/>
            <a:miter lim="800000"/>
            <a:headEnd/>
            <a:tailEnd/>
          </a:ln>
        </p:spPr>
        <p:txBody>
          <a:bodyPr>
            <a:spAutoFit/>
          </a:bodyPr>
          <a:lstStyle/>
          <a:p>
            <a:pPr>
              <a:spcBef>
                <a:spcPct val="50000"/>
              </a:spcBef>
            </a:pPr>
            <a:r>
              <a:rPr lang="en-US" sz="1800" dirty="0">
                <a:solidFill>
                  <a:srgbClr val="003366"/>
                </a:solidFill>
                <a:latin typeface="Arial" charset="0"/>
              </a:rPr>
              <a:t>Lilienthal et al </a:t>
            </a:r>
            <a:r>
              <a:rPr lang="en-US" sz="1800" i="1" dirty="0">
                <a:solidFill>
                  <a:srgbClr val="003366"/>
                </a:solidFill>
                <a:latin typeface="Arial" charset="0"/>
              </a:rPr>
              <a:t>Med J </a:t>
            </a:r>
            <a:r>
              <a:rPr lang="en-US" sz="1800" i="1" dirty="0" err="1">
                <a:solidFill>
                  <a:srgbClr val="003366"/>
                </a:solidFill>
                <a:latin typeface="Arial" charset="0"/>
              </a:rPr>
              <a:t>Aust</a:t>
            </a:r>
            <a:r>
              <a:rPr lang="en-US" sz="1800" dirty="0">
                <a:solidFill>
                  <a:srgbClr val="003366"/>
                </a:solidFill>
                <a:latin typeface="Arial" charset="0"/>
              </a:rPr>
              <a:t>, June 1953</a:t>
            </a:r>
          </a:p>
        </p:txBody>
      </p:sp>
      <p:sp>
        <p:nvSpPr>
          <p:cNvPr id="2" name="Title 1">
            <a:extLst>
              <a:ext uri="{FF2B5EF4-FFF2-40B4-BE49-F238E27FC236}">
                <a16:creationId xmlns:a16="http://schemas.microsoft.com/office/drawing/2014/main" id="{EE4223DF-4F75-410C-A6EC-3E272693592A}"/>
              </a:ext>
            </a:extLst>
          </p:cNvPr>
          <p:cNvSpPr>
            <a:spLocks noGrp="1"/>
          </p:cNvSpPr>
          <p:nvPr>
            <p:ph type="title"/>
          </p:nvPr>
        </p:nvSpPr>
        <p:spPr>
          <a:xfrm>
            <a:off x="457200" y="609600"/>
            <a:ext cx="8229600" cy="1066800"/>
          </a:xfrm>
        </p:spPr>
        <p:txBody>
          <a:bodyPr/>
          <a:lstStyle/>
          <a:p>
            <a:r>
              <a:rPr lang="en-US" dirty="0"/>
              <a:t>Conclusions </a:t>
            </a:r>
            <a:endParaRPr lang="en-IN" dirty="0"/>
          </a:p>
        </p:txBody>
      </p:sp>
      <p:sp>
        <p:nvSpPr>
          <p:cNvPr id="3" name="Content Placeholder 2">
            <a:extLst>
              <a:ext uri="{FF2B5EF4-FFF2-40B4-BE49-F238E27FC236}">
                <a16:creationId xmlns:a16="http://schemas.microsoft.com/office/drawing/2014/main" id="{C876564C-EFBD-4F8F-ADC7-A482E741B5DB}"/>
              </a:ext>
            </a:extLst>
          </p:cNvPr>
          <p:cNvSpPr>
            <a:spLocks noGrp="1"/>
          </p:cNvSpPr>
          <p:nvPr>
            <p:ph idx="1"/>
          </p:nvPr>
        </p:nvSpPr>
        <p:spPr>
          <a:xfrm>
            <a:off x="381000" y="2089976"/>
            <a:ext cx="8229600" cy="4325112"/>
          </a:xfrm>
        </p:spPr>
        <p:txBody>
          <a:bodyPr>
            <a:normAutofit/>
          </a:bodyPr>
          <a:lstStyle/>
          <a:p>
            <a:pPr marL="109728" indent="0" algn="ctr">
              <a:buNone/>
            </a:pPr>
            <a:r>
              <a:rPr lang="en-US" sz="4000" dirty="0">
                <a:latin typeface="Bernard MT Condensed" panose="02050806060905020404" pitchFamily="18" charset="0"/>
              </a:rPr>
              <a:t>Fructose was less cariogenic than sucrose.</a:t>
            </a:r>
          </a:p>
          <a:p>
            <a:pPr marL="109728" indent="0" algn="ctr">
              <a:buNone/>
            </a:pPr>
            <a:r>
              <a:rPr lang="en-US" sz="4000" dirty="0">
                <a:latin typeface="Bernard MT Condensed" panose="02050806060905020404" pitchFamily="18" charset="0"/>
              </a:rPr>
              <a:t>Xylitol was no cariogenic .</a:t>
            </a:r>
          </a:p>
          <a:p>
            <a:pPr marL="109728" indent="0" algn="ctr">
              <a:buNone/>
            </a:pPr>
            <a:r>
              <a:rPr lang="en-US" sz="4000" dirty="0">
                <a:latin typeface="Bernard MT Condensed" panose="02050806060905020404" pitchFamily="18" charset="0"/>
              </a:rPr>
              <a:t>“ Sucrose is the Arch Criminal” </a:t>
            </a:r>
            <a:endParaRPr lang="en-IN" sz="4000" dirty="0">
              <a:latin typeface="Bernard MT Condensed" panose="02050806060905020404" pitchFamily="18" charset="0"/>
            </a:endParaRPr>
          </a:p>
        </p:txBody>
      </p:sp>
    </p:spTree>
    <p:extLst>
      <p:ext uri="{BB962C8B-B14F-4D97-AF65-F5344CB8AC3E}">
        <p14:creationId xmlns:p14="http://schemas.microsoft.com/office/powerpoint/2010/main" val="4244527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838200"/>
            <a:ext cx="8305800" cy="646331"/>
          </a:xfrm>
          <a:prstGeom prst="rect">
            <a:avLst/>
          </a:prstGeom>
          <a:noFill/>
        </p:spPr>
        <p:txBody>
          <a:bodyPr wrap="square" rtlCol="0">
            <a:spAutoFit/>
          </a:bodyPr>
          <a:lstStyle/>
          <a:p>
            <a:pPr algn="ctr"/>
            <a:r>
              <a:rPr lang="en-US" sz="3600" b="1" dirty="0">
                <a:solidFill>
                  <a:schemeClr val="accent2">
                    <a:lumMod val="50000"/>
                  </a:schemeClr>
                </a:solidFill>
              </a:rPr>
              <a:t>TRISTAN DA CUNHA STUDY</a:t>
            </a:r>
          </a:p>
        </p:txBody>
      </p:sp>
      <p:sp>
        <p:nvSpPr>
          <p:cNvPr id="5" name="TextBox 4"/>
          <p:cNvSpPr txBox="1"/>
          <p:nvPr/>
        </p:nvSpPr>
        <p:spPr>
          <a:xfrm>
            <a:off x="391108" y="1828800"/>
            <a:ext cx="8458200" cy="3416320"/>
          </a:xfrm>
          <a:prstGeom prst="rect">
            <a:avLst/>
          </a:prstGeom>
          <a:noFill/>
        </p:spPr>
        <p:txBody>
          <a:bodyPr wrap="square" rtlCol="0">
            <a:spAutoFit/>
          </a:bodyPr>
          <a:lstStyle/>
          <a:p>
            <a:pPr algn="just">
              <a:buFont typeface="Arial" pitchFamily="34" charset="0"/>
              <a:buChar char="•"/>
            </a:pPr>
            <a:r>
              <a:rPr lang="en-US" sz="2400" dirty="0"/>
              <a:t>It is a remote island in South Atlantic region.</a:t>
            </a:r>
          </a:p>
          <a:p>
            <a:pPr algn="just">
              <a:buFont typeface="Arial" pitchFamily="34" charset="0"/>
              <a:buChar char="•"/>
            </a:pPr>
            <a:endParaRPr lang="en-US" sz="2400" dirty="0"/>
          </a:p>
          <a:p>
            <a:pPr algn="just">
              <a:buFont typeface="Arial" pitchFamily="34" charset="0"/>
              <a:buChar char="•"/>
            </a:pPr>
            <a:r>
              <a:rPr lang="en-US" sz="2400" dirty="0"/>
              <a:t>No dental caries in the region because of consumption of raw diet.</a:t>
            </a:r>
          </a:p>
          <a:p>
            <a:pPr algn="just">
              <a:buFont typeface="Arial" pitchFamily="34" charset="0"/>
              <a:buChar char="•"/>
            </a:pPr>
            <a:endParaRPr lang="en-US" sz="2400" dirty="0"/>
          </a:p>
          <a:p>
            <a:pPr algn="just">
              <a:buFont typeface="Arial" pitchFamily="34" charset="0"/>
              <a:buChar char="•"/>
            </a:pPr>
            <a:r>
              <a:rPr lang="en-US" sz="2400" dirty="0"/>
              <a:t>After volcanic eruption in 1964, they migrated to England.</a:t>
            </a:r>
          </a:p>
          <a:p>
            <a:pPr algn="just">
              <a:buFont typeface="Arial" pitchFamily="34" charset="0"/>
              <a:buChar char="•"/>
            </a:pPr>
            <a:endParaRPr lang="en-US" sz="2400" dirty="0"/>
          </a:p>
          <a:p>
            <a:pPr algn="just">
              <a:buFont typeface="Arial" pitchFamily="34" charset="0"/>
              <a:buChar char="•"/>
            </a:pPr>
            <a:r>
              <a:rPr lang="en-US" sz="2400" dirty="0"/>
              <a:t>After 1964, their caries rate was 80%.  </a:t>
            </a:r>
          </a:p>
          <a:p>
            <a:pPr algn="just">
              <a:buFont typeface="Arial" pitchFamily="34" charset="0"/>
              <a:buChar char="•"/>
            </a:pPr>
            <a:endParaRPr lang="en-US" sz="2400" dirty="0"/>
          </a:p>
        </p:txBody>
      </p:sp>
      <p:sp>
        <p:nvSpPr>
          <p:cNvPr id="6" name="Rectangle 5"/>
          <p:cNvSpPr/>
          <p:nvPr/>
        </p:nvSpPr>
        <p:spPr>
          <a:xfrm>
            <a:off x="152400" y="5943600"/>
            <a:ext cx="8382000" cy="615553"/>
          </a:xfrm>
          <a:prstGeom prst="rect">
            <a:avLst/>
          </a:prstGeom>
        </p:spPr>
        <p:txBody>
          <a:bodyPr wrap="square">
            <a:spAutoFit/>
          </a:bodyPr>
          <a:lstStyle/>
          <a:p>
            <a:r>
              <a:rPr lang="en-US" i="1" dirty="0"/>
              <a:t>E </a:t>
            </a:r>
            <a:r>
              <a:rPr lang="en-US" i="1" dirty="0" err="1"/>
              <a:t>Newbrun</a:t>
            </a:r>
            <a:r>
              <a:rPr lang="en-US" i="1" dirty="0"/>
              <a:t>, C Hoover, G </a:t>
            </a:r>
            <a:r>
              <a:rPr lang="en-US" i="1" dirty="0" err="1"/>
              <a:t>Mettraux</a:t>
            </a:r>
            <a:r>
              <a:rPr lang="en-US" i="1" dirty="0"/>
              <a:t>, and H Graf. </a:t>
            </a:r>
            <a:r>
              <a:rPr lang="en-US" sz="1600" i="1" dirty="0"/>
              <a:t>J Am Dent Assoc1980, </a:t>
            </a:r>
            <a:r>
              <a:rPr lang="en-US" sz="1600" i="1" dirty="0" err="1"/>
              <a:t>Vol</a:t>
            </a:r>
            <a:r>
              <a:rPr lang="en-US" sz="1600" i="1" dirty="0"/>
              <a:t> 101, No 4, 619-626. </a:t>
            </a:r>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838200"/>
            <a:ext cx="8305800" cy="1077218"/>
          </a:xfrm>
          <a:prstGeom prst="rect">
            <a:avLst/>
          </a:prstGeom>
          <a:noFill/>
        </p:spPr>
        <p:txBody>
          <a:bodyPr wrap="square" rtlCol="0">
            <a:spAutoFit/>
          </a:bodyPr>
          <a:lstStyle/>
          <a:p>
            <a:pPr algn="ctr"/>
            <a:r>
              <a:rPr lang="en-US" sz="3200" b="1" dirty="0">
                <a:solidFill>
                  <a:schemeClr val="accent2">
                    <a:lumMod val="50000"/>
                  </a:schemeClr>
                </a:solidFill>
              </a:rPr>
              <a:t>HEREDITARY  FRUCTOSE INTOLERANCE (HFI)</a:t>
            </a:r>
          </a:p>
        </p:txBody>
      </p:sp>
      <p:sp>
        <p:nvSpPr>
          <p:cNvPr id="5" name="TextBox 4"/>
          <p:cNvSpPr txBox="1"/>
          <p:nvPr/>
        </p:nvSpPr>
        <p:spPr>
          <a:xfrm>
            <a:off x="386443" y="2133600"/>
            <a:ext cx="8458200" cy="3046988"/>
          </a:xfrm>
          <a:prstGeom prst="rect">
            <a:avLst/>
          </a:prstGeom>
          <a:noFill/>
        </p:spPr>
        <p:txBody>
          <a:bodyPr wrap="square" rtlCol="0">
            <a:spAutoFit/>
          </a:bodyPr>
          <a:lstStyle/>
          <a:p>
            <a:pPr algn="just">
              <a:buFont typeface="Arial" pitchFamily="34" charset="0"/>
              <a:buChar char="•"/>
            </a:pPr>
            <a:r>
              <a:rPr lang="en-US" sz="2400" dirty="0"/>
              <a:t>It is a disorder of fructose and sucrose metabolism.</a:t>
            </a:r>
          </a:p>
          <a:p>
            <a:pPr algn="just">
              <a:buFont typeface="Arial" pitchFamily="34" charset="0"/>
              <a:buChar char="•"/>
            </a:pPr>
            <a:endParaRPr lang="en-US" sz="2400" dirty="0"/>
          </a:p>
          <a:p>
            <a:pPr algn="just">
              <a:buFont typeface="Arial" pitchFamily="34" charset="0"/>
              <a:buChar char="•"/>
            </a:pPr>
            <a:r>
              <a:rPr lang="en-US" sz="2400" dirty="0"/>
              <a:t>Reduced levels of Fructose-1- Phosphate Aldolase.</a:t>
            </a:r>
          </a:p>
          <a:p>
            <a:pPr algn="just">
              <a:buFont typeface="Arial" pitchFamily="34" charset="0"/>
              <a:buChar char="•"/>
            </a:pPr>
            <a:endParaRPr lang="en-US" sz="2400" dirty="0"/>
          </a:p>
          <a:p>
            <a:pPr algn="just">
              <a:buFont typeface="Arial" pitchFamily="34" charset="0"/>
              <a:buChar char="•"/>
            </a:pPr>
            <a:r>
              <a:rPr lang="en-US" sz="2400" dirty="0"/>
              <a:t>Consumption of Fructose caused Nausea, Vomiting, sweating, cramps, coma and even death.</a:t>
            </a:r>
          </a:p>
          <a:p>
            <a:pPr algn="just">
              <a:buFont typeface="Arial" pitchFamily="34" charset="0"/>
              <a:buChar char="•"/>
            </a:pPr>
            <a:endParaRPr lang="en-US" sz="2400" dirty="0"/>
          </a:p>
          <a:p>
            <a:pPr algn="just">
              <a:buFont typeface="Arial" pitchFamily="34" charset="0"/>
              <a:buChar char="•"/>
            </a:pPr>
            <a:r>
              <a:rPr lang="en-US" sz="2400" dirty="0"/>
              <a:t>Dental caries in these patients were low.   </a:t>
            </a:r>
          </a:p>
        </p:txBody>
      </p:sp>
      <p:sp>
        <p:nvSpPr>
          <p:cNvPr id="6" name="Rectangle 5"/>
          <p:cNvSpPr/>
          <p:nvPr/>
        </p:nvSpPr>
        <p:spPr>
          <a:xfrm>
            <a:off x="152400" y="5943600"/>
            <a:ext cx="8382000" cy="615553"/>
          </a:xfrm>
          <a:prstGeom prst="rect">
            <a:avLst/>
          </a:prstGeom>
        </p:spPr>
        <p:txBody>
          <a:bodyPr wrap="square">
            <a:spAutoFit/>
          </a:bodyPr>
          <a:lstStyle/>
          <a:p>
            <a:r>
              <a:rPr lang="en-US" i="1" dirty="0"/>
              <a:t>E </a:t>
            </a:r>
            <a:r>
              <a:rPr lang="en-US" i="1" dirty="0" err="1"/>
              <a:t>Newbrun</a:t>
            </a:r>
            <a:r>
              <a:rPr lang="en-US" i="1" dirty="0"/>
              <a:t>, C Hoover, G </a:t>
            </a:r>
            <a:r>
              <a:rPr lang="en-US" i="1" dirty="0" err="1"/>
              <a:t>Mettraux</a:t>
            </a:r>
            <a:r>
              <a:rPr lang="en-US" i="1" dirty="0"/>
              <a:t>, and H Graf. </a:t>
            </a:r>
            <a:r>
              <a:rPr lang="en-US" sz="1600" i="1" dirty="0"/>
              <a:t>J Am Dent Assoc1980, </a:t>
            </a:r>
            <a:r>
              <a:rPr lang="en-US" sz="1600" i="1" dirty="0" err="1"/>
              <a:t>Vol</a:t>
            </a:r>
            <a:r>
              <a:rPr lang="en-US" sz="1600" i="1" dirty="0"/>
              <a:t> 101, No 4, 619-626. </a:t>
            </a:r>
            <a:endParaRPr lang="en-US" i="1" dirty="0"/>
          </a:p>
        </p:txBody>
      </p:sp>
    </p:spTree>
    <p:extLst>
      <p:ext uri="{BB962C8B-B14F-4D97-AF65-F5344CB8AC3E}">
        <p14:creationId xmlns:p14="http://schemas.microsoft.com/office/powerpoint/2010/main" val="3458758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82231"/>
            <a:ext cx="9144000" cy="1143000"/>
          </a:xfrm>
        </p:spPr>
        <p:txBody>
          <a:bodyPr>
            <a:normAutofit/>
          </a:bodyPr>
          <a:lstStyle/>
          <a:p>
            <a:pPr algn="ctr"/>
            <a:r>
              <a:rPr lang="en-US" dirty="0">
                <a:solidFill>
                  <a:schemeClr val="bg2">
                    <a:lumMod val="50000"/>
                  </a:schemeClr>
                </a:solidFill>
              </a:rPr>
              <a:t>RECENT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2263346"/>
              </p:ext>
            </p:extLst>
          </p:nvPr>
        </p:nvGraphicFramePr>
        <p:xfrm>
          <a:off x="0" y="1176867"/>
          <a:ext cx="9144000" cy="565130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1353622">
                <a:tc>
                  <a:txBody>
                    <a:bodyPr/>
                    <a:lstStyle/>
                    <a:p>
                      <a:pPr algn="just"/>
                      <a:r>
                        <a:rPr lang="en-IN" sz="1200" dirty="0"/>
                        <a:t>Title of article and Journal &amp; Year of Publication</a:t>
                      </a:r>
                    </a:p>
                  </a:txBody>
                  <a:tcPr/>
                </a:tc>
                <a:tc>
                  <a:txBody>
                    <a:bodyPr/>
                    <a:lstStyle/>
                    <a:p>
                      <a:pPr algn="just"/>
                      <a:r>
                        <a:rPr lang="en-IN" sz="1200" dirty="0"/>
                        <a:t>Level of Evidence</a:t>
                      </a:r>
                    </a:p>
                  </a:txBody>
                  <a:tcPr/>
                </a:tc>
                <a:tc>
                  <a:txBody>
                    <a:bodyPr/>
                    <a:lstStyle/>
                    <a:p>
                      <a:pPr algn="just"/>
                      <a:r>
                        <a:rPr lang="en-IN" sz="1600" dirty="0"/>
                        <a:t>Method and Results</a:t>
                      </a:r>
                    </a:p>
                  </a:txBody>
                  <a:tcPr/>
                </a:tc>
                <a:tc>
                  <a:txBody>
                    <a:bodyPr/>
                    <a:lstStyle/>
                    <a:p>
                      <a:pPr algn="just"/>
                      <a:r>
                        <a:rPr lang="en-IN" sz="1600" dirty="0"/>
                        <a:t>Conclusion</a:t>
                      </a:r>
                    </a:p>
                  </a:txBody>
                  <a:tcPr/>
                </a:tc>
                <a:extLst>
                  <a:ext uri="{0D108BD9-81ED-4DB2-BD59-A6C34878D82A}">
                    <a16:rowId xmlns:a16="http://schemas.microsoft.com/office/drawing/2014/main" val="10000"/>
                  </a:ext>
                </a:extLst>
              </a:tr>
              <a:tr h="402271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200" dirty="0"/>
                        <a:t>Newton JT, </a:t>
                      </a:r>
                      <a:r>
                        <a:rPr lang="en-IN" sz="1200" dirty="0" err="1"/>
                        <a:t>Awojobi</a:t>
                      </a:r>
                      <a:r>
                        <a:rPr lang="en-IN" sz="1200" dirty="0"/>
                        <a:t> O, </a:t>
                      </a:r>
                      <a:r>
                        <a:rPr lang="en-IN" sz="1200" dirty="0" err="1"/>
                        <a:t>Nasseripour</a:t>
                      </a:r>
                      <a:r>
                        <a:rPr lang="en-IN" sz="1200" dirty="0"/>
                        <a:t> M, Warburton F, Di Giorgio S, Gallagher JE, Banerjee A. </a:t>
                      </a:r>
                      <a:r>
                        <a:rPr lang="en-IN" sz="1200" b="1" dirty="0"/>
                        <a:t>A Systematic Review and Meta-Analysis of the Role of Sugar-Free Chewing Gum in Dental Caries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IN" sz="1200" dirty="0"/>
                        <a:t> JDR Clin Trans Res. </a:t>
                      </a:r>
                      <a:r>
                        <a:rPr lang="en-IN" sz="1200" b="1" dirty="0"/>
                        <a:t>2020 </a:t>
                      </a:r>
                      <a:r>
                        <a:rPr lang="en-IN" sz="1200" dirty="0"/>
                        <a:t>Jul;5(3):214-223. </a:t>
                      </a:r>
                      <a:endParaRPr lang="en-IN" sz="1200" b="1"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200" b="1"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200" b="1"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200" b="1"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200" b="1" dirty="0"/>
                    </a:p>
                    <a:p>
                      <a:pPr algn="just"/>
                      <a:endParaRPr kumimoji="0" lang="en-IN" sz="1200" b="0" i="0" u="sng" kern="1200" dirty="0">
                        <a:solidFill>
                          <a:schemeClr val="dk1"/>
                        </a:solidFill>
                        <a:effectLst/>
                        <a:latin typeface="+mn-lt"/>
                        <a:ea typeface="+mn-ea"/>
                        <a:cs typeface="+mn-cs"/>
                      </a:endParaRPr>
                    </a:p>
                    <a:p>
                      <a:pPr algn="just"/>
                      <a:endParaRPr lang="en-IN" sz="1200" dirty="0"/>
                    </a:p>
                  </a:txBody>
                  <a:tcPr/>
                </a:tc>
                <a:tc>
                  <a:txBody>
                    <a:bodyPr/>
                    <a:lstStyle/>
                    <a:p>
                      <a:pPr algn="just"/>
                      <a:r>
                        <a:rPr lang="en-IN" sz="1200" dirty="0"/>
                        <a:t>1a</a:t>
                      </a:r>
                    </a:p>
                  </a:txBody>
                  <a:tcPr/>
                </a:tc>
                <a:tc>
                  <a:txBody>
                    <a:bodyPr/>
                    <a:lstStyle/>
                    <a:p>
                      <a:pPr marL="285750" indent="-285750" algn="just">
                        <a:buFont typeface="Arial" panose="020B0604020202020204" pitchFamily="34" charset="0"/>
                        <a:buChar char="•"/>
                      </a:pPr>
                      <a:r>
                        <a:rPr lang="en-IN" sz="1600" dirty="0"/>
                        <a:t>Twelve studies of interventions of SFG for dental caries outcomes were included.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1" dirty="0"/>
                        <a:t>SFGs were found to significantly reduce caries increment, giving a preventative fraction (PF) of 28% </a:t>
                      </a:r>
                      <a:r>
                        <a:rPr lang="en-IN" sz="1600" dirty="0"/>
                        <a:t>(95% CI, 7% to 48%). Including the 8 trials that used xylitol gum only as the basis of the intervention, the PF was 33% (95% CI, 4% to 61%). </a:t>
                      </a:r>
                      <a:r>
                        <a:rPr lang="en-IN" sz="1600" b="1" dirty="0"/>
                        <a:t>No adverse effects were recorded. </a:t>
                      </a:r>
                      <a:r>
                        <a:rPr lang="en-IN" sz="1600" dirty="0"/>
                        <a:t>There was a high level of heterogeneity among the trials included. </a:t>
                      </a:r>
                    </a:p>
                    <a:p>
                      <a:pPr marL="0" indent="0" algn="just">
                        <a:buFont typeface="Arial" panose="020B0604020202020204" pitchFamily="34" charset="0"/>
                        <a:buNone/>
                      </a:pPr>
                      <a:endParaRPr lang="en-IN" sz="1600" dirty="0"/>
                    </a:p>
                  </a:txBody>
                  <a:tcPr/>
                </a:tc>
                <a:tc>
                  <a:txBody>
                    <a:bodyPr/>
                    <a:lstStyle/>
                    <a:p>
                      <a:pPr algn="just"/>
                      <a:r>
                        <a:rPr lang="en-IN" sz="1400" dirty="0"/>
                        <a:t>The findings of this review provide </a:t>
                      </a:r>
                      <a:r>
                        <a:rPr lang="en-IN" sz="1400" b="1" dirty="0"/>
                        <a:t>tentative evidence that chewing SFG reduces caries increment in comparison to nonchewing controls. </a:t>
                      </a:r>
                      <a:r>
                        <a:rPr lang="en-IN" sz="1400" dirty="0"/>
                        <a:t>However, there is a considerable degree of variability in the effect and </a:t>
                      </a:r>
                      <a:r>
                        <a:rPr lang="en-IN" sz="1400" b="1" dirty="0"/>
                        <a:t>the trials included were generally of moderate quality. There is a need for future research to explore the acceptability and feasibility of the use of SFG as a public health</a:t>
                      </a:r>
                    </a:p>
                    <a:p>
                      <a:pPr algn="just"/>
                      <a:endParaRPr lang="en-IN" sz="1400" u="sng"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5218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0"/>
            <a:ext cx="8305800" cy="461665"/>
          </a:xfrm>
          <a:prstGeom prst="rect">
            <a:avLst/>
          </a:prstGeom>
          <a:noFill/>
        </p:spPr>
        <p:txBody>
          <a:bodyPr wrap="square" rtlCol="0">
            <a:spAutoFit/>
          </a:bodyPr>
          <a:lstStyle/>
          <a:p>
            <a:pPr algn="ctr"/>
            <a:r>
              <a:rPr lang="en-US" sz="2400" b="1" dirty="0">
                <a:solidFill>
                  <a:srgbClr val="FF0000"/>
                </a:solidFill>
              </a:rPr>
              <a:t>CONCLUSIONS</a:t>
            </a:r>
          </a:p>
        </p:txBody>
      </p:sp>
      <p:pic>
        <p:nvPicPr>
          <p:cNvPr id="7" name="Picture 6">
            <a:extLst>
              <a:ext uri="{FF2B5EF4-FFF2-40B4-BE49-F238E27FC236}">
                <a16:creationId xmlns:a16="http://schemas.microsoft.com/office/drawing/2014/main" id="{73B011FE-6B20-41DA-8542-9F3F943681C7}"/>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
        <p:nvSpPr>
          <p:cNvPr id="6" name="TextBox 5"/>
          <p:cNvSpPr txBox="1"/>
          <p:nvPr/>
        </p:nvSpPr>
        <p:spPr>
          <a:xfrm>
            <a:off x="457200" y="2743200"/>
            <a:ext cx="8458200" cy="3970318"/>
          </a:xfrm>
          <a:prstGeom prst="rect">
            <a:avLst/>
          </a:prstGeom>
          <a:noFill/>
        </p:spPr>
        <p:txBody>
          <a:bodyPr wrap="square" rtlCol="0">
            <a:spAutoFit/>
          </a:bodyPr>
          <a:lstStyle/>
          <a:p>
            <a:pPr algn="just">
              <a:lnSpc>
                <a:spcPct val="150000"/>
              </a:lnSpc>
              <a:buFont typeface="Wingdings" pitchFamily="2" charset="2"/>
              <a:buChar char="§"/>
            </a:pPr>
            <a:r>
              <a:rPr lang="en-US" sz="2400" dirty="0"/>
              <a:t> Sugar is the arch criminal for Dental Caries</a:t>
            </a:r>
          </a:p>
          <a:p>
            <a:pPr algn="just">
              <a:lnSpc>
                <a:spcPct val="150000"/>
              </a:lnSpc>
              <a:buFont typeface="Wingdings" pitchFamily="2" charset="2"/>
              <a:buChar char="§"/>
            </a:pPr>
            <a:r>
              <a:rPr lang="en-US" sz="2400" dirty="0"/>
              <a:t> Fermentable Carbohydrates is a modifiable risk factor; removal of the link can disrupt the causation of dental caries.</a:t>
            </a:r>
          </a:p>
          <a:p>
            <a:pPr algn="just">
              <a:lnSpc>
                <a:spcPct val="150000"/>
              </a:lnSpc>
              <a:buFont typeface="Wingdings" pitchFamily="2" charset="2"/>
              <a:buChar char="§"/>
            </a:pPr>
            <a:r>
              <a:rPr lang="en-US" sz="2400" dirty="0"/>
              <a:t>  Risk assessment and preventive strategies for dental caries must consider include Diet- content &amp; frequency.</a:t>
            </a:r>
          </a:p>
          <a:p>
            <a:pPr algn="just">
              <a:lnSpc>
                <a:spcPct val="150000"/>
              </a:lnSpc>
              <a:buFont typeface="Wingdings" pitchFamily="2" charset="2"/>
              <a:buChar char="§"/>
            </a:pPr>
            <a:r>
              <a:rPr lang="en-US" sz="2400" dirty="0"/>
              <a:t> Sugar substitutes hold a promise in reduction of dental caries.</a:t>
            </a:r>
          </a:p>
        </p:txBody>
      </p:sp>
    </p:spTree>
    <p:extLst>
      <p:ext uri="{BB962C8B-B14F-4D97-AF65-F5344CB8AC3E}">
        <p14:creationId xmlns:p14="http://schemas.microsoft.com/office/powerpoint/2010/main" val="1088833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4B38-7CB7-4537-B449-4C38A108304F}"/>
              </a:ext>
            </a:extLst>
          </p:cNvPr>
          <p:cNvSpPr>
            <a:spLocks noGrp="1"/>
          </p:cNvSpPr>
          <p:nvPr>
            <p:ph type="title"/>
          </p:nvPr>
        </p:nvSpPr>
        <p:spPr>
          <a:xfrm>
            <a:off x="533400" y="2249424"/>
            <a:ext cx="8229600" cy="1066800"/>
          </a:xfrm>
        </p:spPr>
        <p:txBody>
          <a:bodyPr/>
          <a:lstStyle/>
          <a:p>
            <a:r>
              <a:rPr lang="en-IN" dirty="0"/>
              <a:t>Suggested FURTHER READING</a:t>
            </a:r>
          </a:p>
        </p:txBody>
      </p:sp>
      <p:sp>
        <p:nvSpPr>
          <p:cNvPr id="3" name="Content Placeholder 2">
            <a:extLst>
              <a:ext uri="{FF2B5EF4-FFF2-40B4-BE49-F238E27FC236}">
                <a16:creationId xmlns:a16="http://schemas.microsoft.com/office/drawing/2014/main" id="{09A2DD87-CE23-4CC7-8339-EEB9DE520F3A}"/>
              </a:ext>
            </a:extLst>
          </p:cNvPr>
          <p:cNvSpPr>
            <a:spLocks noGrp="1"/>
          </p:cNvSpPr>
          <p:nvPr>
            <p:ph idx="1"/>
          </p:nvPr>
        </p:nvSpPr>
        <p:spPr/>
        <p:txBody>
          <a:bodyPr>
            <a:normAutofit/>
          </a:bodyPr>
          <a:lstStyle/>
          <a:p>
            <a:endParaRPr lang="en-IN" dirty="0"/>
          </a:p>
          <a:p>
            <a:pPr marL="0" indent="0" algn="just">
              <a:buNone/>
            </a:pPr>
            <a:endParaRPr lang="en-IN" dirty="0"/>
          </a:p>
          <a:p>
            <a:pPr marL="0" indent="0" algn="just">
              <a:buNone/>
            </a:pPr>
            <a:endParaRPr lang="en-IN" dirty="0"/>
          </a:p>
          <a:p>
            <a:pPr marL="0" indent="0" algn="just">
              <a:buNone/>
            </a:pPr>
            <a:endParaRPr lang="en-IN" dirty="0"/>
          </a:p>
          <a:p>
            <a:pPr marL="0" indent="0" algn="just">
              <a:buNone/>
            </a:pPr>
            <a:endParaRPr lang="en-IN" dirty="0"/>
          </a:p>
          <a:p>
            <a:pPr marL="0" indent="0" algn="just">
              <a:buNone/>
            </a:pPr>
            <a:endParaRPr lang="en-IN" dirty="0"/>
          </a:p>
          <a:p>
            <a:pPr marL="0" indent="0" algn="just">
              <a:buNone/>
            </a:pPr>
            <a:endParaRPr lang="en-IN" dirty="0"/>
          </a:p>
          <a:p>
            <a:pPr marL="0" indent="0" algn="just">
              <a:buNone/>
            </a:pPr>
            <a:endParaRPr lang="en-IN" dirty="0"/>
          </a:p>
          <a:p>
            <a:pPr marL="0" indent="0" algn="just">
              <a:buNone/>
            </a:pPr>
            <a:endParaRPr lang="en-IN" dirty="0"/>
          </a:p>
          <a:p>
            <a:pPr marL="0" indent="0" algn="just">
              <a:buNone/>
            </a:pPr>
            <a:endParaRPr lang="en-IN" dirty="0"/>
          </a:p>
        </p:txBody>
      </p:sp>
      <p:pic>
        <p:nvPicPr>
          <p:cNvPr id="5" name="Picture 4" descr="A picture containing text, businesscard&#10;&#10;Description automatically generated">
            <a:extLst>
              <a:ext uri="{FF2B5EF4-FFF2-40B4-BE49-F238E27FC236}">
                <a16:creationId xmlns:a16="http://schemas.microsoft.com/office/drawing/2014/main" id="{27F97776-5F76-455A-9361-FF2D1916E4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174023"/>
            <a:ext cx="2269092" cy="3207081"/>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1CFE604B-88FD-470E-9ADA-0924147FA109}"/>
              </a:ext>
            </a:extLst>
          </p:cNvPr>
          <p:cNvPicPr>
            <a:picLocks noChangeAspect="1"/>
          </p:cNvPicPr>
          <p:nvPr/>
        </p:nvPicPr>
        <p:blipFill rotWithShape="1">
          <a:blip r:embed="rId3">
            <a:extLst>
              <a:ext uri="{28A0092B-C50C-407E-A947-70E740481C1C}">
                <a14:useLocalDpi xmlns:a14="http://schemas.microsoft.com/office/drawing/2010/main" val="0"/>
              </a:ext>
            </a:extLst>
          </a:blip>
          <a:srcRect l="20806" t="16400" r="21200" b="16259"/>
          <a:stretch/>
        </p:blipFill>
        <p:spPr>
          <a:xfrm>
            <a:off x="4572000" y="3200400"/>
            <a:ext cx="2761990" cy="3207081"/>
          </a:xfrm>
          <a:prstGeom prst="rect">
            <a:avLst/>
          </a:prstGeom>
        </p:spPr>
      </p:pic>
      <p:pic>
        <p:nvPicPr>
          <p:cNvPr id="6" name="Picture 5">
            <a:extLst>
              <a:ext uri="{FF2B5EF4-FFF2-40B4-BE49-F238E27FC236}">
                <a16:creationId xmlns:a16="http://schemas.microsoft.com/office/drawing/2014/main" id="{7187F0AE-DCA0-49A6-BF9B-57362D03B221}"/>
              </a:ext>
            </a:extLst>
          </p:cNvPr>
          <p:cNvPicPr>
            <a:picLocks noChangeAspect="1"/>
          </p:cNvPicPr>
          <p:nvPr/>
        </p:nvPicPr>
        <p:blipFill rotWithShape="1">
          <a:blip r:embed="rId4">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extLst>
      <p:ext uri="{BB962C8B-B14F-4D97-AF65-F5344CB8AC3E}">
        <p14:creationId xmlns:p14="http://schemas.microsoft.com/office/powerpoint/2010/main" val="360978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8840"/>
            <a:ext cx="8229600" cy="1066800"/>
          </a:xfrm>
        </p:spPr>
        <p:txBody>
          <a:bodyPr/>
          <a:lstStyle/>
          <a:p>
            <a:r>
              <a:rPr lang="en-IN" dirty="0"/>
              <a:t>MCQs</a:t>
            </a:r>
          </a:p>
        </p:txBody>
      </p:sp>
      <p:sp>
        <p:nvSpPr>
          <p:cNvPr id="3" name="Content Placeholder 2"/>
          <p:cNvSpPr>
            <a:spLocks noGrp="1"/>
          </p:cNvSpPr>
          <p:nvPr>
            <p:ph idx="1"/>
          </p:nvPr>
        </p:nvSpPr>
        <p:spPr>
          <a:xfrm>
            <a:off x="481584" y="3200400"/>
            <a:ext cx="8686800" cy="4325112"/>
          </a:xfrm>
        </p:spPr>
        <p:txBody>
          <a:bodyPr/>
          <a:lstStyle/>
          <a:p>
            <a:pPr marL="624078" indent="-514350">
              <a:buNone/>
            </a:pPr>
            <a:r>
              <a:rPr lang="en-IN" b="1" dirty="0"/>
              <a:t>1. Refined carbohydrates</a:t>
            </a:r>
            <a:r>
              <a:rPr lang="en-IN" dirty="0"/>
              <a:t>:</a:t>
            </a:r>
          </a:p>
          <a:p>
            <a:pPr marL="624078" indent="-514350">
              <a:buAutoNum type="alphaLcParenR"/>
            </a:pPr>
            <a:r>
              <a:rPr lang="en-IN" dirty="0"/>
              <a:t>Can lead to dental caries</a:t>
            </a:r>
          </a:p>
          <a:p>
            <a:pPr marL="624078" indent="-514350">
              <a:buAutoNum type="alphaLcParenR"/>
            </a:pPr>
            <a:r>
              <a:rPr lang="en-IN" dirty="0"/>
              <a:t>Can protect the tooth from caries</a:t>
            </a:r>
          </a:p>
          <a:p>
            <a:pPr marL="624078" indent="-514350">
              <a:buAutoNum type="alphaLcParenR"/>
            </a:pPr>
            <a:r>
              <a:rPr lang="en-IN" dirty="0"/>
              <a:t> Does not have caries related effects</a:t>
            </a:r>
          </a:p>
          <a:p>
            <a:pPr marL="624078" indent="-514350">
              <a:buAutoNum type="alphaLcParenR"/>
            </a:pPr>
            <a:r>
              <a:rPr lang="en-IN" dirty="0"/>
              <a:t>Cleanses the debris on teeth through masticatory excursions</a:t>
            </a:r>
          </a:p>
        </p:txBody>
      </p:sp>
      <p:pic>
        <p:nvPicPr>
          <p:cNvPr id="4" name="Picture 3">
            <a:extLst>
              <a:ext uri="{FF2B5EF4-FFF2-40B4-BE49-F238E27FC236}">
                <a16:creationId xmlns:a16="http://schemas.microsoft.com/office/drawing/2014/main" id="{2CFC3176-E410-4041-9431-72C313F15195}"/>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8229600" cy="1066800"/>
          </a:xfrm>
        </p:spPr>
        <p:txBody>
          <a:bodyPr/>
          <a:lstStyle/>
          <a:p>
            <a:r>
              <a:rPr lang="en-IN" dirty="0"/>
              <a:t>MCQs</a:t>
            </a:r>
          </a:p>
        </p:txBody>
      </p:sp>
      <p:sp>
        <p:nvSpPr>
          <p:cNvPr id="3" name="Content Placeholder 2"/>
          <p:cNvSpPr>
            <a:spLocks noGrp="1"/>
          </p:cNvSpPr>
          <p:nvPr>
            <p:ph idx="1"/>
          </p:nvPr>
        </p:nvSpPr>
        <p:spPr>
          <a:xfrm>
            <a:off x="457200" y="4114800"/>
            <a:ext cx="8686800" cy="4325112"/>
          </a:xfrm>
        </p:spPr>
        <p:txBody>
          <a:bodyPr/>
          <a:lstStyle/>
          <a:p>
            <a:pPr marL="624078" indent="-514350">
              <a:buNone/>
            </a:pPr>
            <a:r>
              <a:rPr lang="en-IN" b="1" dirty="0"/>
              <a:t>2. The most cariogenic sugar is</a:t>
            </a:r>
            <a:r>
              <a:rPr lang="en-IN" dirty="0"/>
              <a:t>:</a:t>
            </a:r>
          </a:p>
          <a:p>
            <a:pPr marL="624078" indent="-514350">
              <a:buAutoNum type="alphaLcParenR"/>
            </a:pPr>
            <a:r>
              <a:rPr lang="en-IN" dirty="0"/>
              <a:t>Glucose</a:t>
            </a:r>
          </a:p>
          <a:p>
            <a:pPr marL="624078" indent="-514350">
              <a:buAutoNum type="alphaLcParenR"/>
            </a:pPr>
            <a:r>
              <a:rPr lang="en-IN" dirty="0"/>
              <a:t>Lactose</a:t>
            </a:r>
          </a:p>
          <a:p>
            <a:pPr marL="624078" indent="-514350">
              <a:buAutoNum type="alphaLcParenR"/>
            </a:pPr>
            <a:r>
              <a:rPr lang="en-IN" dirty="0"/>
              <a:t>Fructose</a:t>
            </a:r>
          </a:p>
          <a:p>
            <a:pPr marL="624078" indent="-514350">
              <a:buAutoNum type="alphaLcParenR"/>
            </a:pPr>
            <a:r>
              <a:rPr lang="en-IN" dirty="0"/>
              <a:t>Sucrose</a:t>
            </a:r>
          </a:p>
        </p:txBody>
      </p:sp>
      <p:pic>
        <p:nvPicPr>
          <p:cNvPr id="4" name="Picture 3">
            <a:extLst>
              <a:ext uri="{FF2B5EF4-FFF2-40B4-BE49-F238E27FC236}">
                <a16:creationId xmlns:a16="http://schemas.microsoft.com/office/drawing/2014/main" id="{9F7A7811-C437-4216-BD58-5DC201C0BEF9}"/>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066800"/>
          </a:xfrm>
        </p:spPr>
        <p:txBody>
          <a:bodyPr/>
          <a:lstStyle/>
          <a:p>
            <a:r>
              <a:rPr lang="en-IN" dirty="0"/>
              <a:t>Specific Objectives</a:t>
            </a:r>
          </a:p>
        </p:txBody>
      </p:sp>
      <p:sp>
        <p:nvSpPr>
          <p:cNvPr id="3" name="Content Placeholder 2"/>
          <p:cNvSpPr>
            <a:spLocks noGrp="1"/>
          </p:cNvSpPr>
          <p:nvPr>
            <p:ph idx="1"/>
          </p:nvPr>
        </p:nvSpPr>
        <p:spPr>
          <a:xfrm>
            <a:off x="228600" y="3429000"/>
            <a:ext cx="8686800" cy="4343400"/>
          </a:xfrm>
        </p:spPr>
        <p:txBody>
          <a:bodyPr>
            <a:normAutofit/>
          </a:bodyPr>
          <a:lstStyle/>
          <a:p>
            <a:pPr>
              <a:buNone/>
            </a:pPr>
            <a:r>
              <a:rPr lang="en-IN" sz="2400" dirty="0"/>
              <a:t>At the end of the class, the learner must be able to:</a:t>
            </a:r>
          </a:p>
          <a:p>
            <a:pPr>
              <a:buNone/>
            </a:pPr>
            <a:endParaRPr lang="en-IN" sz="2400" dirty="0"/>
          </a:p>
          <a:p>
            <a:pPr algn="just">
              <a:buFontTx/>
              <a:buChar char="-"/>
            </a:pPr>
            <a:r>
              <a:rPr lang="en-IN" sz="2400" dirty="0">
                <a:solidFill>
                  <a:srgbClr val="0070C0"/>
                </a:solidFill>
              </a:rPr>
              <a:t>Explain why carbohydrates could play an important role in causation of caries</a:t>
            </a:r>
          </a:p>
          <a:p>
            <a:pPr algn="just">
              <a:buFontTx/>
              <a:buChar char="-"/>
            </a:pPr>
            <a:r>
              <a:rPr lang="en-IN" sz="2400" dirty="0">
                <a:solidFill>
                  <a:srgbClr val="0070C0"/>
                </a:solidFill>
              </a:rPr>
              <a:t> Explain the how factors such as frequency, form of sugar, pattern of sugar intake play an important role in dental caries.</a:t>
            </a:r>
          </a:p>
          <a:p>
            <a:pPr marL="109728" indent="0" algn="just">
              <a:buNone/>
            </a:pPr>
            <a:endParaRPr lang="en-IN" sz="2400" dirty="0">
              <a:solidFill>
                <a:srgbClr val="0070C0"/>
              </a:solidFill>
            </a:endParaRPr>
          </a:p>
        </p:txBody>
      </p:sp>
      <p:pic>
        <p:nvPicPr>
          <p:cNvPr id="4" name="Picture 3">
            <a:extLst>
              <a:ext uri="{FF2B5EF4-FFF2-40B4-BE49-F238E27FC236}">
                <a16:creationId xmlns:a16="http://schemas.microsoft.com/office/drawing/2014/main" id="{BD2071E3-B43A-4720-BA7D-FBDEF2E57193}"/>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extLst>
      <p:ext uri="{BB962C8B-B14F-4D97-AF65-F5344CB8AC3E}">
        <p14:creationId xmlns:p14="http://schemas.microsoft.com/office/powerpoint/2010/main" val="2772981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8229600" cy="1066800"/>
          </a:xfrm>
        </p:spPr>
        <p:txBody>
          <a:bodyPr/>
          <a:lstStyle/>
          <a:p>
            <a:r>
              <a:rPr lang="en-IN" dirty="0"/>
              <a:t>MCQs</a:t>
            </a:r>
          </a:p>
        </p:txBody>
      </p:sp>
      <p:sp>
        <p:nvSpPr>
          <p:cNvPr id="3" name="Content Placeholder 2"/>
          <p:cNvSpPr>
            <a:spLocks noGrp="1"/>
          </p:cNvSpPr>
          <p:nvPr>
            <p:ph idx="1"/>
          </p:nvPr>
        </p:nvSpPr>
        <p:spPr>
          <a:xfrm>
            <a:off x="457200" y="3733800"/>
            <a:ext cx="8686800" cy="4325112"/>
          </a:xfrm>
        </p:spPr>
        <p:txBody>
          <a:bodyPr/>
          <a:lstStyle/>
          <a:p>
            <a:pPr marL="624078" indent="-514350">
              <a:buNone/>
            </a:pPr>
            <a:r>
              <a:rPr lang="en-IN" b="1" dirty="0"/>
              <a:t>3.  </a:t>
            </a:r>
            <a:r>
              <a:rPr lang="en-IN" b="1" dirty="0" err="1"/>
              <a:t>Vipeholm</a:t>
            </a:r>
            <a:r>
              <a:rPr lang="en-IN" b="1" dirty="0"/>
              <a:t> study was conducted by :</a:t>
            </a:r>
            <a:endParaRPr lang="en-IN" dirty="0"/>
          </a:p>
          <a:p>
            <a:pPr marL="624078" indent="-514350">
              <a:buAutoNum type="alphaLcParenR"/>
            </a:pPr>
            <a:r>
              <a:rPr lang="en-US" dirty="0"/>
              <a:t>H</a:t>
            </a:r>
            <a:r>
              <a:rPr lang="en-IN" dirty="0" err="1"/>
              <a:t>aris</a:t>
            </a:r>
            <a:r>
              <a:rPr lang="en-IN" dirty="0"/>
              <a:t> and </a:t>
            </a:r>
            <a:r>
              <a:rPr lang="en-IN" dirty="0" err="1"/>
              <a:t>Sulivan</a:t>
            </a:r>
            <a:r>
              <a:rPr lang="en-IN" dirty="0"/>
              <a:t> </a:t>
            </a:r>
          </a:p>
          <a:p>
            <a:pPr marL="624078" indent="-514350">
              <a:buAutoNum type="alphaLcParenR"/>
            </a:pPr>
            <a:r>
              <a:rPr lang="en-US" dirty="0"/>
              <a:t>G</a:t>
            </a:r>
            <a:r>
              <a:rPr lang="en-IN" dirty="0" err="1"/>
              <a:t>utafson</a:t>
            </a:r>
            <a:r>
              <a:rPr lang="en-IN" dirty="0"/>
              <a:t> et al</a:t>
            </a:r>
          </a:p>
          <a:p>
            <a:pPr marL="624078" indent="-514350">
              <a:buAutoNum type="alphaLcParenR"/>
            </a:pPr>
            <a:r>
              <a:rPr lang="en-IN" dirty="0"/>
              <a:t> </a:t>
            </a:r>
            <a:r>
              <a:rPr lang="en-US" dirty="0" err="1"/>
              <a:t>Scheinin</a:t>
            </a:r>
            <a:r>
              <a:rPr lang="en-US" dirty="0"/>
              <a:t> and </a:t>
            </a:r>
            <a:r>
              <a:rPr lang="en-US" dirty="0" err="1"/>
              <a:t>Makinen</a:t>
            </a:r>
            <a:endParaRPr lang="en-IN" dirty="0"/>
          </a:p>
          <a:p>
            <a:pPr marL="624078" indent="-514350">
              <a:buAutoNum type="alphaLcParenR"/>
            </a:pPr>
            <a:r>
              <a:rPr lang="en-US" dirty="0"/>
              <a:t>N</a:t>
            </a:r>
            <a:r>
              <a:rPr lang="en-IN" dirty="0"/>
              <a:t>one </a:t>
            </a:r>
            <a:r>
              <a:rPr lang="en-IN"/>
              <a:t>of the above</a:t>
            </a:r>
            <a:endParaRPr lang="en-IN" dirty="0"/>
          </a:p>
        </p:txBody>
      </p:sp>
      <p:pic>
        <p:nvPicPr>
          <p:cNvPr id="4" name="Picture 3">
            <a:extLst>
              <a:ext uri="{FF2B5EF4-FFF2-40B4-BE49-F238E27FC236}">
                <a16:creationId xmlns:a16="http://schemas.microsoft.com/office/drawing/2014/main" id="{3BEC66B8-22FC-435A-BC58-99529B64BF1D}"/>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 y="2590800"/>
            <a:ext cx="8229600" cy="1066800"/>
          </a:xfrm>
        </p:spPr>
        <p:txBody>
          <a:bodyPr/>
          <a:lstStyle/>
          <a:p>
            <a:r>
              <a:rPr lang="en-IN" dirty="0"/>
              <a:t>MCQs</a:t>
            </a:r>
          </a:p>
        </p:txBody>
      </p:sp>
      <p:sp>
        <p:nvSpPr>
          <p:cNvPr id="3" name="Content Placeholder 2"/>
          <p:cNvSpPr>
            <a:spLocks noGrp="1"/>
          </p:cNvSpPr>
          <p:nvPr>
            <p:ph idx="1"/>
          </p:nvPr>
        </p:nvSpPr>
        <p:spPr>
          <a:xfrm>
            <a:off x="533400" y="3657600"/>
            <a:ext cx="8686800" cy="4325112"/>
          </a:xfrm>
        </p:spPr>
        <p:txBody>
          <a:bodyPr/>
          <a:lstStyle/>
          <a:p>
            <a:pPr marL="624078" indent="-514350">
              <a:buNone/>
            </a:pPr>
            <a:r>
              <a:rPr lang="en-IN" b="1" dirty="0"/>
              <a:t>4.   The pH of plaque below which demineralization occurs is</a:t>
            </a:r>
            <a:endParaRPr lang="en-IN" dirty="0"/>
          </a:p>
          <a:p>
            <a:pPr marL="624078" indent="-514350">
              <a:buAutoNum type="alphaLcParenR"/>
            </a:pPr>
            <a:r>
              <a:rPr lang="en-IN" dirty="0"/>
              <a:t>6.5</a:t>
            </a:r>
          </a:p>
          <a:p>
            <a:pPr marL="624078" indent="-514350">
              <a:buAutoNum type="alphaLcParenR"/>
            </a:pPr>
            <a:r>
              <a:rPr lang="en-IN" dirty="0"/>
              <a:t>5.5</a:t>
            </a:r>
          </a:p>
          <a:p>
            <a:pPr marL="624078" indent="-514350">
              <a:buAutoNum type="alphaLcParenR"/>
            </a:pPr>
            <a:r>
              <a:rPr lang="en-IN" dirty="0"/>
              <a:t>4.5</a:t>
            </a:r>
          </a:p>
          <a:p>
            <a:pPr marL="624078" indent="-514350">
              <a:buAutoNum type="alphaLcParenR"/>
            </a:pPr>
            <a:r>
              <a:rPr lang="en-IN" dirty="0"/>
              <a:t>3.5</a:t>
            </a:r>
          </a:p>
        </p:txBody>
      </p:sp>
      <p:pic>
        <p:nvPicPr>
          <p:cNvPr id="4" name="Picture 3">
            <a:extLst>
              <a:ext uri="{FF2B5EF4-FFF2-40B4-BE49-F238E27FC236}">
                <a16:creationId xmlns:a16="http://schemas.microsoft.com/office/drawing/2014/main" id="{65E43BD8-99A6-4564-AA38-88C76549FE01}"/>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066800"/>
          </a:xfrm>
        </p:spPr>
        <p:txBody>
          <a:bodyPr/>
          <a:lstStyle/>
          <a:p>
            <a:r>
              <a:rPr lang="en-IN" dirty="0"/>
              <a:t>MCQs</a:t>
            </a:r>
          </a:p>
        </p:txBody>
      </p:sp>
      <p:sp>
        <p:nvSpPr>
          <p:cNvPr id="3" name="Content Placeholder 2"/>
          <p:cNvSpPr>
            <a:spLocks noGrp="1"/>
          </p:cNvSpPr>
          <p:nvPr>
            <p:ph idx="1"/>
          </p:nvPr>
        </p:nvSpPr>
        <p:spPr>
          <a:xfrm>
            <a:off x="685800" y="4191000"/>
            <a:ext cx="8686800" cy="4325112"/>
          </a:xfrm>
        </p:spPr>
        <p:txBody>
          <a:bodyPr/>
          <a:lstStyle/>
          <a:p>
            <a:pPr marL="624078" indent="-514350">
              <a:buNone/>
            </a:pPr>
            <a:r>
              <a:rPr lang="en-IN" b="1" dirty="0"/>
              <a:t>5.   Sucrose is a</a:t>
            </a:r>
            <a:endParaRPr lang="en-IN" dirty="0"/>
          </a:p>
          <a:p>
            <a:pPr marL="624078" indent="-514350">
              <a:buAutoNum type="alphaLcParenR"/>
            </a:pPr>
            <a:r>
              <a:rPr lang="en-IN" dirty="0"/>
              <a:t>Sugar alcohol</a:t>
            </a:r>
          </a:p>
          <a:p>
            <a:pPr marL="624078" indent="-514350">
              <a:buAutoNum type="alphaLcParenR"/>
            </a:pPr>
            <a:r>
              <a:rPr lang="en-IN" dirty="0"/>
              <a:t>Polysaccharide</a:t>
            </a:r>
          </a:p>
          <a:p>
            <a:pPr marL="624078" indent="-514350">
              <a:buAutoNum type="alphaLcParenR"/>
            </a:pPr>
            <a:r>
              <a:rPr lang="en-IN" dirty="0"/>
              <a:t>Disaccharide</a:t>
            </a:r>
          </a:p>
          <a:p>
            <a:pPr marL="624078" indent="-514350">
              <a:buAutoNum type="alphaLcParenR"/>
            </a:pPr>
            <a:r>
              <a:rPr lang="en-IN" dirty="0"/>
              <a:t>Monosaccharide</a:t>
            </a:r>
          </a:p>
          <a:p>
            <a:pPr marL="624078" indent="-514350">
              <a:buAutoNum type="alphaLcParenR"/>
            </a:pPr>
            <a:endParaRPr lang="en-IN" dirty="0"/>
          </a:p>
        </p:txBody>
      </p:sp>
      <p:pic>
        <p:nvPicPr>
          <p:cNvPr id="4" name="Picture 3">
            <a:extLst>
              <a:ext uri="{FF2B5EF4-FFF2-40B4-BE49-F238E27FC236}">
                <a16:creationId xmlns:a16="http://schemas.microsoft.com/office/drawing/2014/main" id="{6FF0EB0D-0ED8-41F4-872F-5058963C75D0}"/>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066800"/>
          </a:xfrm>
        </p:spPr>
        <p:txBody>
          <a:bodyPr/>
          <a:lstStyle/>
          <a:p>
            <a:r>
              <a:rPr lang="en-IN" dirty="0"/>
              <a:t>THANK YOU!</a:t>
            </a:r>
          </a:p>
        </p:txBody>
      </p:sp>
      <p:pic>
        <p:nvPicPr>
          <p:cNvPr id="4" name="Picture 3">
            <a:extLst>
              <a:ext uri="{FF2B5EF4-FFF2-40B4-BE49-F238E27FC236}">
                <a16:creationId xmlns:a16="http://schemas.microsoft.com/office/drawing/2014/main" id="{6FF0EB0D-0ED8-41F4-872F-5058963C75D0}"/>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extLst>
      <p:ext uri="{BB962C8B-B14F-4D97-AF65-F5344CB8AC3E}">
        <p14:creationId xmlns:p14="http://schemas.microsoft.com/office/powerpoint/2010/main" val="101907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47" y="2514600"/>
            <a:ext cx="8229600" cy="1066800"/>
          </a:xfrm>
        </p:spPr>
        <p:txBody>
          <a:bodyPr>
            <a:normAutofit fontScale="90000"/>
          </a:bodyPr>
          <a:lstStyle/>
          <a:p>
            <a:r>
              <a:rPr lang="en-IN" dirty="0"/>
              <a:t>….contd.</a:t>
            </a:r>
            <a:br>
              <a:rPr lang="en-IN" dirty="0"/>
            </a:br>
            <a:br>
              <a:rPr lang="en-IN" dirty="0"/>
            </a:br>
            <a:r>
              <a:rPr lang="en-IN" dirty="0"/>
              <a:t>Specific Objectives</a:t>
            </a:r>
          </a:p>
        </p:txBody>
      </p:sp>
      <p:sp>
        <p:nvSpPr>
          <p:cNvPr id="3" name="Content Placeholder 2"/>
          <p:cNvSpPr>
            <a:spLocks noGrp="1"/>
          </p:cNvSpPr>
          <p:nvPr>
            <p:ph idx="1"/>
          </p:nvPr>
        </p:nvSpPr>
        <p:spPr>
          <a:xfrm>
            <a:off x="228600" y="3810000"/>
            <a:ext cx="8686800" cy="4876800"/>
          </a:xfrm>
        </p:spPr>
        <p:txBody>
          <a:bodyPr>
            <a:normAutofit/>
          </a:bodyPr>
          <a:lstStyle/>
          <a:p>
            <a:pPr>
              <a:buNone/>
            </a:pPr>
            <a:r>
              <a:rPr lang="en-IN" sz="2400" dirty="0"/>
              <a:t>At the end of the class, the learner must be able to:</a:t>
            </a:r>
          </a:p>
          <a:p>
            <a:pPr>
              <a:buNone/>
            </a:pPr>
            <a:endParaRPr lang="en-IN" sz="2400" dirty="0"/>
          </a:p>
          <a:p>
            <a:pPr algn="just">
              <a:buFontTx/>
              <a:buChar char="-"/>
            </a:pPr>
            <a:r>
              <a:rPr lang="en-IN" sz="2400" dirty="0">
                <a:solidFill>
                  <a:srgbClr val="0070C0"/>
                </a:solidFill>
              </a:rPr>
              <a:t>List and describe various landmark epidemiological studies that ascertained the relationship between diet and caries</a:t>
            </a:r>
          </a:p>
          <a:p>
            <a:pPr algn="just">
              <a:buFontTx/>
              <a:buChar char="-"/>
            </a:pPr>
            <a:r>
              <a:rPr lang="en-IN" sz="2400" dirty="0">
                <a:solidFill>
                  <a:srgbClr val="0070C0"/>
                </a:solidFill>
              </a:rPr>
              <a:t>List the non- cariogenic foods which can be suggested in place of cariogenic foods.</a:t>
            </a:r>
          </a:p>
        </p:txBody>
      </p:sp>
      <p:pic>
        <p:nvPicPr>
          <p:cNvPr id="5" name="Picture 4">
            <a:extLst>
              <a:ext uri="{FF2B5EF4-FFF2-40B4-BE49-F238E27FC236}">
                <a16:creationId xmlns:a16="http://schemas.microsoft.com/office/drawing/2014/main" id="{CDBBE7F3-3DC6-466B-9694-BADA646527F1}"/>
              </a:ext>
            </a:extLst>
          </p:cNvPr>
          <p:cNvPicPr>
            <a:picLocks noChangeAspect="1"/>
          </p:cNvPicPr>
          <p:nvPr/>
        </p:nvPicPr>
        <p:blipFill rotWithShape="1">
          <a:blip r:embed="rId3">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32052C-ADC6-4AA5-BF68-65043B4210F2}"/>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27708" y="518125"/>
            <a:ext cx="8660679" cy="1844075"/>
          </a:xfrm>
          <a:prstGeom prst="rect">
            <a:avLst/>
          </a:prstGeom>
        </p:spPr>
      </p:pic>
      <p:sp>
        <p:nvSpPr>
          <p:cNvPr id="11" name="TextBox 10">
            <a:extLst>
              <a:ext uri="{FF2B5EF4-FFF2-40B4-BE49-F238E27FC236}">
                <a16:creationId xmlns:a16="http://schemas.microsoft.com/office/drawing/2014/main" id="{0E288ED4-A63B-4240-BCC9-1AE240D5B7ED}"/>
              </a:ext>
            </a:extLst>
          </p:cNvPr>
          <p:cNvSpPr txBox="1"/>
          <p:nvPr/>
        </p:nvSpPr>
        <p:spPr>
          <a:xfrm>
            <a:off x="3086100" y="2362200"/>
            <a:ext cx="2971800" cy="461665"/>
          </a:xfrm>
          <a:prstGeom prst="rect">
            <a:avLst/>
          </a:prstGeom>
          <a:noFill/>
        </p:spPr>
        <p:txBody>
          <a:bodyPr wrap="square" rtlCol="0">
            <a:spAutoFit/>
          </a:bodyPr>
          <a:lstStyle/>
          <a:p>
            <a:pPr algn="ctr"/>
            <a:r>
              <a:rPr lang="en-IN" sz="2400" b="1" dirty="0"/>
              <a:t>CONTENTS</a:t>
            </a:r>
          </a:p>
        </p:txBody>
      </p:sp>
      <p:sp>
        <p:nvSpPr>
          <p:cNvPr id="12" name="TextBox 11">
            <a:extLst>
              <a:ext uri="{FF2B5EF4-FFF2-40B4-BE49-F238E27FC236}">
                <a16:creationId xmlns:a16="http://schemas.microsoft.com/office/drawing/2014/main" id="{D58D06DF-63A7-4843-AD14-A8BDBB257538}"/>
              </a:ext>
            </a:extLst>
          </p:cNvPr>
          <p:cNvSpPr txBox="1"/>
          <p:nvPr/>
        </p:nvSpPr>
        <p:spPr>
          <a:xfrm>
            <a:off x="1143000" y="3352799"/>
            <a:ext cx="7010400" cy="3046988"/>
          </a:xfrm>
          <a:prstGeom prst="rect">
            <a:avLst/>
          </a:prstGeom>
          <a:noFill/>
        </p:spPr>
        <p:txBody>
          <a:bodyPr wrap="square" rtlCol="0">
            <a:spAutoFit/>
          </a:bodyPr>
          <a:lstStyle/>
          <a:p>
            <a:pPr marL="342900" indent="-342900">
              <a:buAutoNum type="arabicPeriod"/>
            </a:pPr>
            <a:r>
              <a:rPr lang="en-IN" sz="2400" dirty="0"/>
              <a:t>RECAP of Salient Aspects Covered in Previous Class</a:t>
            </a:r>
          </a:p>
          <a:p>
            <a:pPr marL="342900" indent="-342900">
              <a:buAutoNum type="arabicPeriod"/>
            </a:pPr>
            <a:r>
              <a:rPr lang="en-IN" sz="2400" dirty="0"/>
              <a:t>Introduction of Role of Diet and Dental Caries</a:t>
            </a:r>
          </a:p>
          <a:p>
            <a:pPr marL="342900" indent="-342900">
              <a:buAutoNum type="arabicPeriod"/>
            </a:pPr>
            <a:r>
              <a:rPr lang="en-IN" sz="2400" dirty="0"/>
              <a:t>Landmark Studies on Association Between Diet and Dental Caries</a:t>
            </a:r>
          </a:p>
          <a:p>
            <a:pPr marL="342900" indent="-342900">
              <a:buAutoNum type="arabicPeriod"/>
            </a:pPr>
            <a:r>
              <a:rPr lang="en-IN" sz="2400" dirty="0"/>
              <a:t>Recent Evidence</a:t>
            </a:r>
          </a:p>
          <a:p>
            <a:pPr marL="342900" indent="-342900">
              <a:buAutoNum type="arabicPeriod"/>
            </a:pPr>
            <a:r>
              <a:rPr lang="en-IN" sz="2400" dirty="0"/>
              <a:t>Conclusions</a:t>
            </a:r>
          </a:p>
          <a:p>
            <a:pPr marL="342900" indent="-342900">
              <a:buAutoNum type="arabicPeriod"/>
            </a:pPr>
            <a:r>
              <a:rPr lang="en-IN" sz="2400" dirty="0"/>
              <a:t>Suggested Further Reading </a:t>
            </a:r>
          </a:p>
        </p:txBody>
      </p:sp>
    </p:spTree>
    <p:extLst>
      <p:ext uri="{BB962C8B-B14F-4D97-AF65-F5344CB8AC3E}">
        <p14:creationId xmlns:p14="http://schemas.microsoft.com/office/powerpoint/2010/main" val="308897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9880-8847-4366-ABA6-F18E157A262C}"/>
              </a:ext>
            </a:extLst>
          </p:cNvPr>
          <p:cNvSpPr>
            <a:spLocks noGrp="1"/>
          </p:cNvSpPr>
          <p:nvPr>
            <p:ph type="title"/>
          </p:nvPr>
        </p:nvSpPr>
        <p:spPr>
          <a:xfrm>
            <a:off x="472791" y="649766"/>
            <a:ext cx="8229600" cy="1066800"/>
          </a:xfrm>
        </p:spPr>
        <p:txBody>
          <a:bodyPr>
            <a:normAutofit/>
          </a:bodyPr>
          <a:lstStyle/>
          <a:p>
            <a:r>
              <a:rPr lang="en-IN" sz="3200" b="1" dirty="0">
                <a:solidFill>
                  <a:srgbClr val="FF0000"/>
                </a:solidFill>
              </a:rPr>
              <a:t>RECAP-</a:t>
            </a:r>
            <a:r>
              <a:rPr lang="en-IN" sz="3200" dirty="0"/>
              <a:t>Epidemiology of dental caries-I</a:t>
            </a:r>
          </a:p>
        </p:txBody>
      </p:sp>
      <p:sp>
        <p:nvSpPr>
          <p:cNvPr id="3" name="Content Placeholder 2">
            <a:extLst>
              <a:ext uri="{FF2B5EF4-FFF2-40B4-BE49-F238E27FC236}">
                <a16:creationId xmlns:a16="http://schemas.microsoft.com/office/drawing/2014/main" id="{8D97879F-F0D0-4754-BCFF-92219476BEE5}"/>
              </a:ext>
            </a:extLst>
          </p:cNvPr>
          <p:cNvSpPr>
            <a:spLocks noGrp="1"/>
          </p:cNvSpPr>
          <p:nvPr>
            <p:ph idx="1"/>
          </p:nvPr>
        </p:nvSpPr>
        <p:spPr/>
        <p:txBody>
          <a:bodyPr/>
          <a:lstStyle/>
          <a:p>
            <a:pPr marL="109728" indent="0">
              <a:buNone/>
            </a:pPr>
            <a:endParaRPr lang="en-IN" dirty="0"/>
          </a:p>
        </p:txBody>
      </p:sp>
      <p:sp>
        <p:nvSpPr>
          <p:cNvPr id="5" name="Rectangle 4">
            <a:extLst>
              <a:ext uri="{FF2B5EF4-FFF2-40B4-BE49-F238E27FC236}">
                <a16:creationId xmlns:a16="http://schemas.microsoft.com/office/drawing/2014/main" id="{9FE89103-6821-44E4-9B92-071D2864F0AD}"/>
              </a:ext>
            </a:extLst>
          </p:cNvPr>
          <p:cNvSpPr/>
          <p:nvPr/>
        </p:nvSpPr>
        <p:spPr>
          <a:xfrm>
            <a:off x="228600" y="2077755"/>
            <a:ext cx="2819400"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buFont typeface="Arial" panose="020B0604020202020204" pitchFamily="34" charset="0"/>
              <a:buChar char="•"/>
            </a:pPr>
            <a:r>
              <a:rPr lang="en-US" sz="2000" dirty="0"/>
              <a:t>Disease Frequency (Rates/ Ratios)</a:t>
            </a:r>
          </a:p>
          <a:p>
            <a:pPr marL="342900" indent="-342900" algn="just">
              <a:buFont typeface="Arial" panose="020B0604020202020204" pitchFamily="34" charset="0"/>
              <a:buChar char="•"/>
            </a:pPr>
            <a:r>
              <a:rPr lang="en-US" sz="2000" dirty="0"/>
              <a:t>Disease Magnitude (Index Scores)</a:t>
            </a:r>
          </a:p>
          <a:p>
            <a:pPr marL="285750" indent="-285750" algn="just">
              <a:buFont typeface="Arial" panose="020B0604020202020204" pitchFamily="34" charset="0"/>
              <a:buChar char="•"/>
            </a:pPr>
            <a:r>
              <a:rPr lang="en-US" dirty="0"/>
              <a:t>Disease Distribution (Time, Place, Persons, Teeth)</a:t>
            </a:r>
          </a:p>
          <a:p>
            <a:pPr marL="285750" indent="-285750" algn="just">
              <a:buFont typeface="Arial" panose="020B0604020202020204" pitchFamily="34" charset="0"/>
              <a:buChar char="•"/>
            </a:pPr>
            <a:r>
              <a:rPr lang="en-US" dirty="0"/>
              <a:t>Disease Etiology</a:t>
            </a:r>
          </a:p>
          <a:p>
            <a:pPr marL="285750" indent="-285750" algn="just">
              <a:buFont typeface="Arial" panose="020B0604020202020204" pitchFamily="34" charset="0"/>
              <a:buChar char="•"/>
            </a:pPr>
            <a:r>
              <a:rPr lang="en-US" dirty="0"/>
              <a:t>Disease Trends</a:t>
            </a:r>
            <a:r>
              <a:rPr lang="en-US" sz="2400" dirty="0"/>
              <a:t>		</a:t>
            </a:r>
            <a:endParaRPr lang="en-IN" dirty="0"/>
          </a:p>
        </p:txBody>
      </p:sp>
      <p:pic>
        <p:nvPicPr>
          <p:cNvPr id="6" name="Picture 2" descr="Chart, histogram&#10;Significant Caries Index&#10;">
            <a:extLst>
              <a:ext uri="{FF2B5EF4-FFF2-40B4-BE49-F238E27FC236}">
                <a16:creationId xmlns:a16="http://schemas.microsoft.com/office/drawing/2014/main" id="{0992C940-69F6-495F-A333-72DE381990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727" y="2083617"/>
            <a:ext cx="2933729" cy="1990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scielosp.org/img/revistas/bwho/v83n9/a11fig02.gif">
            <a:extLst>
              <a:ext uri="{FF2B5EF4-FFF2-40B4-BE49-F238E27FC236}">
                <a16:creationId xmlns:a16="http://schemas.microsoft.com/office/drawing/2014/main" id="{A58F701E-4D28-4492-BD46-E77552B0C5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140" y="2077754"/>
            <a:ext cx="2819400" cy="19901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a:extLst>
              <a:ext uri="{FF2B5EF4-FFF2-40B4-BE49-F238E27FC236}">
                <a16:creationId xmlns:a16="http://schemas.microsoft.com/office/drawing/2014/main" id="{58FB9349-CE4F-4A19-AF30-5A3557E16FE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41140" y="4191000"/>
            <a:ext cx="2819401" cy="19253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4">
            <a:extLst>
              <a:ext uri="{FF2B5EF4-FFF2-40B4-BE49-F238E27FC236}">
                <a16:creationId xmlns:a16="http://schemas.microsoft.com/office/drawing/2014/main" id="{1B03C577-6D23-45FF-9E56-3A09BF6F6502}"/>
              </a:ext>
            </a:extLst>
          </p:cNvPr>
          <p:cNvGraphicFramePr>
            <a:graphicFrameLocks/>
          </p:cNvGraphicFramePr>
          <p:nvPr>
            <p:extLst>
              <p:ext uri="{D42A27DB-BD31-4B8C-83A1-F6EECF244321}">
                <p14:modId xmlns:p14="http://schemas.microsoft.com/office/powerpoint/2010/main" val="1214068147"/>
              </p:ext>
            </p:extLst>
          </p:nvPr>
        </p:nvGraphicFramePr>
        <p:xfrm>
          <a:off x="2286000" y="2971800"/>
          <a:ext cx="6477000" cy="35505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96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1578"/>
            <a:ext cx="8229600" cy="1066800"/>
          </a:xfrm>
        </p:spPr>
        <p:txBody>
          <a:bodyPr>
            <a:normAutofit fontScale="90000"/>
          </a:bodyPr>
          <a:lstStyle/>
          <a:p>
            <a:pPr algn="ctr"/>
            <a:r>
              <a:rPr lang="en-IN" b="1" dirty="0">
                <a:solidFill>
                  <a:schemeClr val="tx1"/>
                </a:solidFill>
              </a:rPr>
              <a:t>Diet in the Basic Equation of Caries</a:t>
            </a:r>
          </a:p>
        </p:txBody>
      </p:sp>
      <p:pic>
        <p:nvPicPr>
          <p:cNvPr id="1026" name="Picture 2" descr="http://i1097.photobucket.com/albums/g341/dentalorg/toothpulp/causesofdecay.gif"/>
          <p:cNvPicPr>
            <a:picLocks noChangeAspect="1" noChangeArrowheads="1"/>
          </p:cNvPicPr>
          <p:nvPr/>
        </p:nvPicPr>
        <p:blipFill>
          <a:blip r:embed="rId2" cstate="print"/>
          <a:srcRect/>
          <a:stretch>
            <a:fillRect/>
          </a:stretch>
        </p:blipFill>
        <p:spPr bwMode="auto">
          <a:xfrm>
            <a:off x="0" y="2957305"/>
            <a:ext cx="5486400" cy="3978654"/>
          </a:xfrm>
          <a:prstGeom prst="rect">
            <a:avLst/>
          </a:prstGeom>
          <a:noFill/>
        </p:spPr>
      </p:pic>
      <p:graphicFrame>
        <p:nvGraphicFramePr>
          <p:cNvPr id="5" name="Diagram 4">
            <a:extLst>
              <a:ext uri="{FF2B5EF4-FFF2-40B4-BE49-F238E27FC236}">
                <a16:creationId xmlns:a16="http://schemas.microsoft.com/office/drawing/2014/main" id="{6B468C26-243E-4254-B582-E439BB8C4E86}"/>
              </a:ext>
            </a:extLst>
          </p:cNvPr>
          <p:cNvGraphicFramePr/>
          <p:nvPr>
            <p:extLst>
              <p:ext uri="{D42A27DB-BD31-4B8C-83A1-F6EECF244321}">
                <p14:modId xmlns:p14="http://schemas.microsoft.com/office/powerpoint/2010/main" val="1234097435"/>
              </p:ext>
            </p:extLst>
          </p:nvPr>
        </p:nvGraphicFramePr>
        <p:xfrm>
          <a:off x="5410200" y="3001604"/>
          <a:ext cx="3733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51E3E0B-3231-4003-B3AB-A0F1446DD500}"/>
              </a:ext>
            </a:extLst>
          </p:cNvPr>
          <p:cNvPicPr>
            <a:picLocks noChangeAspect="1"/>
          </p:cNvPicPr>
          <p:nvPr/>
        </p:nvPicPr>
        <p:blipFill rotWithShape="1">
          <a:blip r:embed="rId8">
            <a:extLst>
              <a:ext uri="{28A0092B-C50C-407E-A947-70E740481C1C}">
                <a14:useLocalDpi xmlns:a14="http://schemas.microsoft.com/office/drawing/2010/main" val="0"/>
              </a:ext>
            </a:extLst>
          </a:blip>
          <a:srcRect b="22390"/>
          <a:stretch/>
        </p:blipFill>
        <p:spPr>
          <a:xfrm>
            <a:off x="407324" y="533400"/>
            <a:ext cx="8660679" cy="1844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ermentable carbohydrate&#10;www.indiandentalacademy.com&#10; "/>
          <p:cNvPicPr>
            <a:picLocks noChangeAspect="1" noChangeArrowheads="1"/>
          </p:cNvPicPr>
          <p:nvPr/>
        </p:nvPicPr>
        <p:blipFill rotWithShape="1">
          <a:blip r:embed="rId3" cstate="print"/>
          <a:srcRect l="11285" t="5009" r="3448" b="14783"/>
          <a:stretch/>
        </p:blipFill>
        <p:spPr bwMode="auto">
          <a:xfrm>
            <a:off x="1181100" y="3064058"/>
            <a:ext cx="5372100" cy="3793942"/>
          </a:xfrm>
          <a:prstGeom prst="rect">
            <a:avLst/>
          </a:prstGeom>
          <a:noFill/>
        </p:spPr>
      </p:pic>
      <p:pic>
        <p:nvPicPr>
          <p:cNvPr id="5" name="Picture 4">
            <a:extLst>
              <a:ext uri="{FF2B5EF4-FFF2-40B4-BE49-F238E27FC236}">
                <a16:creationId xmlns:a16="http://schemas.microsoft.com/office/drawing/2014/main" id="{0BCFD1AF-BAC2-4B7F-A9B3-0C8814C9C84E}"/>
              </a:ext>
            </a:extLst>
          </p:cNvPr>
          <p:cNvPicPr>
            <a:picLocks noChangeAspect="1"/>
          </p:cNvPicPr>
          <p:nvPr/>
        </p:nvPicPr>
        <p:blipFill rotWithShape="1">
          <a:blip r:embed="rId4">
            <a:extLst>
              <a:ext uri="{28A0092B-C50C-407E-A947-70E740481C1C}">
                <a14:useLocalDpi xmlns:a14="http://schemas.microsoft.com/office/drawing/2010/main" val="0"/>
              </a:ext>
            </a:extLst>
          </a:blip>
          <a:srcRect b="22390"/>
          <a:stretch/>
        </p:blipFill>
        <p:spPr>
          <a:xfrm>
            <a:off x="235798" y="762000"/>
            <a:ext cx="8660679" cy="1844075"/>
          </a:xfrm>
          <a:prstGeom prst="rect">
            <a:avLst/>
          </a:prstGeom>
        </p:spPr>
      </p:pic>
      <p:sp>
        <p:nvSpPr>
          <p:cNvPr id="2" name="TextBox 1">
            <a:extLst>
              <a:ext uri="{FF2B5EF4-FFF2-40B4-BE49-F238E27FC236}">
                <a16:creationId xmlns:a16="http://schemas.microsoft.com/office/drawing/2014/main" id="{0F17535E-7557-405F-9026-2A770976A647}"/>
              </a:ext>
            </a:extLst>
          </p:cNvPr>
          <p:cNvSpPr txBox="1"/>
          <p:nvPr/>
        </p:nvSpPr>
        <p:spPr>
          <a:xfrm>
            <a:off x="419767" y="2573457"/>
            <a:ext cx="8292740" cy="523220"/>
          </a:xfrm>
          <a:prstGeom prst="rect">
            <a:avLst/>
          </a:prstGeom>
          <a:noFill/>
        </p:spPr>
        <p:txBody>
          <a:bodyPr wrap="square" rtlCol="0">
            <a:spAutoFit/>
          </a:bodyPr>
          <a:lstStyle/>
          <a:p>
            <a:pPr algn="ctr"/>
            <a:r>
              <a:rPr lang="en-IN" sz="2800" b="1" dirty="0"/>
              <a:t>CLASSIFICATION OF CARBOHYDRATES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229600" cy="1066800"/>
          </a:xfrm>
        </p:spPr>
        <p:txBody>
          <a:bodyPr>
            <a:normAutofit/>
          </a:bodyPr>
          <a:lstStyle/>
          <a:p>
            <a:pPr algn="ctr"/>
            <a:r>
              <a:rPr lang="en-US" dirty="0">
                <a:solidFill>
                  <a:schemeClr val="accent2">
                    <a:lumMod val="50000"/>
                  </a:schemeClr>
                </a:solidFill>
              </a:rPr>
              <a:t>DIET AND DENTAL CARIES</a:t>
            </a:r>
          </a:p>
        </p:txBody>
      </p:sp>
      <p:sp>
        <p:nvSpPr>
          <p:cNvPr id="3" name="Subtitle 2"/>
          <p:cNvSpPr>
            <a:spLocks noGrp="1"/>
          </p:cNvSpPr>
          <p:nvPr>
            <p:ph idx="1"/>
          </p:nvPr>
        </p:nvSpPr>
        <p:spPr>
          <a:xfrm>
            <a:off x="457200" y="3124200"/>
            <a:ext cx="8229600" cy="4325112"/>
          </a:xfrm>
        </p:spPr>
        <p:txBody>
          <a:bodyPr/>
          <a:lstStyle/>
          <a:p>
            <a:pPr algn="just"/>
            <a:r>
              <a:rPr lang="en-US" b="1" dirty="0"/>
              <a:t>SUGAR</a:t>
            </a:r>
            <a:r>
              <a:rPr lang="en-US" dirty="0"/>
              <a:t>- </a:t>
            </a:r>
            <a:r>
              <a:rPr lang="en-US" b="1" dirty="0"/>
              <a:t>THE ARCH CRIMINAL</a:t>
            </a:r>
          </a:p>
          <a:p>
            <a:pPr algn="just">
              <a:buNone/>
            </a:pPr>
            <a:r>
              <a:rPr lang="en-IN" dirty="0"/>
              <a:t>  </a:t>
            </a:r>
            <a:r>
              <a:rPr lang="en-IN" b="1" u="sng" dirty="0"/>
              <a:t>Stephan’s Curve</a:t>
            </a:r>
            <a:r>
              <a:rPr lang="en-IN" dirty="0"/>
              <a:t>: The </a:t>
            </a:r>
            <a:r>
              <a:rPr lang="en-IN" b="1" dirty="0"/>
              <a:t>curve</a:t>
            </a:r>
            <a:r>
              <a:rPr lang="en-IN" dirty="0"/>
              <a:t> on a graph, first described by Robert </a:t>
            </a:r>
            <a:r>
              <a:rPr lang="en-IN" b="1" dirty="0"/>
              <a:t>Stephan</a:t>
            </a:r>
            <a:r>
              <a:rPr lang="en-IN" dirty="0"/>
              <a:t> in 1943, showing the fall in pH below the critical level of pH 5.5, at which demineralization of enamel occurs following the intake of fermentable carbohydrates, acidic liquids, or sugar in the presence of </a:t>
            </a:r>
            <a:r>
              <a:rPr lang="en-IN" dirty="0" err="1"/>
              <a:t>acidogenic</a:t>
            </a:r>
            <a:r>
              <a:rPr lang="en-IN" dirty="0"/>
              <a:t> bacteria.</a:t>
            </a:r>
            <a:endParaRPr lang="en-US" b="1" dirty="0"/>
          </a:p>
        </p:txBody>
      </p:sp>
      <p:pic>
        <p:nvPicPr>
          <p:cNvPr id="5" name="Picture 4">
            <a:extLst>
              <a:ext uri="{FF2B5EF4-FFF2-40B4-BE49-F238E27FC236}">
                <a16:creationId xmlns:a16="http://schemas.microsoft.com/office/drawing/2014/main" id="{E51F6E3A-84EF-403C-87FB-8FF09DFD4A65}"/>
              </a:ext>
            </a:extLst>
          </p:cNvPr>
          <p:cNvPicPr>
            <a:picLocks noChangeAspect="1"/>
          </p:cNvPicPr>
          <p:nvPr/>
        </p:nvPicPr>
        <p:blipFill rotWithShape="1">
          <a:blip r:embed="rId2">
            <a:extLst>
              <a:ext uri="{28A0092B-C50C-407E-A947-70E740481C1C}">
                <a14:useLocalDpi xmlns:a14="http://schemas.microsoft.com/office/drawing/2010/main" val="0"/>
              </a:ext>
            </a:extLst>
          </a:blip>
          <a:srcRect b="22390"/>
          <a:stretch/>
        </p:blipFill>
        <p:spPr>
          <a:xfrm>
            <a:off x="241660" y="601963"/>
            <a:ext cx="8660679" cy="184407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541</TotalTime>
  <Words>1335</Words>
  <Application>Microsoft Office PowerPoint</Application>
  <PresentationFormat>On-screen Show (4:3)</PresentationFormat>
  <Paragraphs>197</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Bernard MT Condensed</vt:lpstr>
      <vt:lpstr>Calibri</vt:lpstr>
      <vt:lpstr>Georgia</vt:lpstr>
      <vt:lpstr>Times New Roman</vt:lpstr>
      <vt:lpstr>Trebuchet MS</vt:lpstr>
      <vt:lpstr>Wingdings</vt:lpstr>
      <vt:lpstr>Wingdings 2</vt:lpstr>
      <vt:lpstr>Urban</vt:lpstr>
      <vt:lpstr>EPIDEMIOLOGY OF DENTAL CARIES- II</vt:lpstr>
      <vt:lpstr>General Objective</vt:lpstr>
      <vt:lpstr>Specific Objectives</vt:lpstr>
      <vt:lpstr>….contd.  Specific Objectives</vt:lpstr>
      <vt:lpstr>PowerPoint Presentation</vt:lpstr>
      <vt:lpstr>RECAP-Epidemiology of dental caries-I</vt:lpstr>
      <vt:lpstr>Diet in the Basic Equation of Caries</vt:lpstr>
      <vt:lpstr>PowerPoint Presentation</vt:lpstr>
      <vt:lpstr>DIET AND DENTAL CARIES</vt:lpstr>
      <vt:lpstr>PowerPoint Presentation</vt:lpstr>
      <vt:lpstr>PowerPoint Presentation</vt:lpstr>
      <vt:lpstr>PowerPoint Presentation</vt:lpstr>
      <vt:lpstr>PowerPoint Presentation</vt:lpstr>
      <vt:lpstr>PowerPoint Presentation</vt:lpstr>
      <vt:lpstr>Main conclusions from the Vipeholm Study are:</vt:lpstr>
      <vt:lpstr>Other conclusions include: </vt:lpstr>
      <vt:lpstr>PowerPoint Presentation</vt:lpstr>
      <vt:lpstr>Findings </vt:lpstr>
      <vt:lpstr>Conclusions </vt:lpstr>
      <vt:lpstr>PowerPoint Presentation</vt:lpstr>
      <vt:lpstr>Findings </vt:lpstr>
      <vt:lpstr>Conclusions </vt:lpstr>
      <vt:lpstr>PowerPoint Presentation</vt:lpstr>
      <vt:lpstr>PowerPoint Presentation</vt:lpstr>
      <vt:lpstr>RECENT EVIDENCE</vt:lpstr>
      <vt:lpstr>PowerPoint Presentation</vt:lpstr>
      <vt:lpstr>Suggested FURTHER READING</vt:lpstr>
      <vt:lpstr>MCQs</vt:lpstr>
      <vt:lpstr>MCQs</vt:lpstr>
      <vt:lpstr>MCQs</vt:lpstr>
      <vt:lpstr>MCQs</vt:lpstr>
      <vt:lpstr>MCQs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DENTAL CARIES- II</dc:title>
  <dc:creator>dell 2020</dc:creator>
  <cp:lastModifiedBy>pranav kurup</cp:lastModifiedBy>
  <cp:revision>105</cp:revision>
  <dcterms:created xsi:type="dcterms:W3CDTF">2006-08-16T00:00:00Z</dcterms:created>
  <dcterms:modified xsi:type="dcterms:W3CDTF">2022-11-27T17:59:41Z</dcterms:modified>
</cp:coreProperties>
</file>