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7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13890" y="406913"/>
            <a:ext cx="6065618" cy="1202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89100" y="2158999"/>
            <a:ext cx="7531100" cy="378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746803" y="2219465"/>
            <a:ext cx="7349996" cy="36094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49092" y="281452"/>
            <a:ext cx="8011159" cy="1214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2434" y="1522526"/>
            <a:ext cx="9328531" cy="3885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682434" y="1522526"/>
            <a:ext cx="9328531" cy="3645702"/>
          </a:xfrm>
          <a:prstGeom prst="rect">
            <a:avLst/>
          </a:prstGeom>
        </p:spPr>
        <p:txBody>
          <a:bodyPr vert="horz" wrap="square" lIns="0" tIns="204177" rIns="0" bIns="0" rtlCol="0">
            <a:spAutoFit/>
          </a:bodyPr>
          <a:lstStyle/>
          <a:p>
            <a:pPr marL="3742054" marR="5080" indent="-2755900">
              <a:lnSpc>
                <a:spcPct val="100699"/>
              </a:lnSpc>
              <a:spcBef>
                <a:spcPts val="55"/>
              </a:spcBef>
            </a:pPr>
            <a:r>
              <a:rPr sz="5300" b="1" spc="-30" dirty="0">
                <a:solidFill>
                  <a:srgbClr val="FF0000"/>
                </a:solidFill>
                <a:latin typeface="Arial"/>
                <a:cs typeface="Arial"/>
              </a:rPr>
              <a:t>HEALTH </a:t>
            </a:r>
            <a:r>
              <a:rPr sz="5300" b="1" spc="-25" dirty="0">
                <a:solidFill>
                  <a:srgbClr val="FF0000"/>
                </a:solidFill>
                <a:latin typeface="Arial"/>
                <a:cs typeface="Arial"/>
              </a:rPr>
              <a:t>PLANNING </a:t>
            </a:r>
            <a:r>
              <a:rPr sz="5300" b="1" spc="10" dirty="0">
                <a:solidFill>
                  <a:srgbClr val="FF0000"/>
                </a:solidFill>
                <a:latin typeface="Arial"/>
                <a:cs typeface="Arial"/>
              </a:rPr>
              <a:t>IN  </a:t>
            </a:r>
            <a:r>
              <a:rPr sz="5300" b="1" dirty="0" smtClean="0">
                <a:solidFill>
                  <a:srgbClr val="FF0000"/>
                </a:solidFill>
                <a:latin typeface="Arial"/>
                <a:cs typeface="Arial"/>
              </a:rPr>
              <a:t>INDIA</a:t>
            </a:r>
            <a:endParaRPr lang="en-GB" sz="53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3742054" marR="5080" indent="-2755900" algn="r">
              <a:lnSpc>
                <a:spcPct val="100699"/>
              </a:lnSpc>
              <a:spcBef>
                <a:spcPts val="55"/>
              </a:spcBef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marL="3742054" marR="5080" indent="-2755900" algn="r">
              <a:lnSpc>
                <a:spcPct val="100699"/>
              </a:lnSpc>
              <a:spcBef>
                <a:spcPts val="55"/>
              </a:spcBef>
            </a:pPr>
            <a:r>
              <a:rPr lang="en-GB" sz="2800" b="1" dirty="0" smtClean="0">
                <a:solidFill>
                  <a:srgbClr val="FF0000"/>
                </a:solidFill>
              </a:rPr>
              <a:t>By. Mr. Rahul Sharma</a:t>
            </a:r>
          </a:p>
          <a:p>
            <a:pPr marL="3742054" marR="5080" indent="-2755900" algn="r">
              <a:lnSpc>
                <a:spcPct val="100699"/>
              </a:lnSpc>
              <a:spcBef>
                <a:spcPts val="55"/>
              </a:spcBef>
            </a:pPr>
            <a:r>
              <a:rPr lang="en-GB" sz="2800" b="1" dirty="0" smtClean="0">
                <a:solidFill>
                  <a:srgbClr val="FF0000"/>
                </a:solidFill>
              </a:rPr>
              <a:t>Assistant Professor</a:t>
            </a:r>
          </a:p>
          <a:p>
            <a:pPr marL="3742054" marR="5080" indent="-2755900" algn="r">
              <a:lnSpc>
                <a:spcPct val="100699"/>
              </a:lnSpc>
              <a:spcBef>
                <a:spcPts val="55"/>
              </a:spcBef>
            </a:pPr>
            <a:r>
              <a:rPr lang="en-GB" sz="2800" b="1" dirty="0" smtClean="0">
                <a:solidFill>
                  <a:srgbClr val="FF0000"/>
                </a:solidFill>
              </a:rPr>
              <a:t>Department of Management</a:t>
            </a:r>
            <a:endParaRPr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1890" y="667575"/>
            <a:ext cx="7582534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10" dirty="0"/>
              <a:t>Jungalwalla </a:t>
            </a:r>
            <a:r>
              <a:rPr sz="4300" spc="-15" dirty="0"/>
              <a:t>Committee,</a:t>
            </a:r>
            <a:r>
              <a:rPr sz="4300" spc="-155" dirty="0"/>
              <a:t> </a:t>
            </a:r>
            <a:r>
              <a:rPr sz="4300" spc="5" dirty="0"/>
              <a:t>1967</a:t>
            </a:r>
            <a:endParaRPr sz="43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483870" marR="365760" indent="-368300">
              <a:lnSpc>
                <a:spcPct val="100499"/>
              </a:lnSpc>
              <a:spcBef>
                <a:spcPts val="80"/>
              </a:spcBef>
              <a:buChar char="•"/>
              <a:tabLst>
                <a:tab pos="484505" algn="l"/>
                <a:tab pos="485140" algn="l"/>
              </a:tabLst>
            </a:pPr>
            <a:r>
              <a:rPr spc="10" dirty="0"/>
              <a:t>To </a:t>
            </a:r>
            <a:r>
              <a:rPr dirty="0"/>
              <a:t>examine </a:t>
            </a:r>
            <a:r>
              <a:rPr spc="-5" dirty="0"/>
              <a:t>problems </a:t>
            </a:r>
            <a:r>
              <a:rPr dirty="0"/>
              <a:t>of service </a:t>
            </a:r>
            <a:r>
              <a:rPr spc="5" dirty="0"/>
              <a:t>condition </a:t>
            </a:r>
            <a:r>
              <a:rPr spc="20" dirty="0"/>
              <a:t>in  </a:t>
            </a:r>
            <a:r>
              <a:rPr dirty="0"/>
              <a:t>health.</a:t>
            </a:r>
          </a:p>
          <a:p>
            <a:pPr marL="103505"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5000">
              <a:latin typeface="Times New Roman"/>
              <a:cs typeface="Times New Roman"/>
            </a:endParaRPr>
          </a:p>
          <a:p>
            <a:pPr marL="483870" marR="5080" indent="-368300">
              <a:lnSpc>
                <a:spcPct val="100499"/>
              </a:lnSpc>
              <a:buChar char="•"/>
              <a:tabLst>
                <a:tab pos="484505" algn="l"/>
                <a:tab pos="485140" algn="l"/>
              </a:tabLst>
            </a:pPr>
            <a:r>
              <a:rPr spc="5" dirty="0"/>
              <a:t>Defined </a:t>
            </a:r>
            <a:r>
              <a:rPr spc="-20" dirty="0">
                <a:solidFill>
                  <a:srgbClr val="996600"/>
                </a:solidFill>
              </a:rPr>
              <a:t>“Integrated </a:t>
            </a:r>
            <a:r>
              <a:rPr dirty="0">
                <a:solidFill>
                  <a:srgbClr val="996600"/>
                </a:solidFill>
              </a:rPr>
              <a:t>health service</a:t>
            </a:r>
            <a:r>
              <a:rPr dirty="0"/>
              <a:t>” </a:t>
            </a:r>
            <a:r>
              <a:rPr spc="-5" dirty="0"/>
              <a:t>i.e </a:t>
            </a:r>
            <a:r>
              <a:rPr dirty="0"/>
              <a:t>a  service </a:t>
            </a:r>
            <a:r>
              <a:rPr spc="5" dirty="0"/>
              <a:t>with </a:t>
            </a:r>
            <a:r>
              <a:rPr dirty="0"/>
              <a:t>a </a:t>
            </a:r>
            <a:r>
              <a:rPr spc="5" dirty="0"/>
              <a:t>unified </a:t>
            </a:r>
            <a:r>
              <a:rPr spc="-5" dirty="0"/>
              <a:t>approach </a:t>
            </a:r>
            <a:r>
              <a:rPr spc="-15" dirty="0"/>
              <a:t>for </a:t>
            </a:r>
            <a:r>
              <a:rPr spc="15" dirty="0"/>
              <a:t>all </a:t>
            </a:r>
            <a:r>
              <a:rPr dirty="0"/>
              <a:t>problem  instead of </a:t>
            </a:r>
            <a:r>
              <a:rPr spc="-10" dirty="0"/>
              <a:t>segmented </a:t>
            </a:r>
            <a:r>
              <a:rPr spc="-5" dirty="0"/>
              <a:t>approach </a:t>
            </a:r>
            <a:r>
              <a:rPr spc="-15" dirty="0"/>
              <a:t>for </a:t>
            </a:r>
            <a:r>
              <a:rPr spc="-10" dirty="0"/>
              <a:t>different  </a:t>
            </a:r>
            <a:r>
              <a:rPr spc="-5" dirty="0"/>
              <a:t>problems.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4056" y="634991"/>
            <a:ext cx="5387975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5" dirty="0">
                <a:solidFill>
                  <a:srgbClr val="0070C0"/>
                </a:solidFill>
              </a:rPr>
              <a:t>Recommendations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1030478" y="1522526"/>
            <a:ext cx="7568565" cy="53467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0365" marR="5080" indent="-254000">
              <a:lnSpc>
                <a:spcPct val="100499"/>
              </a:lnSpc>
              <a:spcBef>
                <a:spcPts val="80"/>
              </a:spcBef>
            </a:pPr>
            <a:r>
              <a:rPr sz="3400" spc="10" dirty="0">
                <a:latin typeface="Arial"/>
                <a:cs typeface="Arial"/>
              </a:rPr>
              <a:t>Unified </a:t>
            </a:r>
            <a:r>
              <a:rPr sz="3400" spc="-5" dirty="0">
                <a:latin typeface="Arial"/>
                <a:cs typeface="Arial"/>
              </a:rPr>
              <a:t>approach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Medical Care and  conventional </a:t>
            </a:r>
            <a:r>
              <a:rPr sz="3400" spc="15" dirty="0">
                <a:latin typeface="Arial"/>
                <a:cs typeface="Arial"/>
              </a:rPr>
              <a:t>public</a:t>
            </a:r>
            <a:r>
              <a:rPr sz="3400" spc="-5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health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919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10" dirty="0">
                <a:latin typeface="Arial"/>
                <a:cs typeface="Arial"/>
              </a:rPr>
              <a:t>Unified</a:t>
            </a:r>
            <a:r>
              <a:rPr sz="3400" spc="-45" dirty="0">
                <a:latin typeface="Arial"/>
                <a:cs typeface="Arial"/>
              </a:rPr>
              <a:t> </a:t>
            </a:r>
            <a:r>
              <a:rPr sz="3400" spc="-5" dirty="0">
                <a:latin typeface="Arial"/>
                <a:cs typeface="Arial"/>
              </a:rPr>
              <a:t>cadre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825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-5" dirty="0">
                <a:latin typeface="Arial"/>
                <a:cs typeface="Arial"/>
              </a:rPr>
              <a:t>Common</a:t>
            </a:r>
            <a:r>
              <a:rPr sz="3400" spc="55" dirty="0">
                <a:latin typeface="Arial"/>
                <a:cs typeface="Arial"/>
              </a:rPr>
              <a:t> </a:t>
            </a:r>
            <a:r>
              <a:rPr sz="3400" spc="5" dirty="0">
                <a:latin typeface="Arial"/>
                <a:cs typeface="Arial"/>
              </a:rPr>
              <a:t>Seniority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819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5" dirty="0">
                <a:latin typeface="Arial"/>
                <a:cs typeface="Arial"/>
              </a:rPr>
              <a:t>Recognition </a:t>
            </a:r>
            <a:r>
              <a:rPr sz="3400" dirty="0">
                <a:latin typeface="Arial"/>
                <a:cs typeface="Arial"/>
              </a:rPr>
              <a:t>of </a:t>
            </a:r>
            <a:r>
              <a:rPr sz="3400" spc="-20" dirty="0">
                <a:latin typeface="Arial"/>
                <a:cs typeface="Arial"/>
              </a:rPr>
              <a:t>extra</a:t>
            </a:r>
            <a:r>
              <a:rPr sz="3400" spc="25" dirty="0">
                <a:latin typeface="Arial"/>
                <a:cs typeface="Arial"/>
              </a:rPr>
              <a:t> </a:t>
            </a:r>
            <a:r>
              <a:rPr sz="3400" spc="5" dirty="0">
                <a:latin typeface="Arial"/>
                <a:cs typeface="Arial"/>
              </a:rPr>
              <a:t>qualification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825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5" dirty="0">
                <a:latin typeface="Arial"/>
                <a:cs typeface="Arial"/>
              </a:rPr>
              <a:t>Equal </a:t>
            </a:r>
            <a:r>
              <a:rPr sz="3400" dirty="0">
                <a:latin typeface="Arial"/>
                <a:cs typeface="Arial"/>
              </a:rPr>
              <a:t>pay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equal</a:t>
            </a:r>
            <a:r>
              <a:rPr sz="3400" spc="7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works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919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10" dirty="0">
                <a:latin typeface="Arial"/>
                <a:cs typeface="Arial"/>
              </a:rPr>
              <a:t>Special </a:t>
            </a:r>
            <a:r>
              <a:rPr sz="3400" dirty="0">
                <a:latin typeface="Arial"/>
                <a:cs typeface="Arial"/>
              </a:rPr>
              <a:t>pay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spc="10" dirty="0">
                <a:latin typeface="Arial"/>
                <a:cs typeface="Arial"/>
              </a:rPr>
              <a:t>specialized</a:t>
            </a:r>
            <a:r>
              <a:rPr sz="3400" spc="-7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works</a:t>
            </a:r>
            <a:endParaRPr sz="3400">
              <a:latin typeface="Arial"/>
              <a:cs typeface="Arial"/>
            </a:endParaRPr>
          </a:p>
          <a:p>
            <a:pPr marL="380365" marR="144145" indent="-368300">
              <a:lnSpc>
                <a:spcPct val="100499"/>
              </a:lnSpc>
              <a:spcBef>
                <a:spcPts val="8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20" dirty="0">
                <a:latin typeface="Arial"/>
                <a:cs typeface="Arial"/>
              </a:rPr>
              <a:t>No </a:t>
            </a:r>
            <a:r>
              <a:rPr sz="3400" spc="-5" dirty="0">
                <a:latin typeface="Arial"/>
                <a:cs typeface="Arial"/>
              </a:rPr>
              <a:t>private practice </a:t>
            </a:r>
            <a:r>
              <a:rPr sz="3400" dirty="0">
                <a:latin typeface="Arial"/>
                <a:cs typeface="Arial"/>
              </a:rPr>
              <a:t>and good service  </a:t>
            </a:r>
            <a:r>
              <a:rPr sz="3400" spc="5" dirty="0">
                <a:latin typeface="Arial"/>
                <a:cs typeface="Arial"/>
              </a:rPr>
              <a:t>conditions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6490" y="667575"/>
            <a:ext cx="761873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5" dirty="0"/>
              <a:t>Kartar </a:t>
            </a:r>
            <a:r>
              <a:rPr sz="4300" spc="-10" dirty="0"/>
              <a:t>Singh</a:t>
            </a:r>
            <a:r>
              <a:rPr sz="4300" spc="-150" dirty="0"/>
              <a:t> </a:t>
            </a:r>
            <a:r>
              <a:rPr sz="4300" spc="-10" dirty="0"/>
              <a:t>Committee,1973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949092" y="1685438"/>
            <a:ext cx="7947659" cy="492252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0" marR="247650" indent="-368300">
              <a:lnSpc>
                <a:spcPct val="101600"/>
              </a:lnSpc>
              <a:spcBef>
                <a:spcPts val="40"/>
              </a:spcBef>
            </a:pPr>
            <a:r>
              <a:rPr sz="3200" spc="10" dirty="0">
                <a:solidFill>
                  <a:srgbClr val="FF5D0D"/>
                </a:solidFill>
                <a:latin typeface="Arial"/>
                <a:cs typeface="Arial"/>
              </a:rPr>
              <a:t>Committee on Multipurpose workers</a:t>
            </a:r>
            <a:r>
              <a:rPr sz="3200" spc="-390" dirty="0">
                <a:solidFill>
                  <a:srgbClr val="FF5D0D"/>
                </a:solidFill>
                <a:latin typeface="Arial"/>
                <a:cs typeface="Arial"/>
              </a:rPr>
              <a:t> </a:t>
            </a:r>
            <a:r>
              <a:rPr sz="3200" spc="15" dirty="0">
                <a:solidFill>
                  <a:srgbClr val="FF5D0D"/>
                </a:solidFill>
                <a:latin typeface="Arial"/>
                <a:cs typeface="Arial"/>
              </a:rPr>
              <a:t>under  </a:t>
            </a:r>
            <a:r>
              <a:rPr sz="3200" dirty="0">
                <a:solidFill>
                  <a:srgbClr val="FF5D0D"/>
                </a:solidFill>
                <a:latin typeface="Arial"/>
                <a:cs typeface="Arial"/>
              </a:rPr>
              <a:t>Health &amp; </a:t>
            </a:r>
            <a:r>
              <a:rPr sz="3200" spc="20" dirty="0">
                <a:solidFill>
                  <a:srgbClr val="FF5D0D"/>
                </a:solidFill>
                <a:latin typeface="Arial"/>
                <a:cs typeface="Arial"/>
              </a:rPr>
              <a:t>FP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study</a:t>
            </a:r>
            <a:endParaRPr sz="3200">
              <a:latin typeface="Arial"/>
              <a:cs typeface="Arial"/>
            </a:endParaRPr>
          </a:p>
          <a:p>
            <a:pPr marL="266700" indent="-254000">
              <a:lnSpc>
                <a:spcPct val="100000"/>
              </a:lnSpc>
              <a:spcBef>
                <a:spcPts val="760"/>
              </a:spcBef>
              <a:buChar char="-"/>
              <a:tabLst>
                <a:tab pos="266700" algn="l"/>
              </a:tabLst>
            </a:pPr>
            <a:r>
              <a:rPr sz="3200" spc="10" dirty="0">
                <a:latin typeface="Arial"/>
                <a:cs typeface="Arial"/>
              </a:rPr>
              <a:t>the </a:t>
            </a:r>
            <a:r>
              <a:rPr sz="3200" spc="5" dirty="0">
                <a:latin typeface="Arial"/>
                <a:cs typeface="Arial"/>
              </a:rPr>
              <a:t>Structure </a:t>
            </a:r>
            <a:r>
              <a:rPr sz="3200" spc="10" dirty="0">
                <a:latin typeface="Arial"/>
                <a:cs typeface="Arial"/>
              </a:rPr>
              <a:t>for integrated</a:t>
            </a:r>
            <a:r>
              <a:rPr sz="3200" spc="-29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services</a:t>
            </a:r>
            <a:endParaRPr sz="3200">
              <a:latin typeface="Arial"/>
              <a:cs typeface="Arial"/>
            </a:endParaRPr>
          </a:p>
          <a:p>
            <a:pPr marL="381000" marR="5080" indent="-368300">
              <a:lnSpc>
                <a:spcPct val="101600"/>
              </a:lnSpc>
              <a:spcBef>
                <a:spcPts val="705"/>
              </a:spcBef>
              <a:buChar char="-"/>
              <a:tabLst>
                <a:tab pos="380365" algn="l"/>
                <a:tab pos="381000" algn="l"/>
              </a:tabLst>
            </a:pPr>
            <a:r>
              <a:rPr sz="3200" spc="5" dirty="0">
                <a:latin typeface="Arial"/>
                <a:cs typeface="Arial"/>
              </a:rPr>
              <a:t>Feasibility </a:t>
            </a:r>
            <a:r>
              <a:rPr sz="3200" spc="10" dirty="0">
                <a:latin typeface="Arial"/>
                <a:cs typeface="Arial"/>
              </a:rPr>
              <a:t>of multipurpose and</a:t>
            </a:r>
            <a:r>
              <a:rPr sz="3200" spc="-26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bi-purpose  workers.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60"/>
              </a:spcBef>
              <a:buChar char="-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Training </a:t>
            </a:r>
            <a:r>
              <a:rPr sz="3200" spc="15" dirty="0">
                <a:latin typeface="Arial"/>
                <a:cs typeface="Arial"/>
              </a:rPr>
              <a:t>requirement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5" dirty="0">
                <a:latin typeface="Arial"/>
                <a:cs typeface="Arial"/>
              </a:rPr>
              <a:t>such</a:t>
            </a:r>
            <a:r>
              <a:rPr sz="3200" spc="-35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workers.</a:t>
            </a:r>
            <a:endParaRPr sz="3200">
              <a:latin typeface="Arial"/>
              <a:cs typeface="Arial"/>
            </a:endParaRPr>
          </a:p>
          <a:p>
            <a:pPr marL="266700" marR="80645" indent="-266700">
              <a:lnSpc>
                <a:spcPct val="101600"/>
              </a:lnSpc>
              <a:spcBef>
                <a:spcPts val="700"/>
              </a:spcBef>
              <a:buChar char="-"/>
              <a:tabLst>
                <a:tab pos="266700" algn="l"/>
              </a:tabLst>
            </a:pPr>
            <a:r>
              <a:rPr sz="3200" dirty="0">
                <a:latin typeface="Arial"/>
                <a:cs typeface="Arial"/>
              </a:rPr>
              <a:t>utilization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5" dirty="0">
                <a:latin typeface="Arial"/>
                <a:cs typeface="Arial"/>
              </a:rPr>
              <a:t>mobile services </a:t>
            </a:r>
            <a:r>
              <a:rPr sz="3200" spc="10" dirty="0">
                <a:latin typeface="Arial"/>
                <a:cs typeface="Arial"/>
              </a:rPr>
              <a:t>for</a:t>
            </a:r>
            <a:r>
              <a:rPr sz="3200" spc="-204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integrated  </a:t>
            </a:r>
            <a:r>
              <a:rPr sz="3200" spc="5" dirty="0">
                <a:latin typeface="Arial"/>
                <a:cs typeface="Arial"/>
              </a:rPr>
              <a:t>medical, public </a:t>
            </a:r>
            <a:r>
              <a:rPr sz="3200" spc="10" dirty="0">
                <a:latin typeface="Arial"/>
                <a:cs typeface="Arial"/>
              </a:rPr>
              <a:t>health,&amp; </a:t>
            </a:r>
            <a:r>
              <a:rPr sz="3200" spc="5" dirty="0">
                <a:latin typeface="Arial"/>
                <a:cs typeface="Arial"/>
              </a:rPr>
              <a:t>family</a:t>
            </a:r>
            <a:r>
              <a:rPr sz="3200" spc="-229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planning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5228" y="235686"/>
            <a:ext cx="4888865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15" dirty="0">
                <a:solidFill>
                  <a:srgbClr val="0070C0"/>
                </a:solidFill>
              </a:rPr>
              <a:t>Recommendations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867706" y="919296"/>
            <a:ext cx="8837295" cy="630237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495300" indent="-482600">
              <a:lnSpc>
                <a:spcPct val="100000"/>
              </a:lnSpc>
              <a:spcBef>
                <a:spcPts val="760"/>
              </a:spcBef>
              <a:buSzPct val="106250"/>
              <a:buAutoNum type="arabicPeriod"/>
              <a:tabLst>
                <a:tab pos="495300" algn="l"/>
              </a:tabLst>
            </a:pPr>
            <a:r>
              <a:rPr sz="3200" spc="-20" dirty="0">
                <a:latin typeface="Arial"/>
                <a:cs typeface="Arial"/>
              </a:rPr>
              <a:t>ANM </a:t>
            </a:r>
            <a:r>
              <a:rPr sz="3200" dirty="0">
                <a:latin typeface="Arial"/>
                <a:cs typeface="Arial"/>
              </a:rPr>
              <a:t>newly </a:t>
            </a:r>
            <a:r>
              <a:rPr sz="3200" spc="10" dirty="0">
                <a:latin typeface="Arial"/>
                <a:cs typeface="Arial"/>
              </a:rPr>
              <a:t>designated as “female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health</a:t>
            </a:r>
            <a:endParaRPr sz="3200">
              <a:latin typeface="Arial"/>
              <a:cs typeface="Arial"/>
            </a:endParaRPr>
          </a:p>
          <a:p>
            <a:pPr marL="381000" marR="460375">
              <a:lnSpc>
                <a:spcPct val="119800"/>
              </a:lnSpc>
              <a:spcBef>
                <a:spcPts val="60"/>
              </a:spcBef>
            </a:pPr>
            <a:r>
              <a:rPr sz="3200" spc="10" dirty="0">
                <a:latin typeface="Arial"/>
                <a:cs typeface="Arial"/>
              </a:rPr>
              <a:t>workers” and Malaria worker, </a:t>
            </a:r>
            <a:r>
              <a:rPr sz="3200" spc="5" dirty="0">
                <a:latin typeface="Arial"/>
                <a:cs typeface="Arial"/>
              </a:rPr>
              <a:t>vaccinator</a:t>
            </a:r>
            <a:r>
              <a:rPr sz="3200" spc="-40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etc.  </a:t>
            </a:r>
            <a:r>
              <a:rPr sz="3200" spc="10" dirty="0">
                <a:latin typeface="Arial"/>
                <a:cs typeface="Arial"/>
              </a:rPr>
              <a:t>as “male </a:t>
            </a:r>
            <a:r>
              <a:rPr sz="3200" spc="5" dirty="0">
                <a:latin typeface="Arial"/>
                <a:cs typeface="Arial"/>
              </a:rPr>
              <a:t>health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workers”.</a:t>
            </a:r>
            <a:endParaRPr sz="3200">
              <a:latin typeface="Arial"/>
              <a:cs typeface="Arial"/>
            </a:endParaRPr>
          </a:p>
          <a:p>
            <a:pPr marL="470534" marR="472440" indent="-470534">
              <a:lnSpc>
                <a:spcPct val="119800"/>
              </a:lnSpc>
              <a:spcBef>
                <a:spcPts val="805"/>
              </a:spcBef>
              <a:buAutoNum type="arabicPeriod" startAt="2"/>
              <a:tabLst>
                <a:tab pos="470534" algn="l"/>
              </a:tabLst>
            </a:pPr>
            <a:r>
              <a:rPr sz="3200" dirty="0">
                <a:latin typeface="Arial"/>
                <a:cs typeface="Arial"/>
              </a:rPr>
              <a:t>1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spc="10" dirty="0">
                <a:latin typeface="Arial"/>
                <a:cs typeface="Arial"/>
              </a:rPr>
              <a:t>for </a:t>
            </a:r>
            <a:r>
              <a:rPr sz="3200" spc="15" dirty="0">
                <a:latin typeface="Arial"/>
                <a:cs typeface="Arial"/>
              </a:rPr>
              <a:t>50,000 </a:t>
            </a:r>
            <a:r>
              <a:rPr sz="3200" spc="10" dirty="0">
                <a:latin typeface="Arial"/>
                <a:cs typeface="Arial"/>
              </a:rPr>
              <a:t>population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10" dirty="0">
                <a:latin typeface="Arial"/>
                <a:cs typeface="Arial"/>
              </a:rPr>
              <a:t>each </a:t>
            </a:r>
            <a:r>
              <a:rPr sz="3200" spc="-20" dirty="0">
                <a:latin typeface="Arial"/>
                <a:cs typeface="Arial"/>
              </a:rPr>
              <a:t>PHC</a:t>
            </a:r>
            <a:r>
              <a:rPr sz="3200" spc="-27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is  </a:t>
            </a:r>
            <a:r>
              <a:rPr sz="3200" spc="5" dirty="0">
                <a:latin typeface="Arial"/>
                <a:cs typeface="Arial"/>
              </a:rPr>
              <a:t>devided </a:t>
            </a:r>
            <a:r>
              <a:rPr sz="3200" dirty="0">
                <a:latin typeface="Arial"/>
                <a:cs typeface="Arial"/>
              </a:rPr>
              <a:t>into </a:t>
            </a:r>
            <a:r>
              <a:rPr sz="3200" spc="10" dirty="0">
                <a:latin typeface="Arial"/>
                <a:cs typeface="Arial"/>
              </a:rPr>
              <a:t>16 subcentre </a:t>
            </a:r>
            <a:r>
              <a:rPr sz="3200" spc="-5" dirty="0">
                <a:latin typeface="Arial"/>
                <a:cs typeface="Arial"/>
              </a:rPr>
              <a:t>with</a:t>
            </a:r>
            <a:r>
              <a:rPr sz="3200" spc="-200" dirty="0">
                <a:latin typeface="Arial"/>
                <a:cs typeface="Arial"/>
              </a:rPr>
              <a:t> </a:t>
            </a:r>
            <a:r>
              <a:rPr sz="3200" spc="20" dirty="0">
                <a:latin typeface="Arial"/>
                <a:cs typeface="Arial"/>
              </a:rPr>
              <a:t>3000-3500</a:t>
            </a:r>
            <a:endParaRPr sz="3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560"/>
              </a:spcBef>
              <a:buAutoNum type="arabicPeriod" startAt="2"/>
              <a:tabLst>
                <a:tab pos="470534" algn="l"/>
              </a:tabLst>
            </a:pPr>
            <a:r>
              <a:rPr sz="3200" spc="-5" dirty="0">
                <a:latin typeface="Arial"/>
                <a:cs typeface="Arial"/>
              </a:rPr>
              <a:t>Each </a:t>
            </a:r>
            <a:r>
              <a:rPr sz="3200" spc="10" dirty="0">
                <a:latin typeface="Arial"/>
                <a:cs typeface="Arial"/>
              </a:rPr>
              <a:t>sub-center </a:t>
            </a:r>
            <a:r>
              <a:rPr sz="3200" spc="5" dirty="0">
                <a:latin typeface="Arial"/>
                <a:cs typeface="Arial"/>
              </a:rPr>
              <a:t>should </a:t>
            </a:r>
            <a:r>
              <a:rPr sz="3200" spc="10" dirty="0">
                <a:latin typeface="Arial"/>
                <a:cs typeface="Arial"/>
              </a:rPr>
              <a:t>have </a:t>
            </a:r>
            <a:r>
              <a:rPr sz="3200" dirty="0">
                <a:latin typeface="Arial"/>
                <a:cs typeface="Arial"/>
              </a:rPr>
              <a:t>1 </a:t>
            </a:r>
            <a:r>
              <a:rPr sz="3200" spc="-5" dirty="0">
                <a:latin typeface="Arial"/>
                <a:cs typeface="Arial"/>
              </a:rPr>
              <a:t>MPHW</a:t>
            </a:r>
            <a:r>
              <a:rPr sz="3200" spc="-204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female</a:t>
            </a:r>
            <a:endParaRPr sz="3200">
              <a:latin typeface="Arial"/>
              <a:cs typeface="Arial"/>
            </a:endParaRPr>
          </a:p>
          <a:p>
            <a:pPr marL="6604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Arial"/>
                <a:cs typeface="Arial"/>
              </a:rPr>
              <a:t>+ 1 </a:t>
            </a:r>
            <a:r>
              <a:rPr sz="3200" spc="-10" dirty="0">
                <a:latin typeface="Arial"/>
                <a:cs typeface="Arial"/>
              </a:rPr>
              <a:t>MPHW</a:t>
            </a:r>
            <a:r>
              <a:rPr sz="3200" spc="5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male.</a:t>
            </a:r>
            <a:endParaRPr sz="3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1560"/>
              </a:spcBef>
              <a:buAutoNum type="arabicPeriod" startAt="4"/>
              <a:tabLst>
                <a:tab pos="470534" algn="l"/>
              </a:tabLst>
            </a:pPr>
            <a:r>
              <a:rPr sz="3200" spc="10" dirty="0">
                <a:latin typeface="Arial"/>
                <a:cs typeface="Arial"/>
              </a:rPr>
              <a:t>Multipurpose </a:t>
            </a:r>
            <a:r>
              <a:rPr sz="3200" dirty="0">
                <a:latin typeface="Arial"/>
                <a:cs typeface="Arial"/>
              </a:rPr>
              <a:t>Health </a:t>
            </a:r>
            <a:r>
              <a:rPr sz="3200" spc="5" dirty="0">
                <a:latin typeface="Arial"/>
                <a:cs typeface="Arial"/>
              </a:rPr>
              <a:t>Supervisor to </a:t>
            </a:r>
            <a:r>
              <a:rPr sz="3200" spc="10" dirty="0">
                <a:latin typeface="Arial"/>
                <a:cs typeface="Arial"/>
              </a:rPr>
              <a:t>be</a:t>
            </a:r>
            <a:r>
              <a:rPr sz="3200" spc="-300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created.</a:t>
            </a:r>
            <a:endParaRPr sz="3200">
              <a:latin typeface="Arial"/>
              <a:cs typeface="Arial"/>
            </a:endParaRPr>
          </a:p>
          <a:p>
            <a:pPr marL="470534" marR="838835" indent="-470534">
              <a:lnSpc>
                <a:spcPct val="119800"/>
              </a:lnSpc>
              <a:spcBef>
                <a:spcPts val="805"/>
              </a:spcBef>
              <a:buAutoNum type="arabicPeriod" startAt="4"/>
              <a:tabLst>
                <a:tab pos="470534" algn="l"/>
              </a:tabLst>
            </a:pPr>
            <a:r>
              <a:rPr sz="3200" spc="20" dirty="0">
                <a:latin typeface="Arial"/>
                <a:cs typeface="Arial"/>
              </a:rPr>
              <a:t>The </a:t>
            </a:r>
            <a:r>
              <a:rPr sz="3200" spc="5" dirty="0">
                <a:latin typeface="Arial"/>
                <a:cs typeface="Arial"/>
              </a:rPr>
              <a:t>Doctor </a:t>
            </a:r>
            <a:r>
              <a:rPr sz="3200" spc="10" dirty="0">
                <a:latin typeface="Arial"/>
                <a:cs typeface="Arial"/>
              </a:rPr>
              <a:t>incharge of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spc="-10" dirty="0">
                <a:latin typeface="Arial"/>
                <a:cs typeface="Arial"/>
              </a:rPr>
              <a:t>is </a:t>
            </a:r>
            <a:r>
              <a:rPr sz="3200" spc="10" dirty="0">
                <a:latin typeface="Arial"/>
                <a:cs typeface="Arial"/>
              </a:rPr>
              <a:t>the</a:t>
            </a:r>
            <a:r>
              <a:rPr sz="3200" spc="-204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overall  </a:t>
            </a:r>
            <a:r>
              <a:rPr sz="3200" spc="15" dirty="0">
                <a:latin typeface="Arial"/>
                <a:cs typeface="Arial"/>
              </a:rPr>
              <a:t>charge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all </a:t>
            </a:r>
            <a:r>
              <a:rPr sz="3200" spc="10" dirty="0">
                <a:latin typeface="Arial"/>
                <a:cs typeface="Arial"/>
              </a:rPr>
              <a:t>workers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&amp;supervisors.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2275" y="97208"/>
            <a:ext cx="650557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/>
              <a:t>Shrivastav </a:t>
            </a:r>
            <a:r>
              <a:rPr sz="3800" dirty="0"/>
              <a:t>Committee,</a:t>
            </a:r>
            <a:r>
              <a:rPr sz="3800" spc="505" dirty="0"/>
              <a:t> </a:t>
            </a:r>
            <a:r>
              <a:rPr sz="3800" spc="-15" dirty="0"/>
              <a:t>1975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786320" y="770600"/>
            <a:ext cx="9175750" cy="6487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360">
              <a:lnSpc>
                <a:spcPts val="3600"/>
              </a:lnSpc>
              <a:spcBef>
                <a:spcPts val="100"/>
              </a:spcBef>
            </a:pPr>
            <a:r>
              <a:rPr sz="3200" spc="15" dirty="0">
                <a:solidFill>
                  <a:srgbClr val="FF0000"/>
                </a:solidFill>
                <a:latin typeface="Arial"/>
                <a:cs typeface="Arial"/>
              </a:rPr>
              <a:t>Group </a:t>
            </a:r>
            <a:r>
              <a:rPr sz="3200" spc="10" dirty="0">
                <a:solidFill>
                  <a:srgbClr val="FF0000"/>
                </a:solidFill>
                <a:latin typeface="Arial"/>
                <a:cs typeface="Arial"/>
              </a:rPr>
              <a:t>on Medical </a:t>
            </a:r>
            <a:r>
              <a:rPr sz="3200" dirty="0">
                <a:solidFill>
                  <a:srgbClr val="FF0000"/>
                </a:solidFill>
                <a:latin typeface="Arial"/>
                <a:cs typeface="Arial"/>
              </a:rPr>
              <a:t>Education &amp; </a:t>
            </a:r>
            <a:r>
              <a:rPr sz="3200" spc="10" dirty="0">
                <a:solidFill>
                  <a:srgbClr val="FF0000"/>
                </a:solidFill>
                <a:latin typeface="Arial"/>
                <a:cs typeface="Arial"/>
              </a:rPr>
              <a:t>Support</a:t>
            </a:r>
            <a:r>
              <a:rPr sz="3200" spc="-3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spc="10" dirty="0">
                <a:solidFill>
                  <a:srgbClr val="FF0000"/>
                </a:solidFill>
                <a:latin typeface="Arial"/>
                <a:cs typeface="Arial"/>
              </a:rPr>
              <a:t>Manpower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ts val="3360"/>
              </a:lnSpc>
              <a:buChar char="-"/>
              <a:tabLst>
                <a:tab pos="380365" algn="l"/>
                <a:tab pos="381000" algn="l"/>
              </a:tabLst>
            </a:pPr>
            <a:r>
              <a:rPr sz="3000" spc="-20" dirty="0">
                <a:latin typeface="Arial"/>
                <a:cs typeface="Arial"/>
              </a:rPr>
              <a:t>To </a:t>
            </a:r>
            <a:r>
              <a:rPr sz="3000" spc="15" dirty="0">
                <a:latin typeface="Arial"/>
                <a:cs typeface="Arial"/>
              </a:rPr>
              <a:t>devise curriculum </a:t>
            </a:r>
            <a:r>
              <a:rPr sz="3000" spc="-5" dirty="0">
                <a:latin typeface="Arial"/>
                <a:cs typeface="Arial"/>
              </a:rPr>
              <a:t>for </a:t>
            </a:r>
            <a:r>
              <a:rPr sz="3000" spc="10" dirty="0">
                <a:latin typeface="Arial"/>
                <a:cs typeface="Arial"/>
              </a:rPr>
              <a:t>Health</a:t>
            </a:r>
            <a:r>
              <a:rPr sz="3000" spc="-305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Assistant</a:t>
            </a:r>
            <a:endParaRPr sz="3000">
              <a:latin typeface="Arial"/>
              <a:cs typeface="Arial"/>
            </a:endParaRPr>
          </a:p>
          <a:p>
            <a:pPr marL="380365" marR="548005" indent="-368300">
              <a:lnSpc>
                <a:spcPct val="100000"/>
              </a:lnSpc>
              <a:spcBef>
                <a:spcPts val="700"/>
              </a:spcBef>
              <a:buChar char="-"/>
              <a:tabLst>
                <a:tab pos="380365" algn="l"/>
                <a:tab pos="381000" algn="l"/>
              </a:tabLst>
            </a:pPr>
            <a:r>
              <a:rPr sz="3000" spc="-20" dirty="0">
                <a:latin typeface="Arial"/>
                <a:cs typeface="Arial"/>
              </a:rPr>
              <a:t>To </a:t>
            </a:r>
            <a:r>
              <a:rPr sz="3000" spc="15" dirty="0">
                <a:latin typeface="Arial"/>
                <a:cs typeface="Arial"/>
              </a:rPr>
              <a:t>suggest improving </a:t>
            </a:r>
            <a:r>
              <a:rPr sz="3000" spc="10" dirty="0">
                <a:latin typeface="Arial"/>
                <a:cs typeface="Arial"/>
              </a:rPr>
              <a:t>existing </a:t>
            </a:r>
            <a:r>
              <a:rPr sz="3000" spc="15" dirty="0">
                <a:latin typeface="Arial"/>
                <a:cs typeface="Arial"/>
              </a:rPr>
              <a:t>medical</a:t>
            </a:r>
            <a:r>
              <a:rPr sz="3000" spc="-545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education  </a:t>
            </a:r>
            <a:r>
              <a:rPr sz="3000" spc="10" dirty="0">
                <a:latin typeface="Arial"/>
                <a:cs typeface="Arial"/>
              </a:rPr>
              <a:t>process.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3000" b="1" dirty="0">
                <a:solidFill>
                  <a:srgbClr val="0070C0"/>
                </a:solidFill>
                <a:latin typeface="Arial"/>
                <a:cs typeface="Arial"/>
              </a:rPr>
              <a:t>Recommendations</a:t>
            </a:r>
            <a:endParaRPr sz="3000">
              <a:latin typeface="Arial"/>
              <a:cs typeface="Arial"/>
            </a:endParaRPr>
          </a:p>
          <a:p>
            <a:pPr marL="380365" marR="86995" indent="-368300">
              <a:lnSpc>
                <a:spcPct val="10000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10" dirty="0">
                <a:latin typeface="Arial"/>
                <a:cs typeface="Arial"/>
              </a:rPr>
              <a:t>Creation </a:t>
            </a:r>
            <a:r>
              <a:rPr sz="3000" spc="15" dirty="0">
                <a:latin typeface="Arial"/>
                <a:cs typeface="Arial"/>
              </a:rPr>
              <a:t>of </a:t>
            </a:r>
            <a:r>
              <a:rPr sz="3000" spc="20" dirty="0">
                <a:latin typeface="Arial"/>
                <a:cs typeface="Arial"/>
              </a:rPr>
              <a:t>bands </a:t>
            </a:r>
            <a:r>
              <a:rPr sz="3000" spc="15" dirty="0">
                <a:latin typeface="Arial"/>
                <a:cs typeface="Arial"/>
              </a:rPr>
              <a:t>of para-professionals </a:t>
            </a:r>
            <a:r>
              <a:rPr sz="3000" spc="20" dirty="0">
                <a:latin typeface="Arial"/>
                <a:cs typeface="Arial"/>
              </a:rPr>
              <a:t>and </a:t>
            </a:r>
            <a:r>
              <a:rPr sz="3000" spc="10" dirty="0">
                <a:latin typeface="Arial"/>
                <a:cs typeface="Arial"/>
              </a:rPr>
              <a:t>semi-  professional health workers (School Teacher,</a:t>
            </a:r>
            <a:r>
              <a:rPr sz="3000" spc="-6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Gram  </a:t>
            </a:r>
            <a:r>
              <a:rPr sz="3000" spc="5" dirty="0">
                <a:latin typeface="Arial"/>
                <a:cs typeface="Arial"/>
              </a:rPr>
              <a:t>Sevak, Post</a:t>
            </a:r>
            <a:r>
              <a:rPr sz="3000" spc="-1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Master)</a:t>
            </a:r>
            <a:endParaRPr sz="3000">
              <a:latin typeface="Arial"/>
              <a:cs typeface="Arial"/>
            </a:endParaRPr>
          </a:p>
          <a:p>
            <a:pPr marL="380365" marR="80010" indent="-368300">
              <a:lnSpc>
                <a:spcPct val="100000"/>
              </a:lnSpc>
              <a:spcBef>
                <a:spcPts val="705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-5" dirty="0">
                <a:latin typeface="Arial"/>
                <a:cs typeface="Arial"/>
              </a:rPr>
              <a:t>Two </a:t>
            </a:r>
            <a:r>
              <a:rPr sz="3000" spc="15" dirty="0">
                <a:latin typeface="Arial"/>
                <a:cs typeface="Arial"/>
              </a:rPr>
              <a:t>cadres of </a:t>
            </a:r>
            <a:r>
              <a:rPr sz="3000" spc="10" dirty="0">
                <a:latin typeface="Arial"/>
                <a:cs typeface="Arial"/>
              </a:rPr>
              <a:t>Health </a:t>
            </a:r>
            <a:r>
              <a:rPr sz="3000" dirty="0">
                <a:latin typeface="Arial"/>
                <a:cs typeface="Arial"/>
              </a:rPr>
              <a:t>Workers – </a:t>
            </a:r>
            <a:r>
              <a:rPr sz="3000" spc="5" dirty="0">
                <a:latin typeface="Arial"/>
                <a:cs typeface="Arial"/>
              </a:rPr>
              <a:t>MPHW </a:t>
            </a:r>
            <a:r>
              <a:rPr sz="3000" spc="20" dirty="0">
                <a:latin typeface="Arial"/>
                <a:cs typeface="Arial"/>
              </a:rPr>
              <a:t>and</a:t>
            </a:r>
            <a:r>
              <a:rPr sz="3000" spc="-480" dirty="0">
                <a:latin typeface="Arial"/>
                <a:cs typeface="Arial"/>
              </a:rPr>
              <a:t> </a:t>
            </a:r>
            <a:r>
              <a:rPr sz="3000" spc="10" dirty="0">
                <a:latin typeface="Arial"/>
                <a:cs typeface="Arial"/>
              </a:rPr>
              <a:t>Health  </a:t>
            </a:r>
            <a:r>
              <a:rPr sz="3000" spc="5" dirty="0">
                <a:latin typeface="Arial"/>
                <a:cs typeface="Arial"/>
              </a:rPr>
              <a:t>Assistant </a:t>
            </a:r>
            <a:r>
              <a:rPr sz="3000" spc="15" dirty="0">
                <a:latin typeface="Arial"/>
                <a:cs typeface="Arial"/>
              </a:rPr>
              <a:t>between </a:t>
            </a:r>
            <a:r>
              <a:rPr sz="3000" spc="5" dirty="0">
                <a:latin typeface="Arial"/>
                <a:cs typeface="Arial"/>
              </a:rPr>
              <a:t>community </a:t>
            </a:r>
            <a:r>
              <a:rPr sz="3000" spc="20" dirty="0">
                <a:latin typeface="Arial"/>
                <a:cs typeface="Arial"/>
              </a:rPr>
              <a:t>and </a:t>
            </a:r>
            <a:r>
              <a:rPr sz="3000" spc="5" dirty="0">
                <a:latin typeface="Arial"/>
                <a:cs typeface="Arial"/>
              </a:rPr>
              <a:t>PHC</a:t>
            </a:r>
            <a:r>
              <a:rPr sz="3000" spc="-470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doctor.</a:t>
            </a:r>
            <a:endParaRPr sz="30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05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-20" dirty="0">
                <a:latin typeface="Arial"/>
                <a:cs typeface="Arial"/>
              </a:rPr>
              <a:t>To </a:t>
            </a:r>
            <a:r>
              <a:rPr sz="3000" spc="20" dirty="0">
                <a:latin typeface="Arial"/>
                <a:cs typeface="Arial"/>
              </a:rPr>
              <a:t>develop </a:t>
            </a:r>
            <a:r>
              <a:rPr sz="3000" spc="5" dirty="0">
                <a:latin typeface="Arial"/>
                <a:cs typeface="Arial"/>
              </a:rPr>
              <a:t>referral </a:t>
            </a:r>
            <a:r>
              <a:rPr sz="3000" spc="10" dirty="0">
                <a:latin typeface="Arial"/>
                <a:cs typeface="Arial"/>
              </a:rPr>
              <a:t>services</a:t>
            </a:r>
            <a:r>
              <a:rPr sz="3000" spc="-265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complex.</a:t>
            </a:r>
            <a:endParaRPr sz="3000">
              <a:latin typeface="Arial"/>
              <a:cs typeface="Arial"/>
            </a:endParaRPr>
          </a:p>
          <a:p>
            <a:pPr marL="380365" marR="789305" indent="-368300">
              <a:lnSpc>
                <a:spcPct val="100000"/>
              </a:lnSpc>
              <a:spcBef>
                <a:spcPts val="800"/>
              </a:spcBef>
              <a:buChar char="•"/>
              <a:tabLst>
                <a:tab pos="380365" algn="l"/>
                <a:tab pos="381000" algn="l"/>
              </a:tabLst>
            </a:pPr>
            <a:r>
              <a:rPr sz="3000" spc="10" dirty="0">
                <a:latin typeface="Arial"/>
                <a:cs typeface="Arial"/>
              </a:rPr>
              <a:t>Establishment </a:t>
            </a:r>
            <a:r>
              <a:rPr sz="3000" spc="15" dirty="0">
                <a:latin typeface="Arial"/>
                <a:cs typeface="Arial"/>
              </a:rPr>
              <a:t>of Medical </a:t>
            </a:r>
            <a:r>
              <a:rPr sz="3000" spc="20" dirty="0">
                <a:latin typeface="Arial"/>
                <a:cs typeface="Arial"/>
              </a:rPr>
              <a:t>and</a:t>
            </a:r>
            <a:r>
              <a:rPr sz="3000" spc="-605" dirty="0">
                <a:latin typeface="Arial"/>
                <a:cs typeface="Arial"/>
              </a:rPr>
              <a:t> </a:t>
            </a:r>
            <a:r>
              <a:rPr sz="3000" spc="10" dirty="0">
                <a:latin typeface="Arial"/>
                <a:cs typeface="Arial"/>
              </a:rPr>
              <a:t>Health Education  commission </a:t>
            </a:r>
            <a:r>
              <a:rPr sz="3000" spc="15" dirty="0">
                <a:latin typeface="Arial"/>
                <a:cs typeface="Arial"/>
              </a:rPr>
              <a:t>in </a:t>
            </a:r>
            <a:r>
              <a:rPr sz="3000" spc="20" dirty="0">
                <a:latin typeface="Arial"/>
                <a:cs typeface="Arial"/>
              </a:rPr>
              <a:t>line </a:t>
            </a:r>
            <a:r>
              <a:rPr sz="3000" spc="5" dirty="0">
                <a:latin typeface="Arial"/>
                <a:cs typeface="Arial"/>
              </a:rPr>
              <a:t>with</a:t>
            </a:r>
            <a:r>
              <a:rPr sz="3000" spc="-375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UGC.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690" y="667575"/>
            <a:ext cx="6716395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5" dirty="0"/>
              <a:t>Rural </a:t>
            </a:r>
            <a:r>
              <a:rPr sz="4300" spc="-10" dirty="0"/>
              <a:t>health</a:t>
            </a:r>
            <a:r>
              <a:rPr sz="4300" spc="-160" dirty="0"/>
              <a:t> </a:t>
            </a:r>
            <a:r>
              <a:rPr sz="4300" spc="-5" dirty="0"/>
              <a:t>scheme,1977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867706" y="1476785"/>
            <a:ext cx="8660765" cy="537464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0" marR="43815" indent="-368300">
              <a:lnSpc>
                <a:spcPct val="105900"/>
              </a:lnSpc>
              <a:spcBef>
                <a:spcPts val="135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5" dirty="0">
                <a:latin typeface="Arial"/>
                <a:cs typeface="Arial"/>
              </a:rPr>
              <a:t>Primary health </a:t>
            </a:r>
            <a:r>
              <a:rPr sz="3200" spc="10" dirty="0">
                <a:latin typeface="Arial"/>
                <a:cs typeface="Arial"/>
              </a:rPr>
              <a:t>care </a:t>
            </a:r>
            <a:r>
              <a:rPr sz="3200" spc="5" dirty="0">
                <a:latin typeface="Arial"/>
                <a:cs typeface="Arial"/>
              </a:rPr>
              <a:t>should </a:t>
            </a:r>
            <a:r>
              <a:rPr sz="3200" spc="10" dirty="0">
                <a:latin typeface="Arial"/>
                <a:cs typeface="Arial"/>
              </a:rPr>
              <a:t>be provided</a:t>
            </a:r>
            <a:r>
              <a:rPr sz="3200" spc="-37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within  </a:t>
            </a:r>
            <a:r>
              <a:rPr sz="3200" spc="10" dirty="0">
                <a:latin typeface="Arial"/>
                <a:cs typeface="Arial"/>
              </a:rPr>
              <a:t>the community </a:t>
            </a:r>
            <a:r>
              <a:rPr sz="3200" spc="15" dirty="0">
                <a:latin typeface="Arial"/>
                <a:cs typeface="Arial"/>
              </a:rPr>
              <a:t>through </a:t>
            </a:r>
            <a:r>
              <a:rPr sz="3200" spc="-5" dirty="0">
                <a:latin typeface="Arial"/>
                <a:cs typeface="Arial"/>
              </a:rPr>
              <a:t>Specially </a:t>
            </a:r>
            <a:r>
              <a:rPr sz="3200" spc="10" dirty="0">
                <a:latin typeface="Arial"/>
                <a:cs typeface="Arial"/>
              </a:rPr>
              <a:t>trained  </a:t>
            </a:r>
            <a:r>
              <a:rPr sz="3200" spc="5" dirty="0">
                <a:latin typeface="Arial"/>
                <a:cs typeface="Arial"/>
              </a:rPr>
              <a:t>worker </a:t>
            </a:r>
            <a:r>
              <a:rPr sz="3200" dirty="0">
                <a:latin typeface="Arial"/>
                <a:cs typeface="Arial"/>
              </a:rPr>
              <a:t>,so </a:t>
            </a:r>
            <a:r>
              <a:rPr sz="3200" spc="10" dirty="0">
                <a:latin typeface="Arial"/>
                <a:cs typeface="Arial"/>
              </a:rPr>
              <a:t>that the </a:t>
            </a:r>
            <a:r>
              <a:rPr sz="3200" spc="5" dirty="0">
                <a:latin typeface="Arial"/>
                <a:cs typeface="Arial"/>
              </a:rPr>
              <a:t>health </a:t>
            </a:r>
            <a:r>
              <a:rPr sz="3200" spc="10" dirty="0">
                <a:latin typeface="Arial"/>
                <a:cs typeface="Arial"/>
              </a:rPr>
              <a:t>of the people </a:t>
            </a:r>
            <a:r>
              <a:rPr sz="3200" spc="-10" dirty="0">
                <a:latin typeface="Arial"/>
                <a:cs typeface="Arial"/>
              </a:rPr>
              <a:t>is  </a:t>
            </a:r>
            <a:r>
              <a:rPr sz="3200" spc="5" dirty="0">
                <a:latin typeface="Arial"/>
                <a:cs typeface="Arial"/>
              </a:rPr>
              <a:t>placed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15" dirty="0">
                <a:latin typeface="Arial"/>
                <a:cs typeface="Arial"/>
              </a:rPr>
              <a:t>hand </a:t>
            </a:r>
            <a:r>
              <a:rPr sz="3200" spc="10" dirty="0">
                <a:latin typeface="Arial"/>
                <a:cs typeface="Arial"/>
              </a:rPr>
              <a:t>of people</a:t>
            </a:r>
            <a:r>
              <a:rPr sz="3200" spc="-19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themselves.</a:t>
            </a:r>
            <a:endParaRPr sz="3200">
              <a:latin typeface="Arial"/>
              <a:cs typeface="Arial"/>
            </a:endParaRPr>
          </a:p>
          <a:p>
            <a:pPr marL="381000" marR="462915" indent="-368300">
              <a:lnSpc>
                <a:spcPct val="105500"/>
              </a:lnSpc>
              <a:spcBef>
                <a:spcPts val="75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5" dirty="0">
                <a:latin typeface="Arial"/>
                <a:cs typeface="Arial"/>
              </a:rPr>
              <a:t>Reorientation </a:t>
            </a:r>
            <a:r>
              <a:rPr sz="3200" spc="10" dirty="0">
                <a:latin typeface="Arial"/>
                <a:cs typeface="Arial"/>
              </a:rPr>
              <a:t>Training of multipurpose  workers </a:t>
            </a:r>
            <a:r>
              <a:rPr sz="3200" spc="15" dirty="0">
                <a:latin typeface="Arial"/>
                <a:cs typeface="Arial"/>
              </a:rPr>
              <a:t>engaged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10" dirty="0">
                <a:latin typeface="Arial"/>
                <a:cs typeface="Arial"/>
              </a:rPr>
              <a:t>communicable</a:t>
            </a:r>
            <a:r>
              <a:rPr sz="3200" spc="-36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disease  </a:t>
            </a:r>
            <a:r>
              <a:rPr sz="3200" spc="20" dirty="0">
                <a:latin typeface="Arial"/>
                <a:cs typeface="Arial"/>
              </a:rPr>
              <a:t>program.</a:t>
            </a:r>
            <a:endParaRPr sz="3200">
              <a:latin typeface="Arial"/>
              <a:cs typeface="Arial"/>
            </a:endParaRPr>
          </a:p>
          <a:p>
            <a:pPr marL="381000" marR="5080" indent="-368300">
              <a:lnSpc>
                <a:spcPct val="105500"/>
              </a:lnSpc>
              <a:spcBef>
                <a:spcPts val="75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Involvement of Medical </a:t>
            </a:r>
            <a:r>
              <a:rPr sz="3200" spc="5" dirty="0">
                <a:latin typeface="Arial"/>
                <a:cs typeface="Arial"/>
              </a:rPr>
              <a:t>colleges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10" dirty="0">
                <a:latin typeface="Arial"/>
                <a:cs typeface="Arial"/>
              </a:rPr>
              <a:t>the  </a:t>
            </a:r>
            <a:r>
              <a:rPr sz="3200" spc="5" dirty="0">
                <a:latin typeface="Arial"/>
                <a:cs typeface="Arial"/>
              </a:rPr>
              <a:t>selected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spc="-5" dirty="0">
                <a:latin typeface="Arial"/>
                <a:cs typeface="Arial"/>
              </a:rPr>
              <a:t>with </a:t>
            </a:r>
            <a:r>
              <a:rPr sz="3200" dirty="0">
                <a:latin typeface="Arial"/>
                <a:cs typeface="Arial"/>
              </a:rPr>
              <a:t>objective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15" dirty="0">
                <a:latin typeface="Arial"/>
                <a:cs typeface="Arial"/>
              </a:rPr>
              <a:t>re-orienting  </a:t>
            </a:r>
            <a:r>
              <a:rPr sz="3200" spc="10" dirty="0">
                <a:latin typeface="Arial"/>
                <a:cs typeface="Arial"/>
              </a:rPr>
              <a:t>medical education </a:t>
            </a:r>
            <a:r>
              <a:rPr sz="3200" spc="5" dirty="0">
                <a:latin typeface="Arial"/>
                <a:cs typeface="Arial"/>
              </a:rPr>
              <a:t>to </a:t>
            </a:r>
            <a:r>
              <a:rPr sz="3200" spc="10" dirty="0">
                <a:latin typeface="Arial"/>
                <a:cs typeface="Arial"/>
              </a:rPr>
              <a:t>the </a:t>
            </a:r>
            <a:r>
              <a:rPr sz="3200" spc="15" dirty="0">
                <a:latin typeface="Arial"/>
                <a:cs typeface="Arial"/>
              </a:rPr>
              <a:t>need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20" dirty="0">
                <a:latin typeface="Arial"/>
                <a:cs typeface="Arial"/>
              </a:rPr>
              <a:t>rural</a:t>
            </a:r>
            <a:r>
              <a:rPr sz="3200" spc="-50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people.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 marR="5080" indent="152400">
              <a:lnSpc>
                <a:spcPts val="4700"/>
              </a:lnSpc>
              <a:spcBef>
                <a:spcPts val="140"/>
              </a:spcBef>
            </a:pPr>
            <a:r>
              <a:rPr sz="3800" b="1" dirty="0">
                <a:latin typeface="Arial"/>
                <a:cs typeface="Arial"/>
              </a:rPr>
              <a:t>Health for </a:t>
            </a:r>
            <a:r>
              <a:rPr sz="3800" b="1" spc="5" dirty="0">
                <a:latin typeface="Arial"/>
                <a:cs typeface="Arial"/>
              </a:rPr>
              <a:t>all </a:t>
            </a:r>
            <a:r>
              <a:rPr sz="3800" b="1" spc="-15" dirty="0">
                <a:latin typeface="Arial"/>
                <a:cs typeface="Arial"/>
              </a:rPr>
              <a:t>by 2000 </a:t>
            </a:r>
            <a:r>
              <a:rPr sz="3800" b="1" spc="-25" dirty="0">
                <a:latin typeface="Arial"/>
                <a:cs typeface="Arial"/>
              </a:rPr>
              <a:t>AD  </a:t>
            </a:r>
            <a:r>
              <a:rPr sz="3800" b="1" spc="5" dirty="0">
                <a:latin typeface="Arial"/>
                <a:cs typeface="Arial"/>
              </a:rPr>
              <a:t>(</a:t>
            </a:r>
            <a:r>
              <a:rPr spc="5" dirty="0"/>
              <a:t>Report </a:t>
            </a:r>
            <a:r>
              <a:rPr dirty="0"/>
              <a:t>of </a:t>
            </a:r>
            <a:r>
              <a:rPr spc="5" dirty="0"/>
              <a:t>working </a:t>
            </a:r>
            <a:r>
              <a:rPr spc="-5" dirty="0"/>
              <a:t>group</a:t>
            </a:r>
            <a:r>
              <a:rPr spc="-15" dirty="0"/>
              <a:t> </a:t>
            </a:r>
            <a:r>
              <a:rPr spc="5" dirty="0"/>
              <a:t>1981)</a:t>
            </a:r>
            <a:endParaRPr sz="3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478" y="2483628"/>
            <a:ext cx="8584565" cy="158623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0365" marR="5080" indent="-368300">
              <a:lnSpc>
                <a:spcPct val="100499"/>
              </a:lnSpc>
              <a:spcBef>
                <a:spcPts val="80"/>
              </a:spcBef>
            </a:pPr>
            <a:r>
              <a:rPr sz="3400" spc="10" dirty="0">
                <a:latin typeface="Arial"/>
                <a:cs typeface="Arial"/>
              </a:rPr>
              <a:t>To </a:t>
            </a:r>
            <a:r>
              <a:rPr sz="3400" dirty="0">
                <a:latin typeface="Arial"/>
                <a:cs typeface="Arial"/>
              </a:rPr>
              <a:t>identify </a:t>
            </a:r>
            <a:r>
              <a:rPr sz="3400" spc="10" dirty="0">
                <a:latin typeface="Arial"/>
                <a:cs typeface="Arial"/>
              </a:rPr>
              <a:t>goals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health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spc="15" dirty="0">
                <a:latin typeface="Arial"/>
                <a:cs typeface="Arial"/>
              </a:rPr>
              <a:t>all </a:t>
            </a:r>
            <a:r>
              <a:rPr sz="3400" dirty="0">
                <a:latin typeface="Arial"/>
                <a:cs typeface="Arial"/>
              </a:rPr>
              <a:t>by 2000  </a:t>
            </a:r>
            <a:r>
              <a:rPr sz="3400" spc="15" dirty="0">
                <a:latin typeface="Arial"/>
                <a:cs typeface="Arial"/>
              </a:rPr>
              <a:t>AD </a:t>
            </a:r>
            <a:r>
              <a:rPr sz="3400" dirty="0">
                <a:latin typeface="Arial"/>
                <a:cs typeface="Arial"/>
              </a:rPr>
              <a:t>and </a:t>
            </a:r>
            <a:r>
              <a:rPr sz="3400" spc="-25" dirty="0">
                <a:latin typeface="Arial"/>
                <a:cs typeface="Arial"/>
              </a:rPr>
              <a:t>to </a:t>
            </a:r>
            <a:r>
              <a:rPr sz="3400" spc="5" dirty="0">
                <a:latin typeface="Arial"/>
                <a:cs typeface="Arial"/>
              </a:rPr>
              <a:t>outline specific </a:t>
            </a:r>
            <a:r>
              <a:rPr sz="3400" spc="-15" dirty="0">
                <a:latin typeface="Arial"/>
                <a:cs typeface="Arial"/>
              </a:rPr>
              <a:t>programs for the  VIth </a:t>
            </a:r>
            <a:r>
              <a:rPr sz="3400" spc="15" dirty="0">
                <a:latin typeface="Arial"/>
                <a:cs typeface="Arial"/>
              </a:rPr>
              <a:t>Five </a:t>
            </a:r>
            <a:r>
              <a:rPr sz="3400" spc="-5" dirty="0">
                <a:latin typeface="Arial"/>
                <a:cs typeface="Arial"/>
              </a:rPr>
              <a:t>years</a:t>
            </a:r>
            <a:r>
              <a:rPr sz="3400" spc="65" dirty="0">
                <a:latin typeface="Arial"/>
                <a:cs typeface="Arial"/>
              </a:rPr>
              <a:t> </a:t>
            </a:r>
            <a:r>
              <a:rPr sz="3400" spc="10" dirty="0">
                <a:latin typeface="Arial"/>
                <a:cs typeface="Arial"/>
              </a:rPr>
              <a:t>plan.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9090" y="634991"/>
            <a:ext cx="411226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dirty="0">
                <a:solidFill>
                  <a:srgbClr val="CC3300"/>
                </a:solidFill>
              </a:rPr>
              <a:t>Five </a:t>
            </a:r>
            <a:r>
              <a:rPr sz="4700" spc="-20" dirty="0">
                <a:solidFill>
                  <a:srgbClr val="CC3300"/>
                </a:solidFill>
              </a:rPr>
              <a:t>Year</a:t>
            </a:r>
            <a:r>
              <a:rPr sz="4700" spc="65" dirty="0">
                <a:solidFill>
                  <a:srgbClr val="CC3300"/>
                </a:solidFill>
              </a:rPr>
              <a:t> </a:t>
            </a:r>
            <a:r>
              <a:rPr sz="4700" spc="-15" dirty="0">
                <a:solidFill>
                  <a:srgbClr val="CC3300"/>
                </a:solidFill>
              </a:rPr>
              <a:t>Plan</a:t>
            </a:r>
            <a:endParaRPr sz="4700"/>
          </a:p>
        </p:txBody>
      </p:sp>
      <p:sp>
        <p:nvSpPr>
          <p:cNvPr id="3" name="object 3"/>
          <p:cNvSpPr/>
          <p:nvPr/>
        </p:nvSpPr>
        <p:spPr>
          <a:xfrm>
            <a:off x="3291790" y="1327436"/>
            <a:ext cx="4089400" cy="0"/>
          </a:xfrm>
          <a:custGeom>
            <a:avLst/>
            <a:gdLst/>
            <a:ahLst/>
            <a:cxnLst/>
            <a:rect l="l" t="t" r="r" b="b"/>
            <a:pathLst>
              <a:path w="4089400">
                <a:moveTo>
                  <a:pt x="0" y="0"/>
                </a:moveTo>
                <a:lnTo>
                  <a:pt x="4089398" y="0"/>
                </a:lnTo>
              </a:path>
            </a:pathLst>
          </a:custGeom>
          <a:ln w="50821">
            <a:solidFill>
              <a:srgbClr val="CC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67706" y="1425965"/>
            <a:ext cx="8773795" cy="560324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81000" indent="-368300">
              <a:lnSpc>
                <a:spcPct val="100000"/>
              </a:lnSpc>
              <a:spcBef>
                <a:spcPts val="86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5" dirty="0">
                <a:latin typeface="Arial"/>
                <a:cs typeface="Arial"/>
              </a:rPr>
              <a:t>Formulated </a:t>
            </a:r>
            <a:r>
              <a:rPr sz="3200" spc="10" dirty="0">
                <a:latin typeface="Arial"/>
                <a:cs typeface="Arial"/>
              </a:rPr>
              <a:t>by </a:t>
            </a:r>
            <a:r>
              <a:rPr sz="3200" dirty="0">
                <a:latin typeface="Arial"/>
                <a:cs typeface="Arial"/>
              </a:rPr>
              <a:t>Planning</a:t>
            </a:r>
            <a:r>
              <a:rPr sz="3200" spc="-26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Commission.</a:t>
            </a:r>
            <a:endParaRPr sz="3200">
              <a:latin typeface="Arial"/>
              <a:cs typeface="Arial"/>
            </a:endParaRPr>
          </a:p>
          <a:p>
            <a:pPr marL="381000" marR="843280" indent="-368300">
              <a:lnSpc>
                <a:spcPct val="10160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10" dirty="0">
                <a:latin typeface="Arial"/>
                <a:cs typeface="Arial"/>
              </a:rPr>
              <a:t>re-build </a:t>
            </a:r>
            <a:r>
              <a:rPr sz="3200" spc="20" dirty="0">
                <a:latin typeface="Arial"/>
                <a:cs typeface="Arial"/>
              </a:rPr>
              <a:t>rural </a:t>
            </a:r>
            <a:r>
              <a:rPr sz="3200" spc="5" dirty="0">
                <a:latin typeface="Arial"/>
                <a:cs typeface="Arial"/>
              </a:rPr>
              <a:t>India, to </a:t>
            </a:r>
            <a:r>
              <a:rPr sz="3200" spc="10" dirty="0">
                <a:latin typeface="Arial"/>
                <a:cs typeface="Arial"/>
              </a:rPr>
              <a:t>secure</a:t>
            </a:r>
            <a:r>
              <a:rPr sz="3200" spc="-46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balanced  development of </a:t>
            </a:r>
            <a:r>
              <a:rPr sz="3200" dirty="0">
                <a:latin typeface="Arial"/>
                <a:cs typeface="Arial"/>
              </a:rPr>
              <a:t>all </a:t>
            </a:r>
            <a:r>
              <a:rPr sz="3200" spc="15" dirty="0">
                <a:latin typeface="Arial"/>
                <a:cs typeface="Arial"/>
              </a:rPr>
              <a:t>parts </a:t>
            </a:r>
            <a:r>
              <a:rPr sz="3200" spc="10" dirty="0">
                <a:latin typeface="Arial"/>
                <a:cs typeface="Arial"/>
              </a:rPr>
              <a:t>of</a:t>
            </a:r>
            <a:r>
              <a:rPr sz="3200" spc="-27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India.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i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BROAD</a:t>
            </a:r>
            <a:r>
              <a:rPr sz="3200" i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i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OBJECTIVES:</a:t>
            </a:r>
            <a:endParaRPr sz="3200">
              <a:latin typeface="Arial"/>
              <a:cs typeface="Arial"/>
            </a:endParaRPr>
          </a:p>
          <a:p>
            <a:pPr marL="381000" marR="157480" indent="-368300">
              <a:lnSpc>
                <a:spcPct val="10160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Control or eradication of major</a:t>
            </a:r>
            <a:r>
              <a:rPr sz="3200" spc="-37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communicable  </a:t>
            </a:r>
            <a:r>
              <a:rPr sz="3200" spc="5" dirty="0">
                <a:latin typeface="Arial"/>
                <a:cs typeface="Arial"/>
              </a:rPr>
              <a:t>diseases</a:t>
            </a:r>
            <a:endParaRPr sz="3200">
              <a:latin typeface="Arial"/>
              <a:cs typeface="Arial"/>
            </a:endParaRPr>
          </a:p>
          <a:p>
            <a:pPr marL="381000" marR="5080" indent="-368300">
              <a:lnSpc>
                <a:spcPct val="101600"/>
              </a:lnSpc>
              <a:spcBef>
                <a:spcPts val="70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Strengthening of </a:t>
            </a:r>
            <a:r>
              <a:rPr sz="3200" spc="5" dirty="0">
                <a:latin typeface="Arial"/>
                <a:cs typeface="Arial"/>
              </a:rPr>
              <a:t>basic health services</a:t>
            </a:r>
            <a:r>
              <a:rPr sz="3200" spc="-36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through  </a:t>
            </a:r>
            <a:r>
              <a:rPr sz="3200" spc="10" dirty="0">
                <a:latin typeface="Arial"/>
                <a:cs typeface="Arial"/>
              </a:rPr>
              <a:t>establishment of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SCs.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6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Population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control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65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Development of </a:t>
            </a:r>
            <a:r>
              <a:rPr sz="3200" spc="5" dirty="0">
                <a:latin typeface="Arial"/>
                <a:cs typeface="Arial"/>
              </a:rPr>
              <a:t>health </a:t>
            </a:r>
            <a:r>
              <a:rPr sz="3200" spc="10" dirty="0">
                <a:latin typeface="Arial"/>
                <a:cs typeface="Arial"/>
              </a:rPr>
              <a:t>manpower</a:t>
            </a:r>
            <a:r>
              <a:rPr sz="3200" spc="-32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resources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4956" y="211078"/>
            <a:ext cx="3684904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10" dirty="0"/>
              <a:t>Five </a:t>
            </a:r>
            <a:r>
              <a:rPr sz="4300" dirty="0"/>
              <a:t>year</a:t>
            </a:r>
            <a:r>
              <a:rPr sz="4300" spc="-204" dirty="0"/>
              <a:t> </a:t>
            </a:r>
            <a:r>
              <a:rPr sz="4300" spc="5" dirty="0"/>
              <a:t>Plan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1030478" y="944849"/>
            <a:ext cx="8509635" cy="576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15" dirty="0">
                <a:latin typeface="Arial"/>
                <a:cs typeface="Arial"/>
              </a:rPr>
              <a:t>Planning </a:t>
            </a:r>
            <a:r>
              <a:rPr sz="2800" spc="-10" dirty="0">
                <a:latin typeface="Arial"/>
                <a:cs typeface="Arial"/>
              </a:rPr>
              <a:t>Commission </a:t>
            </a:r>
            <a:r>
              <a:rPr sz="2800" spc="20" dirty="0">
                <a:latin typeface="Arial"/>
                <a:cs typeface="Arial"/>
              </a:rPr>
              <a:t>of </a:t>
            </a:r>
            <a:r>
              <a:rPr sz="2800" spc="15" dirty="0">
                <a:latin typeface="Arial"/>
                <a:cs typeface="Arial"/>
              </a:rPr>
              <a:t>India</a:t>
            </a:r>
            <a:r>
              <a:rPr sz="2800" spc="-5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– </a:t>
            </a:r>
            <a:r>
              <a:rPr sz="2800" spc="40" dirty="0">
                <a:latin typeface="Arial"/>
                <a:cs typeface="Arial"/>
              </a:rPr>
              <a:t>1950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329"/>
              </a:lnSpc>
              <a:spcBef>
                <a:spcPts val="40"/>
              </a:spcBef>
            </a:pPr>
            <a:r>
              <a:rPr sz="2800" spc="20" dirty="0">
                <a:latin typeface="Wingdings"/>
                <a:cs typeface="Wingdings"/>
              </a:rPr>
              <a:t></a:t>
            </a:r>
            <a:r>
              <a:rPr sz="2800" spc="20" dirty="0">
                <a:latin typeface="Arial"/>
                <a:cs typeface="Arial"/>
              </a:rPr>
              <a:t>Assessment</a:t>
            </a:r>
            <a:r>
              <a:rPr sz="2800" spc="-260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of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Material,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capital,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Human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Resource</a:t>
            </a:r>
            <a:endParaRPr sz="2800">
              <a:latin typeface="Arial"/>
              <a:cs typeface="Arial"/>
            </a:endParaRPr>
          </a:p>
          <a:p>
            <a:pPr marL="380365" marR="236220" indent="-368300">
              <a:lnSpc>
                <a:spcPts val="2700"/>
              </a:lnSpc>
              <a:spcBef>
                <a:spcPts val="610"/>
              </a:spcBef>
            </a:pPr>
            <a:r>
              <a:rPr sz="2800" dirty="0">
                <a:latin typeface="Wingdings"/>
                <a:cs typeface="Wingdings"/>
              </a:rPr>
              <a:t>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Arial"/>
                <a:cs typeface="Arial"/>
              </a:rPr>
              <a:t>Draft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Development</a:t>
            </a:r>
            <a:r>
              <a:rPr sz="2800" spc="-260" dirty="0">
                <a:latin typeface="Arial"/>
                <a:cs typeface="Arial"/>
              </a:rPr>
              <a:t> </a:t>
            </a:r>
            <a:r>
              <a:rPr sz="2800" spc="15" dirty="0">
                <a:latin typeface="Arial"/>
                <a:cs typeface="Arial"/>
              </a:rPr>
              <a:t>plans</a:t>
            </a:r>
            <a:r>
              <a:rPr sz="2800" spc="-180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for</a:t>
            </a:r>
            <a:r>
              <a:rPr sz="2800" spc="-114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effective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utilization</a:t>
            </a:r>
            <a:r>
              <a:rPr sz="2800" spc="-240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of  </a:t>
            </a:r>
            <a:r>
              <a:rPr sz="2800" spc="5" dirty="0">
                <a:latin typeface="Arial"/>
                <a:cs typeface="Arial"/>
              </a:rPr>
              <a:t>resources.</a:t>
            </a:r>
            <a:endParaRPr sz="2800">
              <a:latin typeface="Arial"/>
              <a:cs typeface="Arial"/>
            </a:endParaRPr>
          </a:p>
          <a:p>
            <a:pPr marL="380365" marR="45720" indent="-368300">
              <a:lnSpc>
                <a:spcPts val="2700"/>
              </a:lnSpc>
              <a:spcBef>
                <a:spcPts val="605"/>
              </a:spcBef>
            </a:pPr>
            <a:r>
              <a:rPr sz="2800" dirty="0">
                <a:latin typeface="Wingdings"/>
                <a:cs typeface="Wingdings"/>
              </a:rPr>
              <a:t>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Arial"/>
                <a:cs typeface="Arial"/>
              </a:rPr>
              <a:t>Different </a:t>
            </a:r>
            <a:r>
              <a:rPr sz="2800" spc="15" dirty="0">
                <a:latin typeface="Arial"/>
                <a:cs typeface="Arial"/>
              </a:rPr>
              <a:t>Planning </a:t>
            </a:r>
            <a:r>
              <a:rPr sz="2800" spc="5" dirty="0">
                <a:latin typeface="Arial"/>
                <a:cs typeface="Arial"/>
              </a:rPr>
              <a:t>divisions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10" dirty="0">
                <a:latin typeface="Arial"/>
                <a:cs typeface="Arial"/>
              </a:rPr>
              <a:t>Program</a:t>
            </a:r>
            <a:r>
              <a:rPr sz="2800" spc="-509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advisors,  </a:t>
            </a:r>
            <a:r>
              <a:rPr sz="2800" spc="10" dirty="0">
                <a:latin typeface="Arial"/>
                <a:cs typeface="Arial"/>
              </a:rPr>
              <a:t>Technical </a:t>
            </a:r>
            <a:r>
              <a:rPr sz="2800" spc="-5" dirty="0">
                <a:latin typeface="Arial"/>
                <a:cs typeface="Arial"/>
              </a:rPr>
              <a:t>Divisions </a:t>
            </a:r>
            <a:r>
              <a:rPr sz="2800" spc="20" dirty="0">
                <a:latin typeface="Arial"/>
                <a:cs typeface="Arial"/>
              </a:rPr>
              <a:t>of </a:t>
            </a:r>
            <a:r>
              <a:rPr sz="2800" spc="15" dirty="0">
                <a:latin typeface="Arial"/>
                <a:cs typeface="Arial"/>
              </a:rPr>
              <a:t>Planning</a:t>
            </a:r>
            <a:r>
              <a:rPr sz="2800" spc="-60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Commission.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325"/>
              </a:lnSpc>
            </a:pPr>
            <a:r>
              <a:rPr sz="2800" dirty="0">
                <a:latin typeface="Wingdings"/>
                <a:cs typeface="Wingdings"/>
              </a:rPr>
              <a:t>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Arial"/>
                <a:cs typeface="Arial"/>
              </a:rPr>
              <a:t>First </a:t>
            </a:r>
            <a:r>
              <a:rPr sz="2800" spc="-10" dirty="0">
                <a:latin typeface="Arial"/>
                <a:cs typeface="Arial"/>
              </a:rPr>
              <a:t>Five </a:t>
            </a:r>
            <a:r>
              <a:rPr sz="2800" spc="25" dirty="0">
                <a:latin typeface="Arial"/>
                <a:cs typeface="Arial"/>
              </a:rPr>
              <a:t>Year </a:t>
            </a:r>
            <a:r>
              <a:rPr sz="2800" spc="10" dirty="0">
                <a:latin typeface="Arial"/>
                <a:cs typeface="Arial"/>
              </a:rPr>
              <a:t>Plan </a:t>
            </a:r>
            <a:r>
              <a:rPr sz="2800" spc="30" dirty="0">
                <a:latin typeface="Arial"/>
                <a:cs typeface="Arial"/>
              </a:rPr>
              <a:t>1951 </a:t>
            </a:r>
            <a:r>
              <a:rPr sz="2800" dirty="0">
                <a:latin typeface="Arial"/>
                <a:cs typeface="Arial"/>
              </a:rPr>
              <a:t>–</a:t>
            </a:r>
            <a:r>
              <a:rPr sz="2800" spc="-225" dirty="0">
                <a:latin typeface="Arial"/>
                <a:cs typeface="Arial"/>
              </a:rPr>
              <a:t> </a:t>
            </a:r>
            <a:r>
              <a:rPr sz="2800" spc="40" dirty="0">
                <a:latin typeface="Arial"/>
                <a:cs typeface="Arial"/>
              </a:rPr>
              <a:t>56.</a:t>
            </a:r>
            <a:endParaRPr sz="2800">
              <a:latin typeface="Arial"/>
              <a:cs typeface="Arial"/>
            </a:endParaRPr>
          </a:p>
          <a:p>
            <a:pPr marL="381000" indent="-368300">
              <a:lnSpc>
                <a:spcPts val="3329"/>
              </a:lnSpc>
              <a:spcBef>
                <a:spcPts val="40"/>
              </a:spcBef>
              <a:buChar char="•"/>
              <a:tabLst>
                <a:tab pos="380365" algn="l"/>
                <a:tab pos="381000" algn="l"/>
              </a:tabLst>
            </a:pPr>
            <a:r>
              <a:rPr sz="2800" spc="5" dirty="0">
                <a:latin typeface="Arial"/>
                <a:cs typeface="Arial"/>
              </a:rPr>
              <a:t>Health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Sector</a:t>
            </a:r>
            <a:r>
              <a:rPr sz="2800" spc="-210" dirty="0">
                <a:latin typeface="Arial"/>
                <a:cs typeface="Arial"/>
              </a:rPr>
              <a:t> </a:t>
            </a:r>
            <a:r>
              <a:rPr sz="2800" spc="15" dirty="0">
                <a:latin typeface="Arial"/>
                <a:cs typeface="Arial"/>
              </a:rPr>
              <a:t>Planning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includes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following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sectors.</a:t>
            </a:r>
            <a:endParaRPr sz="2800">
              <a:latin typeface="Arial"/>
              <a:cs typeface="Arial"/>
            </a:endParaRPr>
          </a:p>
          <a:p>
            <a:pPr marL="812800" lvl="1" indent="-305435">
              <a:lnSpc>
                <a:spcPts val="2810"/>
              </a:lnSpc>
              <a:buChar char="–"/>
              <a:tabLst>
                <a:tab pos="812165" algn="l"/>
                <a:tab pos="812800" algn="l"/>
              </a:tabLst>
            </a:pPr>
            <a:r>
              <a:rPr sz="2400" spc="-5" dirty="0">
                <a:latin typeface="Arial"/>
                <a:cs typeface="Arial"/>
              </a:rPr>
              <a:t>Water </a:t>
            </a:r>
            <a:r>
              <a:rPr sz="2400" spc="-25" dirty="0">
                <a:latin typeface="Arial"/>
                <a:cs typeface="Arial"/>
              </a:rPr>
              <a:t>supply and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sanitation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00"/>
              </a:lnSpc>
              <a:buChar char="–"/>
              <a:tabLst>
                <a:tab pos="812165" algn="l"/>
                <a:tab pos="812800" algn="l"/>
                <a:tab pos="4356100" algn="l"/>
              </a:tabLst>
            </a:pPr>
            <a:r>
              <a:rPr sz="2400" spc="-20" dirty="0">
                <a:latin typeface="Arial"/>
                <a:cs typeface="Arial"/>
              </a:rPr>
              <a:t>Control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of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Communicable	</a:t>
            </a:r>
            <a:r>
              <a:rPr sz="2400" spc="-20" dirty="0">
                <a:latin typeface="Arial"/>
                <a:cs typeface="Arial"/>
              </a:rPr>
              <a:t>disease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00"/>
              </a:lnSpc>
              <a:buChar char="–"/>
              <a:tabLst>
                <a:tab pos="812165" algn="l"/>
                <a:tab pos="812800" algn="l"/>
              </a:tabLst>
            </a:pPr>
            <a:r>
              <a:rPr sz="2400" spc="-20" dirty="0">
                <a:latin typeface="Arial"/>
                <a:cs typeface="Arial"/>
              </a:rPr>
              <a:t>Medical Education Training </a:t>
            </a:r>
            <a:r>
              <a:rPr sz="2400" spc="-25" dirty="0">
                <a:latin typeface="Arial"/>
                <a:cs typeface="Arial"/>
              </a:rPr>
              <a:t>and</a:t>
            </a:r>
            <a:r>
              <a:rPr sz="2400" spc="-16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Research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40"/>
              </a:lnSpc>
              <a:buChar char="–"/>
              <a:tabLst>
                <a:tab pos="812165" algn="l"/>
                <a:tab pos="812800" algn="l"/>
              </a:tabLst>
            </a:pPr>
            <a:r>
              <a:rPr sz="2400" spc="-20" dirty="0">
                <a:latin typeface="Arial"/>
                <a:cs typeface="Arial"/>
              </a:rPr>
              <a:t>Medical Care </a:t>
            </a:r>
            <a:r>
              <a:rPr sz="2400" spc="-30" dirty="0">
                <a:latin typeface="Arial"/>
                <a:cs typeface="Arial"/>
              </a:rPr>
              <a:t>including </a:t>
            </a:r>
            <a:r>
              <a:rPr sz="2400" spc="-20" dirty="0">
                <a:latin typeface="Arial"/>
                <a:cs typeface="Arial"/>
              </a:rPr>
              <a:t>Hospitals, </a:t>
            </a:r>
            <a:r>
              <a:rPr sz="2400" spc="-25" dirty="0">
                <a:latin typeface="Arial"/>
                <a:cs typeface="Arial"/>
              </a:rPr>
              <a:t>Dispensaries and</a:t>
            </a:r>
            <a:r>
              <a:rPr sz="2400" spc="-20" dirty="0">
                <a:latin typeface="Arial"/>
                <a:cs typeface="Arial"/>
              </a:rPr>
              <a:t> PHCs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40"/>
              </a:lnSpc>
              <a:spcBef>
                <a:spcPts val="20"/>
              </a:spcBef>
              <a:buChar char="–"/>
              <a:tabLst>
                <a:tab pos="812165" algn="l"/>
                <a:tab pos="812800" algn="l"/>
              </a:tabLst>
            </a:pPr>
            <a:r>
              <a:rPr sz="2400" spc="-25" dirty="0">
                <a:latin typeface="Arial"/>
                <a:cs typeface="Arial"/>
              </a:rPr>
              <a:t>Public </a:t>
            </a:r>
            <a:r>
              <a:rPr sz="2400" spc="-20" dirty="0">
                <a:latin typeface="Arial"/>
                <a:cs typeface="Arial"/>
              </a:rPr>
              <a:t>Health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00"/>
              </a:lnSpc>
              <a:buChar char="–"/>
              <a:tabLst>
                <a:tab pos="812165" algn="l"/>
                <a:tab pos="812800" algn="l"/>
              </a:tabLst>
            </a:pPr>
            <a:r>
              <a:rPr sz="2400" spc="-15" dirty="0">
                <a:latin typeface="Arial"/>
                <a:cs typeface="Arial"/>
              </a:rPr>
              <a:t>Family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Planning</a:t>
            </a:r>
            <a:endParaRPr sz="2400">
              <a:latin typeface="Arial"/>
              <a:cs typeface="Arial"/>
            </a:endParaRPr>
          </a:p>
          <a:p>
            <a:pPr marL="812800" lvl="1" indent="-305435">
              <a:lnSpc>
                <a:spcPts val="2840"/>
              </a:lnSpc>
              <a:buChar char="–"/>
              <a:tabLst>
                <a:tab pos="812165" algn="l"/>
                <a:tab pos="812800" algn="l"/>
              </a:tabLst>
            </a:pPr>
            <a:r>
              <a:rPr sz="2400" spc="-25" dirty="0">
                <a:latin typeface="Arial"/>
                <a:cs typeface="Arial"/>
              </a:rPr>
              <a:t>Indigenous </a:t>
            </a:r>
            <a:r>
              <a:rPr sz="2400" spc="-5" dirty="0">
                <a:latin typeface="Arial"/>
                <a:cs typeface="Arial"/>
              </a:rPr>
              <a:t>system </a:t>
            </a:r>
            <a:r>
              <a:rPr sz="2400" spc="-20" dirty="0">
                <a:latin typeface="Arial"/>
                <a:cs typeface="Arial"/>
              </a:rPr>
              <a:t>of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Medicine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780415">
              <a:lnSpc>
                <a:spcPct val="100000"/>
              </a:lnSpc>
              <a:spcBef>
                <a:spcPts val="700"/>
              </a:spcBef>
            </a:pPr>
            <a:r>
              <a:rPr spc="-5" dirty="0"/>
              <a:t>Eleventh </a:t>
            </a:r>
            <a:r>
              <a:rPr spc="-10" dirty="0"/>
              <a:t>Five </a:t>
            </a:r>
            <a:r>
              <a:rPr spc="10" dirty="0"/>
              <a:t>Year </a:t>
            </a:r>
            <a:r>
              <a:rPr spc="-5" dirty="0"/>
              <a:t>Plan </a:t>
            </a:r>
            <a:r>
              <a:rPr sz="3000" spc="20" dirty="0"/>
              <a:t>(2007-</a:t>
            </a:r>
            <a:r>
              <a:rPr sz="3000" spc="-35" dirty="0"/>
              <a:t> </a:t>
            </a:r>
            <a:r>
              <a:rPr sz="3000" spc="30" dirty="0"/>
              <a:t>2012)</a:t>
            </a:r>
            <a:endParaRPr sz="3000"/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pc="-15" dirty="0">
                <a:solidFill>
                  <a:srgbClr val="0070C0"/>
                </a:solidFill>
              </a:rPr>
              <a:t>Goals</a:t>
            </a:r>
            <a:r>
              <a:rPr spc="55" dirty="0">
                <a:solidFill>
                  <a:srgbClr val="0070C0"/>
                </a:solidFill>
              </a:rPr>
              <a:t> </a:t>
            </a:r>
            <a:r>
              <a:rPr spc="-20" dirty="0">
                <a:solidFill>
                  <a:srgbClr val="0070C0"/>
                </a:solidFill>
              </a:rPr>
              <a:t>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9092" y="1473257"/>
            <a:ext cx="7835900" cy="440880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2938145" algn="just">
              <a:lnSpc>
                <a:spcPct val="120900"/>
              </a:lnSpc>
              <a:spcBef>
                <a:spcPts val="50"/>
              </a:spcBef>
            </a:pPr>
            <a:r>
              <a:rPr sz="3000" dirty="0">
                <a:latin typeface="Arial"/>
                <a:cs typeface="Arial"/>
              </a:rPr>
              <a:t>MMR – 1 </a:t>
            </a:r>
            <a:r>
              <a:rPr sz="3000" spc="20" dirty="0">
                <a:latin typeface="Arial"/>
                <a:cs typeface="Arial"/>
              </a:rPr>
              <a:t>per 1000 </a:t>
            </a:r>
            <a:r>
              <a:rPr sz="3000" spc="15" dirty="0">
                <a:latin typeface="Arial"/>
                <a:cs typeface="Arial"/>
              </a:rPr>
              <a:t>live</a:t>
            </a:r>
            <a:r>
              <a:rPr sz="3000" spc="-360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births  </a:t>
            </a:r>
            <a:r>
              <a:rPr sz="3000" spc="-15" dirty="0">
                <a:latin typeface="Arial"/>
                <a:cs typeface="Arial"/>
              </a:rPr>
              <a:t>IMR </a:t>
            </a:r>
            <a:r>
              <a:rPr sz="3000" dirty="0">
                <a:latin typeface="Arial"/>
                <a:cs typeface="Arial"/>
              </a:rPr>
              <a:t>– </a:t>
            </a:r>
            <a:r>
              <a:rPr sz="3000" spc="15" dirty="0">
                <a:latin typeface="Arial"/>
                <a:cs typeface="Arial"/>
              </a:rPr>
              <a:t>28 </a:t>
            </a:r>
            <a:r>
              <a:rPr sz="3000" spc="20" dirty="0">
                <a:latin typeface="Arial"/>
                <a:cs typeface="Arial"/>
              </a:rPr>
              <a:t>per 1000 </a:t>
            </a:r>
            <a:r>
              <a:rPr sz="3000" spc="15" dirty="0">
                <a:latin typeface="Arial"/>
                <a:cs typeface="Arial"/>
              </a:rPr>
              <a:t>live</a:t>
            </a:r>
            <a:r>
              <a:rPr sz="3000" spc="-355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births  </a:t>
            </a:r>
            <a:r>
              <a:rPr sz="3000" spc="-5" dirty="0">
                <a:latin typeface="Arial"/>
                <a:cs typeface="Arial"/>
              </a:rPr>
              <a:t>Total </a:t>
            </a:r>
            <a:r>
              <a:rPr sz="3000" dirty="0">
                <a:latin typeface="Arial"/>
                <a:cs typeface="Arial"/>
              </a:rPr>
              <a:t>Fertility </a:t>
            </a:r>
            <a:r>
              <a:rPr sz="3000" spc="5" dirty="0">
                <a:latin typeface="Arial"/>
                <a:cs typeface="Arial"/>
              </a:rPr>
              <a:t>Rate </a:t>
            </a:r>
            <a:r>
              <a:rPr sz="3000" dirty="0">
                <a:latin typeface="Arial"/>
                <a:cs typeface="Arial"/>
              </a:rPr>
              <a:t>–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2.1</a:t>
            </a:r>
            <a:endParaRPr sz="3000">
              <a:latin typeface="Arial"/>
              <a:cs typeface="Arial"/>
            </a:endParaRPr>
          </a:p>
          <a:p>
            <a:pPr marL="12700" marR="71755" algn="just">
              <a:lnSpc>
                <a:spcPct val="119500"/>
              </a:lnSpc>
            </a:pPr>
            <a:r>
              <a:rPr sz="3000" spc="15" dirty="0">
                <a:latin typeface="Arial"/>
                <a:cs typeface="Arial"/>
              </a:rPr>
              <a:t>Providing clean Drinking </a:t>
            </a:r>
            <a:r>
              <a:rPr sz="3000" spc="-5" dirty="0">
                <a:latin typeface="Arial"/>
                <a:cs typeface="Arial"/>
              </a:rPr>
              <a:t>Water for </a:t>
            </a:r>
            <a:r>
              <a:rPr sz="3000" spc="20" dirty="0">
                <a:latin typeface="Arial"/>
                <a:cs typeface="Arial"/>
              </a:rPr>
              <a:t>all </a:t>
            </a:r>
            <a:r>
              <a:rPr sz="3000" spc="15" dirty="0">
                <a:latin typeface="Arial"/>
                <a:cs typeface="Arial"/>
              </a:rPr>
              <a:t>by</a:t>
            </a:r>
            <a:r>
              <a:rPr sz="3000" spc="-585" dirty="0">
                <a:latin typeface="Arial"/>
                <a:cs typeface="Arial"/>
              </a:rPr>
              <a:t> </a:t>
            </a:r>
            <a:r>
              <a:rPr sz="3000" spc="20" dirty="0">
                <a:latin typeface="Arial"/>
                <a:cs typeface="Arial"/>
              </a:rPr>
              <a:t>2009  Reducing </a:t>
            </a:r>
            <a:r>
              <a:rPr sz="3000" spc="10" dirty="0">
                <a:latin typeface="Arial"/>
                <a:cs typeface="Arial"/>
              </a:rPr>
              <a:t>Malnutrition </a:t>
            </a:r>
            <a:r>
              <a:rPr sz="3000" dirty="0">
                <a:latin typeface="Arial"/>
                <a:cs typeface="Arial"/>
              </a:rPr>
              <a:t>(0 – 3 yrs) </a:t>
            </a:r>
            <a:r>
              <a:rPr sz="3000" spc="15" dirty="0">
                <a:latin typeface="Arial"/>
                <a:cs typeface="Arial"/>
              </a:rPr>
              <a:t>by</a:t>
            </a:r>
            <a:r>
              <a:rPr sz="3000" spc="-450" dirty="0">
                <a:latin typeface="Arial"/>
                <a:cs typeface="Arial"/>
              </a:rPr>
              <a:t> </a:t>
            </a:r>
            <a:r>
              <a:rPr sz="3000" spc="10" dirty="0">
                <a:latin typeface="Arial"/>
                <a:cs typeface="Arial"/>
              </a:rPr>
              <a:t>half.</a:t>
            </a:r>
            <a:endParaRPr sz="3000">
              <a:latin typeface="Arial"/>
              <a:cs typeface="Arial"/>
            </a:endParaRPr>
          </a:p>
          <a:p>
            <a:pPr marL="12700" marR="5080" algn="just">
              <a:lnSpc>
                <a:spcPct val="119500"/>
              </a:lnSpc>
            </a:pPr>
            <a:r>
              <a:rPr sz="3000" spc="20" dirty="0">
                <a:latin typeface="Arial"/>
                <a:cs typeface="Arial"/>
              </a:rPr>
              <a:t>Reducing</a:t>
            </a:r>
            <a:r>
              <a:rPr sz="3000" spc="-215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Anaemia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(women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20" dirty="0">
                <a:latin typeface="Arial"/>
                <a:cs typeface="Arial"/>
              </a:rPr>
              <a:t>and</a:t>
            </a:r>
            <a:r>
              <a:rPr sz="3000" spc="-114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girls)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15" dirty="0">
                <a:latin typeface="Arial"/>
                <a:cs typeface="Arial"/>
              </a:rPr>
              <a:t>by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20" dirty="0">
                <a:latin typeface="Arial"/>
                <a:cs typeface="Arial"/>
              </a:rPr>
              <a:t>50%  Raising </a:t>
            </a:r>
            <a:r>
              <a:rPr sz="3000" spc="10" dirty="0">
                <a:latin typeface="Arial"/>
                <a:cs typeface="Arial"/>
              </a:rPr>
              <a:t>sex </a:t>
            </a:r>
            <a:r>
              <a:rPr sz="3000" spc="5" dirty="0">
                <a:latin typeface="Arial"/>
                <a:cs typeface="Arial"/>
              </a:rPr>
              <a:t>ratio </a:t>
            </a:r>
            <a:r>
              <a:rPr sz="3000" dirty="0">
                <a:latin typeface="Wingdings"/>
                <a:cs typeface="Wingdings"/>
              </a:rPr>
              <a:t>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Arial"/>
                <a:cs typeface="Arial"/>
              </a:rPr>
              <a:t>0 – 6 yrs – </a:t>
            </a:r>
            <a:r>
              <a:rPr sz="3000" spc="20" dirty="0">
                <a:latin typeface="Arial"/>
                <a:cs typeface="Arial"/>
              </a:rPr>
              <a:t>935 </a:t>
            </a:r>
            <a:r>
              <a:rPr sz="3000" spc="15" dirty="0">
                <a:latin typeface="Arial"/>
                <a:cs typeface="Arial"/>
              </a:rPr>
              <a:t>by 11 </a:t>
            </a:r>
            <a:r>
              <a:rPr sz="3000" dirty="0">
                <a:latin typeface="Arial"/>
                <a:cs typeface="Arial"/>
              </a:rPr>
              <a:t>–</a:t>
            </a:r>
            <a:r>
              <a:rPr sz="3000" spc="-515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12</a:t>
            </a:r>
            <a:endParaRPr sz="3000">
              <a:latin typeface="Arial"/>
              <a:cs typeface="Arial"/>
            </a:endParaRPr>
          </a:p>
          <a:p>
            <a:pPr marL="4445000" algn="just">
              <a:lnSpc>
                <a:spcPct val="100000"/>
              </a:lnSpc>
              <a:spcBef>
                <a:spcPts val="700"/>
              </a:spcBef>
            </a:pPr>
            <a:r>
              <a:rPr sz="3000" dirty="0">
                <a:latin typeface="Arial"/>
                <a:cs typeface="Arial"/>
              </a:rPr>
              <a:t>-- </a:t>
            </a:r>
            <a:r>
              <a:rPr sz="3000" spc="20" dirty="0">
                <a:latin typeface="Arial"/>
                <a:cs typeface="Arial"/>
              </a:rPr>
              <a:t>950 </a:t>
            </a:r>
            <a:r>
              <a:rPr sz="3000" spc="15" dirty="0">
                <a:latin typeface="Arial"/>
                <a:cs typeface="Arial"/>
              </a:rPr>
              <a:t>by 16 </a:t>
            </a:r>
            <a:r>
              <a:rPr sz="3000" dirty="0">
                <a:latin typeface="Arial"/>
                <a:cs typeface="Arial"/>
              </a:rPr>
              <a:t>–</a:t>
            </a:r>
            <a:r>
              <a:rPr sz="3000" spc="-190" dirty="0">
                <a:latin typeface="Arial"/>
                <a:cs typeface="Arial"/>
              </a:rPr>
              <a:t> </a:t>
            </a:r>
            <a:r>
              <a:rPr sz="3000" spc="30" dirty="0">
                <a:latin typeface="Arial"/>
                <a:cs typeface="Arial"/>
              </a:rPr>
              <a:t>17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6320" y="382137"/>
            <a:ext cx="264541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10" dirty="0">
                <a:solidFill>
                  <a:srgbClr val="CC3300"/>
                </a:solidFill>
              </a:rPr>
              <a:t>Planning</a:t>
            </a:r>
            <a:r>
              <a:rPr sz="4300" spc="-185" dirty="0">
                <a:solidFill>
                  <a:srgbClr val="CC3300"/>
                </a:solidFill>
              </a:rPr>
              <a:t> </a:t>
            </a:r>
            <a:r>
              <a:rPr sz="4300" dirty="0">
                <a:solidFill>
                  <a:srgbClr val="CC3300"/>
                </a:solidFill>
              </a:rPr>
              <a:t>:</a:t>
            </a:r>
            <a:endParaRPr sz="4300"/>
          </a:p>
        </p:txBody>
      </p:sp>
      <p:sp>
        <p:nvSpPr>
          <p:cNvPr id="3" name="object 3"/>
          <p:cNvSpPr/>
          <p:nvPr/>
        </p:nvSpPr>
        <p:spPr>
          <a:xfrm>
            <a:off x="799020" y="1023759"/>
            <a:ext cx="2616200" cy="0"/>
          </a:xfrm>
          <a:custGeom>
            <a:avLst/>
            <a:gdLst/>
            <a:ahLst/>
            <a:cxnLst/>
            <a:rect l="l" t="t" r="r" b="b"/>
            <a:pathLst>
              <a:path w="2616200">
                <a:moveTo>
                  <a:pt x="0" y="0"/>
                </a:moveTo>
                <a:lnTo>
                  <a:pt x="2616199" y="0"/>
                </a:lnTo>
              </a:path>
            </a:pathLst>
          </a:custGeom>
          <a:ln w="50822">
            <a:solidFill>
              <a:srgbClr val="CC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9020" y="3475921"/>
            <a:ext cx="4432300" cy="0"/>
          </a:xfrm>
          <a:custGeom>
            <a:avLst/>
            <a:gdLst/>
            <a:ahLst/>
            <a:cxnLst/>
            <a:rect l="l" t="t" r="r" b="b"/>
            <a:pathLst>
              <a:path w="4432300">
                <a:moveTo>
                  <a:pt x="0" y="0"/>
                </a:moveTo>
                <a:lnTo>
                  <a:pt x="4432299" y="0"/>
                </a:lnTo>
              </a:path>
            </a:pathLst>
          </a:custGeom>
          <a:ln w="50821">
            <a:solidFill>
              <a:srgbClr val="CC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6320" y="1144467"/>
            <a:ext cx="9248775" cy="57277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0365" marR="853440" indent="-368300">
              <a:lnSpc>
                <a:spcPct val="100499"/>
              </a:lnSpc>
              <a:spcBef>
                <a:spcPts val="80"/>
              </a:spcBef>
              <a:tabLst>
                <a:tab pos="3035300" algn="l"/>
              </a:tabLst>
            </a:pPr>
            <a:r>
              <a:rPr sz="3400" spc="5" dirty="0">
                <a:latin typeface="Arial"/>
                <a:cs typeface="Arial"/>
              </a:rPr>
              <a:t>*</a:t>
            </a:r>
            <a:r>
              <a:rPr sz="3400" b="1" spc="5" dirty="0">
                <a:latin typeface="Arial"/>
                <a:cs typeface="Arial"/>
              </a:rPr>
              <a:t>An </a:t>
            </a:r>
            <a:r>
              <a:rPr sz="3400" b="1" dirty="0">
                <a:latin typeface="Arial"/>
                <a:cs typeface="Arial"/>
              </a:rPr>
              <a:t>organized, </a:t>
            </a:r>
            <a:r>
              <a:rPr sz="3400" b="1" spc="5" dirty="0">
                <a:latin typeface="Arial"/>
                <a:cs typeface="Arial"/>
              </a:rPr>
              <a:t>conscious </a:t>
            </a:r>
            <a:r>
              <a:rPr sz="3400" b="1" dirty="0">
                <a:latin typeface="Arial"/>
                <a:cs typeface="Arial"/>
              </a:rPr>
              <a:t>&amp; continuous  </a:t>
            </a:r>
            <a:r>
              <a:rPr sz="3400" b="1" spc="-10" dirty="0">
                <a:latin typeface="Arial"/>
                <a:cs typeface="Arial"/>
              </a:rPr>
              <a:t>attempt </a:t>
            </a:r>
            <a:r>
              <a:rPr sz="3400" b="1" spc="-20" dirty="0">
                <a:latin typeface="Arial"/>
                <a:cs typeface="Arial"/>
              </a:rPr>
              <a:t>to </a:t>
            </a:r>
            <a:r>
              <a:rPr sz="3400" b="1" spc="-5" dirty="0">
                <a:latin typeface="Arial"/>
                <a:cs typeface="Arial"/>
              </a:rPr>
              <a:t>select the </a:t>
            </a:r>
            <a:r>
              <a:rPr sz="3400" b="1" spc="5" dirty="0">
                <a:latin typeface="Arial"/>
                <a:cs typeface="Arial"/>
              </a:rPr>
              <a:t>best </a:t>
            </a:r>
            <a:r>
              <a:rPr sz="3400" b="1" spc="-15" dirty="0">
                <a:latin typeface="Arial"/>
                <a:cs typeface="Arial"/>
              </a:rPr>
              <a:t>available  alternatives	</a:t>
            </a:r>
            <a:r>
              <a:rPr sz="3400" b="1" spc="-20" dirty="0">
                <a:latin typeface="Arial"/>
                <a:cs typeface="Arial"/>
              </a:rPr>
              <a:t>to </a:t>
            </a:r>
            <a:r>
              <a:rPr sz="3400" b="1" spc="-5" dirty="0">
                <a:latin typeface="Arial"/>
                <a:cs typeface="Arial"/>
              </a:rPr>
              <a:t>achieve </a:t>
            </a:r>
            <a:r>
              <a:rPr sz="3400" b="1" spc="-15" dirty="0">
                <a:latin typeface="Arial"/>
                <a:cs typeface="Arial"/>
              </a:rPr>
              <a:t>specific </a:t>
            </a:r>
            <a:r>
              <a:rPr sz="3400" b="1" spc="-5" dirty="0">
                <a:latin typeface="Arial"/>
                <a:cs typeface="Arial"/>
              </a:rPr>
              <a:t>goals</a:t>
            </a:r>
            <a:r>
              <a:rPr sz="3400" b="1" spc="275" dirty="0">
                <a:latin typeface="Arial"/>
                <a:cs typeface="Arial"/>
              </a:rPr>
              <a:t> </a:t>
            </a:r>
            <a:r>
              <a:rPr sz="3400" b="1" dirty="0">
                <a:latin typeface="Arial"/>
                <a:cs typeface="Arial"/>
              </a:rPr>
              <a:t>.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4300" b="1" spc="-10" dirty="0">
                <a:solidFill>
                  <a:srgbClr val="CC3300"/>
                </a:solidFill>
                <a:latin typeface="Arial"/>
                <a:cs typeface="Arial"/>
              </a:rPr>
              <a:t>Health Planning</a:t>
            </a:r>
            <a:r>
              <a:rPr sz="4300" b="1" spc="-140" dirty="0">
                <a:solidFill>
                  <a:srgbClr val="CC3300"/>
                </a:solidFill>
                <a:latin typeface="Arial"/>
                <a:cs typeface="Arial"/>
              </a:rPr>
              <a:t> </a:t>
            </a:r>
            <a:r>
              <a:rPr sz="4300" b="1" dirty="0">
                <a:solidFill>
                  <a:srgbClr val="CC3300"/>
                </a:solidFill>
                <a:latin typeface="Arial"/>
                <a:cs typeface="Arial"/>
              </a:rPr>
              <a:t>:</a:t>
            </a:r>
            <a:endParaRPr sz="4300">
              <a:latin typeface="Arial"/>
              <a:cs typeface="Arial"/>
            </a:endParaRPr>
          </a:p>
          <a:p>
            <a:pPr marL="380365" marR="5080" indent="-368300">
              <a:lnSpc>
                <a:spcPct val="105900"/>
              </a:lnSpc>
              <a:spcBef>
                <a:spcPts val="505"/>
              </a:spcBef>
            </a:pPr>
            <a:r>
              <a:rPr sz="3400" dirty="0">
                <a:latin typeface="Arial"/>
                <a:cs typeface="Arial"/>
              </a:rPr>
              <a:t>*</a:t>
            </a:r>
            <a:r>
              <a:rPr sz="3400" b="1" dirty="0">
                <a:latin typeface="Arial"/>
                <a:cs typeface="Arial"/>
              </a:rPr>
              <a:t>The </a:t>
            </a:r>
            <a:r>
              <a:rPr sz="3400" b="1" spc="-10" dirty="0">
                <a:latin typeface="Arial"/>
                <a:cs typeface="Arial"/>
              </a:rPr>
              <a:t>orderly </a:t>
            </a:r>
            <a:r>
              <a:rPr sz="3400" b="1" dirty="0">
                <a:latin typeface="Arial"/>
                <a:cs typeface="Arial"/>
              </a:rPr>
              <a:t>process </a:t>
            </a:r>
            <a:r>
              <a:rPr sz="3400" b="1" spc="-10" dirty="0">
                <a:latin typeface="Arial"/>
                <a:cs typeface="Arial"/>
              </a:rPr>
              <a:t>defining </a:t>
            </a:r>
            <a:r>
              <a:rPr sz="3400" b="1" spc="-5" dirty="0">
                <a:latin typeface="Arial"/>
                <a:cs typeface="Arial"/>
              </a:rPr>
              <a:t>national  </a:t>
            </a:r>
            <a:r>
              <a:rPr sz="3400" b="1" spc="-10" dirty="0">
                <a:latin typeface="Arial"/>
                <a:cs typeface="Arial"/>
              </a:rPr>
              <a:t>Health </a:t>
            </a:r>
            <a:r>
              <a:rPr sz="3400" b="1" spc="-5" dirty="0">
                <a:latin typeface="Arial"/>
                <a:cs typeface="Arial"/>
              </a:rPr>
              <a:t>problems, </a:t>
            </a:r>
            <a:r>
              <a:rPr sz="3400" b="1" spc="-15" dirty="0">
                <a:latin typeface="Arial"/>
                <a:cs typeface="Arial"/>
              </a:rPr>
              <a:t>identifying </a:t>
            </a:r>
            <a:r>
              <a:rPr sz="3400" b="1" spc="-5" dirty="0">
                <a:latin typeface="Arial"/>
                <a:cs typeface="Arial"/>
              </a:rPr>
              <a:t>the </a:t>
            </a:r>
            <a:r>
              <a:rPr sz="3400" b="1" dirty="0">
                <a:latin typeface="Arial"/>
                <a:cs typeface="Arial"/>
              </a:rPr>
              <a:t>unmeet  </a:t>
            </a:r>
            <a:r>
              <a:rPr sz="3400" b="1" spc="5" dirty="0">
                <a:latin typeface="Arial"/>
                <a:cs typeface="Arial"/>
              </a:rPr>
              <a:t>needs, </a:t>
            </a:r>
            <a:r>
              <a:rPr sz="3400" b="1" spc="-5" dirty="0">
                <a:latin typeface="Arial"/>
                <a:cs typeface="Arial"/>
              </a:rPr>
              <a:t>surveying the </a:t>
            </a:r>
            <a:r>
              <a:rPr sz="3400" b="1" dirty="0">
                <a:latin typeface="Arial"/>
                <a:cs typeface="Arial"/>
              </a:rPr>
              <a:t>resources </a:t>
            </a:r>
            <a:r>
              <a:rPr sz="3400" b="1" spc="-20" dirty="0">
                <a:latin typeface="Arial"/>
                <a:cs typeface="Arial"/>
              </a:rPr>
              <a:t>to </a:t>
            </a:r>
            <a:r>
              <a:rPr sz="3400" b="1" spc="-5" dirty="0">
                <a:latin typeface="Arial"/>
                <a:cs typeface="Arial"/>
              </a:rPr>
              <a:t>meet  </a:t>
            </a:r>
            <a:r>
              <a:rPr sz="3400" b="1" spc="-10" dirty="0">
                <a:latin typeface="Arial"/>
                <a:cs typeface="Arial"/>
              </a:rPr>
              <a:t>them, </a:t>
            </a:r>
            <a:r>
              <a:rPr sz="3400" b="1" spc="5" dirty="0">
                <a:latin typeface="Arial"/>
                <a:cs typeface="Arial"/>
              </a:rPr>
              <a:t>and </a:t>
            </a:r>
            <a:r>
              <a:rPr sz="3400" b="1" spc="-10" dirty="0">
                <a:latin typeface="Arial"/>
                <a:cs typeface="Arial"/>
              </a:rPr>
              <a:t>establishing </a:t>
            </a:r>
            <a:r>
              <a:rPr sz="3400" b="1" spc="-5" dirty="0">
                <a:latin typeface="Arial"/>
                <a:cs typeface="Arial"/>
              </a:rPr>
              <a:t>the </a:t>
            </a:r>
            <a:r>
              <a:rPr sz="3400" b="1" spc="-20" dirty="0">
                <a:latin typeface="Arial"/>
                <a:cs typeface="Arial"/>
              </a:rPr>
              <a:t>priority </a:t>
            </a:r>
            <a:r>
              <a:rPr sz="3400" b="1" spc="-5" dirty="0">
                <a:latin typeface="Arial"/>
                <a:cs typeface="Arial"/>
              </a:rPr>
              <a:t>goals </a:t>
            </a:r>
            <a:r>
              <a:rPr sz="3400" b="1" spc="-35" dirty="0">
                <a:latin typeface="Arial"/>
                <a:cs typeface="Arial"/>
              </a:rPr>
              <a:t>to  </a:t>
            </a:r>
            <a:r>
              <a:rPr sz="3400" b="1" spc="-10" dirty="0">
                <a:latin typeface="Arial"/>
                <a:cs typeface="Arial"/>
              </a:rPr>
              <a:t>accomplish </a:t>
            </a:r>
            <a:r>
              <a:rPr sz="3400" b="1" spc="-5" dirty="0">
                <a:latin typeface="Arial"/>
                <a:cs typeface="Arial"/>
              </a:rPr>
              <a:t>the </a:t>
            </a:r>
            <a:r>
              <a:rPr sz="3400" b="1" spc="5" dirty="0">
                <a:latin typeface="Arial"/>
                <a:cs typeface="Arial"/>
              </a:rPr>
              <a:t>purpose </a:t>
            </a:r>
            <a:r>
              <a:rPr sz="3400" b="1" spc="10" dirty="0">
                <a:latin typeface="Arial"/>
                <a:cs typeface="Arial"/>
              </a:rPr>
              <a:t>of </a:t>
            </a:r>
            <a:r>
              <a:rPr sz="3400" b="1" spc="5" dirty="0">
                <a:latin typeface="Arial"/>
                <a:cs typeface="Arial"/>
              </a:rPr>
              <a:t>proposed  </a:t>
            </a:r>
            <a:r>
              <a:rPr sz="3400" b="1" spc="-5" dirty="0">
                <a:latin typeface="Arial"/>
                <a:cs typeface="Arial"/>
              </a:rPr>
              <a:t>Programme.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3256" y="284389"/>
            <a:ext cx="802894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15" dirty="0"/>
              <a:t>Thrust Areas </a:t>
            </a:r>
            <a:r>
              <a:rPr sz="3800" spc="-5" dirty="0"/>
              <a:t>during Eleventh</a:t>
            </a:r>
            <a:r>
              <a:rPr sz="3800" spc="850" dirty="0"/>
              <a:t> </a:t>
            </a:r>
            <a:r>
              <a:rPr sz="3800" spc="-5" dirty="0"/>
              <a:t>Plan</a:t>
            </a:r>
            <a:endParaRPr sz="3800"/>
          </a:p>
        </p:txBody>
      </p:sp>
      <p:sp>
        <p:nvSpPr>
          <p:cNvPr id="3" name="object 3"/>
          <p:cNvSpPr txBox="1"/>
          <p:nvPr/>
        </p:nvSpPr>
        <p:spPr>
          <a:xfrm>
            <a:off x="1030478" y="960096"/>
            <a:ext cx="8789035" cy="589534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81000" indent="-368300">
              <a:lnSpc>
                <a:spcPct val="100000"/>
              </a:lnSpc>
              <a:spcBef>
                <a:spcPts val="38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15" dirty="0">
                <a:latin typeface="Arial"/>
                <a:cs typeface="Arial"/>
              </a:rPr>
              <a:t>Improving Health </a:t>
            </a:r>
            <a:r>
              <a:rPr sz="2600" spc="-25" dirty="0">
                <a:latin typeface="Arial"/>
                <a:cs typeface="Arial"/>
              </a:rPr>
              <a:t>Equity </a:t>
            </a:r>
            <a:r>
              <a:rPr sz="2600" spc="20" dirty="0">
                <a:latin typeface="Arial"/>
                <a:cs typeface="Arial"/>
              </a:rPr>
              <a:t>(NRHM,</a:t>
            </a:r>
            <a:r>
              <a:rPr sz="2600" spc="-260" dirty="0">
                <a:latin typeface="Arial"/>
                <a:cs typeface="Arial"/>
              </a:rPr>
              <a:t> </a:t>
            </a:r>
            <a:r>
              <a:rPr sz="2600" spc="15" dirty="0">
                <a:latin typeface="Arial"/>
                <a:cs typeface="Arial"/>
              </a:rPr>
              <a:t>NUHM)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30" dirty="0">
                <a:latin typeface="Arial"/>
                <a:cs typeface="Arial"/>
              </a:rPr>
              <a:t>Adopting </a:t>
            </a:r>
            <a:r>
              <a:rPr sz="2600" spc="-10" dirty="0">
                <a:latin typeface="Arial"/>
                <a:cs typeface="Arial"/>
              </a:rPr>
              <a:t>system-centric </a:t>
            </a:r>
            <a:r>
              <a:rPr sz="2600" spc="-30" dirty="0">
                <a:latin typeface="Arial"/>
                <a:cs typeface="Arial"/>
              </a:rPr>
              <a:t>approach </a:t>
            </a:r>
            <a:r>
              <a:rPr sz="2600" spc="-35" dirty="0">
                <a:latin typeface="Arial"/>
                <a:cs typeface="Arial"/>
              </a:rPr>
              <a:t>then </a:t>
            </a:r>
            <a:r>
              <a:rPr sz="2600" spc="-20" dirty="0">
                <a:latin typeface="Arial"/>
                <a:cs typeface="Arial"/>
              </a:rPr>
              <a:t>disease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centric.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4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20" dirty="0">
                <a:latin typeface="Arial"/>
                <a:cs typeface="Arial"/>
              </a:rPr>
              <a:t>Increasing </a:t>
            </a:r>
            <a:r>
              <a:rPr sz="2600" spc="-10" dirty="0">
                <a:latin typeface="Arial"/>
                <a:cs typeface="Arial"/>
              </a:rPr>
              <a:t>survival </a:t>
            </a:r>
            <a:r>
              <a:rPr sz="2600" spc="-25" dirty="0">
                <a:latin typeface="Arial"/>
                <a:cs typeface="Arial"/>
              </a:rPr>
              <a:t>by </a:t>
            </a:r>
            <a:r>
              <a:rPr sz="2600" spc="-10" dirty="0">
                <a:latin typeface="Arial"/>
                <a:cs typeface="Arial"/>
              </a:rPr>
              <a:t>improving </a:t>
            </a:r>
            <a:r>
              <a:rPr sz="2600" spc="-25" dirty="0">
                <a:latin typeface="Arial"/>
                <a:cs typeface="Arial"/>
              </a:rPr>
              <a:t>maternal </a:t>
            </a:r>
            <a:r>
              <a:rPr sz="2600" spc="-35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child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health</a:t>
            </a:r>
            <a:endParaRPr sz="2600">
              <a:latin typeface="Arial"/>
              <a:cs typeface="Arial"/>
            </a:endParaRPr>
          </a:p>
          <a:p>
            <a:pPr marL="380365" marR="595630" indent="-368300">
              <a:lnSpc>
                <a:spcPts val="2700"/>
              </a:lnSpc>
              <a:spcBef>
                <a:spcPts val="72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15" dirty="0">
                <a:latin typeface="Arial"/>
                <a:cs typeface="Arial"/>
              </a:rPr>
              <a:t>Taking </a:t>
            </a:r>
            <a:r>
              <a:rPr sz="2600" spc="-40" dirty="0">
                <a:latin typeface="Arial"/>
                <a:cs typeface="Arial"/>
              </a:rPr>
              <a:t>advantage </a:t>
            </a:r>
            <a:r>
              <a:rPr sz="2600" spc="-25" dirty="0">
                <a:latin typeface="Arial"/>
                <a:cs typeface="Arial"/>
              </a:rPr>
              <a:t>of </a:t>
            </a:r>
            <a:r>
              <a:rPr sz="2600" spc="-20" dirty="0">
                <a:latin typeface="Arial"/>
                <a:cs typeface="Arial"/>
              </a:rPr>
              <a:t>local </a:t>
            </a:r>
            <a:r>
              <a:rPr sz="2600" spc="-15" dirty="0">
                <a:latin typeface="Arial"/>
                <a:cs typeface="Arial"/>
              </a:rPr>
              <a:t>enterprise </a:t>
            </a:r>
            <a:r>
              <a:rPr sz="2600" spc="-25" dirty="0">
                <a:latin typeface="Arial"/>
                <a:cs typeface="Arial"/>
              </a:rPr>
              <a:t>for </a:t>
            </a:r>
            <a:r>
              <a:rPr sz="2600" spc="-10" dirty="0">
                <a:latin typeface="Arial"/>
                <a:cs typeface="Arial"/>
              </a:rPr>
              <a:t>solving </a:t>
            </a:r>
            <a:r>
              <a:rPr sz="2600" spc="-30" dirty="0">
                <a:latin typeface="Arial"/>
                <a:cs typeface="Arial"/>
              </a:rPr>
              <a:t>health  </a:t>
            </a:r>
            <a:r>
              <a:rPr sz="2600" spc="-15" dirty="0">
                <a:latin typeface="Arial"/>
                <a:cs typeface="Arial"/>
              </a:rPr>
              <a:t>problems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6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20" dirty="0">
                <a:latin typeface="Arial"/>
                <a:cs typeface="Arial"/>
              </a:rPr>
              <a:t>Protecting </a:t>
            </a:r>
            <a:r>
              <a:rPr sz="2600" spc="-40" dirty="0">
                <a:latin typeface="Arial"/>
                <a:cs typeface="Arial"/>
              </a:rPr>
              <a:t>poor </a:t>
            </a:r>
            <a:r>
              <a:rPr sz="2600" spc="-15" dirty="0">
                <a:latin typeface="Arial"/>
                <a:cs typeface="Arial"/>
              </a:rPr>
              <a:t>from </a:t>
            </a:r>
            <a:r>
              <a:rPr sz="2600" spc="-30" dirty="0">
                <a:latin typeface="Arial"/>
                <a:cs typeface="Arial"/>
              </a:rPr>
              <a:t>health</a:t>
            </a:r>
            <a:r>
              <a:rPr sz="2600" spc="150" dirty="0">
                <a:latin typeface="Arial"/>
                <a:cs typeface="Arial"/>
              </a:rPr>
              <a:t> </a:t>
            </a:r>
            <a:r>
              <a:rPr sz="2600" spc="-25" dirty="0">
                <a:latin typeface="Arial"/>
                <a:cs typeface="Arial"/>
              </a:rPr>
              <a:t>expenditure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4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15" dirty="0">
                <a:latin typeface="Arial"/>
                <a:cs typeface="Arial"/>
              </a:rPr>
              <a:t>Decentralizing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spc="-30" dirty="0">
                <a:latin typeface="Arial"/>
                <a:cs typeface="Arial"/>
              </a:rPr>
              <a:t>governance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20" dirty="0">
                <a:latin typeface="Arial"/>
                <a:cs typeface="Arial"/>
              </a:rPr>
              <a:t>Establishing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E-health</a:t>
            </a:r>
            <a:endParaRPr sz="2600">
              <a:latin typeface="Arial"/>
              <a:cs typeface="Arial"/>
            </a:endParaRPr>
          </a:p>
          <a:p>
            <a:pPr marL="380365" marR="5080" indent="-368300">
              <a:lnSpc>
                <a:spcPts val="2700"/>
              </a:lnSpc>
              <a:spcBef>
                <a:spcPts val="72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15" dirty="0">
                <a:latin typeface="Arial"/>
                <a:cs typeface="Arial"/>
              </a:rPr>
              <a:t>Improving </a:t>
            </a:r>
            <a:r>
              <a:rPr sz="2600" spc="-20" dirty="0">
                <a:latin typeface="Arial"/>
                <a:cs typeface="Arial"/>
              </a:rPr>
              <a:t>access </a:t>
            </a:r>
            <a:r>
              <a:rPr sz="2600" spc="-15" dirty="0">
                <a:latin typeface="Arial"/>
                <a:cs typeface="Arial"/>
              </a:rPr>
              <a:t>to </a:t>
            </a:r>
            <a:r>
              <a:rPr sz="2600" spc="-35" dirty="0">
                <a:latin typeface="Arial"/>
                <a:cs typeface="Arial"/>
              </a:rPr>
              <a:t>and </a:t>
            </a:r>
            <a:r>
              <a:rPr sz="2600" spc="-15" dirty="0">
                <a:latin typeface="Arial"/>
                <a:cs typeface="Arial"/>
              </a:rPr>
              <a:t>utilization </a:t>
            </a:r>
            <a:r>
              <a:rPr sz="2600" spc="-25" dirty="0">
                <a:latin typeface="Arial"/>
                <a:cs typeface="Arial"/>
              </a:rPr>
              <a:t>of essential </a:t>
            </a:r>
            <a:r>
              <a:rPr sz="2600" spc="-35" dirty="0">
                <a:latin typeface="Arial"/>
                <a:cs typeface="Arial"/>
              </a:rPr>
              <a:t>and </a:t>
            </a:r>
            <a:r>
              <a:rPr sz="2600" spc="-20" dirty="0">
                <a:latin typeface="Arial"/>
                <a:cs typeface="Arial"/>
              </a:rPr>
              <a:t>quality  </a:t>
            </a:r>
            <a:r>
              <a:rPr sz="2600" spc="-30" dirty="0">
                <a:latin typeface="Arial"/>
                <a:cs typeface="Arial"/>
              </a:rPr>
              <a:t>health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care.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65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20" dirty="0">
                <a:latin typeface="Arial"/>
                <a:cs typeface="Arial"/>
              </a:rPr>
              <a:t>Focus </a:t>
            </a:r>
            <a:r>
              <a:rPr sz="2600" spc="-25" dirty="0">
                <a:latin typeface="Arial"/>
                <a:cs typeface="Arial"/>
              </a:rPr>
              <a:t>on </a:t>
            </a:r>
            <a:r>
              <a:rPr sz="2600" spc="-30" dirty="0">
                <a:latin typeface="Arial"/>
                <a:cs typeface="Arial"/>
              </a:rPr>
              <a:t>health </a:t>
            </a:r>
            <a:r>
              <a:rPr sz="2600" spc="-25" dirty="0">
                <a:latin typeface="Arial"/>
                <a:cs typeface="Arial"/>
              </a:rPr>
              <a:t>human</a:t>
            </a:r>
            <a:r>
              <a:rPr sz="2600" spc="13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resources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20" dirty="0">
                <a:latin typeface="Arial"/>
                <a:cs typeface="Arial"/>
              </a:rPr>
              <a:t>Focus </a:t>
            </a:r>
            <a:r>
              <a:rPr sz="2600" spc="-25" dirty="0">
                <a:latin typeface="Arial"/>
                <a:cs typeface="Arial"/>
              </a:rPr>
              <a:t>on </a:t>
            </a:r>
            <a:r>
              <a:rPr sz="2600" spc="-30" dirty="0">
                <a:latin typeface="Arial"/>
                <a:cs typeface="Arial"/>
              </a:rPr>
              <a:t>excluded/ neglected</a:t>
            </a:r>
            <a:r>
              <a:rPr sz="2600" spc="160" dirty="0">
                <a:latin typeface="Arial"/>
                <a:cs typeface="Arial"/>
              </a:rPr>
              <a:t> </a:t>
            </a:r>
            <a:r>
              <a:rPr sz="2600" spc="-25" dirty="0">
                <a:latin typeface="Arial"/>
                <a:cs typeface="Arial"/>
              </a:rPr>
              <a:t>areas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0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30" dirty="0">
                <a:latin typeface="Arial"/>
                <a:cs typeface="Arial"/>
              </a:rPr>
              <a:t>Enhancing </a:t>
            </a:r>
            <a:r>
              <a:rPr sz="2600" spc="-25" dirty="0">
                <a:latin typeface="Arial"/>
                <a:cs typeface="Arial"/>
              </a:rPr>
              <a:t>efforts at </a:t>
            </a:r>
            <a:r>
              <a:rPr sz="2600" spc="-20" dirty="0">
                <a:latin typeface="Arial"/>
                <a:cs typeface="Arial"/>
              </a:rPr>
              <a:t>disease</a:t>
            </a:r>
            <a:r>
              <a:rPr sz="2600" spc="160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reduction</a:t>
            </a:r>
            <a:endParaRPr sz="26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284"/>
              </a:spcBef>
              <a:buChar char="•"/>
              <a:tabLst>
                <a:tab pos="380365" algn="l"/>
                <a:tab pos="381000" algn="l"/>
              </a:tabLst>
            </a:pPr>
            <a:r>
              <a:rPr sz="2600" spc="-15" dirty="0">
                <a:latin typeface="Arial"/>
                <a:cs typeface="Arial"/>
              </a:rPr>
              <a:t>Health system </a:t>
            </a:r>
            <a:r>
              <a:rPr sz="2600" spc="-35" dirty="0">
                <a:latin typeface="Arial"/>
                <a:cs typeface="Arial"/>
              </a:rPr>
              <a:t>and </a:t>
            </a:r>
            <a:r>
              <a:rPr sz="2600" spc="-15" dirty="0">
                <a:latin typeface="Arial"/>
                <a:cs typeface="Arial"/>
              </a:rPr>
              <a:t>Bio-medical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research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1441" y="667575"/>
            <a:ext cx="9139555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b="0" spc="5" dirty="0">
                <a:latin typeface="Arial"/>
                <a:cs typeface="Arial"/>
              </a:rPr>
              <a:t>Achievements </a:t>
            </a:r>
            <a:r>
              <a:rPr sz="4300" b="0" dirty="0">
                <a:latin typeface="Arial"/>
                <a:cs typeface="Arial"/>
              </a:rPr>
              <a:t>during the </a:t>
            </a:r>
            <a:r>
              <a:rPr sz="4300" b="0" spc="10" dirty="0">
                <a:latin typeface="Arial"/>
                <a:cs typeface="Arial"/>
              </a:rPr>
              <a:t>plan</a:t>
            </a:r>
            <a:r>
              <a:rPr sz="4300" b="0" spc="-515" dirty="0">
                <a:latin typeface="Arial"/>
                <a:cs typeface="Arial"/>
              </a:rPr>
              <a:t> </a:t>
            </a:r>
            <a:r>
              <a:rPr sz="4300" b="0" dirty="0">
                <a:latin typeface="Arial"/>
                <a:cs typeface="Arial"/>
              </a:rPr>
              <a:t>periods</a:t>
            </a:r>
            <a:endParaRPr sz="43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1735936"/>
          <a:ext cx="9758680" cy="5699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1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550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51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b="1" spc="-30" dirty="0">
                          <a:latin typeface="Arial"/>
                          <a:cs typeface="Arial"/>
                        </a:rPr>
                        <a:t>ACHIEVEMENTS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BDF5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b="1" spc="-2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50" b="1" spc="-37" baseline="25252" dirty="0">
                          <a:latin typeface="Arial"/>
                          <a:cs typeface="Arial"/>
                        </a:rPr>
                        <a:t>st </a:t>
                      </a:r>
                      <a:r>
                        <a:rPr sz="1700" b="1" spc="-20" dirty="0">
                          <a:latin typeface="Arial"/>
                          <a:cs typeface="Arial"/>
                        </a:rPr>
                        <a:t>plan</a:t>
                      </a:r>
                      <a:r>
                        <a:rPr sz="17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35" dirty="0">
                          <a:latin typeface="Arial"/>
                          <a:cs typeface="Arial"/>
                        </a:rPr>
                        <a:t>(1951-56)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BDF53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b="1" spc="-45" dirty="0">
                          <a:latin typeface="Arial"/>
                          <a:cs typeface="Arial"/>
                        </a:rPr>
                        <a:t>11</a:t>
                      </a:r>
                      <a:r>
                        <a:rPr sz="1650" b="1" spc="-67" baseline="25252" dirty="0">
                          <a:latin typeface="Arial"/>
                          <a:cs typeface="Arial"/>
                        </a:rPr>
                        <a:t>th </a:t>
                      </a:r>
                      <a:r>
                        <a:rPr sz="1700" b="1" spc="-20" dirty="0">
                          <a:latin typeface="Arial"/>
                          <a:cs typeface="Arial"/>
                        </a:rPr>
                        <a:t>plan</a:t>
                      </a:r>
                      <a:r>
                        <a:rPr sz="17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b="1" spc="-35" dirty="0">
                          <a:latin typeface="Arial"/>
                          <a:cs typeface="Arial"/>
                        </a:rPr>
                        <a:t>(2007-12)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BDF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25" dirty="0">
                          <a:latin typeface="Arial"/>
                          <a:cs typeface="Arial"/>
                        </a:rPr>
                        <a:t>PHCs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55" dirty="0">
                          <a:latin typeface="Arial"/>
                          <a:cs typeface="Arial"/>
                        </a:rPr>
                        <a:t>725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23,887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20" dirty="0">
                          <a:latin typeface="Arial"/>
                          <a:cs typeface="Arial"/>
                        </a:rPr>
                        <a:t>Subcentres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35" dirty="0">
                          <a:latin typeface="Arial"/>
                          <a:cs typeface="Arial"/>
                        </a:rPr>
                        <a:t>NA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148,124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35" dirty="0">
                          <a:latin typeface="Arial"/>
                          <a:cs typeface="Arial"/>
                        </a:rPr>
                        <a:t>CHCs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-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4,809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6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700" spc="-40" dirty="0">
                          <a:latin typeface="Arial"/>
                          <a:cs typeface="Arial"/>
                        </a:rPr>
                        <a:t>beds</a:t>
                      </a:r>
                      <a:r>
                        <a:rPr sz="1700" spc="-30" dirty="0">
                          <a:latin typeface="Arial"/>
                          <a:cs typeface="Arial"/>
                        </a:rPr>
                        <a:t> (2002)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125,000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914,543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Medical</a:t>
                      </a:r>
                      <a:r>
                        <a:rPr sz="17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5" dirty="0">
                          <a:latin typeface="Arial"/>
                          <a:cs typeface="Arial"/>
                        </a:rPr>
                        <a:t>colleges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55" dirty="0">
                          <a:latin typeface="Arial"/>
                          <a:cs typeface="Arial"/>
                        </a:rPr>
                        <a:t>42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55" dirty="0">
                          <a:latin typeface="Arial"/>
                          <a:cs typeface="Arial"/>
                        </a:rPr>
                        <a:t>335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Annual </a:t>
                      </a:r>
                      <a:r>
                        <a:rPr sz="1700" spc="-10" dirty="0">
                          <a:latin typeface="Arial"/>
                          <a:cs typeface="Arial"/>
                        </a:rPr>
                        <a:t>admissions </a:t>
                      </a:r>
                      <a:r>
                        <a:rPr sz="1700" spc="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7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20" dirty="0">
                          <a:latin typeface="Arial"/>
                          <a:cs typeface="Arial"/>
                        </a:rPr>
                        <a:t>MCs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3,500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41,569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30" dirty="0">
                          <a:latin typeface="Arial"/>
                          <a:cs typeface="Arial"/>
                        </a:rPr>
                        <a:t>Dental</a:t>
                      </a:r>
                      <a:r>
                        <a:rPr sz="17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25" dirty="0">
                          <a:latin typeface="Arial"/>
                          <a:cs typeface="Arial"/>
                        </a:rPr>
                        <a:t>Colleges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7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55" dirty="0">
                          <a:latin typeface="Arial"/>
                          <a:cs typeface="Arial"/>
                        </a:rPr>
                        <a:t>290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20" dirty="0">
                          <a:latin typeface="Arial"/>
                          <a:cs typeface="Arial"/>
                        </a:rPr>
                        <a:t>Allopathic</a:t>
                      </a:r>
                      <a:r>
                        <a:rPr sz="1700" spc="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-10" dirty="0">
                          <a:latin typeface="Arial"/>
                          <a:cs typeface="Arial"/>
                        </a:rPr>
                        <a:t>doctors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65,000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757,377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10" dirty="0">
                          <a:latin typeface="Arial"/>
                          <a:cs typeface="Arial"/>
                        </a:rPr>
                        <a:t>Nurses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18,500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35" dirty="0">
                          <a:latin typeface="Arial"/>
                          <a:cs typeface="Arial"/>
                        </a:rPr>
                        <a:t>1,237,964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25" dirty="0">
                          <a:latin typeface="Arial"/>
                          <a:cs typeface="Arial"/>
                        </a:rPr>
                        <a:t>ANMs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12,780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602,919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spc="5" dirty="0">
                          <a:latin typeface="Arial"/>
                          <a:cs typeface="Arial"/>
                        </a:rPr>
                        <a:t>Visitors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55" dirty="0">
                          <a:latin typeface="Arial"/>
                          <a:cs typeface="Arial"/>
                        </a:rPr>
                        <a:t>578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52,653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dirty="0">
                          <a:latin typeface="Arial"/>
                          <a:cs typeface="Arial"/>
                        </a:rPr>
                        <a:t>workers(F)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-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207,868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1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7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00" dirty="0">
                          <a:latin typeface="Arial"/>
                          <a:cs typeface="Arial"/>
                        </a:rPr>
                        <a:t>workers(M)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-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2,480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71484"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BEE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dirty="0">
                          <a:latin typeface="Arial"/>
                          <a:cs typeface="Arial"/>
                        </a:rPr>
                        <a:t>-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700" spc="-40" dirty="0">
                          <a:latin typeface="Arial"/>
                          <a:cs typeface="Arial"/>
                        </a:rPr>
                        <a:t>2,480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EF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3590" y="634991"/>
            <a:ext cx="3241675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5" dirty="0">
                <a:solidFill>
                  <a:srgbClr val="CC3300"/>
                </a:solidFill>
              </a:rPr>
              <a:t>R</a:t>
            </a:r>
            <a:r>
              <a:rPr sz="4700" spc="-15" dirty="0">
                <a:solidFill>
                  <a:srgbClr val="CC3300"/>
                </a:solidFill>
              </a:rPr>
              <a:t>e</a:t>
            </a:r>
            <a:r>
              <a:rPr sz="4700" spc="30" dirty="0">
                <a:solidFill>
                  <a:srgbClr val="CC3300"/>
                </a:solidFill>
              </a:rPr>
              <a:t>f</a:t>
            </a:r>
            <a:r>
              <a:rPr sz="4700" spc="-15" dirty="0">
                <a:solidFill>
                  <a:srgbClr val="CC3300"/>
                </a:solidFill>
              </a:rPr>
              <a:t>e</a:t>
            </a:r>
            <a:r>
              <a:rPr sz="4700" spc="-30" dirty="0">
                <a:solidFill>
                  <a:srgbClr val="CC3300"/>
                </a:solidFill>
              </a:rPr>
              <a:t>r</a:t>
            </a:r>
            <a:r>
              <a:rPr sz="4700" spc="-15" dirty="0">
                <a:solidFill>
                  <a:srgbClr val="CC3300"/>
                </a:solidFill>
              </a:rPr>
              <a:t>e</a:t>
            </a:r>
            <a:r>
              <a:rPr sz="4700" spc="30" dirty="0">
                <a:solidFill>
                  <a:srgbClr val="CC3300"/>
                </a:solidFill>
              </a:rPr>
              <a:t>n</a:t>
            </a:r>
            <a:r>
              <a:rPr sz="4700" spc="-15" dirty="0">
                <a:solidFill>
                  <a:srgbClr val="CC3300"/>
                </a:solidFill>
              </a:rPr>
              <a:t>ce</a:t>
            </a:r>
            <a:r>
              <a:rPr sz="4700" dirty="0">
                <a:solidFill>
                  <a:srgbClr val="CC3300"/>
                </a:solidFill>
              </a:rPr>
              <a:t>s</a:t>
            </a:r>
            <a:endParaRPr sz="4700"/>
          </a:p>
        </p:txBody>
      </p:sp>
      <p:sp>
        <p:nvSpPr>
          <p:cNvPr id="3" name="object 3"/>
          <p:cNvSpPr/>
          <p:nvPr/>
        </p:nvSpPr>
        <p:spPr>
          <a:xfrm>
            <a:off x="3736290" y="1327436"/>
            <a:ext cx="3213100" cy="0"/>
          </a:xfrm>
          <a:custGeom>
            <a:avLst/>
            <a:gdLst/>
            <a:ahLst/>
            <a:cxnLst/>
            <a:rect l="l" t="t" r="r" b="b"/>
            <a:pathLst>
              <a:path w="3213100">
                <a:moveTo>
                  <a:pt x="0" y="0"/>
                </a:moveTo>
                <a:lnTo>
                  <a:pt x="3213098" y="0"/>
                </a:lnTo>
              </a:path>
            </a:pathLst>
          </a:custGeom>
          <a:ln w="50821">
            <a:solidFill>
              <a:srgbClr val="CC3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05078" y="1848352"/>
            <a:ext cx="8573770" cy="33648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405765" marR="1102995" indent="-368300">
              <a:lnSpc>
                <a:spcPct val="100499"/>
              </a:lnSpc>
              <a:spcBef>
                <a:spcPts val="8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3400" b="1" spc="-10" dirty="0">
                <a:latin typeface="Arial"/>
                <a:cs typeface="Arial"/>
              </a:rPr>
              <a:t>Park’s </a:t>
            </a:r>
            <a:r>
              <a:rPr sz="3400" b="1" spc="5" dirty="0">
                <a:latin typeface="Arial"/>
                <a:cs typeface="Arial"/>
              </a:rPr>
              <a:t>Textbook </a:t>
            </a:r>
            <a:r>
              <a:rPr sz="3400" b="1" spc="10" dirty="0">
                <a:latin typeface="Arial"/>
                <a:cs typeface="Arial"/>
              </a:rPr>
              <a:t>of </a:t>
            </a:r>
            <a:r>
              <a:rPr sz="3400" b="1" spc="-5" dirty="0">
                <a:latin typeface="Arial"/>
                <a:cs typeface="Arial"/>
              </a:rPr>
              <a:t>preventive </a:t>
            </a:r>
            <a:r>
              <a:rPr sz="3400" b="1" spc="5" dirty="0">
                <a:latin typeface="Arial"/>
                <a:cs typeface="Arial"/>
              </a:rPr>
              <a:t>and  </a:t>
            </a:r>
            <a:r>
              <a:rPr sz="3400" b="1" spc="-5" dirty="0">
                <a:latin typeface="Arial"/>
                <a:cs typeface="Arial"/>
              </a:rPr>
              <a:t>social </a:t>
            </a:r>
            <a:r>
              <a:rPr sz="3400" b="1" spc="-10" dirty="0">
                <a:latin typeface="Arial"/>
                <a:cs typeface="Arial"/>
              </a:rPr>
              <a:t>Medicine </a:t>
            </a:r>
            <a:r>
              <a:rPr sz="3400" b="1" dirty="0">
                <a:latin typeface="Arial"/>
                <a:cs typeface="Arial"/>
              </a:rPr>
              <a:t>– </a:t>
            </a:r>
            <a:r>
              <a:rPr sz="3400" b="1" spc="5" dirty="0">
                <a:latin typeface="Arial"/>
                <a:cs typeface="Arial"/>
              </a:rPr>
              <a:t>17</a:t>
            </a:r>
            <a:r>
              <a:rPr sz="3450" b="1" spc="7" baseline="24154" dirty="0">
                <a:latin typeface="Arial"/>
                <a:cs typeface="Arial"/>
              </a:rPr>
              <a:t>th</a:t>
            </a:r>
            <a:r>
              <a:rPr sz="3450" b="1" spc="577" baseline="24154" dirty="0">
                <a:latin typeface="Arial"/>
                <a:cs typeface="Arial"/>
              </a:rPr>
              <a:t> </a:t>
            </a:r>
            <a:r>
              <a:rPr sz="3400" b="1" spc="-15" dirty="0">
                <a:latin typeface="Arial"/>
                <a:cs typeface="Arial"/>
              </a:rPr>
              <a:t>edition</a:t>
            </a:r>
            <a:endParaRPr sz="3400">
              <a:latin typeface="Arial"/>
              <a:cs typeface="Arial"/>
            </a:endParaRPr>
          </a:p>
          <a:p>
            <a:pPr marL="405765" marR="30480" indent="-368300">
              <a:lnSpc>
                <a:spcPct val="100499"/>
              </a:lnSpc>
              <a:spcBef>
                <a:spcPts val="90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3400" b="1" spc="5" dirty="0">
                <a:latin typeface="Arial"/>
                <a:cs typeface="Arial"/>
              </a:rPr>
              <a:t>Textbook </a:t>
            </a:r>
            <a:r>
              <a:rPr sz="3400" b="1" spc="10" dirty="0">
                <a:latin typeface="Arial"/>
                <a:cs typeface="Arial"/>
              </a:rPr>
              <a:t>of </a:t>
            </a:r>
            <a:r>
              <a:rPr sz="3400" b="1" spc="5" dirty="0">
                <a:latin typeface="Arial"/>
                <a:cs typeface="Arial"/>
              </a:rPr>
              <a:t>PSM, </a:t>
            </a:r>
            <a:r>
              <a:rPr sz="3400" b="1" spc="10" dirty="0">
                <a:latin typeface="Arial"/>
                <a:cs typeface="Arial"/>
              </a:rPr>
              <a:t>by B.K. </a:t>
            </a:r>
            <a:r>
              <a:rPr sz="3400" b="1" spc="-10" dirty="0">
                <a:latin typeface="Arial"/>
                <a:cs typeface="Arial"/>
              </a:rPr>
              <a:t>Mahajan </a:t>
            </a:r>
            <a:r>
              <a:rPr sz="3400" b="1" dirty="0">
                <a:latin typeface="Arial"/>
                <a:cs typeface="Arial"/>
              </a:rPr>
              <a:t>– 3</a:t>
            </a:r>
            <a:r>
              <a:rPr sz="3450" b="1" baseline="24154" dirty="0">
                <a:latin typeface="Arial"/>
                <a:cs typeface="Arial"/>
              </a:rPr>
              <a:t>rd </a:t>
            </a:r>
            <a:r>
              <a:rPr sz="2300" b="1" dirty="0">
                <a:latin typeface="Arial"/>
                <a:cs typeface="Arial"/>
              </a:rPr>
              <a:t> </a:t>
            </a:r>
            <a:r>
              <a:rPr sz="3400" b="1" spc="-15" dirty="0">
                <a:latin typeface="Arial"/>
                <a:cs typeface="Arial"/>
              </a:rPr>
              <a:t>edition</a:t>
            </a:r>
            <a:endParaRPr sz="3400">
              <a:latin typeface="Arial"/>
              <a:cs typeface="Arial"/>
            </a:endParaRPr>
          </a:p>
          <a:p>
            <a:pPr marL="405765" marR="1654810" indent="-368300">
              <a:lnSpc>
                <a:spcPct val="100499"/>
              </a:lnSpc>
              <a:spcBef>
                <a:spcPts val="805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3400" b="1" dirty="0">
                <a:latin typeface="Arial"/>
                <a:cs typeface="Arial"/>
              </a:rPr>
              <a:t>National </a:t>
            </a:r>
            <a:r>
              <a:rPr sz="3400" b="1" spc="-5" dirty="0">
                <a:latin typeface="Arial"/>
                <a:cs typeface="Arial"/>
              </a:rPr>
              <a:t>Programme </a:t>
            </a:r>
            <a:r>
              <a:rPr sz="3400" b="1" spc="10" dirty="0">
                <a:latin typeface="Arial"/>
                <a:cs typeface="Arial"/>
              </a:rPr>
              <a:t>of </a:t>
            </a:r>
            <a:r>
              <a:rPr sz="3400" b="1" spc="-10" dirty="0">
                <a:latin typeface="Arial"/>
                <a:cs typeface="Arial"/>
              </a:rPr>
              <a:t>India, </a:t>
            </a:r>
            <a:r>
              <a:rPr sz="3400" b="1" dirty="0">
                <a:latin typeface="Arial"/>
                <a:cs typeface="Arial"/>
              </a:rPr>
              <a:t>J.  Kishore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9441" y="145912"/>
            <a:ext cx="8127365" cy="11334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723900" marR="5080" indent="-711200">
              <a:lnSpc>
                <a:spcPct val="101899"/>
              </a:lnSpc>
              <a:spcBef>
                <a:spcPts val="20"/>
              </a:spcBef>
            </a:pPr>
            <a:r>
              <a:rPr sz="3600" dirty="0"/>
              <a:t>Bhore </a:t>
            </a:r>
            <a:r>
              <a:rPr sz="3600" spc="-5" dirty="0"/>
              <a:t>Committee (Health survey and  Development</a:t>
            </a:r>
            <a:r>
              <a:rPr sz="3600" spc="195" dirty="0"/>
              <a:t> </a:t>
            </a:r>
            <a:r>
              <a:rPr sz="3600" spc="-5" dirty="0"/>
              <a:t>Committee,1946)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030478" y="1250346"/>
            <a:ext cx="9029065" cy="56667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660400" indent="-647700">
              <a:lnSpc>
                <a:spcPct val="100000"/>
              </a:lnSpc>
              <a:spcBef>
                <a:spcPts val="560"/>
              </a:spcBef>
              <a:buChar char="•"/>
              <a:tabLst>
                <a:tab pos="659765" algn="l"/>
                <a:tab pos="660400" algn="l"/>
              </a:tabLst>
            </a:pPr>
            <a:r>
              <a:rPr sz="3200" spc="10" dirty="0">
                <a:latin typeface="Arial"/>
                <a:cs typeface="Arial"/>
              </a:rPr>
              <a:t>Chairman </a:t>
            </a:r>
            <a:r>
              <a:rPr sz="3200" dirty="0">
                <a:latin typeface="Arial"/>
                <a:cs typeface="Arial"/>
              </a:rPr>
              <a:t>: </a:t>
            </a:r>
            <a:r>
              <a:rPr sz="3200" spc="-20" dirty="0">
                <a:latin typeface="Arial"/>
                <a:cs typeface="Arial"/>
              </a:rPr>
              <a:t>Sir </a:t>
            </a:r>
            <a:r>
              <a:rPr sz="3200" spc="10" dirty="0">
                <a:latin typeface="Arial"/>
                <a:cs typeface="Arial"/>
              </a:rPr>
              <a:t>Joseph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Bhore</a:t>
            </a:r>
            <a:endParaRPr sz="3200">
              <a:latin typeface="Arial"/>
              <a:cs typeface="Arial"/>
            </a:endParaRPr>
          </a:p>
          <a:p>
            <a:pPr marL="659765" marR="1313180" indent="-647700">
              <a:lnSpc>
                <a:spcPts val="3400"/>
              </a:lnSpc>
              <a:spcBef>
                <a:spcPts val="940"/>
              </a:spcBef>
              <a:buChar char="•"/>
              <a:tabLst>
                <a:tab pos="659765" algn="l"/>
                <a:tab pos="660400" algn="l"/>
              </a:tabLst>
            </a:pP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10" dirty="0">
                <a:latin typeface="Arial"/>
                <a:cs typeface="Arial"/>
              </a:rPr>
              <a:t>survey the </a:t>
            </a:r>
            <a:r>
              <a:rPr sz="3200" dirty="0">
                <a:latin typeface="Arial"/>
                <a:cs typeface="Arial"/>
              </a:rPr>
              <a:t>existing </a:t>
            </a:r>
            <a:r>
              <a:rPr sz="3200" spc="5" dirty="0">
                <a:latin typeface="Arial"/>
                <a:cs typeface="Arial"/>
              </a:rPr>
              <a:t>health</a:t>
            </a:r>
            <a:r>
              <a:rPr sz="3200" spc="-22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condition.  Submitted </a:t>
            </a:r>
            <a:r>
              <a:rPr sz="3200" spc="15" dirty="0">
                <a:latin typeface="Arial"/>
                <a:cs typeface="Arial"/>
              </a:rPr>
              <a:t>report </a:t>
            </a:r>
            <a:r>
              <a:rPr sz="3200" dirty="0">
                <a:latin typeface="Arial"/>
                <a:cs typeface="Arial"/>
              </a:rPr>
              <a:t>–</a:t>
            </a:r>
            <a:r>
              <a:rPr sz="3200" spc="-150" dirty="0">
                <a:latin typeface="Arial"/>
                <a:cs typeface="Arial"/>
              </a:rPr>
              <a:t> </a:t>
            </a:r>
            <a:r>
              <a:rPr sz="3200" spc="20" dirty="0">
                <a:latin typeface="Arial"/>
                <a:cs typeface="Arial"/>
              </a:rPr>
              <a:t>1948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RECOMMENDATION</a:t>
            </a:r>
            <a:r>
              <a:rPr sz="3200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659765" marR="5080" indent="-647700">
              <a:lnSpc>
                <a:spcPts val="3500"/>
              </a:lnSpc>
              <a:spcBef>
                <a:spcPts val="760"/>
              </a:spcBef>
              <a:buAutoNum type="arabicPeriod"/>
              <a:tabLst>
                <a:tab pos="659765" algn="l"/>
                <a:tab pos="660400" algn="l"/>
              </a:tabLst>
            </a:pPr>
            <a:r>
              <a:rPr sz="3200" spc="10" dirty="0">
                <a:latin typeface="Arial"/>
                <a:cs typeface="Arial"/>
              </a:rPr>
              <a:t>Integration of preventive </a:t>
            </a:r>
            <a:r>
              <a:rPr sz="3200" dirty="0">
                <a:latin typeface="Arial"/>
                <a:cs typeface="Arial"/>
              </a:rPr>
              <a:t>&amp; </a:t>
            </a:r>
            <a:r>
              <a:rPr sz="3200" spc="5" dirty="0">
                <a:latin typeface="Arial"/>
                <a:cs typeface="Arial"/>
              </a:rPr>
              <a:t>curative services</a:t>
            </a:r>
            <a:r>
              <a:rPr sz="3200" spc="-36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at  </a:t>
            </a:r>
            <a:r>
              <a:rPr sz="3200" dirty="0">
                <a:latin typeface="Arial"/>
                <a:cs typeface="Arial"/>
              </a:rPr>
              <a:t>all </a:t>
            </a:r>
            <a:r>
              <a:rPr sz="3200" spc="5" dirty="0">
                <a:latin typeface="Arial"/>
                <a:cs typeface="Arial"/>
              </a:rPr>
              <a:t>administrative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level.</a:t>
            </a:r>
            <a:endParaRPr sz="320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470534" algn="l"/>
              </a:tabLst>
            </a:pPr>
            <a:r>
              <a:rPr sz="3200" dirty="0">
                <a:latin typeface="Arial"/>
                <a:cs typeface="Arial"/>
              </a:rPr>
              <a:t>Dev. </a:t>
            </a:r>
            <a:r>
              <a:rPr sz="3200" spc="5" dirty="0">
                <a:latin typeface="Arial"/>
                <a:cs typeface="Arial"/>
              </a:rPr>
              <a:t>Of Primary health </a:t>
            </a:r>
            <a:r>
              <a:rPr sz="3200" spc="10" dirty="0">
                <a:latin typeface="Arial"/>
                <a:cs typeface="Arial"/>
              </a:rPr>
              <a:t>centres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2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stages</a:t>
            </a:r>
            <a:endParaRPr sz="3200">
              <a:latin typeface="Arial"/>
              <a:cs typeface="Arial"/>
            </a:endParaRPr>
          </a:p>
          <a:p>
            <a:pPr marL="989965">
              <a:lnSpc>
                <a:spcPct val="100000"/>
              </a:lnSpc>
              <a:spcBef>
                <a:spcPts val="360"/>
              </a:spcBef>
            </a:pPr>
            <a:r>
              <a:rPr sz="3200" dirty="0">
                <a:latin typeface="Arial"/>
                <a:cs typeface="Arial"/>
              </a:rPr>
              <a:t>*short </a:t>
            </a:r>
            <a:r>
              <a:rPr sz="3200" spc="15" dirty="0">
                <a:latin typeface="Arial"/>
                <a:cs typeface="Arial"/>
              </a:rPr>
              <a:t>term measures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20" dirty="0">
                <a:latin typeface="Arial"/>
                <a:cs typeface="Arial"/>
              </a:rPr>
              <a:t>rural </a:t>
            </a:r>
            <a:r>
              <a:rPr sz="3200" spc="15" dirty="0">
                <a:latin typeface="Arial"/>
                <a:cs typeface="Arial"/>
              </a:rPr>
              <a:t>area</a:t>
            </a:r>
            <a:r>
              <a:rPr sz="3200" spc="-4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&amp;</a:t>
            </a:r>
            <a:endParaRPr sz="3200">
              <a:latin typeface="Arial"/>
              <a:cs typeface="Arial"/>
            </a:endParaRPr>
          </a:p>
          <a:p>
            <a:pPr marL="989965">
              <a:lnSpc>
                <a:spcPct val="100000"/>
              </a:lnSpc>
              <a:spcBef>
                <a:spcPts val="465"/>
              </a:spcBef>
            </a:pPr>
            <a:r>
              <a:rPr sz="3200" spc="-5" dirty="0">
                <a:latin typeface="Arial"/>
                <a:cs typeface="Arial"/>
              </a:rPr>
              <a:t>*long </a:t>
            </a:r>
            <a:r>
              <a:rPr sz="3200" spc="15" dirty="0">
                <a:latin typeface="Arial"/>
                <a:cs typeface="Arial"/>
              </a:rPr>
              <a:t>term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measures</a:t>
            </a:r>
            <a:endParaRPr sz="3200">
              <a:latin typeface="Arial"/>
              <a:cs typeface="Arial"/>
            </a:endParaRPr>
          </a:p>
          <a:p>
            <a:pPr marL="356235" marR="1581150" indent="-356235">
              <a:lnSpc>
                <a:spcPts val="3500"/>
              </a:lnSpc>
              <a:spcBef>
                <a:spcPts val="760"/>
              </a:spcBef>
              <a:buAutoNum type="arabicPeriod" startAt="3"/>
              <a:tabLst>
                <a:tab pos="356235" algn="l"/>
              </a:tabLst>
            </a:pPr>
            <a:r>
              <a:rPr sz="3200" spc="10" dirty="0">
                <a:latin typeface="Arial"/>
                <a:cs typeface="Arial"/>
              </a:rPr>
              <a:t>Change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10" dirty="0">
                <a:latin typeface="Arial"/>
                <a:cs typeface="Arial"/>
              </a:rPr>
              <a:t>Medical education </a:t>
            </a:r>
            <a:r>
              <a:rPr sz="3200" dirty="0">
                <a:latin typeface="Arial"/>
                <a:cs typeface="Arial"/>
              </a:rPr>
              <a:t>- 3</a:t>
            </a:r>
            <a:r>
              <a:rPr sz="3200" spc="-33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month  </a:t>
            </a:r>
            <a:r>
              <a:rPr sz="3200" spc="5" dirty="0">
                <a:latin typeface="Arial"/>
                <a:cs typeface="Arial"/>
              </a:rPr>
              <a:t>trainining </a:t>
            </a:r>
            <a:r>
              <a:rPr sz="3200" spc="-10" dirty="0">
                <a:latin typeface="Arial"/>
                <a:cs typeface="Arial"/>
              </a:rPr>
              <a:t>in </a:t>
            </a:r>
            <a:r>
              <a:rPr sz="3200" spc="-25" dirty="0">
                <a:latin typeface="Arial"/>
                <a:cs typeface="Arial"/>
              </a:rPr>
              <a:t>SPM </a:t>
            </a:r>
            <a:r>
              <a:rPr sz="3200" dirty="0">
                <a:latin typeface="Arial"/>
                <a:cs typeface="Arial"/>
              </a:rPr>
              <a:t>–Social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Physicians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163" y="367031"/>
            <a:ext cx="9335135" cy="648017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2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Short term measures</a:t>
            </a:r>
            <a:r>
              <a:rPr sz="3200" b="1" i="1" u="heavy" spc="3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2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380365" marR="414020">
              <a:lnSpc>
                <a:spcPct val="100299"/>
              </a:lnSpc>
              <a:spcBef>
                <a:spcPts val="750"/>
              </a:spcBef>
            </a:pPr>
            <a:r>
              <a:rPr sz="3200" spc="-15" dirty="0">
                <a:latin typeface="Arial"/>
                <a:cs typeface="Arial"/>
              </a:rPr>
              <a:t>*Each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spc="5" dirty="0">
                <a:latin typeface="Arial"/>
                <a:cs typeface="Arial"/>
              </a:rPr>
              <a:t>should </a:t>
            </a:r>
            <a:r>
              <a:rPr sz="3200" spc="10" dirty="0">
                <a:latin typeface="Arial"/>
                <a:cs typeface="Arial"/>
              </a:rPr>
              <a:t>cater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10" dirty="0">
                <a:latin typeface="Arial"/>
                <a:cs typeface="Arial"/>
              </a:rPr>
              <a:t>population of</a:t>
            </a:r>
            <a:r>
              <a:rPr sz="3200" spc="-17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40,000  </a:t>
            </a:r>
            <a:r>
              <a:rPr sz="3200" spc="10" dirty="0">
                <a:latin typeface="Arial"/>
                <a:cs typeface="Arial"/>
              </a:rPr>
              <a:t>and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5" dirty="0">
                <a:latin typeface="Arial"/>
                <a:cs typeface="Arial"/>
              </a:rPr>
              <a:t>sec. health </a:t>
            </a:r>
            <a:r>
              <a:rPr sz="3200" spc="10" dirty="0">
                <a:latin typeface="Arial"/>
                <a:cs typeface="Arial"/>
              </a:rPr>
              <a:t>centre as supervisory,  coordinating and </a:t>
            </a:r>
            <a:r>
              <a:rPr sz="3200" spc="20" dirty="0">
                <a:latin typeface="Arial"/>
                <a:cs typeface="Arial"/>
              </a:rPr>
              <a:t>referral</a:t>
            </a:r>
            <a:r>
              <a:rPr sz="3200" spc="-375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institution.</a:t>
            </a:r>
            <a:endParaRPr sz="3200">
              <a:latin typeface="Arial"/>
              <a:cs typeface="Arial"/>
            </a:endParaRPr>
          </a:p>
          <a:p>
            <a:pPr marL="380365" marR="5080">
              <a:lnSpc>
                <a:spcPct val="99900"/>
              </a:lnSpc>
              <a:spcBef>
                <a:spcPts val="865"/>
              </a:spcBef>
            </a:pPr>
            <a:r>
              <a:rPr sz="3200" spc="-15" dirty="0">
                <a:latin typeface="Arial"/>
                <a:cs typeface="Arial"/>
              </a:rPr>
              <a:t>*In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dirty="0">
                <a:latin typeface="Arial"/>
                <a:cs typeface="Arial"/>
              </a:rPr>
              <a:t>2 </a:t>
            </a:r>
            <a:r>
              <a:rPr sz="3200" spc="10" dirty="0">
                <a:latin typeface="Arial"/>
                <a:cs typeface="Arial"/>
              </a:rPr>
              <a:t>medical </a:t>
            </a:r>
            <a:r>
              <a:rPr sz="3200" spc="5" dirty="0">
                <a:latin typeface="Arial"/>
                <a:cs typeface="Arial"/>
              </a:rPr>
              <a:t>officer,4 public health </a:t>
            </a:r>
            <a:r>
              <a:rPr sz="3200" spc="10" dirty="0">
                <a:latin typeface="Arial"/>
                <a:cs typeface="Arial"/>
              </a:rPr>
              <a:t>nurses,  one </a:t>
            </a:r>
            <a:r>
              <a:rPr sz="3200" spc="15" dirty="0">
                <a:latin typeface="Arial"/>
                <a:cs typeface="Arial"/>
              </a:rPr>
              <a:t>nurse, </a:t>
            </a:r>
            <a:r>
              <a:rPr sz="3200" dirty="0">
                <a:latin typeface="Arial"/>
                <a:cs typeface="Arial"/>
              </a:rPr>
              <a:t>4 midwives, 4 </a:t>
            </a:r>
            <a:r>
              <a:rPr sz="3200" spc="10" dirty="0">
                <a:latin typeface="Arial"/>
                <a:cs typeface="Arial"/>
              </a:rPr>
              <a:t>trained </a:t>
            </a:r>
            <a:r>
              <a:rPr sz="3200" spc="5" dirty="0">
                <a:latin typeface="Arial"/>
                <a:cs typeface="Arial"/>
              </a:rPr>
              <a:t>dhais, </a:t>
            </a:r>
            <a:r>
              <a:rPr sz="3200" dirty="0">
                <a:latin typeface="Arial"/>
                <a:cs typeface="Arial"/>
              </a:rPr>
              <a:t>2</a:t>
            </a:r>
            <a:r>
              <a:rPr sz="3200" spc="-36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sanitary  </a:t>
            </a:r>
            <a:r>
              <a:rPr sz="3200" spc="5" dirty="0">
                <a:latin typeface="Arial"/>
                <a:cs typeface="Arial"/>
              </a:rPr>
              <a:t>inspectors, </a:t>
            </a:r>
            <a:r>
              <a:rPr sz="3200" dirty="0">
                <a:latin typeface="Arial"/>
                <a:cs typeface="Arial"/>
              </a:rPr>
              <a:t>2 </a:t>
            </a:r>
            <a:r>
              <a:rPr sz="3200" spc="5" dirty="0">
                <a:latin typeface="Arial"/>
                <a:cs typeface="Arial"/>
              </a:rPr>
              <a:t>health assistants, </a:t>
            </a:r>
            <a:r>
              <a:rPr sz="3200" spc="10" dirty="0">
                <a:latin typeface="Arial"/>
                <a:cs typeface="Arial"/>
              </a:rPr>
              <a:t>one pharmacist </a:t>
            </a:r>
            <a:r>
              <a:rPr sz="3200" dirty="0">
                <a:latin typeface="Arial"/>
                <a:cs typeface="Arial"/>
              </a:rPr>
              <a:t>&amp;  </a:t>
            </a:r>
            <a:r>
              <a:rPr sz="3200" spc="10" dirty="0">
                <a:latin typeface="Arial"/>
                <a:cs typeface="Arial"/>
              </a:rPr>
              <a:t>15 </a:t>
            </a:r>
            <a:r>
              <a:rPr sz="3200" dirty="0">
                <a:latin typeface="Arial"/>
                <a:cs typeface="Arial"/>
              </a:rPr>
              <a:t>class </a:t>
            </a:r>
            <a:r>
              <a:rPr sz="3200" spc="5" dirty="0">
                <a:latin typeface="Arial"/>
                <a:cs typeface="Arial"/>
              </a:rPr>
              <a:t>IV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employees.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i="1" u="heavy" spc="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Long </a:t>
            </a:r>
            <a:r>
              <a:rPr sz="32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term</a:t>
            </a:r>
            <a:r>
              <a:rPr sz="3200" b="1" i="1" u="heavy" spc="-1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3200" b="1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measures:</a:t>
            </a:r>
            <a:endParaRPr sz="3200">
              <a:latin typeface="Arial"/>
              <a:cs typeface="Arial"/>
            </a:endParaRPr>
          </a:p>
          <a:p>
            <a:pPr marL="380365" marR="212090">
              <a:lnSpc>
                <a:spcPts val="3800"/>
              </a:lnSpc>
              <a:spcBef>
                <a:spcPts val="1019"/>
              </a:spcBef>
            </a:pPr>
            <a:r>
              <a:rPr sz="3200" dirty="0">
                <a:latin typeface="Arial"/>
                <a:cs typeface="Arial"/>
              </a:rPr>
              <a:t>*Primary </a:t>
            </a:r>
            <a:r>
              <a:rPr sz="3200" spc="5" dirty="0">
                <a:latin typeface="Arial"/>
                <a:cs typeface="Arial"/>
              </a:rPr>
              <a:t>health units </a:t>
            </a:r>
            <a:r>
              <a:rPr sz="3200" spc="-5" dirty="0">
                <a:latin typeface="Arial"/>
                <a:cs typeface="Arial"/>
              </a:rPr>
              <a:t>with </a:t>
            </a:r>
            <a:r>
              <a:rPr sz="3200" spc="10" dirty="0">
                <a:latin typeface="Arial"/>
                <a:cs typeface="Arial"/>
              </a:rPr>
              <a:t>75 </a:t>
            </a:r>
            <a:r>
              <a:rPr sz="3200" spc="15" dirty="0">
                <a:latin typeface="Arial"/>
                <a:cs typeface="Arial"/>
              </a:rPr>
              <a:t>bedded </a:t>
            </a:r>
            <a:r>
              <a:rPr sz="3200" spc="5" dirty="0">
                <a:latin typeface="Arial"/>
                <a:cs typeface="Arial"/>
              </a:rPr>
              <a:t>hospital</a:t>
            </a:r>
            <a:r>
              <a:rPr sz="3200" spc="-30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for  each </a:t>
            </a:r>
            <a:r>
              <a:rPr sz="3200" spc="15" dirty="0">
                <a:latin typeface="Arial"/>
                <a:cs typeface="Arial"/>
              </a:rPr>
              <a:t>10,000-20,000</a:t>
            </a:r>
            <a:r>
              <a:rPr sz="3200" spc="-254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population</a:t>
            </a:r>
            <a:endParaRPr sz="3200">
              <a:latin typeface="Arial"/>
              <a:cs typeface="Arial"/>
            </a:endParaRPr>
          </a:p>
          <a:p>
            <a:pPr marL="380365">
              <a:lnSpc>
                <a:spcPct val="100000"/>
              </a:lnSpc>
              <a:spcBef>
                <a:spcPts val="645"/>
              </a:spcBef>
            </a:pPr>
            <a:r>
              <a:rPr sz="3200" dirty="0">
                <a:latin typeface="Arial"/>
                <a:cs typeface="Arial"/>
              </a:rPr>
              <a:t>*Secondary </a:t>
            </a:r>
            <a:r>
              <a:rPr sz="3200" spc="5" dirty="0">
                <a:latin typeface="Arial"/>
                <a:cs typeface="Arial"/>
              </a:rPr>
              <a:t>units </a:t>
            </a:r>
            <a:r>
              <a:rPr sz="3200" spc="-5" dirty="0">
                <a:latin typeface="Arial"/>
                <a:cs typeface="Arial"/>
              </a:rPr>
              <a:t>with </a:t>
            </a:r>
            <a:r>
              <a:rPr sz="3200" spc="10" dirty="0">
                <a:latin typeface="Arial"/>
                <a:cs typeface="Arial"/>
              </a:rPr>
              <a:t>650 </a:t>
            </a:r>
            <a:r>
              <a:rPr sz="3200" spc="15" dirty="0">
                <a:latin typeface="Arial"/>
                <a:cs typeface="Arial"/>
              </a:rPr>
              <a:t>bedded</a:t>
            </a:r>
            <a:r>
              <a:rPr sz="3200" spc="-200" dirty="0">
                <a:latin typeface="Arial"/>
                <a:cs typeface="Arial"/>
              </a:rPr>
              <a:t> </a:t>
            </a:r>
            <a:r>
              <a:rPr sz="3200" spc="5" dirty="0">
                <a:latin typeface="Arial"/>
                <a:cs typeface="Arial"/>
              </a:rPr>
              <a:t>hospital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4618" y="455448"/>
            <a:ext cx="9128760" cy="132905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659765" marR="5080" indent="-647700">
              <a:lnSpc>
                <a:spcPts val="5100"/>
              </a:lnSpc>
              <a:spcBef>
                <a:spcPts val="320"/>
              </a:spcBef>
            </a:pPr>
            <a:r>
              <a:rPr sz="4300" spc="-5" dirty="0"/>
              <a:t>Mudaliar </a:t>
            </a:r>
            <a:r>
              <a:rPr sz="4300" spc="-20" dirty="0"/>
              <a:t>Committee </a:t>
            </a:r>
            <a:r>
              <a:rPr sz="4300" spc="-10" dirty="0"/>
              <a:t>(Health</a:t>
            </a:r>
            <a:r>
              <a:rPr sz="4300" spc="-100" dirty="0"/>
              <a:t> </a:t>
            </a:r>
            <a:r>
              <a:rPr sz="4300" dirty="0"/>
              <a:t>survey  </a:t>
            </a:r>
            <a:r>
              <a:rPr sz="4300" spc="-10" dirty="0"/>
              <a:t>and </a:t>
            </a:r>
            <a:r>
              <a:rPr sz="4300" spc="-15" dirty="0"/>
              <a:t>planning</a:t>
            </a:r>
            <a:r>
              <a:rPr sz="4300" spc="-40" dirty="0"/>
              <a:t> </a:t>
            </a:r>
            <a:r>
              <a:rPr sz="4300" spc="-10" dirty="0"/>
              <a:t>committee,1962)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786320" y="2449180"/>
            <a:ext cx="8827770" cy="228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indent="-368300">
              <a:lnSpc>
                <a:spcPct val="100000"/>
              </a:lnSpc>
              <a:spcBef>
                <a:spcPts val="100"/>
              </a:spcBef>
              <a:buChar char="•"/>
              <a:tabLst>
                <a:tab pos="380365" algn="l"/>
                <a:tab pos="381000" algn="l"/>
              </a:tabLst>
            </a:pPr>
            <a:r>
              <a:rPr sz="3600" spc="-5" dirty="0">
                <a:latin typeface="Arial"/>
                <a:cs typeface="Arial"/>
              </a:rPr>
              <a:t>Chairman </a:t>
            </a:r>
            <a:r>
              <a:rPr sz="3600" dirty="0">
                <a:latin typeface="Arial"/>
                <a:cs typeface="Arial"/>
              </a:rPr>
              <a:t>: </a:t>
            </a:r>
            <a:r>
              <a:rPr sz="3600" spc="-5" dirty="0">
                <a:latin typeface="Arial"/>
                <a:cs typeface="Arial"/>
              </a:rPr>
              <a:t>Dr. A. L.</a:t>
            </a:r>
            <a:r>
              <a:rPr sz="3600" spc="39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Mudaliar</a:t>
            </a: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5000">
              <a:latin typeface="Times New Roman"/>
              <a:cs typeface="Times New Roman"/>
            </a:endParaRPr>
          </a:p>
          <a:p>
            <a:pPr marL="380365" marR="5080" indent="-368300">
              <a:lnSpc>
                <a:spcPts val="3900"/>
              </a:lnSpc>
              <a:buChar char="•"/>
              <a:tabLst>
                <a:tab pos="380365" algn="l"/>
                <a:tab pos="381000" algn="l"/>
                <a:tab pos="6362700" algn="l"/>
              </a:tabLst>
            </a:pPr>
            <a:r>
              <a:rPr sz="3600" dirty="0">
                <a:latin typeface="Arial"/>
                <a:cs typeface="Arial"/>
              </a:rPr>
              <a:t>To </a:t>
            </a:r>
            <a:r>
              <a:rPr sz="3600" spc="-5" dirty="0">
                <a:latin typeface="Arial"/>
                <a:cs typeface="Arial"/>
              </a:rPr>
              <a:t>survey progress</a:t>
            </a:r>
            <a:r>
              <a:rPr sz="3600" spc="32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made</a:t>
            </a:r>
            <a:r>
              <a:rPr sz="3600" spc="10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in	</a:t>
            </a:r>
            <a:r>
              <a:rPr sz="3600" spc="-5" dirty="0">
                <a:latin typeface="Arial"/>
                <a:cs typeface="Arial"/>
              </a:rPr>
              <a:t>health since  submission of Bhore Committee</a:t>
            </a:r>
            <a:r>
              <a:rPr sz="3600" spc="490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report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4056" y="634991"/>
            <a:ext cx="5387975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5" dirty="0">
                <a:solidFill>
                  <a:srgbClr val="0070C0"/>
                </a:solidFill>
              </a:rPr>
              <a:t>Recommendations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1193250" y="1603982"/>
            <a:ext cx="8176895" cy="540512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0" marR="297180" indent="-368300">
              <a:lnSpc>
                <a:spcPct val="101600"/>
              </a:lnSpc>
              <a:spcBef>
                <a:spcPts val="40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5" dirty="0">
                <a:latin typeface="Arial"/>
                <a:cs typeface="Arial"/>
              </a:rPr>
              <a:t>Consolidation </a:t>
            </a:r>
            <a:r>
              <a:rPr sz="3200" spc="10" dirty="0">
                <a:latin typeface="Arial"/>
                <a:cs typeface="Arial"/>
              </a:rPr>
              <a:t>of First Two </a:t>
            </a:r>
            <a:r>
              <a:rPr sz="3200" spc="5" dirty="0">
                <a:latin typeface="Arial"/>
                <a:cs typeface="Arial"/>
              </a:rPr>
              <a:t>Five </a:t>
            </a:r>
            <a:r>
              <a:rPr sz="3200" dirty="0">
                <a:latin typeface="Arial"/>
                <a:cs typeface="Arial"/>
              </a:rPr>
              <a:t>Year</a:t>
            </a:r>
            <a:r>
              <a:rPr sz="3200" spc="-2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Plan  </a:t>
            </a:r>
            <a:r>
              <a:rPr sz="3200" dirty="0">
                <a:latin typeface="Arial"/>
                <a:cs typeface="Arial"/>
              </a:rPr>
              <a:t>activities.</a:t>
            </a:r>
            <a:endParaRPr sz="3200">
              <a:latin typeface="Arial"/>
              <a:cs typeface="Arial"/>
            </a:endParaRPr>
          </a:p>
          <a:p>
            <a:pPr marL="381000" marR="1338580" indent="-368300">
              <a:lnSpc>
                <a:spcPts val="3800"/>
              </a:lnSpc>
              <a:spcBef>
                <a:spcPts val="919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Strengthening </a:t>
            </a:r>
            <a:r>
              <a:rPr sz="3200" dirty="0">
                <a:latin typeface="Arial"/>
                <a:cs typeface="Arial"/>
              </a:rPr>
              <a:t>district Hospitals</a:t>
            </a:r>
            <a:r>
              <a:rPr sz="3200" spc="-18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with  </a:t>
            </a:r>
            <a:r>
              <a:rPr sz="3200" dirty="0">
                <a:latin typeface="Arial"/>
                <a:cs typeface="Arial"/>
              </a:rPr>
              <a:t>specialists.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45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Regionalizing State Health</a:t>
            </a:r>
            <a:r>
              <a:rPr sz="3200" spc="-125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Organization</a:t>
            </a:r>
            <a:endParaRPr sz="3200">
              <a:latin typeface="Arial"/>
              <a:cs typeface="Arial"/>
            </a:endParaRPr>
          </a:p>
          <a:p>
            <a:pPr marL="381000" marR="1351280" indent="-368300">
              <a:lnSpc>
                <a:spcPts val="3800"/>
              </a:lnSpc>
              <a:spcBef>
                <a:spcPts val="919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Each </a:t>
            </a:r>
            <a:r>
              <a:rPr sz="3200" spc="-20" dirty="0">
                <a:latin typeface="Arial"/>
                <a:cs typeface="Arial"/>
              </a:rPr>
              <a:t>PHC </a:t>
            </a:r>
            <a:r>
              <a:rPr sz="3200" spc="-5" dirty="0">
                <a:latin typeface="Arial"/>
                <a:cs typeface="Arial"/>
              </a:rPr>
              <a:t>with </a:t>
            </a:r>
            <a:r>
              <a:rPr sz="3200" spc="10" dirty="0">
                <a:latin typeface="Arial"/>
                <a:cs typeface="Arial"/>
              </a:rPr>
              <a:t>maximum of </a:t>
            </a:r>
            <a:r>
              <a:rPr sz="3200" spc="15" dirty="0">
                <a:latin typeface="Arial"/>
                <a:cs typeface="Arial"/>
              </a:rPr>
              <a:t>40,000  </a:t>
            </a:r>
            <a:r>
              <a:rPr sz="3200" spc="10" dirty="0">
                <a:latin typeface="Arial"/>
                <a:cs typeface="Arial"/>
              </a:rPr>
              <a:t>population.</a:t>
            </a:r>
            <a:endParaRPr sz="32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745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0" dirty="0">
                <a:latin typeface="Arial"/>
                <a:cs typeface="Arial"/>
              </a:rPr>
              <a:t>Integration of Medical and </a:t>
            </a:r>
            <a:r>
              <a:rPr sz="3200" dirty="0">
                <a:latin typeface="Arial"/>
                <a:cs typeface="Arial"/>
              </a:rPr>
              <a:t>Health</a:t>
            </a:r>
            <a:r>
              <a:rPr sz="3200" spc="-3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Services.</a:t>
            </a:r>
            <a:endParaRPr sz="3200">
              <a:latin typeface="Arial"/>
              <a:cs typeface="Arial"/>
            </a:endParaRPr>
          </a:p>
          <a:p>
            <a:pPr marL="381000" marR="5080" indent="-368300">
              <a:lnSpc>
                <a:spcPts val="3800"/>
              </a:lnSpc>
              <a:spcBef>
                <a:spcPts val="919"/>
              </a:spcBef>
              <a:buChar char="•"/>
              <a:tabLst>
                <a:tab pos="380365" algn="l"/>
                <a:tab pos="381000" algn="l"/>
              </a:tabLst>
            </a:pPr>
            <a:r>
              <a:rPr sz="3200" spc="15" dirty="0">
                <a:latin typeface="Arial"/>
                <a:cs typeface="Arial"/>
              </a:rPr>
              <a:t>Formation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-20" dirty="0">
                <a:latin typeface="Arial"/>
                <a:cs typeface="Arial"/>
              </a:rPr>
              <a:t>All </a:t>
            </a:r>
            <a:r>
              <a:rPr sz="3200" spc="5" dirty="0">
                <a:latin typeface="Arial"/>
                <a:cs typeface="Arial"/>
              </a:rPr>
              <a:t>India </a:t>
            </a:r>
            <a:r>
              <a:rPr sz="3200" dirty="0">
                <a:latin typeface="Arial"/>
                <a:cs typeface="Arial"/>
              </a:rPr>
              <a:t>Health </a:t>
            </a:r>
            <a:r>
              <a:rPr sz="3200" spc="5" dirty="0">
                <a:latin typeface="Arial"/>
                <a:cs typeface="Arial"/>
              </a:rPr>
              <a:t>service </a:t>
            </a:r>
            <a:r>
              <a:rPr sz="3200" spc="10" dirty="0">
                <a:latin typeface="Arial"/>
                <a:cs typeface="Arial"/>
              </a:rPr>
              <a:t>on</a:t>
            </a:r>
            <a:r>
              <a:rPr sz="3200" spc="-280" dirty="0">
                <a:latin typeface="Arial"/>
                <a:cs typeface="Arial"/>
              </a:rPr>
              <a:t> </a:t>
            </a:r>
            <a:r>
              <a:rPr sz="3200" spc="10" dirty="0">
                <a:latin typeface="Arial"/>
                <a:cs typeface="Arial"/>
              </a:rPr>
              <a:t>the  </a:t>
            </a:r>
            <a:r>
              <a:rPr sz="3200" spc="15" dirty="0">
                <a:latin typeface="Arial"/>
                <a:cs typeface="Arial"/>
              </a:rPr>
              <a:t>pattern </a:t>
            </a:r>
            <a:r>
              <a:rPr sz="3200" spc="10" dirty="0">
                <a:latin typeface="Arial"/>
                <a:cs typeface="Arial"/>
              </a:rPr>
              <a:t>of </a:t>
            </a:r>
            <a:r>
              <a:rPr sz="3200" spc="5" dirty="0">
                <a:latin typeface="Arial"/>
                <a:cs typeface="Arial"/>
              </a:rPr>
              <a:t>Indian </a:t>
            </a:r>
            <a:r>
              <a:rPr sz="3200" dirty="0">
                <a:latin typeface="Arial"/>
                <a:cs typeface="Arial"/>
              </a:rPr>
              <a:t>Administrative</a:t>
            </a:r>
            <a:r>
              <a:rPr sz="3200" spc="-2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Services.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941" y="300680"/>
            <a:ext cx="697484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5" dirty="0"/>
              <a:t>Chadah</a:t>
            </a:r>
            <a:r>
              <a:rPr sz="4700" spc="-50" dirty="0"/>
              <a:t> </a:t>
            </a:r>
            <a:r>
              <a:rPr sz="4700" dirty="0"/>
              <a:t>Committee,1963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786320" y="1079810"/>
            <a:ext cx="8590915" cy="598487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81000" indent="-368300">
              <a:lnSpc>
                <a:spcPct val="100000"/>
              </a:lnSpc>
              <a:spcBef>
                <a:spcPts val="1019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dirty="0">
                <a:latin typeface="Arial"/>
                <a:cs typeface="Arial"/>
              </a:rPr>
              <a:t>Chairman:</a:t>
            </a:r>
            <a:r>
              <a:rPr sz="3400" spc="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Dr.M.S.Chadah</a:t>
            </a:r>
            <a:endParaRPr sz="3400">
              <a:latin typeface="Arial"/>
              <a:cs typeface="Arial"/>
            </a:endParaRPr>
          </a:p>
          <a:p>
            <a:pPr marL="380365" marR="5080" indent="-368300">
              <a:lnSpc>
                <a:spcPct val="100499"/>
              </a:lnSpc>
              <a:spcBef>
                <a:spcPts val="9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-15" dirty="0">
                <a:latin typeface="Arial"/>
                <a:cs typeface="Arial"/>
              </a:rPr>
              <a:t>the </a:t>
            </a:r>
            <a:r>
              <a:rPr sz="3400" spc="-10" dirty="0">
                <a:latin typeface="Arial"/>
                <a:cs typeface="Arial"/>
              </a:rPr>
              <a:t>arrangement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spc="-5" dirty="0">
                <a:latin typeface="Arial"/>
                <a:cs typeface="Arial"/>
              </a:rPr>
              <a:t>maintenance </a:t>
            </a:r>
            <a:r>
              <a:rPr sz="3400" dirty="0">
                <a:latin typeface="Arial"/>
                <a:cs typeface="Arial"/>
              </a:rPr>
              <a:t>phase of  </a:t>
            </a:r>
            <a:r>
              <a:rPr sz="3400" spc="5" dirty="0">
                <a:latin typeface="Arial"/>
                <a:cs typeface="Arial"/>
              </a:rPr>
              <a:t>National </a:t>
            </a:r>
            <a:r>
              <a:rPr sz="3400" dirty="0">
                <a:latin typeface="Arial"/>
                <a:cs typeface="Arial"/>
              </a:rPr>
              <a:t>Malaria Eradication</a:t>
            </a:r>
            <a:r>
              <a:rPr sz="3400" spc="10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Programme.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3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RECOMMENDATION:</a:t>
            </a:r>
            <a:endParaRPr sz="3400">
              <a:latin typeface="Arial"/>
              <a:cs typeface="Arial"/>
            </a:endParaRPr>
          </a:p>
          <a:p>
            <a:pPr marL="380365" marR="247650" lvl="1">
              <a:lnSpc>
                <a:spcPct val="120100"/>
              </a:lnSpc>
              <a:buSzPct val="97058"/>
              <a:buAutoNum type="arabicPeriod"/>
              <a:tabLst>
                <a:tab pos="953135" algn="l"/>
              </a:tabLst>
            </a:pPr>
            <a:r>
              <a:rPr sz="3400" spc="15" dirty="0">
                <a:latin typeface="Arial"/>
                <a:cs typeface="Arial"/>
              </a:rPr>
              <a:t>igilance </a:t>
            </a:r>
            <a:r>
              <a:rPr sz="3400" dirty="0">
                <a:latin typeface="Arial"/>
                <a:cs typeface="Arial"/>
              </a:rPr>
              <a:t>of </a:t>
            </a:r>
            <a:r>
              <a:rPr sz="3400" spc="10" dirty="0">
                <a:latin typeface="Arial"/>
                <a:cs typeface="Arial"/>
              </a:rPr>
              <a:t>NMEP-PHC </a:t>
            </a:r>
            <a:r>
              <a:rPr sz="3400" dirty="0">
                <a:latin typeface="Arial"/>
                <a:cs typeface="Arial"/>
              </a:rPr>
              <a:t>at </a:t>
            </a:r>
            <a:r>
              <a:rPr sz="3400" spc="15" dirty="0">
                <a:latin typeface="Arial"/>
                <a:cs typeface="Arial"/>
              </a:rPr>
              <a:t>Block </a:t>
            </a:r>
            <a:r>
              <a:rPr sz="3400" spc="10" dirty="0">
                <a:latin typeface="Arial"/>
                <a:cs typeface="Arial"/>
              </a:rPr>
              <a:t>level  </a:t>
            </a:r>
            <a:r>
              <a:rPr sz="3400" spc="-10" dirty="0">
                <a:latin typeface="Arial"/>
                <a:cs typeface="Arial"/>
              </a:rPr>
              <a:t>2.Monthly home </a:t>
            </a:r>
            <a:r>
              <a:rPr sz="3400" spc="5" dirty="0">
                <a:latin typeface="Arial"/>
                <a:cs typeface="Arial"/>
              </a:rPr>
              <a:t>visit- </a:t>
            </a:r>
            <a:r>
              <a:rPr sz="3400" spc="10" dirty="0">
                <a:latin typeface="Arial"/>
                <a:cs typeface="Arial"/>
              </a:rPr>
              <a:t>basic </a:t>
            </a:r>
            <a:r>
              <a:rPr sz="3400" dirty="0">
                <a:latin typeface="Arial"/>
                <a:cs typeface="Arial"/>
              </a:rPr>
              <a:t>health</a:t>
            </a:r>
            <a:r>
              <a:rPr sz="3400" spc="14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worker</a:t>
            </a:r>
            <a:endParaRPr sz="3400">
              <a:latin typeface="Arial"/>
              <a:cs typeface="Arial"/>
            </a:endParaRPr>
          </a:p>
          <a:p>
            <a:pPr marL="380365" marR="1191895">
              <a:lnSpc>
                <a:spcPct val="100499"/>
              </a:lnSpc>
              <a:spcBef>
                <a:spcPts val="905"/>
              </a:spcBef>
              <a:buSzPct val="97058"/>
              <a:buAutoNum type="arabicPeriod" startAt="3"/>
              <a:tabLst>
                <a:tab pos="742950" algn="l"/>
              </a:tabLst>
            </a:pPr>
            <a:r>
              <a:rPr sz="3400" spc="-15" dirty="0">
                <a:latin typeface="Arial"/>
                <a:cs typeface="Arial"/>
              </a:rPr>
              <a:t>One </a:t>
            </a:r>
            <a:r>
              <a:rPr sz="3400" spc="-5" dirty="0">
                <a:latin typeface="Arial"/>
                <a:cs typeface="Arial"/>
              </a:rPr>
              <a:t>Multipurpose </a:t>
            </a:r>
            <a:r>
              <a:rPr sz="3400" dirty="0">
                <a:latin typeface="Arial"/>
                <a:cs typeface="Arial"/>
              </a:rPr>
              <a:t>worker – </a:t>
            </a:r>
            <a:r>
              <a:rPr sz="3400" spc="-5" dirty="0">
                <a:latin typeface="Arial"/>
                <a:cs typeface="Arial"/>
              </a:rPr>
              <a:t>10,000  </a:t>
            </a:r>
            <a:r>
              <a:rPr sz="3400" spc="5" dirty="0">
                <a:latin typeface="Arial"/>
                <a:cs typeface="Arial"/>
              </a:rPr>
              <a:t>population</a:t>
            </a:r>
            <a:endParaRPr sz="3400">
              <a:latin typeface="Arial"/>
              <a:cs typeface="Arial"/>
            </a:endParaRPr>
          </a:p>
          <a:p>
            <a:pPr marL="380365" marR="625475">
              <a:lnSpc>
                <a:spcPct val="100499"/>
              </a:lnSpc>
              <a:spcBef>
                <a:spcPts val="800"/>
              </a:spcBef>
              <a:buSzPct val="97058"/>
              <a:buAutoNum type="arabicPeriod" startAt="3"/>
              <a:tabLst>
                <a:tab pos="742950" algn="l"/>
              </a:tabLst>
            </a:pPr>
            <a:r>
              <a:rPr sz="3400" spc="5" dirty="0">
                <a:latin typeface="Arial"/>
                <a:cs typeface="Arial"/>
              </a:rPr>
              <a:t>They </a:t>
            </a:r>
            <a:r>
              <a:rPr sz="3400" dirty="0">
                <a:latin typeface="Arial"/>
                <a:cs typeface="Arial"/>
              </a:rPr>
              <a:t>work </a:t>
            </a:r>
            <a:r>
              <a:rPr sz="3400" spc="20" dirty="0">
                <a:latin typeface="Arial"/>
                <a:cs typeface="Arial"/>
              </a:rPr>
              <a:t>in </a:t>
            </a:r>
            <a:r>
              <a:rPr sz="3400" dirty="0">
                <a:latin typeface="Arial"/>
                <a:cs typeface="Arial"/>
              </a:rPr>
              <a:t>Malaria </a:t>
            </a:r>
            <a:r>
              <a:rPr sz="3400" spc="15" dirty="0">
                <a:latin typeface="Arial"/>
                <a:cs typeface="Arial"/>
              </a:rPr>
              <a:t>EP </a:t>
            </a:r>
            <a:r>
              <a:rPr sz="3400" dirty="0">
                <a:latin typeface="Arial"/>
                <a:cs typeface="Arial"/>
              </a:rPr>
              <a:t>, </a:t>
            </a:r>
            <a:r>
              <a:rPr sz="3400" spc="10" dirty="0">
                <a:latin typeface="Arial"/>
                <a:cs typeface="Arial"/>
              </a:rPr>
              <a:t>also </a:t>
            </a:r>
            <a:r>
              <a:rPr sz="3400" spc="20" dirty="0">
                <a:latin typeface="Arial"/>
                <a:cs typeface="Arial"/>
              </a:rPr>
              <a:t>in</a:t>
            </a:r>
            <a:r>
              <a:rPr sz="3400" spc="-55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vital  </a:t>
            </a:r>
            <a:r>
              <a:rPr sz="3400" spc="-10" dirty="0">
                <a:latin typeface="Arial"/>
                <a:cs typeface="Arial"/>
              </a:rPr>
              <a:t>statistics </a:t>
            </a:r>
            <a:r>
              <a:rPr sz="3400" dirty="0">
                <a:latin typeface="Arial"/>
                <a:cs typeface="Arial"/>
              </a:rPr>
              <a:t>and </a:t>
            </a:r>
            <a:r>
              <a:rPr sz="3400" spc="10" dirty="0">
                <a:latin typeface="Arial"/>
                <a:cs typeface="Arial"/>
              </a:rPr>
              <a:t>Family </a:t>
            </a:r>
            <a:r>
              <a:rPr sz="3400" spc="15" dirty="0">
                <a:latin typeface="Arial"/>
                <a:cs typeface="Arial"/>
              </a:rPr>
              <a:t>Planning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dirty="0">
                <a:latin typeface="Arial"/>
                <a:cs typeface="Arial"/>
              </a:rPr>
              <a:t>work.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4098" y="341409"/>
            <a:ext cx="7021830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-10" dirty="0"/>
              <a:t>Mukerji </a:t>
            </a:r>
            <a:r>
              <a:rPr sz="4700" spc="5" dirty="0"/>
              <a:t>Committee,</a:t>
            </a:r>
            <a:r>
              <a:rPr sz="4700" spc="-75" dirty="0"/>
              <a:t> </a:t>
            </a:r>
            <a:r>
              <a:rPr sz="4700" spc="-20" dirty="0"/>
              <a:t>1965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867706" y="1318956"/>
            <a:ext cx="9104630" cy="5972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5080" indent="-368300">
              <a:lnSpc>
                <a:spcPct val="110300"/>
              </a:lnSpc>
              <a:spcBef>
                <a:spcPts val="1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-5" dirty="0">
                <a:latin typeface="Arial"/>
                <a:cs typeface="Arial"/>
              </a:rPr>
              <a:t>Separate </a:t>
            </a:r>
            <a:r>
              <a:rPr sz="3400" spc="-20" dirty="0">
                <a:latin typeface="Arial"/>
                <a:cs typeface="Arial"/>
              </a:rPr>
              <a:t>staff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family </a:t>
            </a:r>
            <a:r>
              <a:rPr sz="3400" spc="10" dirty="0">
                <a:latin typeface="Arial"/>
                <a:cs typeface="Arial"/>
              </a:rPr>
              <a:t>planning </a:t>
            </a:r>
            <a:r>
              <a:rPr sz="3400" spc="-15" dirty="0">
                <a:latin typeface="Arial"/>
                <a:cs typeface="Arial"/>
              </a:rPr>
              <a:t>Programme  </a:t>
            </a:r>
            <a:r>
              <a:rPr sz="3400" dirty="0">
                <a:latin typeface="Arial"/>
                <a:cs typeface="Arial"/>
              </a:rPr>
              <a:t>and </a:t>
            </a:r>
            <a:r>
              <a:rPr sz="3400" spc="-10" dirty="0">
                <a:latin typeface="Arial"/>
                <a:cs typeface="Arial"/>
              </a:rPr>
              <a:t>separate </a:t>
            </a:r>
            <a:r>
              <a:rPr sz="3400" spc="-20" dirty="0">
                <a:latin typeface="Arial"/>
                <a:cs typeface="Arial"/>
              </a:rPr>
              <a:t>staff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Malaria Eradication  </a:t>
            </a:r>
            <a:r>
              <a:rPr sz="3400" spc="-10" dirty="0">
                <a:latin typeface="Arial"/>
                <a:cs typeface="Arial"/>
              </a:rPr>
              <a:t>Programme. </a:t>
            </a:r>
            <a:r>
              <a:rPr sz="3400" spc="20" dirty="0">
                <a:latin typeface="Arial"/>
                <a:cs typeface="Arial"/>
              </a:rPr>
              <a:t>Delink </a:t>
            </a:r>
            <a:r>
              <a:rPr sz="3400" dirty="0">
                <a:latin typeface="Arial"/>
                <a:cs typeface="Arial"/>
              </a:rPr>
              <a:t>Malaria </a:t>
            </a:r>
            <a:r>
              <a:rPr sz="3400" spc="5" dirty="0">
                <a:latin typeface="Arial"/>
                <a:cs typeface="Arial"/>
              </a:rPr>
              <a:t>Activities </a:t>
            </a:r>
            <a:r>
              <a:rPr sz="3400" spc="-20" dirty="0">
                <a:latin typeface="Arial"/>
                <a:cs typeface="Arial"/>
              </a:rPr>
              <a:t>from  </a:t>
            </a:r>
            <a:r>
              <a:rPr sz="3400" spc="10" dirty="0">
                <a:latin typeface="Arial"/>
                <a:cs typeface="Arial"/>
              </a:rPr>
              <a:t>Family</a:t>
            </a:r>
            <a:r>
              <a:rPr sz="3400" spc="-50" dirty="0">
                <a:latin typeface="Arial"/>
                <a:cs typeface="Arial"/>
              </a:rPr>
              <a:t> </a:t>
            </a:r>
            <a:r>
              <a:rPr sz="3400" spc="15" dirty="0">
                <a:latin typeface="Arial"/>
                <a:cs typeface="Arial"/>
              </a:rPr>
              <a:t>Planning</a:t>
            </a:r>
            <a:endParaRPr sz="3400">
              <a:latin typeface="Arial"/>
              <a:cs typeface="Arial"/>
            </a:endParaRPr>
          </a:p>
          <a:p>
            <a:pPr marL="381000" marR="118745" indent="-368300">
              <a:lnSpc>
                <a:spcPct val="110300"/>
              </a:lnSpc>
              <a:spcBef>
                <a:spcPts val="9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5" dirty="0">
                <a:latin typeface="Arial"/>
                <a:cs typeface="Arial"/>
              </a:rPr>
              <a:t>The </a:t>
            </a:r>
            <a:r>
              <a:rPr sz="3400" spc="10" dirty="0">
                <a:latin typeface="Arial"/>
                <a:cs typeface="Arial"/>
              </a:rPr>
              <a:t>Family planning </a:t>
            </a:r>
            <a:r>
              <a:rPr sz="3400" dirty="0">
                <a:latin typeface="Arial"/>
                <a:cs typeface="Arial"/>
              </a:rPr>
              <a:t>assistant were </a:t>
            </a:r>
            <a:r>
              <a:rPr sz="3400" spc="-25" dirty="0">
                <a:latin typeface="Arial"/>
                <a:cs typeface="Arial"/>
              </a:rPr>
              <a:t>to </a:t>
            </a:r>
            <a:r>
              <a:rPr sz="3400" dirty="0">
                <a:latin typeface="Arial"/>
                <a:cs typeface="Arial"/>
              </a:rPr>
              <a:t>do </a:t>
            </a:r>
            <a:r>
              <a:rPr sz="3400" spc="-15" dirty="0">
                <a:latin typeface="Arial"/>
                <a:cs typeface="Arial"/>
              </a:rPr>
              <a:t>the  </a:t>
            </a:r>
            <a:r>
              <a:rPr sz="3400" dirty="0">
                <a:latin typeface="Arial"/>
                <a:cs typeface="Arial"/>
              </a:rPr>
              <a:t>family </a:t>
            </a:r>
            <a:r>
              <a:rPr sz="3400" spc="10" dirty="0">
                <a:latin typeface="Arial"/>
                <a:cs typeface="Arial"/>
              </a:rPr>
              <a:t>planning </a:t>
            </a:r>
            <a:r>
              <a:rPr sz="3400" dirty="0">
                <a:latin typeface="Arial"/>
                <a:cs typeface="Arial"/>
              </a:rPr>
              <a:t>duties</a:t>
            </a:r>
            <a:r>
              <a:rPr sz="3400" spc="-50" dirty="0">
                <a:latin typeface="Arial"/>
                <a:cs typeface="Arial"/>
              </a:rPr>
              <a:t> </a:t>
            </a:r>
            <a:r>
              <a:rPr sz="3400" spc="10" dirty="0">
                <a:latin typeface="Arial"/>
                <a:cs typeface="Arial"/>
              </a:rPr>
              <a:t>only.</a:t>
            </a:r>
            <a:endParaRPr sz="3400">
              <a:latin typeface="Arial"/>
              <a:cs typeface="Arial"/>
            </a:endParaRPr>
          </a:p>
          <a:p>
            <a:pPr marL="381000" marR="469265" indent="-368300">
              <a:lnSpc>
                <a:spcPct val="111200"/>
              </a:lnSpc>
              <a:spcBef>
                <a:spcPts val="765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15" dirty="0">
                <a:latin typeface="Arial"/>
                <a:cs typeface="Arial"/>
              </a:rPr>
              <a:t>Basic </a:t>
            </a:r>
            <a:r>
              <a:rPr sz="3400" dirty="0">
                <a:latin typeface="Arial"/>
                <a:cs typeface="Arial"/>
              </a:rPr>
              <a:t>health </a:t>
            </a:r>
            <a:r>
              <a:rPr sz="3400" spc="-5" dirty="0">
                <a:latin typeface="Arial"/>
                <a:cs typeface="Arial"/>
              </a:rPr>
              <a:t>workers </a:t>
            </a:r>
            <a:r>
              <a:rPr sz="3400" dirty="0">
                <a:latin typeface="Arial"/>
                <a:cs typeface="Arial"/>
              </a:rPr>
              <a:t>were </a:t>
            </a:r>
            <a:r>
              <a:rPr sz="3400" spc="-25" dirty="0">
                <a:latin typeface="Arial"/>
                <a:cs typeface="Arial"/>
              </a:rPr>
              <a:t>to </a:t>
            </a:r>
            <a:r>
              <a:rPr sz="3400" dirty="0">
                <a:latin typeface="Arial"/>
                <a:cs typeface="Arial"/>
              </a:rPr>
              <a:t>be </a:t>
            </a:r>
            <a:r>
              <a:rPr sz="3400" spc="10" dirty="0">
                <a:latin typeface="Arial"/>
                <a:cs typeface="Arial"/>
              </a:rPr>
              <a:t>utilized </a:t>
            </a:r>
            <a:r>
              <a:rPr sz="3400" spc="-15" dirty="0">
                <a:latin typeface="Arial"/>
                <a:cs typeface="Arial"/>
              </a:rPr>
              <a:t>for  </a:t>
            </a:r>
            <a:r>
              <a:rPr sz="3400" spc="-5" dirty="0">
                <a:latin typeface="Arial"/>
                <a:cs typeface="Arial"/>
              </a:rPr>
              <a:t>purposes </a:t>
            </a:r>
            <a:r>
              <a:rPr sz="3400" spc="-10" dirty="0">
                <a:latin typeface="Arial"/>
                <a:cs typeface="Arial"/>
              </a:rPr>
              <a:t>other than </a:t>
            </a:r>
            <a:r>
              <a:rPr sz="3400" spc="10" dirty="0">
                <a:latin typeface="Arial"/>
                <a:cs typeface="Arial"/>
              </a:rPr>
              <a:t>Family planning </a:t>
            </a:r>
            <a:r>
              <a:rPr sz="3400" spc="20" dirty="0">
                <a:latin typeface="Arial"/>
                <a:cs typeface="Arial"/>
              </a:rPr>
              <a:t>like  </a:t>
            </a:r>
            <a:r>
              <a:rPr sz="3400" spc="-5" dirty="0">
                <a:latin typeface="Arial"/>
                <a:cs typeface="Arial"/>
              </a:rPr>
              <a:t>maintenance </a:t>
            </a:r>
            <a:r>
              <a:rPr sz="3400" dirty="0">
                <a:latin typeface="Arial"/>
                <a:cs typeface="Arial"/>
              </a:rPr>
              <a:t>phase of Malaria, </a:t>
            </a:r>
            <a:r>
              <a:rPr sz="3400" spc="5" dirty="0">
                <a:latin typeface="Arial"/>
                <a:cs typeface="Arial"/>
              </a:rPr>
              <a:t>smallpox,  </a:t>
            </a:r>
            <a:r>
              <a:rPr sz="3400" dirty="0">
                <a:latin typeface="Arial"/>
                <a:cs typeface="Arial"/>
              </a:rPr>
              <a:t>leprosy and</a:t>
            </a:r>
            <a:r>
              <a:rPr sz="3400" spc="10" dirty="0">
                <a:latin typeface="Arial"/>
                <a:cs typeface="Arial"/>
              </a:rPr>
              <a:t> </a:t>
            </a:r>
            <a:r>
              <a:rPr sz="3400" spc="-15" dirty="0">
                <a:latin typeface="Arial"/>
                <a:cs typeface="Arial"/>
              </a:rPr>
              <a:t>trachoma.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1956" y="634991"/>
            <a:ext cx="5967095" cy="742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700" spc="-10" dirty="0"/>
              <a:t>Jain </a:t>
            </a:r>
            <a:r>
              <a:rPr sz="4700" spc="10" dirty="0"/>
              <a:t>Committee</a:t>
            </a:r>
            <a:r>
              <a:rPr sz="4700" spc="-90" dirty="0"/>
              <a:t> </a:t>
            </a:r>
            <a:r>
              <a:rPr sz="4700" spc="-15" dirty="0"/>
              <a:t>1966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1030478" y="1731460"/>
            <a:ext cx="7631430" cy="3583304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381000" indent="-368300">
              <a:lnSpc>
                <a:spcPct val="100000"/>
              </a:lnSpc>
              <a:spcBef>
                <a:spcPts val="1019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-15" dirty="0">
                <a:latin typeface="Arial"/>
                <a:cs typeface="Arial"/>
              </a:rPr>
              <a:t>One </a:t>
            </a:r>
            <a:r>
              <a:rPr sz="3400" dirty="0">
                <a:latin typeface="Arial"/>
                <a:cs typeface="Arial"/>
              </a:rPr>
              <a:t>bed per 1000</a:t>
            </a:r>
            <a:r>
              <a:rPr sz="3400" spc="105" dirty="0">
                <a:latin typeface="Arial"/>
                <a:cs typeface="Arial"/>
              </a:rPr>
              <a:t> </a:t>
            </a:r>
            <a:r>
              <a:rPr sz="3400" spc="5" dirty="0">
                <a:latin typeface="Arial"/>
                <a:cs typeface="Arial"/>
              </a:rPr>
              <a:t>population.</a:t>
            </a:r>
            <a:endParaRPr sz="3400">
              <a:latin typeface="Arial"/>
              <a:cs typeface="Arial"/>
            </a:endParaRPr>
          </a:p>
          <a:p>
            <a:pPr marL="381000" indent="-368300">
              <a:lnSpc>
                <a:spcPct val="100000"/>
              </a:lnSpc>
              <a:spcBef>
                <a:spcPts val="925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-15" dirty="0">
                <a:latin typeface="Arial"/>
                <a:cs typeface="Arial"/>
              </a:rPr>
              <a:t>One </a:t>
            </a:r>
            <a:r>
              <a:rPr sz="3400" dirty="0">
                <a:latin typeface="Arial"/>
                <a:cs typeface="Arial"/>
              </a:rPr>
              <a:t>50 beds hospital at </a:t>
            </a:r>
            <a:r>
              <a:rPr sz="3400" spc="10" dirty="0">
                <a:latin typeface="Arial"/>
                <a:cs typeface="Arial"/>
              </a:rPr>
              <a:t>Taluka</a:t>
            </a:r>
            <a:r>
              <a:rPr sz="3400" spc="20" dirty="0">
                <a:latin typeface="Arial"/>
                <a:cs typeface="Arial"/>
              </a:rPr>
              <a:t> </a:t>
            </a:r>
            <a:r>
              <a:rPr sz="3400" spc="15" dirty="0">
                <a:latin typeface="Arial"/>
                <a:cs typeface="Arial"/>
              </a:rPr>
              <a:t>level.</a:t>
            </a:r>
            <a:endParaRPr sz="3400">
              <a:latin typeface="Arial"/>
              <a:cs typeface="Arial"/>
            </a:endParaRPr>
          </a:p>
          <a:p>
            <a:pPr marL="380365" marR="80645" indent="-368300">
              <a:lnSpc>
                <a:spcPct val="100499"/>
              </a:lnSpc>
              <a:spcBef>
                <a:spcPts val="8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10" dirty="0">
                <a:latin typeface="Arial"/>
                <a:cs typeface="Arial"/>
              </a:rPr>
              <a:t>Enhancing </a:t>
            </a:r>
            <a:r>
              <a:rPr sz="3400" spc="-15" dirty="0">
                <a:latin typeface="Arial"/>
                <a:cs typeface="Arial"/>
              </a:rPr>
              <a:t>maternity </a:t>
            </a:r>
            <a:r>
              <a:rPr sz="3400" spc="5" dirty="0">
                <a:latin typeface="Arial"/>
                <a:cs typeface="Arial"/>
              </a:rPr>
              <a:t>facilities </a:t>
            </a:r>
            <a:r>
              <a:rPr sz="3400" dirty="0">
                <a:latin typeface="Arial"/>
                <a:cs typeface="Arial"/>
              </a:rPr>
              <a:t>at each  </a:t>
            </a:r>
            <a:r>
              <a:rPr sz="3400" spc="15" dirty="0">
                <a:latin typeface="Arial"/>
                <a:cs typeface="Arial"/>
              </a:rPr>
              <a:t>level.</a:t>
            </a:r>
            <a:endParaRPr sz="3400">
              <a:latin typeface="Arial"/>
              <a:cs typeface="Arial"/>
            </a:endParaRPr>
          </a:p>
          <a:p>
            <a:pPr marL="380365" marR="5080" indent="-368300">
              <a:lnSpc>
                <a:spcPct val="100499"/>
              </a:lnSpc>
              <a:spcBef>
                <a:spcPts val="800"/>
              </a:spcBef>
              <a:buChar char="•"/>
              <a:tabLst>
                <a:tab pos="380365" algn="l"/>
                <a:tab pos="381000" algn="l"/>
              </a:tabLst>
            </a:pPr>
            <a:r>
              <a:rPr sz="3400" spc="5" dirty="0">
                <a:latin typeface="Arial"/>
                <a:cs typeface="Arial"/>
              </a:rPr>
              <a:t>Health </a:t>
            </a:r>
            <a:r>
              <a:rPr sz="3400" dirty="0">
                <a:latin typeface="Arial"/>
                <a:cs typeface="Arial"/>
              </a:rPr>
              <a:t>insurance </a:t>
            </a:r>
            <a:r>
              <a:rPr sz="3400" spc="-15" dirty="0">
                <a:latin typeface="Arial"/>
                <a:cs typeface="Arial"/>
              </a:rPr>
              <a:t>for </a:t>
            </a:r>
            <a:r>
              <a:rPr sz="3400" dirty="0">
                <a:latin typeface="Arial"/>
                <a:cs typeface="Arial"/>
              </a:rPr>
              <a:t>larger </a:t>
            </a:r>
            <a:r>
              <a:rPr sz="3400" spc="5" dirty="0">
                <a:latin typeface="Arial"/>
                <a:cs typeface="Arial"/>
              </a:rPr>
              <a:t>population  </a:t>
            </a:r>
            <a:r>
              <a:rPr sz="3400" spc="-5" dirty="0">
                <a:latin typeface="Arial"/>
                <a:cs typeface="Arial"/>
              </a:rPr>
              <a:t>coverage.</a:t>
            </a:r>
            <a:endParaRPr sz="3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1149</Words>
  <Application>Microsoft Office PowerPoint</Application>
  <PresentationFormat>Custom</PresentationFormat>
  <Paragraphs>184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PowerPoint Presentation</vt:lpstr>
      <vt:lpstr>Planning :</vt:lpstr>
      <vt:lpstr>Bhore Committee (Health survey and  Development Committee,1946)</vt:lpstr>
      <vt:lpstr>PowerPoint Presentation</vt:lpstr>
      <vt:lpstr>Mudaliar Committee (Health survey  and planning committee,1962)</vt:lpstr>
      <vt:lpstr>Recommendations</vt:lpstr>
      <vt:lpstr>Chadah Committee,1963</vt:lpstr>
      <vt:lpstr>Mukerji Committee, 1965</vt:lpstr>
      <vt:lpstr>Jain Committee 1966</vt:lpstr>
      <vt:lpstr>Jungalwalla Committee, 1967</vt:lpstr>
      <vt:lpstr>Recommendations</vt:lpstr>
      <vt:lpstr>Kartar Singh Committee,1973</vt:lpstr>
      <vt:lpstr>Recommendations</vt:lpstr>
      <vt:lpstr>Shrivastav Committee, 1975</vt:lpstr>
      <vt:lpstr>Rural health scheme,1977</vt:lpstr>
      <vt:lpstr>Health for all by 2000 AD  (Report of working group 1981)</vt:lpstr>
      <vt:lpstr>Five Year Plan</vt:lpstr>
      <vt:lpstr>Five year Plan</vt:lpstr>
      <vt:lpstr>Eleventh Five Year Plan (2007- 2012) Goals :-</vt:lpstr>
      <vt:lpstr>Thrust Areas during Eleventh Plan</vt:lpstr>
      <vt:lpstr>Achievements during the plan periods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Rahul Sharma</cp:lastModifiedBy>
  <cp:revision>3</cp:revision>
  <dcterms:created xsi:type="dcterms:W3CDTF">2023-01-12T10:52:37Z</dcterms:created>
  <dcterms:modified xsi:type="dcterms:W3CDTF">2023-08-28T10:27:35Z</dcterms:modified>
</cp:coreProperties>
</file>