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42"/>
  </p:notesMasterIdLst>
  <p:sldIdLst>
    <p:sldId id="318"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48601"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602"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048603"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048604"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3" name="Group 3"/>
          <p:cNvGrpSpPr/>
          <p:nvPr/>
        </p:nvGrpSpPr>
        <p:grpSpPr>
          <a:xfrm>
            <a:off x="3886200" y="1267731"/>
            <a:ext cx="1371600" cy="548640"/>
            <a:chOff x="5318306" y="1386268"/>
            <a:chExt cx="1567331" cy="645295"/>
          </a:xfrm>
        </p:grpSpPr>
        <p:cxnSp>
          <p:nvCxnSpPr>
            <p:cNvPr id="3145728" name="Straight Connector 16"/>
            <p:cNvCxnSpPr>
              <a:cxnSpLocks/>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45729" name="Straight Connector 17"/>
            <p:cNvCxnSpPr>
              <a:cxnSpLocks/>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45730" name="Straight Connector 18"/>
            <p:cNvCxnSpPr>
              <a:cxnSpLocks/>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48605"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1048606"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1048607"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478B3EBD-0485-4710-B699-FCC1E12AC9EC}" type="datetimeFigureOut">
              <a:rPr lang="en-US" smtClean="0"/>
              <a:pPr/>
              <a:t>29-Aug-23</a:t>
            </a:fld>
            <a:endParaRPr lang="en-US"/>
          </a:p>
        </p:txBody>
      </p:sp>
      <p:sp>
        <p:nvSpPr>
          <p:cNvPr id="1048608"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en-US"/>
          </a:p>
        </p:txBody>
      </p:sp>
      <p:sp>
        <p:nvSpPr>
          <p:cNvPr id="1048609"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07F63E46-F6DF-47F8-9C08-64F85D1D79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94" name="Title 1"/>
          <p:cNvSpPr>
            <a:spLocks noGrp="1"/>
          </p:cNvSpPr>
          <p:nvPr>
            <p:ph type="title"/>
          </p:nvPr>
        </p:nvSpPr>
        <p:spPr/>
        <p:txBody>
          <a:bodyPr/>
          <a:lstStyle/>
          <a:p>
            <a:r>
              <a:rPr lang="en-US"/>
              <a:t>Click to edit Master title style</a:t>
            </a:r>
            <a:endParaRPr lang="en-US" dirty="0"/>
          </a:p>
        </p:txBody>
      </p:sp>
      <p:sp>
        <p:nvSpPr>
          <p:cNvPr id="1048695"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96" name="Date Placeholder 3"/>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697" name="Footer Placeholder 4"/>
          <p:cNvSpPr>
            <a:spLocks noGrp="1"/>
          </p:cNvSpPr>
          <p:nvPr>
            <p:ph type="ftr" sz="quarter" idx="11"/>
          </p:nvPr>
        </p:nvSpPr>
        <p:spPr/>
        <p:txBody>
          <a:bodyPr/>
          <a:lstStyle/>
          <a:p>
            <a:endParaRPr lang="en-US"/>
          </a:p>
        </p:txBody>
      </p:sp>
      <p:sp>
        <p:nvSpPr>
          <p:cNvPr id="1048698" name="Slide Number Placeholder 5"/>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81"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1048682"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83" name="Date Placeholder 3"/>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684" name="Footer Placeholder 4"/>
          <p:cNvSpPr>
            <a:spLocks noGrp="1"/>
          </p:cNvSpPr>
          <p:nvPr>
            <p:ph type="ftr" sz="quarter" idx="11"/>
          </p:nvPr>
        </p:nvSpPr>
        <p:spPr/>
        <p:txBody>
          <a:bodyPr/>
          <a:lstStyle/>
          <a:p>
            <a:endParaRPr lang="en-US"/>
          </a:p>
        </p:txBody>
      </p:sp>
      <p:sp>
        <p:nvSpPr>
          <p:cNvPr id="1048685" name="Slide Number Placeholder 5"/>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2" name="Title 1"/>
          <p:cNvSpPr>
            <a:spLocks noGrp="1"/>
          </p:cNvSpPr>
          <p:nvPr>
            <p:ph type="title"/>
          </p:nvPr>
        </p:nvSpPr>
        <p:spPr/>
        <p:txBody>
          <a:bodyPr/>
          <a:lstStyle/>
          <a:p>
            <a:r>
              <a:rPr lang="en-US"/>
              <a:t>Click to edit Master title style</a:t>
            </a:r>
            <a:endParaRPr lang="en-US" dirty="0"/>
          </a:p>
        </p:txBody>
      </p:sp>
      <p:sp>
        <p:nvSpPr>
          <p:cNvPr id="104858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84" name="Date Placeholder 6"/>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585" name="Footer Placeholder 7"/>
          <p:cNvSpPr>
            <a:spLocks noGrp="1"/>
          </p:cNvSpPr>
          <p:nvPr>
            <p:ph type="ftr" sz="quarter" idx="11"/>
          </p:nvPr>
        </p:nvSpPr>
        <p:spPr/>
        <p:txBody>
          <a:bodyPr/>
          <a:lstStyle/>
          <a:p>
            <a:endParaRPr lang="en-US"/>
          </a:p>
        </p:txBody>
      </p:sp>
      <p:sp>
        <p:nvSpPr>
          <p:cNvPr id="1048586" name="Slide Number Placeholder 8"/>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1048699"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00"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048701"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048702"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3" name="Group 30"/>
          <p:cNvGrpSpPr/>
          <p:nvPr/>
        </p:nvGrpSpPr>
        <p:grpSpPr>
          <a:xfrm>
            <a:off x="3886200" y="1267731"/>
            <a:ext cx="1371600" cy="548640"/>
            <a:chOff x="5318306" y="1386268"/>
            <a:chExt cx="1567331" cy="645295"/>
          </a:xfrm>
        </p:grpSpPr>
        <p:cxnSp>
          <p:nvCxnSpPr>
            <p:cNvPr id="3145731" name="Straight Connector 31"/>
            <p:cNvCxnSpPr>
              <a:cxnSpLocks/>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45732" name="Straight Connector 32"/>
            <p:cNvCxnSpPr>
              <a:cxnSpLocks/>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45733" name="Straight Connector 33"/>
            <p:cNvCxnSpPr>
              <a:cxnSpLocks/>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48703"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1048704"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05"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478B3EBD-0485-4710-B699-FCC1E12AC9EC}" type="datetimeFigureOut">
              <a:rPr lang="en-US" smtClean="0"/>
              <a:pPr/>
              <a:t>29-Aug-23</a:t>
            </a:fld>
            <a:endParaRPr lang="en-US"/>
          </a:p>
        </p:txBody>
      </p:sp>
      <p:sp>
        <p:nvSpPr>
          <p:cNvPr id="1048706" name="Footer Placeholder 4"/>
          <p:cNvSpPr>
            <a:spLocks noGrp="1"/>
          </p:cNvSpPr>
          <p:nvPr>
            <p:ph type="ftr" sz="quarter" idx="11"/>
          </p:nvPr>
        </p:nvSpPr>
        <p:spPr>
          <a:xfrm>
            <a:off x="1104679" y="5211060"/>
            <a:ext cx="4430268" cy="228600"/>
          </a:xfrm>
        </p:spPr>
        <p:txBody>
          <a:bodyPr/>
          <a:lstStyle>
            <a:lvl1pPr algn="l"/>
          </a:lstStyle>
          <a:p>
            <a:endParaRPr lang="en-US"/>
          </a:p>
        </p:txBody>
      </p:sp>
      <p:sp>
        <p:nvSpPr>
          <p:cNvPr id="1048707" name="Slide Number Placeholder 5"/>
          <p:cNvSpPr>
            <a:spLocks noGrp="1"/>
          </p:cNvSpPr>
          <p:nvPr>
            <p:ph type="sldNum" sz="quarter" idx="12"/>
          </p:nvPr>
        </p:nvSpPr>
        <p:spPr>
          <a:xfrm>
            <a:off x="6453378" y="5211060"/>
            <a:ext cx="1584198" cy="228600"/>
          </a:xfrm>
        </p:spPr>
        <p:txBody>
          <a:bodyPr/>
          <a:lstStyle/>
          <a:p>
            <a:fld id="{07F63E46-F6DF-47F8-9C08-64F85D1D79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08" name="Title 1"/>
          <p:cNvSpPr>
            <a:spLocks noGrp="1"/>
          </p:cNvSpPr>
          <p:nvPr>
            <p:ph type="title"/>
          </p:nvPr>
        </p:nvSpPr>
        <p:spPr/>
        <p:txBody>
          <a:bodyPr/>
          <a:lstStyle/>
          <a:p>
            <a:r>
              <a:rPr lang="en-US"/>
              <a:t>Click to edit Master title style</a:t>
            </a:r>
            <a:endParaRPr lang="en-US" dirty="0"/>
          </a:p>
        </p:txBody>
      </p:sp>
      <p:sp>
        <p:nvSpPr>
          <p:cNvPr id="1048709"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10"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11" name="Date Placeholder 4"/>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712" name="Footer Placeholder 5"/>
          <p:cNvSpPr>
            <a:spLocks noGrp="1"/>
          </p:cNvSpPr>
          <p:nvPr>
            <p:ph type="ftr" sz="quarter" idx="11"/>
          </p:nvPr>
        </p:nvSpPr>
        <p:spPr/>
        <p:txBody>
          <a:bodyPr/>
          <a:lstStyle/>
          <a:p>
            <a:endParaRPr lang="en-US"/>
          </a:p>
        </p:txBody>
      </p:sp>
      <p:sp>
        <p:nvSpPr>
          <p:cNvPr id="1048713" name="Slide Number Placeholder 6"/>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14" name="Title 1"/>
          <p:cNvSpPr>
            <a:spLocks noGrp="1"/>
          </p:cNvSpPr>
          <p:nvPr>
            <p:ph type="title"/>
          </p:nvPr>
        </p:nvSpPr>
        <p:spPr/>
        <p:txBody>
          <a:bodyPr/>
          <a:lstStyle/>
          <a:p>
            <a:r>
              <a:rPr lang="en-US"/>
              <a:t>Click to edit Master title style</a:t>
            </a:r>
            <a:endParaRPr lang="en-US" dirty="0"/>
          </a:p>
        </p:txBody>
      </p:sp>
      <p:sp>
        <p:nvSpPr>
          <p:cNvPr id="1048715"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16"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17"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18"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19" name="Date Placeholder 6"/>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720" name="Footer Placeholder 7"/>
          <p:cNvSpPr>
            <a:spLocks noGrp="1"/>
          </p:cNvSpPr>
          <p:nvPr>
            <p:ph type="ftr" sz="quarter" idx="11"/>
          </p:nvPr>
        </p:nvSpPr>
        <p:spPr/>
        <p:txBody>
          <a:bodyPr/>
          <a:lstStyle/>
          <a:p>
            <a:endParaRPr lang="en-US"/>
          </a:p>
        </p:txBody>
      </p:sp>
      <p:sp>
        <p:nvSpPr>
          <p:cNvPr id="1048721" name="Slide Number Placeholder 8"/>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77" name="Title 1"/>
          <p:cNvSpPr>
            <a:spLocks noGrp="1"/>
          </p:cNvSpPr>
          <p:nvPr>
            <p:ph type="title"/>
          </p:nvPr>
        </p:nvSpPr>
        <p:spPr/>
        <p:txBody>
          <a:bodyPr/>
          <a:lstStyle/>
          <a:p>
            <a:r>
              <a:rPr lang="en-US"/>
              <a:t>Click to edit Master title style</a:t>
            </a:r>
            <a:endParaRPr lang="en-US" dirty="0"/>
          </a:p>
        </p:txBody>
      </p:sp>
      <p:sp>
        <p:nvSpPr>
          <p:cNvPr id="1048678" name="Date Placeholder 2"/>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679" name="Footer Placeholder 3"/>
          <p:cNvSpPr>
            <a:spLocks noGrp="1"/>
          </p:cNvSpPr>
          <p:nvPr>
            <p:ph type="ftr" sz="quarter" idx="11"/>
          </p:nvPr>
        </p:nvSpPr>
        <p:spPr/>
        <p:txBody>
          <a:bodyPr/>
          <a:lstStyle/>
          <a:p>
            <a:endParaRPr lang="en-US"/>
          </a:p>
        </p:txBody>
      </p:sp>
      <p:sp>
        <p:nvSpPr>
          <p:cNvPr id="1048680" name="Slide Number Placeholder 4"/>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73" name="Date Placeholder 1"/>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674" name="Footer Placeholder 2"/>
          <p:cNvSpPr>
            <a:spLocks noGrp="1"/>
          </p:cNvSpPr>
          <p:nvPr>
            <p:ph type="ftr" sz="quarter" idx="11"/>
          </p:nvPr>
        </p:nvSpPr>
        <p:spPr/>
        <p:txBody>
          <a:bodyPr/>
          <a:lstStyle/>
          <a:p>
            <a:endParaRPr lang="en-US"/>
          </a:p>
        </p:txBody>
      </p:sp>
      <p:sp>
        <p:nvSpPr>
          <p:cNvPr id="1048675" name="Slide Number Placeholder 3"/>
          <p:cNvSpPr>
            <a:spLocks noGrp="1"/>
          </p:cNvSpPr>
          <p:nvPr>
            <p:ph type="sldNum" sz="quarter" idx="12"/>
          </p:nvPr>
        </p:nvSpPr>
        <p:spPr/>
        <p:txBody>
          <a:bodyPr/>
          <a:lstStyle/>
          <a:p>
            <a:fld id="{07F63E46-F6DF-47F8-9C08-64F85D1D79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722"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723"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724"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1048725"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26"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27" name="Date Placeholder 7"/>
          <p:cNvSpPr>
            <a:spLocks noGrp="1"/>
          </p:cNvSpPr>
          <p:nvPr>
            <p:ph type="dt" sz="half" idx="10"/>
          </p:nvPr>
        </p:nvSpPr>
        <p:spPr/>
        <p:txBody>
          <a:bodyPr/>
          <a:lstStyle/>
          <a:p>
            <a:fld id="{478B3EBD-0485-4710-B699-FCC1E12AC9EC}" type="datetimeFigureOut">
              <a:rPr lang="en-US" smtClean="0"/>
              <a:pPr/>
              <a:t>29-Aug-23</a:t>
            </a:fld>
            <a:endParaRPr lang="en-US"/>
          </a:p>
        </p:txBody>
      </p:sp>
      <p:sp>
        <p:nvSpPr>
          <p:cNvPr id="1048728" name="Footer Placeholder 8"/>
          <p:cNvSpPr>
            <a:spLocks noGrp="1"/>
          </p:cNvSpPr>
          <p:nvPr>
            <p:ph type="ftr" sz="quarter" idx="11"/>
          </p:nvPr>
        </p:nvSpPr>
        <p:spPr/>
        <p:txBody>
          <a:bodyPr/>
          <a:lstStyle>
            <a:lvl1pPr algn="r"/>
          </a:lstStyle>
          <a:p>
            <a:endParaRPr lang="en-US"/>
          </a:p>
        </p:txBody>
      </p:sp>
      <p:sp>
        <p:nvSpPr>
          <p:cNvPr id="1048729"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07F63E46-F6DF-47F8-9C08-64F85D1D7974}" type="slidenum">
              <a:rPr lang="en-US" smtClean="0"/>
              <a:pPr/>
              <a:t>‹#›</a:t>
            </a:fld>
            <a:endParaRPr lang="en-US"/>
          </a:p>
        </p:txBody>
      </p:sp>
      <p:sp>
        <p:nvSpPr>
          <p:cNvPr id="1048730"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86"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687"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1048688"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48689"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90"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78B3EBD-0485-4710-B699-FCC1E12AC9EC}" type="datetimeFigureOut">
              <a:rPr lang="en-US" smtClean="0"/>
              <a:pPr/>
              <a:t>29-Aug-23</a:t>
            </a:fld>
            <a:endParaRPr lang="en-US"/>
          </a:p>
        </p:txBody>
      </p:sp>
      <p:sp>
        <p:nvSpPr>
          <p:cNvPr id="1048691"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1048692"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07F63E46-F6DF-47F8-9C08-64F85D1D7974}" type="slidenum">
              <a:rPr lang="en-US" smtClean="0"/>
              <a:pPr/>
              <a:t>‹#›</a:t>
            </a:fld>
            <a:endParaRPr lang="en-US"/>
          </a:p>
        </p:txBody>
      </p:sp>
      <p:sp>
        <p:nvSpPr>
          <p:cNvPr id="1048693"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576"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1048577"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48578"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79"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478B3EBD-0485-4710-B699-FCC1E12AC9EC}" type="datetimeFigureOut">
              <a:rPr lang="en-US" smtClean="0"/>
              <a:pPr/>
              <a:t>29-Aug-23</a:t>
            </a:fld>
            <a:endParaRPr lang="en-US"/>
          </a:p>
        </p:txBody>
      </p:sp>
      <p:sp>
        <p:nvSpPr>
          <p:cNvPr id="1048580"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en-US"/>
          </a:p>
        </p:txBody>
      </p:sp>
      <p:sp>
        <p:nvSpPr>
          <p:cNvPr id="1048581"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07F63E46-F6DF-47F8-9C08-64F85D1D79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ctrTitle"/>
          </p:nvPr>
        </p:nvSpPr>
        <p:spPr>
          <a:xfrm>
            <a:off x="1171281" y="1371600"/>
            <a:ext cx="6801440" cy="2590800"/>
          </a:xfrm>
        </p:spPr>
        <p:txBody>
          <a:bodyPr/>
          <a:lstStyle/>
          <a:p>
            <a:r>
              <a:rPr lang="en-US" b="1" dirty="0" smtClean="0"/>
              <a:t>Factories </a:t>
            </a:r>
            <a:r>
              <a:rPr lang="en-US" b="1" dirty="0"/>
              <a:t>Act,</a:t>
            </a:r>
            <a:br>
              <a:rPr lang="en-US" b="1" dirty="0"/>
            </a:br>
            <a:r>
              <a:rPr lang="en-US" b="1" dirty="0"/>
              <a:t>1948</a:t>
            </a:r>
            <a:endParaRPr lang="en-US" dirty="0"/>
          </a:p>
        </p:txBody>
      </p:sp>
      <p:sp>
        <p:nvSpPr>
          <p:cNvPr id="1048611" name="Subtitle 2"/>
          <p:cNvSpPr>
            <a:spLocks noGrp="1"/>
          </p:cNvSpPr>
          <p:nvPr>
            <p:ph type="subTitle" idx="1"/>
          </p:nvPr>
        </p:nvSpPr>
        <p:spPr>
          <a:xfrm>
            <a:off x="1371600" y="3352800"/>
            <a:ext cx="6731577" cy="2039785"/>
          </a:xfrm>
        </p:spPr>
        <p:txBody>
          <a:bodyPr>
            <a:normAutofit/>
          </a:bodyPr>
          <a:lstStyle/>
          <a:p>
            <a:pPr algn="r"/>
            <a:endParaRPr lang="en-US" sz="1800" b="1" dirty="0">
              <a:solidFill>
                <a:schemeClr val="tx1"/>
              </a:solidFill>
            </a:endParaRPr>
          </a:p>
          <a:p>
            <a:pPr algn="r"/>
            <a:endParaRPr lang="en-US" sz="1800" b="1" dirty="0">
              <a:solidFill>
                <a:schemeClr val="tx1"/>
              </a:solidFill>
            </a:endParaRPr>
          </a:p>
          <a:p>
            <a:pPr algn="ctr"/>
            <a:r>
              <a:rPr lang="en-US" sz="1800" b="1" dirty="0">
                <a:solidFill>
                  <a:schemeClr val="tx1"/>
                </a:solidFill>
              </a:rPr>
              <a:t>Prepared by: </a:t>
            </a:r>
            <a:endParaRPr lang="en-US" sz="1800" b="1" dirty="0" smtClean="0">
              <a:solidFill>
                <a:schemeClr val="tx1"/>
              </a:solidFill>
            </a:endParaRPr>
          </a:p>
          <a:p>
            <a:pPr algn="ctr"/>
            <a:r>
              <a:rPr lang="en-US" sz="1800" b="1" dirty="0" smtClean="0">
                <a:solidFill>
                  <a:schemeClr val="tx1"/>
                </a:solidFill>
              </a:rPr>
              <a:t>Ms</a:t>
            </a:r>
            <a:r>
              <a:rPr lang="en-US" sz="1800" b="1" dirty="0">
                <a:solidFill>
                  <a:schemeClr val="tx1"/>
                </a:solidFill>
              </a:rPr>
              <a:t>. </a:t>
            </a:r>
            <a:r>
              <a:rPr lang="en-US" sz="1800" b="1" dirty="0" err="1">
                <a:solidFill>
                  <a:schemeClr val="tx1"/>
                </a:solidFill>
              </a:rPr>
              <a:t>Mital</a:t>
            </a:r>
            <a:r>
              <a:rPr lang="en-US" sz="1800" b="1" dirty="0">
                <a:solidFill>
                  <a:schemeClr val="tx1"/>
                </a:solidFill>
              </a:rPr>
              <a:t> </a:t>
            </a:r>
            <a:r>
              <a:rPr lang="en-US" sz="1800" b="1" dirty="0" err="1">
                <a:solidFill>
                  <a:schemeClr val="tx1"/>
                </a:solidFill>
              </a:rPr>
              <a:t>Thakkar</a:t>
            </a:r>
            <a:endParaRPr lang="zh-CN" altLang="en-US" b="1" dirty="0"/>
          </a:p>
          <a:p>
            <a:pPr algn="ctr"/>
            <a:r>
              <a:rPr lang="en-US" sz="1800" b="1" dirty="0">
                <a:solidFill>
                  <a:schemeClr val="tx1"/>
                </a:solidFill>
              </a:rPr>
              <a:t>Assistant Professor, </a:t>
            </a:r>
            <a:endParaRPr lang="en-US" sz="1800" b="1" dirty="0" smtClean="0">
              <a:solidFill>
                <a:schemeClr val="tx1"/>
              </a:solidFill>
            </a:endParaRPr>
          </a:p>
          <a:p>
            <a:pPr algn="ctr"/>
            <a:r>
              <a:rPr lang="en-US" sz="1800" b="1" dirty="0" smtClean="0"/>
              <a:t>Department of Management</a:t>
            </a:r>
          </a:p>
          <a:p>
            <a:pPr algn="ctr"/>
            <a:r>
              <a:rPr lang="en-US" sz="1800" b="1" dirty="0" smtClean="0">
                <a:solidFill>
                  <a:schemeClr val="tx1"/>
                </a:solidFill>
              </a:rPr>
              <a:t>SVDU</a:t>
            </a:r>
            <a:endParaRPr lang="en-US" sz="1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normAutofit fontScale="90000"/>
          </a:bodyPr>
          <a:lstStyle/>
          <a:p>
            <a:r>
              <a:rPr lang="en-US" dirty="0"/>
              <a:t>Approval, Licensing &amp;</a:t>
            </a:r>
            <a:br>
              <a:rPr lang="en-US" dirty="0"/>
            </a:br>
            <a:r>
              <a:rPr lang="en-US" dirty="0"/>
              <a:t>Registration Of Factories[sec.6]</a:t>
            </a:r>
          </a:p>
        </p:txBody>
      </p:sp>
      <p:sp>
        <p:nvSpPr>
          <p:cNvPr id="1048592" name="Content Placeholder 2"/>
          <p:cNvSpPr>
            <a:spLocks noGrp="1"/>
          </p:cNvSpPr>
          <p:nvPr>
            <p:ph idx="1"/>
          </p:nvPr>
        </p:nvSpPr>
        <p:spPr/>
        <p:txBody>
          <a:bodyPr>
            <a:normAutofit/>
          </a:bodyPr>
          <a:lstStyle/>
          <a:p>
            <a:pPr algn="just"/>
            <a:r>
              <a:rPr lang="en-US" dirty="0"/>
              <a:t>Making an application to the Government or Chief Inspector , along with the duly certified plans and specifications required by the rules,</a:t>
            </a:r>
          </a:p>
          <a:p>
            <a:pPr algn="just"/>
            <a:r>
              <a:rPr lang="en-US" dirty="0"/>
              <a:t>Sent to the State Government or Chief Inspectors by registered post,</a:t>
            </a:r>
          </a:p>
          <a:p>
            <a:pPr algn="just"/>
            <a:r>
              <a:rPr lang="en-US" dirty="0"/>
              <a:t>And no order is communicated to the applicant within 3 months from the date on which it is so sent, the permission deemed to be granted.</a:t>
            </a:r>
          </a:p>
          <a:p>
            <a:pPr algn="just"/>
            <a:r>
              <a:rPr lang="en-US" dirty="0"/>
              <a:t>If the application is rejected appeal can be made to the government within 30 days of the date of such rejection.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itle 1"/>
          <p:cNvSpPr>
            <a:spLocks noGrp="1"/>
          </p:cNvSpPr>
          <p:nvPr>
            <p:ph type="title"/>
          </p:nvPr>
        </p:nvSpPr>
        <p:spPr/>
        <p:txBody>
          <a:bodyPr/>
          <a:lstStyle/>
          <a:p>
            <a:r>
              <a:rPr lang="en-US" dirty="0"/>
              <a:t>Health Provisions[Sec.11-20]</a:t>
            </a:r>
          </a:p>
        </p:txBody>
      </p:sp>
      <p:sp>
        <p:nvSpPr>
          <p:cNvPr id="1048588" name="Content Placeholder 2"/>
          <p:cNvSpPr>
            <a:spLocks noGrp="1"/>
          </p:cNvSpPr>
          <p:nvPr>
            <p:ph idx="1"/>
          </p:nvPr>
        </p:nvSpPr>
        <p:spPr/>
        <p:txBody>
          <a:bodyPr>
            <a:normAutofit/>
          </a:bodyPr>
          <a:lstStyle/>
          <a:p>
            <a:pPr algn="just">
              <a:buNone/>
            </a:pPr>
            <a:r>
              <a:rPr lang="en-US" dirty="0"/>
              <a:t>Chapter III of Factories Act contain details regarding health of workers. Let us discuss these provisions.</a:t>
            </a:r>
          </a:p>
          <a:p>
            <a:pPr marL="514350" indent="-514350" algn="just">
              <a:buFont typeface="+mj-lt"/>
              <a:buAutoNum type="arabicPeriod"/>
            </a:pPr>
            <a:r>
              <a:rPr lang="en-US" b="1" dirty="0"/>
              <a:t>Cleanliness[sec.11]</a:t>
            </a:r>
          </a:p>
          <a:p>
            <a:pPr algn="just"/>
            <a:r>
              <a:rPr lang="en-US" dirty="0"/>
              <a:t>The working conditions should be clean and safe.</a:t>
            </a:r>
          </a:p>
          <a:p>
            <a:pPr algn="just"/>
            <a:r>
              <a:rPr lang="en-US" dirty="0"/>
              <a:t>Clean the floor at least once a week by washing, or by some effective method.</a:t>
            </a:r>
          </a:p>
          <a:p>
            <a:pPr algn="just"/>
            <a:r>
              <a:rPr lang="en-US" dirty="0"/>
              <a:t>Effective means of drainage shall be provided.</a:t>
            </a:r>
          </a:p>
          <a:p>
            <a:pPr algn="just"/>
            <a:r>
              <a:rPr lang="en-US" dirty="0"/>
              <a:t>White wash every 14 weeks</a:t>
            </a:r>
          </a:p>
          <a:p>
            <a:pPr algn="just"/>
            <a:r>
              <a:rPr lang="en-US" dirty="0"/>
              <a:t>Paint / varnish every 5 years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itle 1"/>
          <p:cNvSpPr>
            <a:spLocks noGrp="1"/>
          </p:cNvSpPr>
          <p:nvPr>
            <p:ph type="title"/>
          </p:nvPr>
        </p:nvSpPr>
        <p:spPr>
          <a:xfrm>
            <a:off x="457200" y="274638"/>
            <a:ext cx="8229600" cy="411162"/>
          </a:xfrm>
        </p:spPr>
        <p:txBody>
          <a:bodyPr>
            <a:normAutofit fontScale="90000"/>
          </a:bodyPr>
          <a:lstStyle/>
          <a:p>
            <a:pPr algn="l"/>
            <a:r>
              <a:rPr lang="en-US" dirty="0"/>
              <a:t>Cont..</a:t>
            </a:r>
          </a:p>
        </p:txBody>
      </p:sp>
      <p:sp>
        <p:nvSpPr>
          <p:cNvPr id="1048590" name="Content Placeholder 2"/>
          <p:cNvSpPr>
            <a:spLocks noGrp="1"/>
          </p:cNvSpPr>
          <p:nvPr>
            <p:ph idx="1"/>
          </p:nvPr>
        </p:nvSpPr>
        <p:spPr>
          <a:xfrm>
            <a:off x="457200" y="914400"/>
            <a:ext cx="8229600" cy="5562600"/>
          </a:xfrm>
        </p:spPr>
        <p:txBody>
          <a:bodyPr>
            <a:normAutofit/>
          </a:bodyPr>
          <a:lstStyle/>
          <a:p>
            <a:pPr marL="514350" indent="-514350">
              <a:buFont typeface="+mj-lt"/>
              <a:buAutoNum type="arabicPeriod" startAt="2"/>
            </a:pPr>
            <a:r>
              <a:rPr lang="en-US" b="1" dirty="0"/>
              <a:t>Disposal of wastes and effluents[sec.12]</a:t>
            </a:r>
          </a:p>
          <a:p>
            <a:pPr algn="just"/>
            <a:r>
              <a:rPr lang="en-US" dirty="0"/>
              <a:t>There should be proper arrangements or disposal of wastes and effluents.</a:t>
            </a:r>
          </a:p>
          <a:p>
            <a:pPr algn="just"/>
            <a:r>
              <a:rPr lang="en-US" dirty="0"/>
              <a:t>Follow state govt. rules</a:t>
            </a:r>
          </a:p>
          <a:p>
            <a:pPr marL="514350" indent="-514350">
              <a:buFont typeface="+mj-lt"/>
              <a:buAutoNum type="arabicPeriod" startAt="3"/>
            </a:pPr>
            <a:r>
              <a:rPr lang="en-US" b="1" dirty="0"/>
              <a:t>Ventilation &amp; Temperature [sec.13]</a:t>
            </a:r>
          </a:p>
          <a:p>
            <a:pPr algn="just"/>
            <a:r>
              <a:rPr lang="en-US" dirty="0"/>
              <a:t>Proper level of ventilation temperature and humidity must be maintained.</a:t>
            </a:r>
          </a:p>
          <a:p>
            <a:pPr algn="just"/>
            <a:r>
              <a:rPr lang="en-US" dirty="0"/>
              <a:t>Make provisions for reducing excess heat.</a:t>
            </a:r>
          </a:p>
          <a:p>
            <a:pPr marL="514350" indent="-514350" algn="just">
              <a:buFont typeface="+mj-lt"/>
              <a:buAutoNum type="arabicPeriod" startAt="4"/>
            </a:pPr>
            <a:r>
              <a:rPr lang="en-US" b="1" dirty="0"/>
              <a:t>Dust and fume[sec.14]</a:t>
            </a:r>
          </a:p>
          <a:p>
            <a:pPr algn="just"/>
            <a:r>
              <a:rPr lang="en-US" dirty="0"/>
              <a:t>Effective measures should be taken to prevent inhalation or accumulation of dust &amp; fume.</a:t>
            </a:r>
          </a:p>
          <a:p>
            <a:pPr algn="just"/>
            <a:r>
              <a:rPr lang="en-US" dirty="0"/>
              <a:t>If any exhaust appliance is necessary for, it shall be applied as near as possible to the point of origin of the dust, fume or other impurity.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457200" y="274638"/>
            <a:ext cx="8229600" cy="411162"/>
          </a:xfrm>
        </p:spPr>
        <p:txBody>
          <a:bodyPr>
            <a:normAutofit fontScale="90000"/>
          </a:bodyPr>
          <a:lstStyle/>
          <a:p>
            <a:pPr algn="l"/>
            <a:r>
              <a:rPr lang="en-US" dirty="0"/>
              <a:t>Cont…</a:t>
            </a:r>
          </a:p>
        </p:txBody>
      </p:sp>
      <p:sp>
        <p:nvSpPr>
          <p:cNvPr id="1048594" name="Content Placeholder 2"/>
          <p:cNvSpPr>
            <a:spLocks noGrp="1"/>
          </p:cNvSpPr>
          <p:nvPr>
            <p:ph idx="1"/>
          </p:nvPr>
        </p:nvSpPr>
        <p:spPr>
          <a:xfrm>
            <a:off x="457200" y="1143000"/>
            <a:ext cx="8229600" cy="4983163"/>
          </a:xfrm>
        </p:spPr>
        <p:txBody>
          <a:bodyPr>
            <a:normAutofit/>
          </a:bodyPr>
          <a:lstStyle/>
          <a:p>
            <a:pPr marL="514350" indent="-514350">
              <a:buFont typeface="+mj-lt"/>
              <a:buAutoNum type="arabicPeriod" startAt="5"/>
            </a:pPr>
            <a:r>
              <a:rPr lang="en-US" b="1" dirty="0"/>
              <a:t>Artificial Humidification[sec.15]</a:t>
            </a:r>
          </a:p>
          <a:p>
            <a:pPr algn="just"/>
            <a:r>
              <a:rPr lang="en-US" dirty="0"/>
              <a:t>Factories in which the humidity of the air is artificially increased(like in textile units), keep it in limits.</a:t>
            </a:r>
          </a:p>
          <a:p>
            <a:pPr algn="just"/>
            <a:r>
              <a:rPr lang="en-US" dirty="0"/>
              <a:t>The water used for artificial humidification to be clean.</a:t>
            </a:r>
          </a:p>
          <a:p>
            <a:pPr marL="514350" indent="-514350" algn="just">
              <a:buFont typeface="+mj-lt"/>
              <a:buAutoNum type="arabicPeriod" startAt="6"/>
            </a:pPr>
            <a:r>
              <a:rPr lang="en-US" b="1" dirty="0"/>
              <a:t>Overcrowding[Sec.16]</a:t>
            </a:r>
          </a:p>
          <a:p>
            <a:pPr algn="just"/>
            <a:r>
              <a:rPr lang="en-US" dirty="0"/>
              <a:t>14.2 cubic meters space per worker. While calculating this space, space above the worker beyond 4.2 meters will not be taken into account.</a:t>
            </a:r>
          </a:p>
          <a:p>
            <a:pPr algn="just"/>
            <a:r>
              <a:rPr lang="en-US" dirty="0"/>
              <a:t>Notice specifying the maximum number of workers, which can be employed in any work room shall be displayed in the premises.</a:t>
            </a:r>
          </a:p>
          <a:p>
            <a:pPr algn="just">
              <a:buNone/>
            </a:pPr>
            <a:endParaRPr lang="en-US" dirty="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457200" y="274638"/>
            <a:ext cx="8229600" cy="334962"/>
          </a:xfrm>
        </p:spPr>
        <p:txBody>
          <a:bodyPr>
            <a:normAutofit fontScale="90000"/>
          </a:bodyPr>
          <a:lstStyle/>
          <a:p>
            <a:pPr algn="l"/>
            <a:r>
              <a:rPr lang="en-US" dirty="0"/>
              <a:t>Cont…</a:t>
            </a:r>
          </a:p>
        </p:txBody>
      </p:sp>
      <p:sp>
        <p:nvSpPr>
          <p:cNvPr id="1048598" name="Content Placeholder 2"/>
          <p:cNvSpPr>
            <a:spLocks noGrp="1"/>
          </p:cNvSpPr>
          <p:nvPr>
            <p:ph idx="1"/>
          </p:nvPr>
        </p:nvSpPr>
        <p:spPr>
          <a:xfrm>
            <a:off x="457200" y="914400"/>
            <a:ext cx="8229600" cy="5211763"/>
          </a:xfrm>
        </p:spPr>
        <p:txBody>
          <a:bodyPr>
            <a:normAutofit/>
          </a:bodyPr>
          <a:lstStyle/>
          <a:p>
            <a:pPr marL="514350" indent="-514350">
              <a:buFont typeface="+mj-lt"/>
              <a:buAutoNum type="arabicPeriod" startAt="7"/>
            </a:pPr>
            <a:r>
              <a:rPr lang="en-US" b="1" dirty="0"/>
              <a:t>Lighting[Sec17]</a:t>
            </a:r>
          </a:p>
          <a:p>
            <a:pPr algn="just"/>
            <a:r>
              <a:rPr lang="en-US" dirty="0"/>
              <a:t>Sufficient &amp; suitable lighting in every part of factory. There should natural lighting as far as possible.</a:t>
            </a:r>
          </a:p>
          <a:p>
            <a:pPr algn="just"/>
            <a:r>
              <a:rPr lang="en-US" dirty="0"/>
              <a:t>All glazed windows and skylights used for the lighting of the workroom shall be kept clean.</a:t>
            </a:r>
          </a:p>
          <a:p>
            <a:pPr algn="just"/>
            <a:r>
              <a:rPr lang="en-US" dirty="0"/>
              <a:t>Formation of shadows to such an extent as to cause eye-strain or the risk of accident to any worker shall be prevented.</a:t>
            </a:r>
          </a:p>
          <a:p>
            <a:pPr marL="514350" indent="-514350">
              <a:buFont typeface="+mj-lt"/>
              <a:buAutoNum type="arabicPeriod" startAt="8"/>
            </a:pPr>
            <a:r>
              <a:rPr lang="en-US" b="1" dirty="0"/>
              <a:t>Drinking water[Sec.18]</a:t>
            </a:r>
          </a:p>
          <a:p>
            <a:pPr algn="just"/>
            <a:r>
              <a:rPr lang="en-US" dirty="0"/>
              <a:t>There should be drinking water (wholesome water)</a:t>
            </a:r>
          </a:p>
          <a:p>
            <a:pPr algn="just"/>
            <a:r>
              <a:rPr lang="en-US" dirty="0"/>
              <a:t>Drinking points to be marked as drinking water. They should be at least 6 meters away from wash room/urinal/latrine/spittoons.</a:t>
            </a:r>
          </a:p>
          <a:p>
            <a:pPr algn="just"/>
            <a:r>
              <a:rPr lang="en-US" dirty="0"/>
              <a:t>If &gt;250 workers are working, then have cool water facility also.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25" name="Content Placeholder 2"/>
          <p:cNvSpPr>
            <a:spLocks noGrp="1"/>
          </p:cNvSpPr>
          <p:nvPr>
            <p:ph idx="1"/>
          </p:nvPr>
        </p:nvSpPr>
        <p:spPr>
          <a:xfrm>
            <a:off x="457200" y="1219200"/>
            <a:ext cx="8229600" cy="4906963"/>
          </a:xfrm>
        </p:spPr>
        <p:txBody>
          <a:bodyPr>
            <a:normAutofit/>
          </a:bodyPr>
          <a:lstStyle/>
          <a:p>
            <a:pPr marL="514350" indent="-514350">
              <a:buFont typeface="+mj-lt"/>
              <a:buAutoNum type="arabicPeriod" startAt="9"/>
            </a:pPr>
            <a:r>
              <a:rPr lang="en-US" b="1" dirty="0"/>
              <a:t>Latrines and Urinals[Sec.19]</a:t>
            </a:r>
          </a:p>
          <a:p>
            <a:pPr algn="just"/>
            <a:r>
              <a:rPr lang="en-US" dirty="0"/>
              <a:t>There should be separate – for male and female.</a:t>
            </a:r>
          </a:p>
          <a:p>
            <a:pPr algn="just"/>
            <a:r>
              <a:rPr lang="en-US" dirty="0"/>
              <a:t>Proper cleaning should be there.</a:t>
            </a:r>
          </a:p>
          <a:p>
            <a:pPr marL="514350" indent="-514350">
              <a:buFont typeface="+mj-lt"/>
              <a:buAutoNum type="arabicPeriod" startAt="10"/>
            </a:pPr>
            <a:r>
              <a:rPr lang="en-US" b="1" dirty="0"/>
              <a:t>Spittoons[Sec.20]</a:t>
            </a:r>
          </a:p>
          <a:p>
            <a:pPr algn="just"/>
            <a:r>
              <a:rPr lang="en-US" dirty="0"/>
              <a:t>There should be sufficient number of spittoons.</a:t>
            </a:r>
          </a:p>
          <a:p>
            <a:pPr algn="just"/>
            <a:r>
              <a:rPr lang="en-US" dirty="0"/>
              <a:t>No person shall spit within the premises of a factory except in the Spittoons provided for the purpose</a:t>
            </a:r>
          </a:p>
          <a:p>
            <a:pPr algn="just"/>
            <a:r>
              <a:rPr lang="en-US" dirty="0"/>
              <a:t>Whoever spits in contravention shall be punishable with fine not exceeding five rupees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p:txBody>
          <a:bodyPr/>
          <a:lstStyle/>
          <a:p>
            <a:r>
              <a:rPr lang="en-US" dirty="0"/>
              <a:t>Safety of Worker[Sec.21-41]</a:t>
            </a:r>
          </a:p>
        </p:txBody>
      </p:sp>
      <p:sp>
        <p:nvSpPr>
          <p:cNvPr id="1048627" name="Content Placeholder 2"/>
          <p:cNvSpPr>
            <a:spLocks noGrp="1"/>
          </p:cNvSpPr>
          <p:nvPr>
            <p:ph idx="1"/>
          </p:nvPr>
        </p:nvSpPr>
        <p:spPr/>
        <p:txBody>
          <a:bodyPr>
            <a:normAutofit/>
          </a:bodyPr>
          <a:lstStyle/>
          <a:p>
            <a:pPr marL="514350" indent="-514350">
              <a:buFont typeface="+mj-lt"/>
              <a:buAutoNum type="arabicPeriod"/>
            </a:pPr>
            <a:r>
              <a:rPr lang="en-US" b="1" dirty="0"/>
              <a:t>Fencing of Machinery[Sec.21]</a:t>
            </a:r>
          </a:p>
          <a:p>
            <a:pPr algn="just"/>
            <a:r>
              <a:rPr lang="en-US" dirty="0"/>
              <a:t>Every dangerous parts must be securely fenced.</a:t>
            </a:r>
          </a:p>
          <a:p>
            <a:pPr algn="just"/>
            <a:r>
              <a:rPr lang="en-US" dirty="0"/>
              <a:t>The State Government may by rules prescribe such further precautions.</a:t>
            </a:r>
          </a:p>
          <a:p>
            <a:pPr marL="514350" indent="-514350">
              <a:buFont typeface="+mj-lt"/>
              <a:buAutoNum type="arabicPeriod" startAt="2"/>
            </a:pPr>
            <a:r>
              <a:rPr lang="en-US" b="1" dirty="0"/>
              <a:t>Machines in motions[Sec.22]</a:t>
            </a:r>
          </a:p>
          <a:p>
            <a:pPr algn="just"/>
            <a:r>
              <a:rPr lang="en-US" dirty="0"/>
              <a:t>Examination of machinery in motion only by a specially trained adult male worker wearing tight fitting clothing.</a:t>
            </a:r>
          </a:p>
          <a:p>
            <a:pPr algn="just"/>
            <a:r>
              <a:rPr lang="en-US" dirty="0"/>
              <a:t>No women or child should be allowed to work.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a:xfrm>
            <a:off x="457200" y="274638"/>
            <a:ext cx="8229600" cy="487362"/>
          </a:xfrm>
        </p:spPr>
        <p:txBody>
          <a:bodyPr>
            <a:normAutofit fontScale="90000"/>
          </a:bodyPr>
          <a:lstStyle/>
          <a:p>
            <a:pPr algn="l"/>
            <a:r>
              <a:rPr lang="en-US" dirty="0"/>
              <a:t>Cont…</a:t>
            </a:r>
          </a:p>
        </p:txBody>
      </p:sp>
      <p:sp>
        <p:nvSpPr>
          <p:cNvPr id="1048629" name="Content Placeholder 4"/>
          <p:cNvSpPr>
            <a:spLocks noGrp="1"/>
          </p:cNvSpPr>
          <p:nvPr>
            <p:ph idx="1"/>
          </p:nvPr>
        </p:nvSpPr>
        <p:spPr>
          <a:xfrm>
            <a:off x="457200" y="1066800"/>
            <a:ext cx="8229600" cy="5059363"/>
          </a:xfrm>
        </p:spPr>
        <p:txBody>
          <a:bodyPr>
            <a:normAutofit/>
          </a:bodyPr>
          <a:lstStyle/>
          <a:p>
            <a:pPr marL="514350" indent="-514350">
              <a:buFont typeface="+mj-lt"/>
              <a:buAutoNum type="arabicPeriod" startAt="3"/>
            </a:pPr>
            <a:r>
              <a:rPr lang="en-US" b="1" dirty="0"/>
              <a:t>Striking gears[Sec.24]</a:t>
            </a:r>
          </a:p>
          <a:p>
            <a:pPr algn="just"/>
            <a:r>
              <a:rPr lang="en-US" dirty="0"/>
              <a:t>There should be suitable striking gears etc. to switch off the power, so that if there is any emergency, problem can be solved.</a:t>
            </a:r>
          </a:p>
          <a:p>
            <a:pPr marL="514350" indent="-514350" algn="just">
              <a:buFont typeface="+mj-lt"/>
              <a:buAutoNum type="arabicPeriod" startAt="4"/>
            </a:pPr>
            <a:r>
              <a:rPr lang="en-US" b="1" dirty="0"/>
              <a:t>Self acting machines[Sec.25]</a:t>
            </a:r>
          </a:p>
          <a:p>
            <a:pPr algn="just"/>
            <a:r>
              <a:rPr lang="en-US" dirty="0"/>
              <a:t>Make sure that no person should walk in a space within 45 cm from any fixed structure which is not a part of machine.</a:t>
            </a:r>
          </a:p>
          <a:p>
            <a:pPr marL="514350" indent="-514350" algn="just">
              <a:buFont typeface="+mj-lt"/>
              <a:buAutoNum type="arabicPeriod" startAt="5"/>
            </a:pPr>
            <a:r>
              <a:rPr lang="en-US" b="1" dirty="0"/>
              <a:t>Casing of new machines[Sec.26]</a:t>
            </a:r>
          </a:p>
          <a:p>
            <a:pPr algn="just"/>
            <a:r>
              <a:rPr lang="en-US" dirty="0"/>
              <a:t>All machinery driven by power &amp; installed should be so sunk, encased or otherwise effectively guarded as to prevent danger.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a:xfrm>
            <a:off x="457200" y="274638"/>
            <a:ext cx="8229600" cy="411162"/>
          </a:xfrm>
        </p:spPr>
        <p:txBody>
          <a:bodyPr>
            <a:normAutofit fontScale="90000"/>
          </a:bodyPr>
          <a:lstStyle/>
          <a:p>
            <a:pPr algn="l"/>
            <a:r>
              <a:rPr lang="en-US" dirty="0"/>
              <a:t>Cont…</a:t>
            </a:r>
          </a:p>
        </p:txBody>
      </p:sp>
      <p:sp>
        <p:nvSpPr>
          <p:cNvPr id="1048631" name="Content Placeholder 2"/>
          <p:cNvSpPr>
            <a:spLocks noGrp="1"/>
          </p:cNvSpPr>
          <p:nvPr>
            <p:ph idx="1"/>
          </p:nvPr>
        </p:nvSpPr>
        <p:spPr>
          <a:xfrm>
            <a:off x="457200" y="914400"/>
            <a:ext cx="8229600" cy="5211763"/>
          </a:xfrm>
        </p:spPr>
        <p:txBody>
          <a:bodyPr>
            <a:normAutofit/>
          </a:bodyPr>
          <a:lstStyle/>
          <a:p>
            <a:pPr marL="514350" indent="-514350">
              <a:buFont typeface="+mj-lt"/>
              <a:buAutoNum type="arabicPeriod" startAt="6"/>
            </a:pPr>
            <a:r>
              <a:rPr lang="en-US" b="1" dirty="0"/>
              <a:t>Cotton openers[Sec.27]</a:t>
            </a:r>
          </a:p>
          <a:p>
            <a:pPr algn="just"/>
            <a:r>
              <a:rPr lang="en-US" dirty="0"/>
              <a:t>No women and children are allowed to work on cotton openers.</a:t>
            </a:r>
          </a:p>
          <a:p>
            <a:pPr marL="514350" indent="-514350" algn="just">
              <a:buFont typeface="+mj-lt"/>
              <a:buAutoNum type="arabicPeriod" startAt="7"/>
            </a:pPr>
            <a:r>
              <a:rPr lang="en-US" b="1" dirty="0"/>
              <a:t>Hoists and lifts[Sec.28]</a:t>
            </a:r>
          </a:p>
          <a:p>
            <a:pPr algn="just"/>
            <a:r>
              <a:rPr lang="en-US" dirty="0"/>
              <a:t>Every hoist and lift should be in good condition, and properly checked.</a:t>
            </a:r>
          </a:p>
          <a:p>
            <a:pPr algn="just"/>
            <a:r>
              <a:rPr lang="en-US" dirty="0"/>
              <a:t>The maximum load it can carry – must be clearly mentioned.</a:t>
            </a:r>
          </a:p>
          <a:p>
            <a:pPr algn="just"/>
            <a:r>
              <a:rPr lang="en-US" dirty="0"/>
              <a:t>The gates should be locked by interlocking / safe method (it should not open in between).</a:t>
            </a:r>
          </a:p>
          <a:p>
            <a:pPr algn="just"/>
            <a:r>
              <a:rPr lang="en-US" dirty="0"/>
              <a:t>To be properly examined in every 6 months.</a:t>
            </a:r>
          </a:p>
          <a:p>
            <a:pPr marL="514350" indent="-514350">
              <a:buFont typeface="+mj-lt"/>
              <a:buAutoNum type="arabicPeriod" startAt="8"/>
            </a:pPr>
            <a:r>
              <a:rPr lang="en-US" b="1" dirty="0"/>
              <a:t>Lifting machines, chains, ropes &amp; lifting tackles[Sec.29]</a:t>
            </a:r>
          </a:p>
          <a:p>
            <a:pPr algn="just"/>
            <a:r>
              <a:rPr lang="en-US" dirty="0"/>
              <a:t>Cranes &amp; lifting machines, etc. to be of good construction &amp; to be examined once in every 12 month.</a:t>
            </a:r>
          </a:p>
          <a:p>
            <a:pPr algn="just"/>
            <a:r>
              <a:rPr lang="en-US" dirty="0"/>
              <a:t>Cranes and lifting machines not to be loaded beyond safe working load.</a:t>
            </a:r>
          </a:p>
          <a:p>
            <a:pPr algn="just"/>
            <a:r>
              <a:rPr lang="en-US" dirty="0"/>
              <a:t>Cranes not to be approach within 6 meters of a place where any person is employed or working.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33" name="Content Placeholder 2"/>
          <p:cNvSpPr>
            <a:spLocks noGrp="1"/>
          </p:cNvSpPr>
          <p:nvPr>
            <p:ph idx="1"/>
          </p:nvPr>
        </p:nvSpPr>
        <p:spPr>
          <a:xfrm>
            <a:off x="457200" y="1066800"/>
            <a:ext cx="8229600" cy="5257800"/>
          </a:xfrm>
        </p:spPr>
        <p:txBody>
          <a:bodyPr>
            <a:normAutofit/>
          </a:bodyPr>
          <a:lstStyle/>
          <a:p>
            <a:pPr marL="514350" indent="-514350">
              <a:buFont typeface="+mj-lt"/>
              <a:buAutoNum type="arabicPeriod" startAt="9"/>
            </a:pPr>
            <a:r>
              <a:rPr lang="en-US" b="1" dirty="0"/>
              <a:t>Revolving machines[Sec.30]</a:t>
            </a:r>
          </a:p>
          <a:p>
            <a:pPr algn="just"/>
            <a:r>
              <a:rPr lang="en-US" dirty="0"/>
              <a:t>Maximum safe speed must be mentioned for each machine.</a:t>
            </a:r>
          </a:p>
          <a:p>
            <a:pPr algn="just"/>
            <a:r>
              <a:rPr lang="en-US" dirty="0"/>
              <a:t>Speed indicated in notices should not to be exceeded.</a:t>
            </a:r>
          </a:p>
          <a:p>
            <a:pPr marL="514350" indent="-514350" algn="just">
              <a:buFont typeface="+mj-lt"/>
              <a:buAutoNum type="arabicPeriod" startAt="10"/>
            </a:pPr>
            <a:r>
              <a:rPr lang="en-US" b="1" dirty="0"/>
              <a:t>Pressure plant[Sec.31]</a:t>
            </a:r>
          </a:p>
          <a:p>
            <a:pPr algn="just"/>
            <a:r>
              <a:rPr lang="en-US" dirty="0"/>
              <a:t>There should be safe working pressure on pressure plants.</a:t>
            </a:r>
          </a:p>
          <a:p>
            <a:pPr algn="just"/>
            <a:r>
              <a:rPr lang="en-US" dirty="0"/>
              <a:t>Effective measures should be taken to ensure that the safe working pressure is not exceeded.</a:t>
            </a:r>
          </a:p>
          <a:p>
            <a:pPr marL="514350" indent="-514350" algn="just">
              <a:buFont typeface="+mj-lt"/>
              <a:buAutoNum type="arabicPeriod" startAt="11"/>
            </a:pPr>
            <a:r>
              <a:rPr lang="en-US" b="1" dirty="0"/>
              <a:t>Floors, Stairs etc.[Sec.32]</a:t>
            </a:r>
          </a:p>
          <a:p>
            <a:pPr algn="just"/>
            <a:r>
              <a:rPr lang="en-US" dirty="0"/>
              <a:t>All floors, steps, stairs, passages &amp; gangways should be of sound construction &amp; properly mentioned.</a:t>
            </a:r>
          </a:p>
          <a:p>
            <a:pPr marL="514350" indent="-514350" algn="just">
              <a:buFont typeface="+mj-lt"/>
              <a:buAutoNum type="arabicPeriod" startAt="12"/>
            </a:pPr>
            <a:r>
              <a:rPr lang="en-US" b="1" dirty="0"/>
              <a:t>Pits, sumps, openings in floors etc.[Sec.33]</a:t>
            </a:r>
          </a:p>
          <a:p>
            <a:pPr algn="just"/>
            <a:r>
              <a:rPr lang="en-US" dirty="0"/>
              <a:t>Pits, sumps etc. should be securely covered or fenced.</a:t>
            </a:r>
          </a:p>
          <a:p>
            <a:pPr marL="514350" indent="-514350" algn="just">
              <a:buFont typeface="+mj-lt"/>
              <a:buAutoNum type="arabicPeriod" startAt="13"/>
            </a:pPr>
            <a:r>
              <a:rPr lang="en-US" b="1" dirty="0"/>
              <a:t>Excessive weights[Sec.34]</a:t>
            </a:r>
          </a:p>
          <a:p>
            <a:pPr algn="just"/>
            <a:r>
              <a:rPr lang="en-US" dirty="0"/>
              <a:t>No person should be employed to hold more weight than the person can hold.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r>
              <a:rPr lang="en-US" dirty="0"/>
              <a:t>What is a factory?</a:t>
            </a:r>
          </a:p>
        </p:txBody>
      </p:sp>
      <p:sp>
        <p:nvSpPr>
          <p:cNvPr id="1048613" name="Content Placeholder 2"/>
          <p:cNvSpPr>
            <a:spLocks noGrp="1"/>
          </p:cNvSpPr>
          <p:nvPr>
            <p:ph idx="1"/>
          </p:nvPr>
        </p:nvSpPr>
        <p:spPr/>
        <p:txBody>
          <a:bodyPr/>
          <a:lstStyle/>
          <a:p>
            <a:pPr algn="just"/>
            <a:r>
              <a:rPr lang="en-US" dirty="0"/>
              <a:t>A premises whereon 10 or more persons are engaged if power is used, or 20 or more persons are engaged if power is not used, in a manufacturing process. [section 2(m)].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35" name="Content Placeholder 2"/>
          <p:cNvSpPr>
            <a:spLocks noGrp="1"/>
          </p:cNvSpPr>
          <p:nvPr>
            <p:ph idx="1"/>
          </p:nvPr>
        </p:nvSpPr>
        <p:spPr>
          <a:xfrm>
            <a:off x="457200" y="990600"/>
            <a:ext cx="8229600" cy="5135563"/>
          </a:xfrm>
        </p:spPr>
        <p:txBody>
          <a:bodyPr>
            <a:normAutofit/>
          </a:bodyPr>
          <a:lstStyle/>
          <a:p>
            <a:pPr marL="514350" indent="-514350" algn="just">
              <a:buFont typeface="+mj-lt"/>
              <a:buAutoNum type="arabicPeriod" startAt="14"/>
            </a:pPr>
            <a:r>
              <a:rPr lang="en-US" b="1" dirty="0"/>
              <a:t>Protection of eyes [Sec.35]</a:t>
            </a:r>
          </a:p>
          <a:p>
            <a:pPr algn="just"/>
            <a:r>
              <a:rPr lang="en-US" dirty="0"/>
              <a:t>Provide goggles if workers have to work on something stretching to the eyes.</a:t>
            </a:r>
          </a:p>
          <a:p>
            <a:pPr marL="514350" indent="-514350" algn="just">
              <a:buFont typeface="+mj-lt"/>
              <a:buAutoNum type="arabicPeriod" startAt="15"/>
            </a:pPr>
            <a:r>
              <a:rPr lang="en-US" b="1" dirty="0"/>
              <a:t>Dangerous fumes etc[Sec.36]</a:t>
            </a:r>
          </a:p>
          <a:p>
            <a:pPr algn="just"/>
            <a:r>
              <a:rPr lang="en-US" dirty="0"/>
              <a:t>Prohibited to employ workers in places where dangerous gas / fume is present.</a:t>
            </a:r>
          </a:p>
          <a:p>
            <a:pPr algn="just"/>
            <a:r>
              <a:rPr lang="en-US" dirty="0"/>
              <a:t>Practicable measures should be taken for removal of gas, fume, etc.</a:t>
            </a:r>
          </a:p>
          <a:p>
            <a:pPr marL="514350" indent="-514350" algn="just">
              <a:buFont typeface="+mj-lt"/>
              <a:buAutoNum type="arabicPeriod" startAt="16"/>
            </a:pPr>
            <a:r>
              <a:rPr lang="en-US" b="1" dirty="0"/>
              <a:t>Portable electric light[Sec.36A]</a:t>
            </a:r>
          </a:p>
          <a:p>
            <a:pPr algn="just"/>
            <a:r>
              <a:rPr lang="en-US" dirty="0"/>
              <a:t>It should not be above 24 volts</a:t>
            </a:r>
          </a:p>
          <a:p>
            <a:pPr marL="514350" indent="-514350" algn="just">
              <a:buFont typeface="+mj-lt"/>
              <a:buAutoNum type="arabicPeriod" startAt="17"/>
            </a:pPr>
            <a:r>
              <a:rPr lang="en-US" b="1" dirty="0"/>
              <a:t>Explosive or inflammable dust, gas, etc.[Sec.37]</a:t>
            </a:r>
          </a:p>
          <a:p>
            <a:pPr algn="just"/>
            <a:r>
              <a:rPr lang="en-US" dirty="0"/>
              <a:t>Take all measures for safety and to prevent explosion on ignition of gas, fume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37" name="Content Placeholder 4"/>
          <p:cNvSpPr>
            <a:spLocks noGrp="1"/>
          </p:cNvSpPr>
          <p:nvPr>
            <p:ph idx="1"/>
          </p:nvPr>
        </p:nvSpPr>
        <p:spPr>
          <a:xfrm>
            <a:off x="457200" y="1066800"/>
            <a:ext cx="8229600" cy="5059363"/>
          </a:xfrm>
        </p:spPr>
        <p:txBody>
          <a:bodyPr>
            <a:normAutofit/>
          </a:bodyPr>
          <a:lstStyle/>
          <a:p>
            <a:pPr marL="514350" indent="-514350" algn="just">
              <a:buFont typeface="+mj-lt"/>
              <a:buAutoNum type="arabicPeriod" startAt="18"/>
            </a:pPr>
            <a:r>
              <a:rPr lang="en-US" b="1" dirty="0"/>
              <a:t>Role of inspector[Sec.39,40]</a:t>
            </a:r>
          </a:p>
          <a:p>
            <a:pPr algn="just"/>
            <a:r>
              <a:rPr lang="en-US" dirty="0"/>
              <a:t>Section 39, 40 and 40A talk about various roles that have been assigned to the inspector.</a:t>
            </a:r>
          </a:p>
          <a:p>
            <a:pPr algn="just"/>
            <a:r>
              <a:rPr lang="en-US" dirty="0"/>
              <a:t>He may call for details regarding building, machines etc.</a:t>
            </a:r>
          </a:p>
          <a:p>
            <a:pPr marL="514350" indent="-514350" algn="just">
              <a:buFont typeface="+mj-lt"/>
              <a:buAutoNum type="arabicPeriod" startAt="19"/>
            </a:pPr>
            <a:r>
              <a:rPr lang="en-US" b="1" dirty="0"/>
              <a:t>Safety officer[Sec.40B]</a:t>
            </a:r>
          </a:p>
          <a:p>
            <a:pPr algn="just"/>
            <a:r>
              <a:rPr lang="en-US" dirty="0"/>
              <a:t>If 1000 or more workers are employed, appoint a separate safety officer.</a:t>
            </a:r>
          </a:p>
          <a:p>
            <a:pPr marL="514350" indent="-514350" algn="just">
              <a:buFont typeface="+mj-lt"/>
              <a:buAutoNum type="arabicPeriod" startAt="20"/>
            </a:pPr>
            <a:r>
              <a:rPr lang="en-US" b="1" dirty="0"/>
              <a:t>Power to make rules to supplement the above provisions[Sec.41]</a:t>
            </a:r>
          </a:p>
          <a:p>
            <a:pPr algn="just"/>
            <a:r>
              <a:rPr lang="en-US" dirty="0"/>
              <a:t>The State Government may make rules requiring the provision in any factory of such further devices &amp; measures for securing the safety of persons employed therein as it may deem necessary.</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a:xfrm>
            <a:off x="457200" y="274638"/>
            <a:ext cx="8229600" cy="944562"/>
          </a:xfrm>
        </p:spPr>
        <p:txBody>
          <a:bodyPr/>
          <a:lstStyle/>
          <a:p>
            <a:r>
              <a:rPr lang="en-US" dirty="0"/>
              <a:t>Welfare Provision[Sec.42-50]</a:t>
            </a:r>
          </a:p>
        </p:txBody>
      </p:sp>
      <p:sp>
        <p:nvSpPr>
          <p:cNvPr id="1048639" name="Content Placeholder 2"/>
          <p:cNvSpPr>
            <a:spLocks noGrp="1"/>
          </p:cNvSpPr>
          <p:nvPr>
            <p:ph idx="1"/>
          </p:nvPr>
        </p:nvSpPr>
        <p:spPr>
          <a:xfrm>
            <a:off x="457200" y="1295400"/>
            <a:ext cx="8229600" cy="4830763"/>
          </a:xfrm>
        </p:spPr>
        <p:txBody>
          <a:bodyPr>
            <a:normAutofit fontScale="94444" lnSpcReduction="10000"/>
          </a:bodyPr>
          <a:lstStyle/>
          <a:p>
            <a:pPr algn="just">
              <a:buNone/>
            </a:pPr>
            <a:r>
              <a:rPr lang="en-US" dirty="0"/>
              <a:t>There are a number of provisions in the factories act regarding welfare facilities for the </a:t>
            </a:r>
          </a:p>
          <a:p>
            <a:pPr marL="514350" indent="-514350" algn="just">
              <a:buFont typeface="+mj-lt"/>
              <a:buAutoNum type="arabicPeriod"/>
            </a:pPr>
            <a:r>
              <a:rPr lang="en-US" b="1" dirty="0"/>
              <a:t>Washing facilities[Sec.42]</a:t>
            </a:r>
          </a:p>
          <a:p>
            <a:pPr algn="just"/>
            <a:r>
              <a:rPr lang="en-US" dirty="0"/>
              <a:t>There should be washing facilities in every factory for the workers–separate for male and female workers-properly screened.</a:t>
            </a:r>
          </a:p>
          <a:p>
            <a:pPr algn="just"/>
            <a:r>
              <a:rPr lang="en-US" dirty="0"/>
              <a:t>conveniently accessible and shall be kept clean.</a:t>
            </a:r>
          </a:p>
          <a:p>
            <a:pPr marL="514350" indent="-514350" algn="just">
              <a:buFont typeface="+mj-lt"/>
              <a:buAutoNum type="arabicPeriod" startAt="2"/>
            </a:pPr>
            <a:r>
              <a:rPr lang="en-US" b="1" dirty="0"/>
              <a:t>Facility for storing and drying of clothing[Sec.43]</a:t>
            </a:r>
          </a:p>
          <a:p>
            <a:pPr algn="just"/>
            <a:r>
              <a:rPr lang="en-US" dirty="0"/>
              <a:t>There should be facility so that worker can place their cloth not worn during the manufacturing process.</a:t>
            </a:r>
          </a:p>
          <a:p>
            <a:pPr algn="just"/>
            <a:r>
              <a:rPr lang="en-US" dirty="0"/>
              <a:t>There should be facility so that worker can dry their wet cloth.</a:t>
            </a:r>
          </a:p>
          <a:p>
            <a:pPr marL="514350" indent="-514350" algn="just">
              <a:buFont typeface="+mj-lt"/>
              <a:buAutoNum type="arabicPeriod" startAt="3"/>
            </a:pPr>
            <a:r>
              <a:rPr lang="en-US" b="1" dirty="0"/>
              <a:t>Facilities for sitting[Sec.44]</a:t>
            </a:r>
          </a:p>
          <a:p>
            <a:pPr algn="just"/>
            <a:r>
              <a:rPr lang="en-US" dirty="0"/>
              <a:t> Suitable arrangements for sitting shall be provided and maintained for all workers obliged to work in a standing position</a:t>
            </a:r>
          </a:p>
          <a:p>
            <a:pPr algn="just"/>
            <a:r>
              <a:rPr lang="en-US" dirty="0"/>
              <a:t>If the worker can do the work by sitting, - there should be sitting arrangement for the worker.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a:xfrm>
            <a:off x="457200" y="274638"/>
            <a:ext cx="8229600" cy="639762"/>
          </a:xfrm>
        </p:spPr>
        <p:txBody>
          <a:bodyPr>
            <a:normAutofit/>
          </a:bodyPr>
          <a:lstStyle/>
          <a:p>
            <a:pPr algn="l"/>
            <a:r>
              <a:rPr lang="en-US" dirty="0"/>
              <a:t>Cont…</a:t>
            </a:r>
          </a:p>
        </p:txBody>
      </p:sp>
      <p:sp>
        <p:nvSpPr>
          <p:cNvPr id="1048641" name="Content Placeholder 2"/>
          <p:cNvSpPr>
            <a:spLocks noGrp="1"/>
          </p:cNvSpPr>
          <p:nvPr>
            <p:ph idx="1"/>
          </p:nvPr>
        </p:nvSpPr>
        <p:spPr>
          <a:xfrm>
            <a:off x="457200" y="1143000"/>
            <a:ext cx="8229600" cy="4983163"/>
          </a:xfrm>
        </p:spPr>
        <p:txBody>
          <a:bodyPr>
            <a:normAutofit/>
          </a:bodyPr>
          <a:lstStyle/>
          <a:p>
            <a:pPr marL="514350" indent="-514350">
              <a:buFont typeface="+mj-lt"/>
              <a:buAutoNum type="arabicPeriod" startAt="4"/>
            </a:pPr>
            <a:r>
              <a:rPr lang="en-US" b="1" dirty="0"/>
              <a:t>First-aid appliances[Sec.45]</a:t>
            </a:r>
          </a:p>
          <a:p>
            <a:pPr algn="just"/>
            <a:r>
              <a:rPr lang="en-US" dirty="0"/>
              <a:t>There should be at least 1 first aid box for every 150 workers.</a:t>
            </a:r>
          </a:p>
          <a:p>
            <a:pPr algn="just"/>
            <a:r>
              <a:rPr lang="en-US" dirty="0"/>
              <a:t>It should have the prescribed contents.</a:t>
            </a:r>
          </a:p>
          <a:p>
            <a:pPr algn="just"/>
            <a:r>
              <a:rPr lang="en-US" dirty="0"/>
              <a:t>A responsible person should hold a certificate on first aid treatment.</a:t>
            </a:r>
          </a:p>
          <a:p>
            <a:pPr algn="just"/>
            <a:r>
              <a:rPr lang="en-US" dirty="0"/>
              <a:t>An ambulance room should be there if the number of workers is more than 500.</a:t>
            </a:r>
          </a:p>
          <a:p>
            <a:pPr marL="514350" indent="-514350" algn="just">
              <a:buFont typeface="+mj-lt"/>
              <a:buAutoNum type="arabicPeriod" startAt="5"/>
            </a:pPr>
            <a:r>
              <a:rPr lang="en-US" b="1" dirty="0"/>
              <a:t>Canteen[sec.46]</a:t>
            </a:r>
          </a:p>
          <a:p>
            <a:pPr algn="just"/>
            <a:r>
              <a:rPr lang="en-US" dirty="0"/>
              <a:t>If the number of workers is more than 250, the govt. may make rules for canteen.</a:t>
            </a:r>
          </a:p>
          <a:p>
            <a:pPr algn="just"/>
            <a:r>
              <a:rPr lang="en-US" dirty="0"/>
              <a:t>The govt. may make rules regarding foodstuff, construction, furniture, equipment of the canteen.</a:t>
            </a:r>
          </a:p>
          <a:p>
            <a:pPr marL="514350" indent="-514350" algn="just">
              <a:buFont typeface="+mj-lt"/>
              <a:buAutoNum type="arabicPeriod" startAt="6"/>
            </a:pPr>
            <a:r>
              <a:rPr lang="en-US" b="1" dirty="0"/>
              <a:t>Shelter, rest room, lunch room[Sec.47]</a:t>
            </a:r>
          </a:p>
          <a:p>
            <a:pPr algn="just"/>
            <a:r>
              <a:rPr lang="en-US" dirty="0"/>
              <a:t>When 150 workers are working, there should be rest rooms, lunch room, etc.</a:t>
            </a:r>
          </a:p>
          <a:p>
            <a:pPr algn="just"/>
            <a:r>
              <a:rPr lang="en-US" dirty="0"/>
              <a:t>Such places should be having drinking water facilities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a:xfrm>
            <a:off x="457200" y="274638"/>
            <a:ext cx="8229600" cy="639762"/>
          </a:xfrm>
        </p:spPr>
        <p:txBody>
          <a:bodyPr>
            <a:normAutofit/>
          </a:bodyPr>
          <a:lstStyle/>
          <a:p>
            <a:pPr algn="l"/>
            <a:r>
              <a:rPr lang="en-US" dirty="0"/>
              <a:t>Cont…</a:t>
            </a:r>
          </a:p>
        </p:txBody>
      </p:sp>
      <p:sp>
        <p:nvSpPr>
          <p:cNvPr id="1048643" name="Content Placeholder 2"/>
          <p:cNvSpPr>
            <a:spLocks noGrp="1"/>
          </p:cNvSpPr>
          <p:nvPr>
            <p:ph idx="1"/>
          </p:nvPr>
        </p:nvSpPr>
        <p:spPr>
          <a:xfrm>
            <a:off x="457200" y="1066800"/>
            <a:ext cx="8229600" cy="5059363"/>
          </a:xfrm>
        </p:spPr>
        <p:txBody>
          <a:bodyPr>
            <a:normAutofit/>
          </a:bodyPr>
          <a:lstStyle/>
          <a:p>
            <a:pPr marL="514350" indent="-514350">
              <a:buFont typeface="+mj-lt"/>
              <a:buAutoNum type="arabicPeriod" startAt="7"/>
            </a:pPr>
            <a:r>
              <a:rPr lang="en-US" b="1" dirty="0"/>
              <a:t>Crèches[Sec.48]</a:t>
            </a:r>
          </a:p>
          <a:p>
            <a:pPr algn="just"/>
            <a:r>
              <a:rPr lang="en-US" dirty="0"/>
              <a:t>If the number of women workers is more than 30, there should be the crèches.</a:t>
            </a:r>
          </a:p>
          <a:p>
            <a:pPr algn="just"/>
            <a:r>
              <a:rPr lang="en-US" dirty="0"/>
              <a:t>It should be sufficiently lighted, ventilated &amp; to be under the charge of trained women</a:t>
            </a:r>
          </a:p>
          <a:p>
            <a:pPr marL="514350" indent="-514350" algn="just">
              <a:buFont typeface="+mj-lt"/>
              <a:buAutoNum type="arabicPeriod" startAt="8"/>
            </a:pPr>
            <a:r>
              <a:rPr lang="en-US" b="1" dirty="0"/>
              <a:t>Welfare Officer[Sec.49]</a:t>
            </a:r>
          </a:p>
          <a:p>
            <a:pPr algn="just"/>
            <a:r>
              <a:rPr lang="en-US" dirty="0"/>
              <a:t>If the number of workers is 500 or more, there should be a welfare officer to look after the welfare of the workers.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a:xfrm>
            <a:off x="457200" y="274638"/>
            <a:ext cx="8229600" cy="715962"/>
          </a:xfrm>
        </p:spPr>
        <p:txBody>
          <a:bodyPr>
            <a:normAutofit/>
          </a:bodyPr>
          <a:lstStyle/>
          <a:p>
            <a:pPr algn="l"/>
            <a:r>
              <a:rPr lang="en-US" dirty="0"/>
              <a:t>Cont..</a:t>
            </a:r>
          </a:p>
        </p:txBody>
      </p:sp>
      <p:sp>
        <p:nvSpPr>
          <p:cNvPr id="1048645" name="Content Placeholder 2"/>
          <p:cNvSpPr>
            <a:spLocks noGrp="1"/>
          </p:cNvSpPr>
          <p:nvPr>
            <p:ph idx="1"/>
          </p:nvPr>
        </p:nvSpPr>
        <p:spPr>
          <a:xfrm>
            <a:off x="457200" y="1143000"/>
            <a:ext cx="8229600" cy="4983163"/>
          </a:xfrm>
        </p:spPr>
        <p:txBody>
          <a:bodyPr>
            <a:normAutofit/>
          </a:bodyPr>
          <a:lstStyle/>
          <a:p>
            <a:pPr>
              <a:buNone/>
            </a:pPr>
            <a:r>
              <a:rPr lang="en-US" b="1" dirty="0"/>
              <a:t>In Nutshell</a:t>
            </a:r>
          </a:p>
          <a:p>
            <a:pPr algn="just"/>
            <a:r>
              <a:rPr lang="en-US" dirty="0"/>
              <a:t>Crèche - &gt; 30 women workers</a:t>
            </a:r>
          </a:p>
          <a:p>
            <a:pPr algn="just"/>
            <a:r>
              <a:rPr lang="en-US" dirty="0"/>
              <a:t>Restroom / shelters and lunch room - &gt; 150 workmen</a:t>
            </a:r>
          </a:p>
          <a:p>
            <a:pPr algn="just"/>
            <a:r>
              <a:rPr lang="en-US" dirty="0"/>
              <a:t>Cooled drinking water - &gt; 250 workers</a:t>
            </a:r>
          </a:p>
          <a:p>
            <a:pPr algn="just"/>
            <a:r>
              <a:rPr lang="en-US" dirty="0"/>
              <a:t>Canteen - &gt; 250 workers</a:t>
            </a:r>
          </a:p>
          <a:p>
            <a:pPr algn="just"/>
            <a:r>
              <a:rPr lang="en-US" dirty="0"/>
              <a:t>Ambulance room – Doctor, Nurse and Dresser cum compounder - &gt; 500 workers</a:t>
            </a:r>
          </a:p>
          <a:p>
            <a:pPr algn="just"/>
            <a:r>
              <a:rPr lang="en-US" dirty="0"/>
              <a:t>Welfare officer - &gt; 500 workers</a:t>
            </a:r>
          </a:p>
          <a:p>
            <a:pPr algn="just"/>
            <a:r>
              <a:rPr lang="en-US" dirty="0"/>
              <a:t>Lady welfare officer - &gt; more nos. of women workers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a:xfrm>
            <a:off x="457200" y="274638"/>
            <a:ext cx="8229600" cy="944562"/>
          </a:xfrm>
        </p:spPr>
        <p:txBody>
          <a:bodyPr/>
          <a:lstStyle/>
          <a:p>
            <a:r>
              <a:rPr lang="en-US" dirty="0"/>
              <a:t>Working Hours</a:t>
            </a:r>
          </a:p>
        </p:txBody>
      </p:sp>
      <p:sp>
        <p:nvSpPr>
          <p:cNvPr id="1048647" name="Content Placeholder 2"/>
          <p:cNvSpPr>
            <a:spLocks noGrp="1"/>
          </p:cNvSpPr>
          <p:nvPr>
            <p:ph idx="1"/>
          </p:nvPr>
        </p:nvSpPr>
        <p:spPr>
          <a:xfrm>
            <a:off x="457200" y="1371600"/>
            <a:ext cx="8229600" cy="4754563"/>
          </a:xfrm>
        </p:spPr>
        <p:txBody>
          <a:bodyPr>
            <a:normAutofit/>
          </a:bodyPr>
          <a:lstStyle/>
          <a:p>
            <a:pPr algn="just"/>
            <a:r>
              <a:rPr lang="en-US" dirty="0"/>
              <a:t>Sec.51-Weekly hours not more than 48 hours a week</a:t>
            </a:r>
          </a:p>
          <a:p>
            <a:pPr algn="just"/>
            <a:r>
              <a:rPr lang="en-US" dirty="0"/>
              <a:t>Sec.52-First day of the week i.e. Sunday shall be a weekly holiday</a:t>
            </a:r>
          </a:p>
          <a:p>
            <a:pPr algn="just"/>
            <a:r>
              <a:rPr lang="en-US" dirty="0"/>
              <a:t>Sec.53-Compensatory holidays</a:t>
            </a:r>
          </a:p>
          <a:p>
            <a:pPr algn="just"/>
            <a:r>
              <a:rPr lang="en-US" dirty="0"/>
              <a:t>Where a weekly holiday is denied he shall be allowed to avail the compensatory holiday within a month</a:t>
            </a:r>
          </a:p>
          <a:p>
            <a:pPr algn="just"/>
            <a:r>
              <a:rPr lang="en-US" dirty="0"/>
              <a:t>Sec.54-Daily working hours- no adult worker shall be allowed to work in a factory for more than nine hours in any day</a:t>
            </a:r>
          </a:p>
          <a:p>
            <a:pPr algn="just"/>
            <a:r>
              <a:rPr lang="en-US" dirty="0"/>
              <a:t>Sec.55-Intervals for rest-no worker shall work for more than 5 hours before he has had an interval for rest of at least 1/2 an hour.</a:t>
            </a:r>
          </a:p>
          <a:p>
            <a:pPr algn="just"/>
            <a:r>
              <a:rPr lang="en-US" dirty="0"/>
              <a:t>Inspector may increase it up to six hours.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
          <p:cNvSpPr>
            <a:spLocks noGrp="1"/>
          </p:cNvSpPr>
          <p:nvPr>
            <p:ph type="title"/>
          </p:nvPr>
        </p:nvSpPr>
        <p:spPr>
          <a:xfrm>
            <a:off x="457200" y="274638"/>
            <a:ext cx="8229600" cy="639762"/>
          </a:xfrm>
        </p:spPr>
        <p:txBody>
          <a:bodyPr>
            <a:normAutofit/>
          </a:bodyPr>
          <a:lstStyle/>
          <a:p>
            <a:pPr algn="l"/>
            <a:r>
              <a:rPr lang="en-US" dirty="0"/>
              <a:t>Cont…</a:t>
            </a:r>
          </a:p>
        </p:txBody>
      </p:sp>
      <p:sp>
        <p:nvSpPr>
          <p:cNvPr id="1048649" name="Content Placeholder 2"/>
          <p:cNvSpPr>
            <a:spLocks noGrp="1"/>
          </p:cNvSpPr>
          <p:nvPr>
            <p:ph idx="1"/>
          </p:nvPr>
        </p:nvSpPr>
        <p:spPr>
          <a:xfrm>
            <a:off x="457200" y="1066800"/>
            <a:ext cx="8229600" cy="5059363"/>
          </a:xfrm>
        </p:spPr>
        <p:txBody>
          <a:bodyPr>
            <a:normAutofit fontScale="94444" lnSpcReduction="10000"/>
          </a:bodyPr>
          <a:lstStyle/>
          <a:p>
            <a:pPr marL="514350" indent="-514350">
              <a:buFont typeface="+mj-lt"/>
              <a:buAutoNum type="arabicPeriod"/>
            </a:pPr>
            <a:r>
              <a:rPr lang="en-US" b="1" dirty="0"/>
              <a:t>Spread over[sec.56]</a:t>
            </a:r>
          </a:p>
          <a:p>
            <a:pPr algn="just"/>
            <a:r>
              <a:rPr lang="en-US" dirty="0"/>
              <a:t>Inclusive of rest intervals they shall not spread over more than 10-1/2 hours in any day</a:t>
            </a:r>
          </a:p>
          <a:p>
            <a:pPr algn="just"/>
            <a:r>
              <a:rPr lang="en-US" dirty="0"/>
              <a:t>Inspector may increase the spread over up to 12 hours.</a:t>
            </a:r>
          </a:p>
          <a:p>
            <a:pPr marL="514350" indent="-514350" algn="just">
              <a:buFont typeface="+mj-lt"/>
              <a:buAutoNum type="arabicPeriod" startAt="2"/>
            </a:pPr>
            <a:r>
              <a:rPr lang="en-US" b="1" dirty="0"/>
              <a:t>Night Shifts[Sec.57]</a:t>
            </a:r>
          </a:p>
          <a:p>
            <a:pPr algn="just"/>
            <a:r>
              <a:rPr lang="en-US" dirty="0"/>
              <a:t>If shift extends beyond midnight , a holiday for him will mean a period of 24 hours beginning when his shift ends.</a:t>
            </a:r>
          </a:p>
          <a:p>
            <a:pPr marL="514350" indent="-514350" algn="just">
              <a:buFont typeface="+mj-lt"/>
              <a:buAutoNum type="arabicPeriod" startAt="3"/>
            </a:pPr>
            <a:r>
              <a:rPr lang="en-US" b="1" dirty="0"/>
              <a:t>Prohibition Overlapping Shifts[Sec.58]</a:t>
            </a:r>
          </a:p>
          <a:p>
            <a:pPr algn="just"/>
            <a:r>
              <a:rPr lang="en-US" dirty="0"/>
              <a:t>Work shall not be carried in any factory by means of system of shifts so arranged that more than one relay of workers is engaged in the work of same kind at the same time.</a:t>
            </a:r>
          </a:p>
          <a:p>
            <a:pPr marL="514350" indent="-514350" algn="just">
              <a:buFont typeface="+mj-lt"/>
              <a:buAutoNum type="arabicPeriod" startAt="4"/>
            </a:pPr>
            <a:r>
              <a:rPr lang="en-US" b="1" dirty="0"/>
              <a:t>Extra Wages for Overtime[Sec.59]</a:t>
            </a:r>
          </a:p>
          <a:p>
            <a:pPr algn="just"/>
            <a:r>
              <a:rPr lang="en-US" dirty="0"/>
              <a:t>If workers work for more than 9 hours a day or more than 48 hour a week, extra wages should be given.</a:t>
            </a:r>
          </a:p>
          <a:p>
            <a:pPr algn="just"/>
            <a:r>
              <a:rPr lang="en-US" dirty="0"/>
              <a:t>Wages at twice the ordinary Rate.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
          <p:cNvSpPr>
            <a:spLocks noGrp="1"/>
          </p:cNvSpPr>
          <p:nvPr>
            <p:ph type="title"/>
          </p:nvPr>
        </p:nvSpPr>
        <p:spPr>
          <a:xfrm>
            <a:off x="457200" y="274638"/>
            <a:ext cx="8229600" cy="639762"/>
          </a:xfrm>
        </p:spPr>
        <p:txBody>
          <a:bodyPr>
            <a:normAutofit/>
          </a:bodyPr>
          <a:lstStyle/>
          <a:p>
            <a:pPr algn="l"/>
            <a:r>
              <a:rPr lang="en-US" dirty="0"/>
              <a:t>Cont…</a:t>
            </a:r>
          </a:p>
        </p:txBody>
      </p:sp>
      <p:sp>
        <p:nvSpPr>
          <p:cNvPr id="1048651" name="Content Placeholder 2"/>
          <p:cNvSpPr>
            <a:spLocks noGrp="1"/>
          </p:cNvSpPr>
          <p:nvPr>
            <p:ph idx="1"/>
          </p:nvPr>
        </p:nvSpPr>
        <p:spPr>
          <a:xfrm>
            <a:off x="457200" y="1066800"/>
            <a:ext cx="8229600" cy="5059363"/>
          </a:xfrm>
        </p:spPr>
        <p:txBody>
          <a:bodyPr>
            <a:normAutofit/>
          </a:bodyPr>
          <a:lstStyle/>
          <a:p>
            <a:pPr marL="514350" indent="-514350" algn="just">
              <a:buFont typeface="+mj-lt"/>
              <a:buAutoNum type="arabicPeriod" startAt="5"/>
            </a:pPr>
            <a:r>
              <a:rPr lang="en-US" b="1" dirty="0"/>
              <a:t>Restriction on Double Employment[Sec.60]</a:t>
            </a:r>
          </a:p>
          <a:p>
            <a:pPr algn="just"/>
            <a:r>
              <a:rPr lang="en-US" dirty="0"/>
              <a:t>No worker is allowed to work in any factory on any day on which he has already been working in any other factory</a:t>
            </a:r>
          </a:p>
          <a:p>
            <a:pPr marL="514350" indent="-514350" algn="just">
              <a:buFont typeface="+mj-lt"/>
              <a:buAutoNum type="arabicPeriod" startAt="6"/>
            </a:pPr>
            <a:r>
              <a:rPr lang="en-US" b="1" dirty="0"/>
              <a:t>Notice of periods of work for Adult Workers[Sec.61]</a:t>
            </a:r>
          </a:p>
          <a:p>
            <a:pPr algn="just"/>
            <a:r>
              <a:rPr lang="en-US" dirty="0"/>
              <a:t>Notice to be displayed at some Conspicuous place.</a:t>
            </a:r>
          </a:p>
          <a:p>
            <a:pPr algn="just"/>
            <a:r>
              <a:rPr lang="en-US" dirty="0"/>
              <a:t>Periods to be fixed beforehand</a:t>
            </a:r>
          </a:p>
          <a:p>
            <a:pPr algn="just"/>
            <a:r>
              <a:rPr lang="en-US" dirty="0"/>
              <a:t>Classification of workers-Groups.</a:t>
            </a:r>
          </a:p>
          <a:p>
            <a:pPr algn="just"/>
            <a:r>
              <a:rPr lang="en-US" dirty="0"/>
              <a:t>Copy of Notice in Duplicate &amp; any change to be sent to Inspector.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a:spLocks noGrp="1"/>
          </p:cNvSpPr>
          <p:nvPr>
            <p:ph type="title"/>
          </p:nvPr>
        </p:nvSpPr>
        <p:spPr>
          <a:xfrm>
            <a:off x="457200" y="274638"/>
            <a:ext cx="8229600" cy="487362"/>
          </a:xfrm>
        </p:spPr>
        <p:txBody>
          <a:bodyPr>
            <a:normAutofit fontScale="90000"/>
          </a:bodyPr>
          <a:lstStyle/>
          <a:p>
            <a:pPr algn="l"/>
            <a:r>
              <a:rPr lang="en-US" dirty="0"/>
              <a:t>Cont…</a:t>
            </a:r>
          </a:p>
        </p:txBody>
      </p:sp>
      <p:sp>
        <p:nvSpPr>
          <p:cNvPr id="1048653" name="Content Placeholder 2"/>
          <p:cNvSpPr>
            <a:spLocks noGrp="1"/>
          </p:cNvSpPr>
          <p:nvPr>
            <p:ph idx="1"/>
          </p:nvPr>
        </p:nvSpPr>
        <p:spPr>
          <a:xfrm>
            <a:off x="457200" y="914400"/>
            <a:ext cx="8229600" cy="5211763"/>
          </a:xfrm>
        </p:spPr>
        <p:txBody>
          <a:bodyPr>
            <a:normAutofit/>
          </a:bodyPr>
          <a:lstStyle/>
          <a:p>
            <a:pPr marL="514350" indent="-514350">
              <a:buFont typeface="+mj-lt"/>
              <a:buAutoNum type="arabicPeriod" startAt="7"/>
            </a:pPr>
            <a:r>
              <a:rPr lang="en-US" b="1" dirty="0"/>
              <a:t>Register of Adult Workers[Sec.62,63]</a:t>
            </a:r>
          </a:p>
          <a:p>
            <a:pPr algn="just"/>
            <a:r>
              <a:rPr lang="en-US" dirty="0"/>
              <a:t>The manager should maintain Register of Adult workers showing-</a:t>
            </a:r>
          </a:p>
          <a:p>
            <a:pPr algn="just">
              <a:buNone/>
            </a:pPr>
            <a:r>
              <a:rPr lang="en-US" dirty="0"/>
              <a:t>- Name</a:t>
            </a:r>
          </a:p>
          <a:p>
            <a:pPr algn="just">
              <a:buNone/>
            </a:pPr>
            <a:r>
              <a:rPr lang="en-US" dirty="0"/>
              <a:t>- Nature of work</a:t>
            </a:r>
          </a:p>
          <a:p>
            <a:pPr algn="just">
              <a:buNone/>
            </a:pPr>
            <a:r>
              <a:rPr lang="en-US" dirty="0"/>
              <a:t>- The Group etc.</a:t>
            </a:r>
          </a:p>
          <a:p>
            <a:pPr algn="just"/>
            <a:r>
              <a:rPr lang="en-US" dirty="0"/>
              <a:t>Of each &amp; every Adult Worker in the factory.</a:t>
            </a:r>
          </a:p>
          <a:p>
            <a:pPr algn="just"/>
            <a:r>
              <a:rPr lang="en-US" dirty="0"/>
              <a:t>The Register shall be available to the Inspector at all time during working hours.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r>
              <a:rPr lang="en-US" dirty="0"/>
              <a:t>Objective of the Act</a:t>
            </a:r>
          </a:p>
        </p:txBody>
      </p:sp>
      <p:sp>
        <p:nvSpPr>
          <p:cNvPr id="1048615" name="Content Placeholder 2"/>
          <p:cNvSpPr>
            <a:spLocks noGrp="1"/>
          </p:cNvSpPr>
          <p:nvPr>
            <p:ph idx="1"/>
          </p:nvPr>
        </p:nvSpPr>
        <p:spPr/>
        <p:txBody>
          <a:bodyPr>
            <a:normAutofit/>
          </a:bodyPr>
          <a:lstStyle/>
          <a:p>
            <a:pPr algn="just"/>
            <a:r>
              <a:rPr lang="en-US" dirty="0"/>
              <a:t>The Act has been enacted primarily with the object of protecting workers employed in factories against industrial and occupational hazards.</a:t>
            </a:r>
          </a:p>
          <a:p>
            <a:pPr algn="just"/>
            <a:r>
              <a:rPr lang="en-US" dirty="0"/>
              <a:t>For that purpose, it seeks to impose upon the owner or the occupier certain obligations to protect the workers and to secure for them employment in conditions conductive to their health and safety.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r>
              <a:rPr lang="en-US" dirty="0"/>
              <a:t>Employment of young persons</a:t>
            </a:r>
          </a:p>
        </p:txBody>
      </p:sp>
      <p:sp>
        <p:nvSpPr>
          <p:cNvPr id="1048655" name="Content Placeholder 2"/>
          <p:cNvSpPr>
            <a:spLocks noGrp="1"/>
          </p:cNvSpPr>
          <p:nvPr>
            <p:ph idx="1"/>
          </p:nvPr>
        </p:nvSpPr>
        <p:spPr>
          <a:xfrm rot="14423">
            <a:off x="457200" y="2251153"/>
            <a:ext cx="8229600" cy="3875010"/>
          </a:xfrm>
        </p:spPr>
        <p:txBody>
          <a:bodyPr>
            <a:normAutofit/>
          </a:bodyPr>
          <a:lstStyle/>
          <a:p>
            <a:pPr marL="514350" indent="-514350">
              <a:buFont typeface="+mj-lt"/>
              <a:buAutoNum type="arabicPeriod"/>
            </a:pPr>
            <a:r>
              <a:rPr lang="en-US" b="1" dirty="0"/>
              <a:t>Prohibition of employment of young Children[Sec.67]</a:t>
            </a:r>
          </a:p>
          <a:p>
            <a:pPr algn="just"/>
            <a:r>
              <a:rPr lang="en-US" dirty="0"/>
              <a:t>No child who has not completed his 14</a:t>
            </a:r>
            <a:r>
              <a:rPr lang="en-US" baseline="30000" dirty="0"/>
              <a:t>th</a:t>
            </a:r>
            <a:r>
              <a:rPr lang="en-US" dirty="0"/>
              <a:t> year allowed to work in Factory.</a:t>
            </a:r>
          </a:p>
          <a:p>
            <a:pPr marL="514350" indent="-514350" algn="just">
              <a:buFont typeface="+mj-lt"/>
              <a:buAutoNum type="arabicPeriod" startAt="2"/>
            </a:pPr>
            <a:r>
              <a:rPr lang="en-US" b="1" dirty="0"/>
              <a:t>Non-Adult workers to Carry Tokens [Sec.68]</a:t>
            </a:r>
          </a:p>
          <a:p>
            <a:pPr algn="just"/>
            <a:r>
              <a:rPr lang="en-US" dirty="0"/>
              <a:t>A child who has completed his 14th year may be allowed to work in factory if:-</a:t>
            </a:r>
          </a:p>
          <a:p>
            <a:pPr algn="just">
              <a:buNone/>
            </a:pPr>
            <a:r>
              <a:rPr lang="en-US" dirty="0"/>
              <a:t>a) a certificate of fitness for such work is in custody of manager of factory.</a:t>
            </a:r>
          </a:p>
          <a:p>
            <a:pPr algn="just">
              <a:buNone/>
            </a:pPr>
            <a:r>
              <a:rPr lang="en-US" dirty="0"/>
              <a:t>b) Such child or adolescent carries , a token giving a reference to such Certificate.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457200" y="274638"/>
            <a:ext cx="8229600" cy="487362"/>
          </a:xfrm>
        </p:spPr>
        <p:txBody>
          <a:bodyPr>
            <a:normAutofit fontScale="90000"/>
          </a:bodyPr>
          <a:lstStyle/>
          <a:p>
            <a:pPr algn="l"/>
            <a:r>
              <a:rPr lang="en-US" dirty="0"/>
              <a:t>Cont…</a:t>
            </a:r>
          </a:p>
        </p:txBody>
      </p:sp>
      <p:sp>
        <p:nvSpPr>
          <p:cNvPr id="1048657" name="Content Placeholder 2"/>
          <p:cNvSpPr>
            <a:spLocks noGrp="1"/>
          </p:cNvSpPr>
          <p:nvPr>
            <p:ph idx="1"/>
          </p:nvPr>
        </p:nvSpPr>
        <p:spPr>
          <a:xfrm>
            <a:off x="457200" y="1066800"/>
            <a:ext cx="8229600" cy="5410200"/>
          </a:xfrm>
        </p:spPr>
        <p:txBody>
          <a:bodyPr>
            <a:normAutofit fontScale="94444" lnSpcReduction="20000"/>
          </a:bodyPr>
          <a:lstStyle/>
          <a:p>
            <a:pPr marL="514350" indent="-514350">
              <a:buFont typeface="+mj-lt"/>
              <a:buAutoNum type="arabicPeriod" startAt="3"/>
            </a:pPr>
            <a:r>
              <a:rPr lang="en-US" b="1" dirty="0"/>
              <a:t>Working Hours for Young persons[Sec.71,72]</a:t>
            </a:r>
          </a:p>
          <a:p>
            <a:pPr algn="just"/>
            <a:r>
              <a:rPr lang="en-US" dirty="0"/>
              <a:t>Working Hours limited to 4-1/2</a:t>
            </a:r>
          </a:p>
          <a:p>
            <a:pPr algn="just"/>
            <a:r>
              <a:rPr lang="en-US" dirty="0"/>
              <a:t>Not during Nights.</a:t>
            </a:r>
          </a:p>
          <a:p>
            <a:pPr algn="just"/>
            <a:r>
              <a:rPr lang="en-US" dirty="0"/>
              <a:t>Period of work limited to 2 shifts.</a:t>
            </a:r>
          </a:p>
          <a:p>
            <a:pPr algn="just"/>
            <a:r>
              <a:rPr lang="en-US" dirty="0"/>
              <a:t>Entitled to weekly Holidays.</a:t>
            </a:r>
          </a:p>
          <a:p>
            <a:pPr algn="just"/>
            <a:r>
              <a:rPr lang="en-US" dirty="0"/>
              <a:t>Female to work only between 6am to 7pm.</a:t>
            </a:r>
          </a:p>
          <a:p>
            <a:pPr algn="just"/>
            <a:r>
              <a:rPr lang="en-US" dirty="0"/>
              <a:t>Fixation of periods of work beforehand</a:t>
            </a:r>
          </a:p>
          <a:p>
            <a:pPr marL="514350" indent="-514350" algn="just">
              <a:buFont typeface="+mj-lt"/>
              <a:buAutoNum type="arabicPeriod" startAt="4"/>
            </a:pPr>
            <a:r>
              <a:rPr lang="en-US" b="1" dirty="0"/>
              <a:t>Register of Young persons</a:t>
            </a:r>
          </a:p>
          <a:p>
            <a:pPr algn="just"/>
            <a:r>
              <a:rPr lang="en-US" dirty="0"/>
              <a:t>The manager should maintain Register of</a:t>
            </a:r>
          </a:p>
          <a:p>
            <a:pPr algn="just"/>
            <a:r>
              <a:rPr lang="en-US" dirty="0"/>
              <a:t>Adult workers showing-</a:t>
            </a:r>
          </a:p>
          <a:p>
            <a:pPr algn="just">
              <a:buNone/>
            </a:pPr>
            <a:r>
              <a:rPr lang="en-US" dirty="0"/>
              <a:t>-Name</a:t>
            </a:r>
          </a:p>
          <a:p>
            <a:pPr algn="just">
              <a:buNone/>
            </a:pPr>
            <a:r>
              <a:rPr lang="en-US" dirty="0"/>
              <a:t>-Nature of work</a:t>
            </a:r>
          </a:p>
          <a:p>
            <a:pPr algn="just">
              <a:buNone/>
            </a:pPr>
            <a:r>
              <a:rPr lang="en-US" dirty="0"/>
              <a:t>-The Group etc.</a:t>
            </a:r>
          </a:p>
          <a:p>
            <a:pPr algn="just"/>
            <a:r>
              <a:rPr lang="en-US" dirty="0"/>
              <a:t>Of each &amp; every Adult Worker in the factory.</a:t>
            </a:r>
          </a:p>
          <a:p>
            <a:pPr algn="just"/>
            <a:r>
              <a:rPr lang="en-US" dirty="0"/>
              <a:t>The Register shall be available to the Inspector at all time during working hours.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59" name="Content Placeholder 2"/>
          <p:cNvSpPr>
            <a:spLocks noGrp="1"/>
          </p:cNvSpPr>
          <p:nvPr>
            <p:ph idx="1"/>
          </p:nvPr>
        </p:nvSpPr>
        <p:spPr/>
        <p:txBody>
          <a:bodyPr>
            <a:normAutofit/>
          </a:bodyPr>
          <a:lstStyle/>
          <a:p>
            <a:pPr marL="514350" indent="-514350">
              <a:buFont typeface="+mj-lt"/>
              <a:buAutoNum type="arabicPeriod" startAt="5"/>
            </a:pPr>
            <a:r>
              <a:rPr lang="en-US" b="1" dirty="0"/>
              <a:t>Power to require Medical Examination[Sec.73]</a:t>
            </a:r>
          </a:p>
          <a:p>
            <a:r>
              <a:rPr lang="en-US" dirty="0"/>
              <a:t>Inspector has the power to direct manager to have medical examination of young persons working in case-</a:t>
            </a:r>
          </a:p>
          <a:p>
            <a:r>
              <a:rPr lang="en-US" dirty="0"/>
              <a:t>Young Persons working without License.</a:t>
            </a:r>
          </a:p>
          <a:p>
            <a:r>
              <a:rPr lang="en-US" dirty="0"/>
              <a:t>They no longer seem to be Fit.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dirty="0"/>
              <a:t>Employment of Women</a:t>
            </a:r>
          </a:p>
        </p:txBody>
      </p:sp>
      <p:sp>
        <p:nvSpPr>
          <p:cNvPr id="1048661" name="Content Placeholder 2"/>
          <p:cNvSpPr>
            <a:spLocks noGrp="1"/>
          </p:cNvSpPr>
          <p:nvPr>
            <p:ph idx="1"/>
          </p:nvPr>
        </p:nvSpPr>
        <p:spPr/>
        <p:txBody>
          <a:bodyPr>
            <a:normAutofit/>
          </a:bodyPr>
          <a:lstStyle/>
          <a:p>
            <a:pPr algn="just"/>
            <a:r>
              <a:rPr lang="en-US" dirty="0"/>
              <a:t>Prohibition of women workers at night shift</a:t>
            </a:r>
          </a:p>
          <a:p>
            <a:pPr algn="just"/>
            <a:r>
              <a:rPr lang="en-US" dirty="0"/>
              <a:t>Women shall not be allowed to work in any factory except between the hours of 6 A.M. and 7 P.M..</a:t>
            </a:r>
          </a:p>
          <a:p>
            <a:pPr algn="just"/>
            <a:r>
              <a:rPr lang="en-US" dirty="0"/>
              <a:t>The inspector may relax this norm but prohibited between 10 P.M. and 5 A.M.</a:t>
            </a:r>
          </a:p>
          <a:p>
            <a:pPr algn="just"/>
            <a:r>
              <a:rPr lang="en-US" dirty="0"/>
              <a:t>Working hours not more than-weekly 48 hours &amp; daily 9 hours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itle 1"/>
          <p:cNvSpPr>
            <a:spLocks noGrp="1"/>
          </p:cNvSpPr>
          <p:nvPr>
            <p:ph type="title"/>
          </p:nvPr>
        </p:nvSpPr>
        <p:spPr/>
        <p:txBody>
          <a:bodyPr>
            <a:normAutofit/>
          </a:bodyPr>
          <a:lstStyle/>
          <a:p>
            <a:r>
              <a:rPr lang="en-US" dirty="0"/>
              <a:t>Annual Leave with</a:t>
            </a:r>
            <a:br>
              <a:rPr lang="en-US" dirty="0"/>
            </a:br>
            <a:r>
              <a:rPr lang="en-US" dirty="0"/>
              <a:t>Wages[Sec.78-84(Chapter- VIII)]</a:t>
            </a:r>
          </a:p>
        </p:txBody>
      </p:sp>
      <p:sp>
        <p:nvSpPr>
          <p:cNvPr id="1048663" name="Content Placeholder 2"/>
          <p:cNvSpPr>
            <a:spLocks noGrp="1"/>
          </p:cNvSpPr>
          <p:nvPr>
            <p:ph idx="1"/>
          </p:nvPr>
        </p:nvSpPr>
        <p:spPr/>
        <p:txBody>
          <a:bodyPr>
            <a:normAutofit/>
          </a:bodyPr>
          <a:lstStyle/>
          <a:p>
            <a:pPr algn="just">
              <a:buNone/>
            </a:pPr>
            <a:r>
              <a:rPr lang="en-US" dirty="0"/>
              <a:t>Rules:</a:t>
            </a:r>
          </a:p>
          <a:p>
            <a:pPr algn="just">
              <a:buNone/>
            </a:pPr>
            <a:r>
              <a:rPr lang="en-US" dirty="0"/>
              <a:t>1) Leave Entitlement-One day for every 20/15 days of work performed incase of adult/Child who has worked for period of 240 days.</a:t>
            </a:r>
          </a:p>
          <a:p>
            <a:pPr algn="just">
              <a:buNone/>
            </a:pPr>
            <a:r>
              <a:rPr lang="en-US" dirty="0"/>
              <a:t>2) Computation of Period of 240 days-The days of lay-off, maternity leave not exceeding 12 weeks,&amp; earned leave in previous year should be included.</a:t>
            </a:r>
          </a:p>
          <a:p>
            <a:pPr algn="just">
              <a:buNone/>
            </a:pPr>
            <a:r>
              <a:rPr lang="en-US" dirty="0"/>
              <a:t>3)Discharge, Dismissal , Superannuation ,death , quitting of employment-He , his heir , nominee as the case may be entitled to wages.</a:t>
            </a:r>
          </a:p>
          <a:p>
            <a:pPr algn="just">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a:xfrm>
            <a:off x="457200" y="274638"/>
            <a:ext cx="8229600" cy="487362"/>
          </a:xfrm>
        </p:spPr>
        <p:txBody>
          <a:bodyPr>
            <a:normAutofit fontScale="90000"/>
          </a:bodyPr>
          <a:lstStyle/>
          <a:p>
            <a:pPr algn="l"/>
            <a:r>
              <a:rPr lang="en-US" dirty="0"/>
              <a:t>Cont…</a:t>
            </a:r>
          </a:p>
        </p:txBody>
      </p:sp>
      <p:sp>
        <p:nvSpPr>
          <p:cNvPr id="1048665" name="Content Placeholder 2"/>
          <p:cNvSpPr>
            <a:spLocks noGrp="1"/>
          </p:cNvSpPr>
          <p:nvPr>
            <p:ph idx="1"/>
          </p:nvPr>
        </p:nvSpPr>
        <p:spPr>
          <a:xfrm>
            <a:off x="457200" y="914400"/>
            <a:ext cx="8229600" cy="5211763"/>
          </a:xfrm>
        </p:spPr>
        <p:txBody>
          <a:bodyPr>
            <a:normAutofit/>
          </a:bodyPr>
          <a:lstStyle/>
          <a:p>
            <a:pPr algn="just">
              <a:buNone/>
            </a:pPr>
            <a:r>
              <a:rPr lang="en-US" b="1" dirty="0"/>
              <a:t>4) </a:t>
            </a:r>
            <a:r>
              <a:rPr lang="en-US" dirty="0"/>
              <a:t>Treatment of Fraction of Leave:-Half day or more is treated as full while less than half is omitted.</a:t>
            </a:r>
          </a:p>
          <a:p>
            <a:pPr algn="just">
              <a:buNone/>
            </a:pPr>
            <a:r>
              <a:rPr lang="en-US" dirty="0"/>
              <a:t>5) Treatment of Un-availed leave:-Should be carried – forward to next calendar year but shall not exceed 30 in case of an adult &amp; 40 in case of child.</a:t>
            </a:r>
          </a:p>
          <a:p>
            <a:pPr algn="just">
              <a:buNone/>
            </a:pPr>
            <a:r>
              <a:rPr lang="en-US" dirty="0"/>
              <a:t>6)Application for leave to be made in writing within specified time.</a:t>
            </a:r>
          </a:p>
          <a:p>
            <a:pPr algn="just">
              <a:buNone/>
            </a:pPr>
            <a:r>
              <a:rPr lang="en-US" dirty="0"/>
              <a:t>7)Scheme for grant of leave.</a:t>
            </a:r>
          </a:p>
          <a:p>
            <a:pPr algn="just">
              <a:buNone/>
            </a:pPr>
            <a:r>
              <a:rPr lang="en-US" dirty="0"/>
              <a:t>8)Display of Scheme for grant of leave.</a:t>
            </a:r>
          </a:p>
          <a:p>
            <a:pPr algn="just">
              <a:buNone/>
            </a:pPr>
            <a:r>
              <a:rPr lang="en-US" dirty="0"/>
              <a:t>9)Refusal of leave to be in accordance with Scheme</a:t>
            </a:r>
          </a:p>
          <a:p>
            <a:pPr algn="just">
              <a:buNone/>
            </a:pPr>
            <a:r>
              <a:rPr lang="en-US" dirty="0"/>
              <a:t>10)Payment of wages to worker for leave period if he is discharged or if he quits service.</a:t>
            </a:r>
          </a:p>
          <a:p>
            <a:pPr algn="just">
              <a:buNone/>
            </a:pPr>
            <a:r>
              <a:rPr lang="en-US" dirty="0"/>
              <a:t>Wages during leave period[sec.80]</a:t>
            </a:r>
          </a:p>
          <a:p>
            <a:pPr algn="just"/>
            <a:r>
              <a:rPr lang="en-US" dirty="0"/>
              <a:t>Worker is entitled to wages at a rate equal to the daily average of his total full time earnings for the days on which he actually worked during the month immediately proceeding his leave.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a:xfrm>
            <a:off x="457200" y="274638"/>
            <a:ext cx="8229600" cy="715962"/>
          </a:xfrm>
        </p:spPr>
        <p:txBody>
          <a:bodyPr>
            <a:normAutofit/>
          </a:bodyPr>
          <a:lstStyle/>
          <a:p>
            <a:r>
              <a:rPr lang="en-US" dirty="0"/>
              <a:t>Penalties under the Act[Sec.92-106]</a:t>
            </a:r>
          </a:p>
        </p:txBody>
      </p:sp>
      <p:pic>
        <p:nvPicPr>
          <p:cNvPr id="2097152" name="Content Placeholder 3" descr="penalties of factory act image.jpg"/>
          <p:cNvPicPr>
            <a:picLocks noGrp="1" noChangeAspect="1"/>
          </p:cNvPicPr>
          <p:nvPr>
            <p:ph idx="1"/>
          </p:nvPr>
        </p:nvPicPr>
        <p:blipFill>
          <a:blip r:embed="rId2"/>
          <a:stretch>
            <a:fillRect/>
          </a:stretch>
        </p:blipFill>
        <p:spPr>
          <a:xfrm>
            <a:off x="1953246" y="2103438"/>
            <a:ext cx="5237509" cy="3932237"/>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68" name="Content Placeholder 2"/>
          <p:cNvSpPr>
            <a:spLocks noGrp="1"/>
          </p:cNvSpPr>
          <p:nvPr>
            <p:ph idx="1"/>
          </p:nvPr>
        </p:nvSpPr>
        <p:spPr>
          <a:xfrm>
            <a:off x="457200" y="990600"/>
            <a:ext cx="8229600" cy="5135563"/>
          </a:xfrm>
        </p:spPr>
        <p:txBody>
          <a:bodyPr>
            <a:normAutofit/>
          </a:bodyPr>
          <a:lstStyle/>
          <a:p>
            <a:pPr marL="514350" indent="-514350" algn="just">
              <a:buFont typeface="+mj-lt"/>
              <a:buAutoNum type="arabicPeriod"/>
            </a:pPr>
            <a:r>
              <a:rPr lang="en-US" b="1" dirty="0"/>
              <a:t>General Penalty for Offences[Sec.92]</a:t>
            </a:r>
          </a:p>
          <a:p>
            <a:pPr algn="just"/>
            <a:r>
              <a:rPr lang="en-US" dirty="0"/>
              <a:t>If there is any contravention of any of the provisions of the act, the Occupier &amp; Manager each shall be Guilty &amp; punishable with</a:t>
            </a:r>
          </a:p>
          <a:p>
            <a:pPr algn="just"/>
            <a:r>
              <a:rPr lang="en-US" dirty="0"/>
              <a:t>Imprisonment for a term up to 2 years.</a:t>
            </a:r>
          </a:p>
          <a:p>
            <a:pPr algn="just"/>
            <a:r>
              <a:rPr lang="en-US" dirty="0"/>
              <a:t>with a fine up to Rs.100000</a:t>
            </a:r>
          </a:p>
          <a:p>
            <a:pPr algn="just"/>
            <a:r>
              <a:rPr lang="en-US" dirty="0"/>
              <a:t>or with Both.</a:t>
            </a:r>
          </a:p>
          <a:p>
            <a:pPr algn="just">
              <a:buNone/>
            </a:pPr>
            <a:r>
              <a:rPr lang="en-US" dirty="0"/>
              <a:t>[Sec.93] further extends, if the</a:t>
            </a:r>
          </a:p>
          <a:p>
            <a:pPr algn="just"/>
            <a:r>
              <a:rPr lang="en-US" dirty="0"/>
              <a:t>contravention under section 92 continued after conviction ,they(Manager&amp; Occupier) shall be punishable with further fine which may extend to Rs. 1000 for each day on which contravention is so continued.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a:xfrm>
            <a:off x="457200" y="274638"/>
            <a:ext cx="8229600" cy="639762"/>
          </a:xfrm>
        </p:spPr>
        <p:txBody>
          <a:bodyPr>
            <a:normAutofit/>
          </a:bodyPr>
          <a:lstStyle/>
          <a:p>
            <a:r>
              <a:rPr lang="en-US" dirty="0"/>
              <a:t>Cont…</a:t>
            </a:r>
          </a:p>
        </p:txBody>
      </p:sp>
      <p:sp>
        <p:nvSpPr>
          <p:cNvPr id="1048670" name="Content Placeholder 2"/>
          <p:cNvSpPr>
            <a:spLocks noGrp="1"/>
          </p:cNvSpPr>
          <p:nvPr>
            <p:ph idx="1"/>
          </p:nvPr>
        </p:nvSpPr>
        <p:spPr>
          <a:xfrm>
            <a:off x="457200" y="1066800"/>
            <a:ext cx="8229600" cy="5059363"/>
          </a:xfrm>
        </p:spPr>
        <p:txBody>
          <a:bodyPr>
            <a:normAutofit/>
          </a:bodyPr>
          <a:lstStyle/>
          <a:p>
            <a:pPr marL="514350" indent="-514350">
              <a:buFont typeface="+mj-lt"/>
              <a:buAutoNum type="arabicPeriod" startAt="2"/>
            </a:pPr>
            <a:r>
              <a:rPr lang="en-US" b="1" dirty="0"/>
              <a:t>Enhanced Penalty after Conviction[Sec.94]</a:t>
            </a:r>
          </a:p>
          <a:p>
            <a:pPr algn="just"/>
            <a:r>
              <a:rPr lang="en-US" dirty="0"/>
              <a:t>If a person convicted of any offence punishable under Sec 92, is again guilty involving contravention of same provision ,he shall be punishable with</a:t>
            </a:r>
          </a:p>
          <a:p>
            <a:pPr algn="just"/>
            <a:r>
              <a:rPr lang="en-US" dirty="0"/>
              <a:t>Imprisonment for a term which may extend to 3  years.</a:t>
            </a:r>
          </a:p>
          <a:p>
            <a:pPr algn="just"/>
            <a:r>
              <a:rPr lang="en-US" dirty="0"/>
              <a:t>Or fine which shall not be less than 10000</a:t>
            </a:r>
          </a:p>
          <a:p>
            <a:pPr algn="just"/>
            <a:r>
              <a:rPr lang="en-US" dirty="0"/>
              <a:t>Or both.</a:t>
            </a:r>
          </a:p>
          <a:p>
            <a:pPr algn="just"/>
            <a:r>
              <a:rPr lang="en-US" dirty="0"/>
              <a:t>If any contravention of provision relating to safety, has resulted in an accident causing death /serious bodily injury, Fine shall not be less thanRs.35000/Rs.10000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a:xfrm>
            <a:off x="457200" y="274638"/>
            <a:ext cx="8229600" cy="563562"/>
          </a:xfrm>
        </p:spPr>
        <p:txBody>
          <a:bodyPr>
            <a:normAutofit fontScale="90000"/>
          </a:bodyPr>
          <a:lstStyle/>
          <a:p>
            <a:pPr algn="l"/>
            <a:r>
              <a:rPr lang="en-US" dirty="0"/>
              <a:t>Cont…</a:t>
            </a:r>
          </a:p>
        </p:txBody>
      </p:sp>
      <p:sp>
        <p:nvSpPr>
          <p:cNvPr id="1048672" name="Content Placeholder 2"/>
          <p:cNvSpPr>
            <a:spLocks noGrp="1"/>
          </p:cNvSpPr>
          <p:nvPr>
            <p:ph idx="1"/>
          </p:nvPr>
        </p:nvSpPr>
        <p:spPr>
          <a:xfrm>
            <a:off x="457200" y="990600"/>
            <a:ext cx="8229600" cy="5135563"/>
          </a:xfrm>
        </p:spPr>
        <p:txBody>
          <a:bodyPr>
            <a:normAutofit/>
          </a:bodyPr>
          <a:lstStyle/>
          <a:p>
            <a:pPr marL="514350" indent="-514350" algn="just">
              <a:buFont typeface="+mj-lt"/>
              <a:buAutoNum type="arabicPeriod" startAt="3"/>
            </a:pPr>
            <a:r>
              <a:rPr lang="en-US" b="1" dirty="0"/>
              <a:t>Cognizance of Offences[sec.105]</a:t>
            </a:r>
          </a:p>
          <a:p>
            <a:pPr algn="just"/>
            <a:r>
              <a:rPr lang="en-US" dirty="0"/>
              <a:t>No court shall take cognizance of any offence under this act except on a complaint by or with the previous section in writing of an Inspector.</a:t>
            </a:r>
          </a:p>
          <a:p>
            <a:pPr algn="just"/>
            <a:r>
              <a:rPr lang="en-US" dirty="0"/>
              <a:t>The complaint shall be filed within 3 months of the date on which offence comes to the knowledge of an Inspector. But it can be six months , if offence consists of disobeying a written order made by an Inspector.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p:txBody>
          <a:bodyPr/>
          <a:lstStyle/>
          <a:p>
            <a:r>
              <a:rPr lang="en-US" dirty="0"/>
              <a:t>Applicability of the Act</a:t>
            </a:r>
          </a:p>
        </p:txBody>
      </p:sp>
      <p:sp>
        <p:nvSpPr>
          <p:cNvPr id="1048617" name="Content Placeholder 2"/>
          <p:cNvSpPr>
            <a:spLocks noGrp="1"/>
          </p:cNvSpPr>
          <p:nvPr>
            <p:ph idx="1"/>
          </p:nvPr>
        </p:nvSpPr>
        <p:spPr/>
        <p:txBody>
          <a:bodyPr>
            <a:normAutofit/>
          </a:bodyPr>
          <a:lstStyle/>
          <a:p>
            <a:pPr algn="just">
              <a:buNone/>
            </a:pPr>
            <a:r>
              <a:rPr lang="en-US" dirty="0"/>
              <a:t>At any place wherein manufacturing process is carried on with or without the aid of power or is so ordinarily carried on, not with standing that:</a:t>
            </a:r>
          </a:p>
          <a:p>
            <a:pPr algn="just"/>
            <a:r>
              <a:rPr lang="en-US" dirty="0"/>
              <a:t> The number of persons employed therein is less than 10, if working with the aid of power and less than 20 if working without the aid of power, or</a:t>
            </a:r>
          </a:p>
          <a:p>
            <a:pPr algn="just"/>
            <a:r>
              <a:rPr lang="en-US" dirty="0"/>
              <a:t>The persons working therein are not employed by the owner thereof but are working with the permission of, or under agreement with, such owner.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extBox 1"/>
          <p:cNvSpPr txBox="1"/>
          <p:nvPr/>
        </p:nvSpPr>
        <p:spPr>
          <a:xfrm>
            <a:off x="1143000" y="2514600"/>
            <a:ext cx="6781800" cy="1285240"/>
          </a:xfrm>
          <a:prstGeom prst="rect">
            <a:avLst/>
          </a:prstGeom>
          <a:noFill/>
        </p:spPr>
        <p:txBody>
          <a:bodyPr wrap="square" rtlCol="0">
            <a:spAutoFit/>
          </a:bodyPr>
          <a:lstStyle/>
          <a:p>
            <a:pPr algn="ctr"/>
            <a:r>
              <a:rPr lang="en-US" sz="8000" dirty="0"/>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p:txBody>
          <a:bodyPr>
            <a:normAutofit/>
          </a:bodyPr>
          <a:lstStyle/>
          <a:p>
            <a:r>
              <a:rPr lang="en-US" dirty="0"/>
              <a:t>What is a manufacturing</a:t>
            </a:r>
            <a:br>
              <a:rPr lang="en-US" dirty="0"/>
            </a:br>
            <a:r>
              <a:rPr lang="en-US" dirty="0"/>
              <a:t>process?</a:t>
            </a:r>
          </a:p>
        </p:txBody>
      </p:sp>
      <p:sp>
        <p:nvSpPr>
          <p:cNvPr id="1048619" name="Content Placeholder 2"/>
          <p:cNvSpPr>
            <a:spLocks noGrp="1"/>
          </p:cNvSpPr>
          <p:nvPr>
            <p:ph idx="1"/>
          </p:nvPr>
        </p:nvSpPr>
        <p:spPr/>
        <p:txBody>
          <a:bodyPr>
            <a:normAutofit fontScale="94444" lnSpcReduction="10000"/>
          </a:bodyPr>
          <a:lstStyle/>
          <a:p>
            <a:pPr marL="514350" indent="-514350" algn="just">
              <a:buFont typeface="Wingdings" pitchFamily="2" charset="2"/>
              <a:buChar char="Ø"/>
            </a:pPr>
            <a:r>
              <a:rPr lang="en-US" dirty="0"/>
              <a:t>Manufacturing process means any process for-</a:t>
            </a:r>
          </a:p>
          <a:p>
            <a:pPr algn="just">
              <a:buNone/>
            </a:pPr>
            <a:r>
              <a:rPr lang="en-US" dirty="0"/>
              <a:t>      (i) making, altering, repairing, ornamenting, finishing, packing, oiling, washing, cleaning, breaking up, demolishing, or otherwise treating or adapting any article or substance with a view to its use, sale, transport, delivery or disposal; or</a:t>
            </a:r>
          </a:p>
          <a:p>
            <a:pPr algn="just">
              <a:buNone/>
            </a:pPr>
            <a:r>
              <a:rPr lang="en-US" dirty="0"/>
              <a:t>     (ii) pumping oil, water, sewage or any other substance; or</a:t>
            </a:r>
          </a:p>
          <a:p>
            <a:pPr algn="just">
              <a:buNone/>
            </a:pPr>
            <a:r>
              <a:rPr lang="en-US" dirty="0"/>
              <a:t>     (iii)  generating, transforming or transmitting power; or</a:t>
            </a:r>
          </a:p>
          <a:p>
            <a:pPr algn="just">
              <a:buNone/>
            </a:pPr>
            <a:r>
              <a:rPr lang="en-US" dirty="0"/>
              <a:t>     (iv) composing types for printing, printing by letter press, lithography, photogravure or other similar process or book binding</a:t>
            </a:r>
          </a:p>
          <a:p>
            <a:pPr algn="just">
              <a:buNone/>
            </a:pPr>
            <a:r>
              <a:rPr lang="en-US" dirty="0"/>
              <a:t>     (v) constructing, reconstructing, repairing, refitting, finishing or breaking up ships or vessels;</a:t>
            </a:r>
          </a:p>
          <a:p>
            <a:pPr algn="just">
              <a:buNone/>
            </a:pPr>
            <a:r>
              <a:rPr lang="en-US" dirty="0"/>
              <a:t>     (vi) preserving or storing any article in cold storage.</a:t>
            </a:r>
          </a:p>
          <a:p>
            <a:pPr algn="just">
              <a:buNone/>
            </a:pPr>
            <a:r>
              <a:rPr lang="en-US" dirty="0"/>
              <a:t>     [section 2(k)].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dirty="0"/>
              <a:t>Who is a worker?</a:t>
            </a:r>
          </a:p>
        </p:txBody>
      </p:sp>
      <p:sp>
        <p:nvSpPr>
          <p:cNvPr id="1048621" name="Content Placeholder 2"/>
          <p:cNvSpPr>
            <a:spLocks noGrp="1"/>
          </p:cNvSpPr>
          <p:nvPr>
            <p:ph idx="1"/>
          </p:nvPr>
        </p:nvSpPr>
        <p:spPr/>
        <p:txBody>
          <a:bodyPr>
            <a:normAutofit/>
          </a:bodyPr>
          <a:lstStyle/>
          <a:p>
            <a:pPr algn="just"/>
            <a:r>
              <a:rPr lang="en-US" dirty="0"/>
              <a:t>A person employed in any manufacturing process or cleaning or any work incidental to manufacturing process.</a:t>
            </a:r>
          </a:p>
          <a:p>
            <a:pPr algn="just"/>
            <a:r>
              <a:rPr lang="en-US" dirty="0"/>
              <a:t>A person employed, directly or by or through any agency with or without knowledge of the principal employer.</a:t>
            </a:r>
          </a:p>
          <a:p>
            <a:pPr algn="just"/>
            <a:r>
              <a:rPr lang="en-US" dirty="0"/>
              <a:t>Whether for remuneration or not.</a:t>
            </a:r>
          </a:p>
          <a:p>
            <a:pPr algn="just"/>
            <a:r>
              <a:rPr lang="en-US" dirty="0"/>
              <a:t>Relationship of master &amp; servant</a:t>
            </a:r>
          </a:p>
          <a:p>
            <a:pPr algn="just"/>
            <a:r>
              <a:rPr lang="en-US" dirty="0"/>
              <a:t>[section 2(l)].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p:txBody>
          <a:bodyPr/>
          <a:lstStyle/>
          <a:p>
            <a:r>
              <a:rPr lang="en-US" dirty="0"/>
              <a:t>Who is the occupier?</a:t>
            </a:r>
          </a:p>
        </p:txBody>
      </p:sp>
      <p:sp>
        <p:nvSpPr>
          <p:cNvPr id="1048623" name="Content Placeholder 2"/>
          <p:cNvSpPr>
            <a:spLocks noGrp="1"/>
          </p:cNvSpPr>
          <p:nvPr>
            <p:ph idx="1"/>
          </p:nvPr>
        </p:nvSpPr>
        <p:spPr/>
        <p:txBody>
          <a:bodyPr>
            <a:normAutofit/>
          </a:bodyPr>
          <a:lstStyle/>
          <a:p>
            <a:pPr algn="just"/>
            <a:r>
              <a:rPr lang="en-US" dirty="0"/>
              <a:t>The person who has ultimate control over the affairs of factory.</a:t>
            </a:r>
          </a:p>
          <a:p>
            <a:pPr algn="just"/>
            <a:r>
              <a:rPr lang="en-US" dirty="0"/>
              <a:t>It includes a partner in case of firm and director in case of a company.</a:t>
            </a:r>
          </a:p>
          <a:p>
            <a:pPr algn="just"/>
            <a:r>
              <a:rPr lang="en-US" dirty="0"/>
              <a:t>In case of Government company, 'occupier' need not be a director. In that case, person appointed to manage affairs of the factory shall be occupier.</a:t>
            </a:r>
          </a:p>
          <a:p>
            <a:pPr algn="just"/>
            <a:r>
              <a:rPr lang="en-US" dirty="0"/>
              <a:t>[section 2(n)].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r>
              <a:rPr lang="en-US" dirty="0"/>
              <a:t>Definitions[Sec.2]</a:t>
            </a:r>
          </a:p>
        </p:txBody>
      </p:sp>
      <p:sp>
        <p:nvSpPr>
          <p:cNvPr id="1048600" name="Content Placeholder 2"/>
          <p:cNvSpPr>
            <a:spLocks noGrp="1"/>
          </p:cNvSpPr>
          <p:nvPr>
            <p:ph idx="1"/>
          </p:nvPr>
        </p:nvSpPr>
        <p:spPr/>
        <p:txBody>
          <a:bodyPr>
            <a:normAutofit/>
          </a:bodyPr>
          <a:lstStyle/>
          <a:p>
            <a:pPr algn="just"/>
            <a:r>
              <a:rPr lang="en-US" dirty="0"/>
              <a:t>“Day” means a period of twenty-four hours beginning at midnight;</a:t>
            </a:r>
          </a:p>
          <a:p>
            <a:pPr algn="just"/>
            <a:r>
              <a:rPr lang="en-US" dirty="0"/>
              <a:t>"week" means a period of seven days beginning at midnight on Saturday night</a:t>
            </a:r>
          </a:p>
          <a:p>
            <a:pPr algn="just"/>
            <a:r>
              <a:rPr lang="en-US" dirty="0"/>
              <a:t>“Calendar year” means the period of twelve months beginning with the first day of January in any year</a:t>
            </a:r>
          </a:p>
          <a:p>
            <a:pPr algn="just"/>
            <a:r>
              <a:rPr lang="en-US" dirty="0"/>
              <a:t>“Power” means electrical energy, or any other form of energy which is mechanically transmitted and is not generated by human or animal agency;</a:t>
            </a:r>
          </a:p>
          <a:p>
            <a:pPr algn="just"/>
            <a:r>
              <a:rPr lang="en-US" dirty="0"/>
              <a:t>“Prime mover” means any engine, motor or other appliance which generates or otherwise provides power</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p:txBody>
          <a:bodyPr/>
          <a:lstStyle/>
          <a:p>
            <a:r>
              <a:rPr lang="en-US" dirty="0"/>
              <a:t>Definitions[Sec.2]</a:t>
            </a:r>
          </a:p>
        </p:txBody>
      </p:sp>
      <p:sp>
        <p:nvSpPr>
          <p:cNvPr id="1048596" name="Content Placeholder 2"/>
          <p:cNvSpPr>
            <a:spLocks noGrp="1"/>
          </p:cNvSpPr>
          <p:nvPr>
            <p:ph idx="1"/>
          </p:nvPr>
        </p:nvSpPr>
        <p:spPr/>
        <p:txBody>
          <a:bodyPr>
            <a:normAutofit/>
          </a:bodyPr>
          <a:lstStyle/>
          <a:p>
            <a:pPr algn="just"/>
            <a:r>
              <a:rPr lang="en-US" dirty="0"/>
              <a:t>“Adult” means a person who has completed his eighteenth year of age</a:t>
            </a:r>
          </a:p>
          <a:p>
            <a:pPr algn="just"/>
            <a:r>
              <a:rPr lang="en-US" dirty="0"/>
              <a:t>“Adolescent” means a person who has completed his fifteenth year of age but has not completed his eighteenth year</a:t>
            </a:r>
          </a:p>
          <a:p>
            <a:pPr algn="just"/>
            <a:r>
              <a:rPr lang="en-US" dirty="0"/>
              <a:t>“Child” means a person who has not completed his fifteenth year of age</a:t>
            </a:r>
          </a:p>
          <a:p>
            <a:pPr algn="just"/>
            <a:r>
              <a:rPr lang="en-US" dirty="0"/>
              <a:t>“Young person” means a person who is either a child or an adolescent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3267</Words>
  <Application>Microsoft Office PowerPoint</Application>
  <PresentationFormat>On-screen Show (4:3)</PresentationFormat>
  <Paragraphs>294</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Savon</vt:lpstr>
      <vt:lpstr>Factories Act, 1948</vt:lpstr>
      <vt:lpstr>What is a factory?</vt:lpstr>
      <vt:lpstr>Objective of the Act</vt:lpstr>
      <vt:lpstr>Applicability of the Act</vt:lpstr>
      <vt:lpstr>What is a manufacturing process?</vt:lpstr>
      <vt:lpstr>Who is a worker?</vt:lpstr>
      <vt:lpstr>Who is the occupier?</vt:lpstr>
      <vt:lpstr>Definitions[Sec.2]</vt:lpstr>
      <vt:lpstr>Definitions[Sec.2]</vt:lpstr>
      <vt:lpstr>Approval, Licensing &amp; Registration Of Factories[sec.6]</vt:lpstr>
      <vt:lpstr>Health Provisions[Sec.11-20]</vt:lpstr>
      <vt:lpstr>Cont..</vt:lpstr>
      <vt:lpstr>Cont…</vt:lpstr>
      <vt:lpstr>Cont…</vt:lpstr>
      <vt:lpstr>Cont…</vt:lpstr>
      <vt:lpstr>Safety of Worker[Sec.21-41]</vt:lpstr>
      <vt:lpstr>Cont…</vt:lpstr>
      <vt:lpstr>Cont…</vt:lpstr>
      <vt:lpstr>Cont…</vt:lpstr>
      <vt:lpstr>Cont…</vt:lpstr>
      <vt:lpstr>Cont…</vt:lpstr>
      <vt:lpstr>Welfare Provision[Sec.42-50]</vt:lpstr>
      <vt:lpstr>Cont…</vt:lpstr>
      <vt:lpstr>Cont…</vt:lpstr>
      <vt:lpstr>Cont..</vt:lpstr>
      <vt:lpstr>Working Hours</vt:lpstr>
      <vt:lpstr>Cont…</vt:lpstr>
      <vt:lpstr>Cont…</vt:lpstr>
      <vt:lpstr>Cont…</vt:lpstr>
      <vt:lpstr>Employment of young persons</vt:lpstr>
      <vt:lpstr>Cont…</vt:lpstr>
      <vt:lpstr>Cont…</vt:lpstr>
      <vt:lpstr>Employment of Women</vt:lpstr>
      <vt:lpstr>Annual Leave with Wages[Sec.78-84(Chapter- VIII)]</vt:lpstr>
      <vt:lpstr>Cont…</vt:lpstr>
      <vt:lpstr>Penalties under the Act[Sec.92-106]</vt:lpstr>
      <vt:lpstr>Cont…</vt:lpstr>
      <vt:lpstr>Cont…</vt:lpstr>
      <vt:lpstr>Cont…</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Factories Act, 1948</dc:title>
  <dc:creator>Windows User</dc:creator>
  <cp:lastModifiedBy>User</cp:lastModifiedBy>
  <cp:revision>2</cp:revision>
  <dcterms:created xsi:type="dcterms:W3CDTF">2021-02-02T18:16:43Z</dcterms:created>
  <dcterms:modified xsi:type="dcterms:W3CDTF">2023-08-29T10:48:09Z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3be7c90f158e439d8cab5621bef6486b</vt:lpwstr>
  </property>
</Properties>
</file>