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38"/>
  </p:notesMasterIdLst>
  <p:sldIdLst>
    <p:sldId id="316" r:id="rId2"/>
    <p:sldId id="317" r:id="rId3"/>
    <p:sldId id="379" r:id="rId4"/>
    <p:sldId id="380" r:id="rId5"/>
    <p:sldId id="319" r:id="rId6"/>
    <p:sldId id="320" r:id="rId7"/>
    <p:sldId id="326" r:id="rId8"/>
    <p:sldId id="336" r:id="rId9"/>
    <p:sldId id="337" r:id="rId10"/>
    <p:sldId id="338" r:id="rId11"/>
    <p:sldId id="339" r:id="rId12"/>
    <p:sldId id="340" r:id="rId13"/>
    <p:sldId id="341" r:id="rId14"/>
    <p:sldId id="342" r:id="rId15"/>
    <p:sldId id="343" r:id="rId16"/>
    <p:sldId id="344" r:id="rId17"/>
    <p:sldId id="347" r:id="rId18"/>
    <p:sldId id="345" r:id="rId19"/>
    <p:sldId id="346"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1" r:id="rId33"/>
    <p:sldId id="381" r:id="rId34"/>
    <p:sldId id="382" r:id="rId35"/>
    <p:sldId id="383" r:id="rId36"/>
    <p:sldId id="25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22" autoAdjust="0"/>
  </p:normalViewPr>
  <p:slideViewPr>
    <p:cSldViewPr snapToGrid="0">
      <p:cViewPr varScale="1">
        <p:scale>
          <a:sx n="69" d="100"/>
          <a:sy n="69" d="100"/>
        </p:scale>
        <p:origin x="-15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EFB6E-8F61-43FF-8A45-B980712E83F4}" type="doc">
      <dgm:prSet loTypeId="urn:microsoft.com/office/officeart/2005/8/layout/process2" loCatId="process" qsTypeId="urn:microsoft.com/office/officeart/2005/8/quickstyle/simple3" qsCatId="simple" csTypeId="urn:microsoft.com/office/officeart/2005/8/colors/accent1_2" csCatId="accent1" phldr="1"/>
      <dgm:spPr/>
    </dgm:pt>
    <dgm:pt modelId="{D5B805A9-59F0-41F6-AD0A-81845DACC1B3}">
      <dgm:prSet phldrT="[Text]" custT="1"/>
      <dgm:spPr/>
      <dgm:t>
        <a:bodyPr/>
        <a:lstStyle/>
        <a:p>
          <a:r>
            <a:rPr lang="en-IN" sz="2400" dirty="0">
              <a:latin typeface="Times New Roman" panose="02020603050405020304" pitchFamily="18" charset="0"/>
              <a:cs typeface="Times New Roman" panose="02020603050405020304" pitchFamily="18" charset="0"/>
            </a:rPr>
            <a:t>Gown</a:t>
          </a:r>
          <a:endParaRPr lang="en-US" sz="2400" dirty="0">
            <a:latin typeface="Times New Roman" panose="02020603050405020304" pitchFamily="18" charset="0"/>
            <a:cs typeface="Times New Roman" panose="02020603050405020304" pitchFamily="18" charset="0"/>
          </a:endParaRPr>
        </a:p>
      </dgm:t>
    </dgm:pt>
    <dgm:pt modelId="{4EE0337C-8D85-4D1B-A4D5-EE4F896433D1}" type="parTrans" cxnId="{8E7886A6-0CB0-4715-AC5C-D3E1E156574B}">
      <dgm:prSet/>
      <dgm:spPr/>
      <dgm:t>
        <a:bodyPr/>
        <a:lstStyle/>
        <a:p>
          <a:endParaRPr lang="en-US" sz="2400">
            <a:latin typeface="Times New Roman" panose="02020603050405020304" pitchFamily="18" charset="0"/>
            <a:cs typeface="Times New Roman" panose="02020603050405020304" pitchFamily="18" charset="0"/>
          </a:endParaRPr>
        </a:p>
      </dgm:t>
    </dgm:pt>
    <dgm:pt modelId="{C684D0BC-8A10-4D58-AF09-41861D1B45FC}" type="sibTrans" cxnId="{8E7886A6-0CB0-4715-AC5C-D3E1E156574B}">
      <dgm:prSet custT="1"/>
      <dgm:spPr/>
      <dgm:t>
        <a:bodyPr/>
        <a:lstStyle/>
        <a:p>
          <a:endParaRPr lang="en-US" sz="2400">
            <a:latin typeface="Times New Roman" panose="02020603050405020304" pitchFamily="18" charset="0"/>
            <a:cs typeface="Times New Roman" panose="02020603050405020304" pitchFamily="18" charset="0"/>
          </a:endParaRPr>
        </a:p>
      </dgm:t>
    </dgm:pt>
    <dgm:pt modelId="{43D9F19A-C163-4152-829D-A537BC23E6AE}">
      <dgm:prSet custT="1"/>
      <dgm:spPr/>
      <dgm:t>
        <a:bodyPr/>
        <a:lstStyle/>
        <a:p>
          <a:r>
            <a:rPr lang="en-IN" sz="2400" dirty="0">
              <a:latin typeface="Times New Roman" panose="02020603050405020304" pitchFamily="18" charset="0"/>
              <a:cs typeface="Times New Roman" panose="02020603050405020304" pitchFamily="18" charset="0"/>
            </a:rPr>
            <a:t>Mask or respirator </a:t>
          </a:r>
          <a:endParaRPr lang="en-US" sz="2400" dirty="0">
            <a:latin typeface="Times New Roman" panose="02020603050405020304" pitchFamily="18" charset="0"/>
            <a:cs typeface="Times New Roman" panose="02020603050405020304" pitchFamily="18" charset="0"/>
          </a:endParaRPr>
        </a:p>
      </dgm:t>
    </dgm:pt>
    <dgm:pt modelId="{CB40406C-9027-401F-A26B-6E4C0D66ECA0}" type="parTrans" cxnId="{E2D79822-FC7B-4911-89A7-E55A80EE4F47}">
      <dgm:prSet/>
      <dgm:spPr/>
      <dgm:t>
        <a:bodyPr/>
        <a:lstStyle/>
        <a:p>
          <a:endParaRPr lang="en-US" sz="2400">
            <a:latin typeface="Times New Roman" panose="02020603050405020304" pitchFamily="18" charset="0"/>
            <a:cs typeface="Times New Roman" panose="02020603050405020304" pitchFamily="18" charset="0"/>
          </a:endParaRPr>
        </a:p>
      </dgm:t>
    </dgm:pt>
    <dgm:pt modelId="{597D05AD-23D6-4493-B866-491AAB1A7C8A}" type="sibTrans" cxnId="{E2D79822-FC7B-4911-89A7-E55A80EE4F47}">
      <dgm:prSet custT="1"/>
      <dgm:spPr/>
      <dgm:t>
        <a:bodyPr/>
        <a:lstStyle/>
        <a:p>
          <a:endParaRPr lang="en-US" sz="2400">
            <a:latin typeface="Times New Roman" panose="02020603050405020304" pitchFamily="18" charset="0"/>
            <a:cs typeface="Times New Roman" panose="02020603050405020304" pitchFamily="18" charset="0"/>
          </a:endParaRPr>
        </a:p>
      </dgm:t>
    </dgm:pt>
    <dgm:pt modelId="{B194F69D-7482-4DD2-9249-DE27A960ED46}">
      <dgm:prSet custT="1"/>
      <dgm:spPr/>
      <dgm:t>
        <a:bodyPr/>
        <a:lstStyle/>
        <a:p>
          <a:r>
            <a:rPr lang="en-IN" sz="2400" dirty="0">
              <a:latin typeface="Times New Roman" panose="02020603050405020304" pitchFamily="18" charset="0"/>
              <a:cs typeface="Times New Roman" panose="02020603050405020304" pitchFamily="18" charset="0"/>
            </a:rPr>
            <a:t>Goggles or face shield </a:t>
          </a:r>
          <a:endParaRPr lang="en-US" sz="2400" dirty="0">
            <a:latin typeface="Times New Roman" panose="02020603050405020304" pitchFamily="18" charset="0"/>
            <a:cs typeface="Times New Roman" panose="02020603050405020304" pitchFamily="18" charset="0"/>
          </a:endParaRPr>
        </a:p>
      </dgm:t>
    </dgm:pt>
    <dgm:pt modelId="{7EBAA0E2-2865-463F-919A-B6252C0013F3}" type="parTrans" cxnId="{01164A73-386E-4901-9DC6-8099661B3C65}">
      <dgm:prSet/>
      <dgm:spPr/>
      <dgm:t>
        <a:bodyPr/>
        <a:lstStyle/>
        <a:p>
          <a:endParaRPr lang="en-US" sz="2400">
            <a:latin typeface="Times New Roman" panose="02020603050405020304" pitchFamily="18" charset="0"/>
            <a:cs typeface="Times New Roman" panose="02020603050405020304" pitchFamily="18" charset="0"/>
          </a:endParaRPr>
        </a:p>
      </dgm:t>
    </dgm:pt>
    <dgm:pt modelId="{6B6C76ED-83CC-437D-8D0E-E2FC53ADB922}" type="sibTrans" cxnId="{01164A73-386E-4901-9DC6-8099661B3C65}">
      <dgm:prSet custT="1"/>
      <dgm:spPr/>
      <dgm:t>
        <a:bodyPr/>
        <a:lstStyle/>
        <a:p>
          <a:endParaRPr lang="en-US" sz="2400">
            <a:latin typeface="Times New Roman" panose="02020603050405020304" pitchFamily="18" charset="0"/>
            <a:cs typeface="Times New Roman" panose="02020603050405020304" pitchFamily="18" charset="0"/>
          </a:endParaRPr>
        </a:p>
      </dgm:t>
    </dgm:pt>
    <dgm:pt modelId="{77FD1279-8221-4A4E-8A77-C25C17F8E4FC}">
      <dgm:prSet custT="1"/>
      <dgm:spPr/>
      <dgm:t>
        <a:bodyPr/>
        <a:lstStyle/>
        <a:p>
          <a:r>
            <a:rPr lang="en-IN" sz="2400" dirty="0">
              <a:latin typeface="Times New Roman" panose="02020603050405020304" pitchFamily="18" charset="0"/>
              <a:cs typeface="Times New Roman" panose="02020603050405020304" pitchFamily="18" charset="0"/>
            </a:rPr>
            <a:t>Gloves</a:t>
          </a:r>
          <a:endParaRPr lang="en-US" sz="2400" dirty="0">
            <a:latin typeface="Times New Roman" panose="02020603050405020304" pitchFamily="18" charset="0"/>
            <a:cs typeface="Times New Roman" panose="02020603050405020304" pitchFamily="18" charset="0"/>
          </a:endParaRPr>
        </a:p>
      </dgm:t>
    </dgm:pt>
    <dgm:pt modelId="{F0DF6CAB-A8F2-40E5-AF00-66DD5ABB3818}" type="parTrans" cxnId="{F8EFE4E2-618F-4977-A946-15DFBF527CFE}">
      <dgm:prSet/>
      <dgm:spPr/>
      <dgm:t>
        <a:bodyPr/>
        <a:lstStyle/>
        <a:p>
          <a:endParaRPr lang="en-US" sz="2400">
            <a:latin typeface="Times New Roman" panose="02020603050405020304" pitchFamily="18" charset="0"/>
            <a:cs typeface="Times New Roman" panose="02020603050405020304" pitchFamily="18" charset="0"/>
          </a:endParaRPr>
        </a:p>
      </dgm:t>
    </dgm:pt>
    <dgm:pt modelId="{2F50EB73-831A-4E8F-90FA-F0AB5E4FE8AB}" type="sibTrans" cxnId="{F8EFE4E2-618F-4977-A946-15DFBF527CFE}">
      <dgm:prSet/>
      <dgm:spPr/>
      <dgm:t>
        <a:bodyPr/>
        <a:lstStyle/>
        <a:p>
          <a:endParaRPr lang="en-US" sz="2400">
            <a:latin typeface="Times New Roman" panose="02020603050405020304" pitchFamily="18" charset="0"/>
            <a:cs typeface="Times New Roman" panose="02020603050405020304" pitchFamily="18" charset="0"/>
          </a:endParaRPr>
        </a:p>
      </dgm:t>
    </dgm:pt>
    <dgm:pt modelId="{A399BEA6-A0E7-40F3-B8D7-F2180E41F272}" type="pres">
      <dgm:prSet presAssocID="{320EFB6E-8F61-43FF-8A45-B980712E83F4}" presName="linearFlow" presStyleCnt="0">
        <dgm:presLayoutVars>
          <dgm:resizeHandles val="exact"/>
        </dgm:presLayoutVars>
      </dgm:prSet>
      <dgm:spPr/>
    </dgm:pt>
    <dgm:pt modelId="{2D8B2847-4EBD-4739-A90A-747CCCA1C8AA}" type="pres">
      <dgm:prSet presAssocID="{D5B805A9-59F0-41F6-AD0A-81845DACC1B3}" presName="node" presStyleLbl="node1" presStyleIdx="0" presStyleCnt="4">
        <dgm:presLayoutVars>
          <dgm:bulletEnabled val="1"/>
        </dgm:presLayoutVars>
      </dgm:prSet>
      <dgm:spPr/>
      <dgm:t>
        <a:bodyPr/>
        <a:lstStyle/>
        <a:p>
          <a:endParaRPr lang="en-US"/>
        </a:p>
      </dgm:t>
    </dgm:pt>
    <dgm:pt modelId="{E103948C-2C5C-4B67-AEC9-9250C2242104}" type="pres">
      <dgm:prSet presAssocID="{C684D0BC-8A10-4D58-AF09-41861D1B45FC}" presName="sibTrans" presStyleLbl="sibTrans2D1" presStyleIdx="0" presStyleCnt="3"/>
      <dgm:spPr/>
      <dgm:t>
        <a:bodyPr/>
        <a:lstStyle/>
        <a:p>
          <a:endParaRPr lang="en-US"/>
        </a:p>
      </dgm:t>
    </dgm:pt>
    <dgm:pt modelId="{33B3F3C0-17ED-4350-BE5C-5052B4697CDA}" type="pres">
      <dgm:prSet presAssocID="{C684D0BC-8A10-4D58-AF09-41861D1B45FC}" presName="connectorText" presStyleLbl="sibTrans2D1" presStyleIdx="0" presStyleCnt="3"/>
      <dgm:spPr/>
      <dgm:t>
        <a:bodyPr/>
        <a:lstStyle/>
        <a:p>
          <a:endParaRPr lang="en-US"/>
        </a:p>
      </dgm:t>
    </dgm:pt>
    <dgm:pt modelId="{C579039E-6226-4033-8D62-48F17F3F7237}" type="pres">
      <dgm:prSet presAssocID="{43D9F19A-C163-4152-829D-A537BC23E6AE}" presName="node" presStyleLbl="node1" presStyleIdx="1" presStyleCnt="4">
        <dgm:presLayoutVars>
          <dgm:bulletEnabled val="1"/>
        </dgm:presLayoutVars>
      </dgm:prSet>
      <dgm:spPr/>
      <dgm:t>
        <a:bodyPr/>
        <a:lstStyle/>
        <a:p>
          <a:endParaRPr lang="en-US"/>
        </a:p>
      </dgm:t>
    </dgm:pt>
    <dgm:pt modelId="{13E3F062-AABC-4BEC-B508-D9639B005A82}" type="pres">
      <dgm:prSet presAssocID="{597D05AD-23D6-4493-B866-491AAB1A7C8A}" presName="sibTrans" presStyleLbl="sibTrans2D1" presStyleIdx="1" presStyleCnt="3"/>
      <dgm:spPr/>
      <dgm:t>
        <a:bodyPr/>
        <a:lstStyle/>
        <a:p>
          <a:endParaRPr lang="en-US"/>
        </a:p>
      </dgm:t>
    </dgm:pt>
    <dgm:pt modelId="{145DC5D8-0D98-49CF-9679-B2651746FC23}" type="pres">
      <dgm:prSet presAssocID="{597D05AD-23D6-4493-B866-491AAB1A7C8A}" presName="connectorText" presStyleLbl="sibTrans2D1" presStyleIdx="1" presStyleCnt="3"/>
      <dgm:spPr/>
      <dgm:t>
        <a:bodyPr/>
        <a:lstStyle/>
        <a:p>
          <a:endParaRPr lang="en-US"/>
        </a:p>
      </dgm:t>
    </dgm:pt>
    <dgm:pt modelId="{8E9C925F-CE75-4B36-8036-5A082B89A381}" type="pres">
      <dgm:prSet presAssocID="{B194F69D-7482-4DD2-9249-DE27A960ED46}" presName="node" presStyleLbl="node1" presStyleIdx="2" presStyleCnt="4">
        <dgm:presLayoutVars>
          <dgm:bulletEnabled val="1"/>
        </dgm:presLayoutVars>
      </dgm:prSet>
      <dgm:spPr/>
      <dgm:t>
        <a:bodyPr/>
        <a:lstStyle/>
        <a:p>
          <a:endParaRPr lang="en-US"/>
        </a:p>
      </dgm:t>
    </dgm:pt>
    <dgm:pt modelId="{75219D0E-AAF6-4388-BB16-2751541CF0F8}" type="pres">
      <dgm:prSet presAssocID="{6B6C76ED-83CC-437D-8D0E-E2FC53ADB922}" presName="sibTrans" presStyleLbl="sibTrans2D1" presStyleIdx="2" presStyleCnt="3"/>
      <dgm:spPr/>
      <dgm:t>
        <a:bodyPr/>
        <a:lstStyle/>
        <a:p>
          <a:endParaRPr lang="en-US"/>
        </a:p>
      </dgm:t>
    </dgm:pt>
    <dgm:pt modelId="{22238F77-609C-4787-894A-203A8B695B34}" type="pres">
      <dgm:prSet presAssocID="{6B6C76ED-83CC-437D-8D0E-E2FC53ADB922}" presName="connectorText" presStyleLbl="sibTrans2D1" presStyleIdx="2" presStyleCnt="3"/>
      <dgm:spPr/>
      <dgm:t>
        <a:bodyPr/>
        <a:lstStyle/>
        <a:p>
          <a:endParaRPr lang="en-US"/>
        </a:p>
      </dgm:t>
    </dgm:pt>
    <dgm:pt modelId="{0C13EBD8-B410-477F-AB37-4EAF84540BA1}" type="pres">
      <dgm:prSet presAssocID="{77FD1279-8221-4A4E-8A77-C25C17F8E4FC}" presName="node" presStyleLbl="node1" presStyleIdx="3" presStyleCnt="4">
        <dgm:presLayoutVars>
          <dgm:bulletEnabled val="1"/>
        </dgm:presLayoutVars>
      </dgm:prSet>
      <dgm:spPr/>
      <dgm:t>
        <a:bodyPr/>
        <a:lstStyle/>
        <a:p>
          <a:endParaRPr lang="en-US"/>
        </a:p>
      </dgm:t>
    </dgm:pt>
  </dgm:ptLst>
  <dgm:cxnLst>
    <dgm:cxn modelId="{30F71C50-57F3-413A-A2CC-339030A09C94}" type="presOf" srcId="{43D9F19A-C163-4152-829D-A537BC23E6AE}" destId="{C579039E-6226-4033-8D62-48F17F3F7237}" srcOrd="0" destOrd="0" presId="urn:microsoft.com/office/officeart/2005/8/layout/process2"/>
    <dgm:cxn modelId="{9525646D-5652-4647-8B7D-DD1823D6F8FD}" type="presOf" srcId="{597D05AD-23D6-4493-B866-491AAB1A7C8A}" destId="{145DC5D8-0D98-49CF-9679-B2651746FC23}" srcOrd="1" destOrd="0" presId="urn:microsoft.com/office/officeart/2005/8/layout/process2"/>
    <dgm:cxn modelId="{5AE7C732-38C2-4C29-A25E-E69BA3012F2D}" type="presOf" srcId="{77FD1279-8221-4A4E-8A77-C25C17F8E4FC}" destId="{0C13EBD8-B410-477F-AB37-4EAF84540BA1}" srcOrd="0" destOrd="0" presId="urn:microsoft.com/office/officeart/2005/8/layout/process2"/>
    <dgm:cxn modelId="{F8EFE4E2-618F-4977-A946-15DFBF527CFE}" srcId="{320EFB6E-8F61-43FF-8A45-B980712E83F4}" destId="{77FD1279-8221-4A4E-8A77-C25C17F8E4FC}" srcOrd="3" destOrd="0" parTransId="{F0DF6CAB-A8F2-40E5-AF00-66DD5ABB3818}" sibTransId="{2F50EB73-831A-4E8F-90FA-F0AB5E4FE8AB}"/>
    <dgm:cxn modelId="{3C2E8D0C-48C4-46F0-8DCA-68C5E2529A09}" type="presOf" srcId="{320EFB6E-8F61-43FF-8A45-B980712E83F4}" destId="{A399BEA6-A0E7-40F3-B8D7-F2180E41F272}" srcOrd="0" destOrd="0" presId="urn:microsoft.com/office/officeart/2005/8/layout/process2"/>
    <dgm:cxn modelId="{8E7886A6-0CB0-4715-AC5C-D3E1E156574B}" srcId="{320EFB6E-8F61-43FF-8A45-B980712E83F4}" destId="{D5B805A9-59F0-41F6-AD0A-81845DACC1B3}" srcOrd="0" destOrd="0" parTransId="{4EE0337C-8D85-4D1B-A4D5-EE4F896433D1}" sibTransId="{C684D0BC-8A10-4D58-AF09-41861D1B45FC}"/>
    <dgm:cxn modelId="{E4299FB6-C19D-4881-985E-02B7BD6E1C2F}" type="presOf" srcId="{D5B805A9-59F0-41F6-AD0A-81845DACC1B3}" destId="{2D8B2847-4EBD-4739-A90A-747CCCA1C8AA}" srcOrd="0" destOrd="0" presId="urn:microsoft.com/office/officeart/2005/8/layout/process2"/>
    <dgm:cxn modelId="{92C02404-605F-4E84-B0EF-DB250CA186D5}" type="presOf" srcId="{6B6C76ED-83CC-437D-8D0E-E2FC53ADB922}" destId="{22238F77-609C-4787-894A-203A8B695B34}" srcOrd="1" destOrd="0" presId="urn:microsoft.com/office/officeart/2005/8/layout/process2"/>
    <dgm:cxn modelId="{01164A73-386E-4901-9DC6-8099661B3C65}" srcId="{320EFB6E-8F61-43FF-8A45-B980712E83F4}" destId="{B194F69D-7482-4DD2-9249-DE27A960ED46}" srcOrd="2" destOrd="0" parTransId="{7EBAA0E2-2865-463F-919A-B6252C0013F3}" sibTransId="{6B6C76ED-83CC-437D-8D0E-E2FC53ADB922}"/>
    <dgm:cxn modelId="{E2D79822-FC7B-4911-89A7-E55A80EE4F47}" srcId="{320EFB6E-8F61-43FF-8A45-B980712E83F4}" destId="{43D9F19A-C163-4152-829D-A537BC23E6AE}" srcOrd="1" destOrd="0" parTransId="{CB40406C-9027-401F-A26B-6E4C0D66ECA0}" sibTransId="{597D05AD-23D6-4493-B866-491AAB1A7C8A}"/>
    <dgm:cxn modelId="{77D3CABB-4005-41CA-93BA-9CBB8471C104}" type="presOf" srcId="{C684D0BC-8A10-4D58-AF09-41861D1B45FC}" destId="{E103948C-2C5C-4B67-AEC9-9250C2242104}" srcOrd="0" destOrd="0" presId="urn:microsoft.com/office/officeart/2005/8/layout/process2"/>
    <dgm:cxn modelId="{D387A767-2ECE-47D0-BA82-12BEEC52650D}" type="presOf" srcId="{C684D0BC-8A10-4D58-AF09-41861D1B45FC}" destId="{33B3F3C0-17ED-4350-BE5C-5052B4697CDA}" srcOrd="1" destOrd="0" presId="urn:microsoft.com/office/officeart/2005/8/layout/process2"/>
    <dgm:cxn modelId="{1526ED7B-467C-459B-998E-F09165673EEA}" type="presOf" srcId="{B194F69D-7482-4DD2-9249-DE27A960ED46}" destId="{8E9C925F-CE75-4B36-8036-5A082B89A381}" srcOrd="0" destOrd="0" presId="urn:microsoft.com/office/officeart/2005/8/layout/process2"/>
    <dgm:cxn modelId="{F23FF09C-2EBE-49D6-9460-E8D89632511B}" type="presOf" srcId="{597D05AD-23D6-4493-B866-491AAB1A7C8A}" destId="{13E3F062-AABC-4BEC-B508-D9639B005A82}" srcOrd="0" destOrd="0" presId="urn:microsoft.com/office/officeart/2005/8/layout/process2"/>
    <dgm:cxn modelId="{8FAFD00A-5DD1-4D91-AB39-880A3EEB05AA}" type="presOf" srcId="{6B6C76ED-83CC-437D-8D0E-E2FC53ADB922}" destId="{75219D0E-AAF6-4388-BB16-2751541CF0F8}" srcOrd="0" destOrd="0" presId="urn:microsoft.com/office/officeart/2005/8/layout/process2"/>
    <dgm:cxn modelId="{14144FA4-61BF-4E85-AC5C-8A3D052640CF}" type="presParOf" srcId="{A399BEA6-A0E7-40F3-B8D7-F2180E41F272}" destId="{2D8B2847-4EBD-4739-A90A-747CCCA1C8AA}" srcOrd="0" destOrd="0" presId="urn:microsoft.com/office/officeart/2005/8/layout/process2"/>
    <dgm:cxn modelId="{05CAC425-6382-430E-9BBF-C28350C23EAE}" type="presParOf" srcId="{A399BEA6-A0E7-40F3-B8D7-F2180E41F272}" destId="{E103948C-2C5C-4B67-AEC9-9250C2242104}" srcOrd="1" destOrd="0" presId="urn:microsoft.com/office/officeart/2005/8/layout/process2"/>
    <dgm:cxn modelId="{130EC572-9713-46D2-8D2A-70EF026AC16F}" type="presParOf" srcId="{E103948C-2C5C-4B67-AEC9-9250C2242104}" destId="{33B3F3C0-17ED-4350-BE5C-5052B4697CDA}" srcOrd="0" destOrd="0" presId="urn:microsoft.com/office/officeart/2005/8/layout/process2"/>
    <dgm:cxn modelId="{323C3E6A-F522-4171-A08C-45933806844D}" type="presParOf" srcId="{A399BEA6-A0E7-40F3-B8D7-F2180E41F272}" destId="{C579039E-6226-4033-8D62-48F17F3F7237}" srcOrd="2" destOrd="0" presId="urn:microsoft.com/office/officeart/2005/8/layout/process2"/>
    <dgm:cxn modelId="{550C3DA5-5E96-4768-9FB1-DED99101C810}" type="presParOf" srcId="{A399BEA6-A0E7-40F3-B8D7-F2180E41F272}" destId="{13E3F062-AABC-4BEC-B508-D9639B005A82}" srcOrd="3" destOrd="0" presId="urn:microsoft.com/office/officeart/2005/8/layout/process2"/>
    <dgm:cxn modelId="{99EAEFAF-5591-4A76-92E6-2D234FDABD2B}" type="presParOf" srcId="{13E3F062-AABC-4BEC-B508-D9639B005A82}" destId="{145DC5D8-0D98-49CF-9679-B2651746FC23}" srcOrd="0" destOrd="0" presId="urn:microsoft.com/office/officeart/2005/8/layout/process2"/>
    <dgm:cxn modelId="{9EAE2DCC-C146-40DA-8DC9-7F9556D81F97}" type="presParOf" srcId="{A399BEA6-A0E7-40F3-B8D7-F2180E41F272}" destId="{8E9C925F-CE75-4B36-8036-5A082B89A381}" srcOrd="4" destOrd="0" presId="urn:microsoft.com/office/officeart/2005/8/layout/process2"/>
    <dgm:cxn modelId="{1CB7EE2C-790D-4B01-850D-E130F31A398E}" type="presParOf" srcId="{A399BEA6-A0E7-40F3-B8D7-F2180E41F272}" destId="{75219D0E-AAF6-4388-BB16-2751541CF0F8}" srcOrd="5" destOrd="0" presId="urn:microsoft.com/office/officeart/2005/8/layout/process2"/>
    <dgm:cxn modelId="{4F0659CC-B9BF-4CF2-BD87-35839120C509}" type="presParOf" srcId="{75219D0E-AAF6-4388-BB16-2751541CF0F8}" destId="{22238F77-609C-4787-894A-203A8B695B34}" srcOrd="0" destOrd="0" presId="urn:microsoft.com/office/officeart/2005/8/layout/process2"/>
    <dgm:cxn modelId="{3FC86F8E-C257-43C7-9CDF-CE8748BE53E8}" type="presParOf" srcId="{A399BEA6-A0E7-40F3-B8D7-F2180E41F272}" destId="{0C13EBD8-B410-477F-AB37-4EAF84540BA1}" srcOrd="6"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EFB6E-8F61-43FF-8A45-B980712E83F4}" type="doc">
      <dgm:prSet loTypeId="urn:microsoft.com/office/officeart/2005/8/layout/process2" loCatId="process" qsTypeId="urn:microsoft.com/office/officeart/2005/8/quickstyle/simple3" qsCatId="simple" csTypeId="urn:microsoft.com/office/officeart/2005/8/colors/accent1_2" csCatId="accent1" phldr="1"/>
      <dgm:spPr/>
    </dgm:pt>
    <dgm:pt modelId="{D5B805A9-59F0-41F6-AD0A-81845DACC1B3}">
      <dgm:prSet phldrT="[Text]" custT="1"/>
      <dgm:spPr/>
      <dgm:t>
        <a:bodyPr/>
        <a:lstStyle/>
        <a:p>
          <a:r>
            <a:rPr lang="en-IN" sz="2400" b="0" dirty="0">
              <a:latin typeface="Times New Roman" panose="02020603050405020304" pitchFamily="18" charset="0"/>
              <a:cs typeface="Times New Roman" panose="02020603050405020304" pitchFamily="18" charset="0"/>
            </a:rPr>
            <a:t>Gloves</a:t>
          </a:r>
          <a:endParaRPr lang="en-US" sz="2400" b="0" dirty="0">
            <a:latin typeface="Times New Roman" panose="02020603050405020304" pitchFamily="18" charset="0"/>
            <a:cs typeface="Times New Roman" panose="02020603050405020304" pitchFamily="18" charset="0"/>
          </a:endParaRPr>
        </a:p>
      </dgm:t>
    </dgm:pt>
    <dgm:pt modelId="{4EE0337C-8D85-4D1B-A4D5-EE4F896433D1}" type="parTrans" cxnId="{8E7886A6-0CB0-4715-AC5C-D3E1E156574B}">
      <dgm:prSet/>
      <dgm:spPr/>
      <dgm:t>
        <a:bodyPr/>
        <a:lstStyle/>
        <a:p>
          <a:endParaRPr lang="en-US" sz="2400">
            <a:latin typeface="Times New Roman" panose="02020603050405020304" pitchFamily="18" charset="0"/>
            <a:cs typeface="Times New Roman" panose="02020603050405020304" pitchFamily="18" charset="0"/>
          </a:endParaRPr>
        </a:p>
      </dgm:t>
    </dgm:pt>
    <dgm:pt modelId="{C684D0BC-8A10-4D58-AF09-41861D1B45FC}" type="sibTrans" cxnId="{8E7886A6-0CB0-4715-AC5C-D3E1E156574B}">
      <dgm:prSet custT="1"/>
      <dgm:spPr/>
      <dgm:t>
        <a:bodyPr/>
        <a:lstStyle/>
        <a:p>
          <a:endParaRPr lang="en-US" sz="2400">
            <a:latin typeface="Times New Roman" panose="02020603050405020304" pitchFamily="18" charset="0"/>
            <a:cs typeface="Times New Roman" panose="02020603050405020304" pitchFamily="18" charset="0"/>
          </a:endParaRPr>
        </a:p>
      </dgm:t>
    </dgm:pt>
    <dgm:pt modelId="{43D9F19A-C163-4152-829D-A537BC23E6AE}">
      <dgm:prSet custT="1"/>
      <dgm:spPr/>
      <dgm:t>
        <a:bodyPr/>
        <a:lstStyle/>
        <a:p>
          <a:r>
            <a:rPr lang="en-IN" sz="2400" dirty="0">
              <a:latin typeface="Times New Roman" panose="02020603050405020304" pitchFamily="18" charset="0"/>
              <a:cs typeface="Times New Roman" panose="02020603050405020304" pitchFamily="18" charset="0"/>
            </a:rPr>
            <a:t>Goggles or face shield </a:t>
          </a:r>
          <a:endParaRPr lang="en-US" sz="2400" dirty="0">
            <a:latin typeface="Times New Roman" panose="02020603050405020304" pitchFamily="18" charset="0"/>
            <a:cs typeface="Times New Roman" panose="02020603050405020304" pitchFamily="18" charset="0"/>
          </a:endParaRPr>
        </a:p>
      </dgm:t>
    </dgm:pt>
    <dgm:pt modelId="{CB40406C-9027-401F-A26B-6E4C0D66ECA0}" type="parTrans" cxnId="{E2D79822-FC7B-4911-89A7-E55A80EE4F47}">
      <dgm:prSet/>
      <dgm:spPr/>
      <dgm:t>
        <a:bodyPr/>
        <a:lstStyle/>
        <a:p>
          <a:endParaRPr lang="en-US" sz="2400">
            <a:latin typeface="Times New Roman" panose="02020603050405020304" pitchFamily="18" charset="0"/>
            <a:cs typeface="Times New Roman" panose="02020603050405020304" pitchFamily="18" charset="0"/>
          </a:endParaRPr>
        </a:p>
      </dgm:t>
    </dgm:pt>
    <dgm:pt modelId="{597D05AD-23D6-4493-B866-491AAB1A7C8A}" type="sibTrans" cxnId="{E2D79822-FC7B-4911-89A7-E55A80EE4F47}">
      <dgm:prSet custT="1"/>
      <dgm:spPr/>
      <dgm:t>
        <a:bodyPr/>
        <a:lstStyle/>
        <a:p>
          <a:endParaRPr lang="en-US" sz="2400">
            <a:latin typeface="Times New Roman" panose="02020603050405020304" pitchFamily="18" charset="0"/>
            <a:cs typeface="Times New Roman" panose="02020603050405020304" pitchFamily="18" charset="0"/>
          </a:endParaRPr>
        </a:p>
      </dgm:t>
    </dgm:pt>
    <dgm:pt modelId="{B194F69D-7482-4DD2-9249-DE27A960ED46}">
      <dgm:prSet custT="1"/>
      <dgm:spPr/>
      <dgm:t>
        <a:bodyPr/>
        <a:lstStyle/>
        <a:p>
          <a:r>
            <a:rPr lang="en-IN" sz="2400" dirty="0">
              <a:latin typeface="Times New Roman" panose="02020603050405020304" pitchFamily="18" charset="0"/>
              <a:cs typeface="Times New Roman" panose="02020603050405020304" pitchFamily="18" charset="0"/>
            </a:rPr>
            <a:t>Gown</a:t>
          </a:r>
          <a:endParaRPr lang="en-US" sz="2400" dirty="0">
            <a:latin typeface="Times New Roman" panose="02020603050405020304" pitchFamily="18" charset="0"/>
            <a:cs typeface="Times New Roman" panose="02020603050405020304" pitchFamily="18" charset="0"/>
          </a:endParaRPr>
        </a:p>
      </dgm:t>
    </dgm:pt>
    <dgm:pt modelId="{7EBAA0E2-2865-463F-919A-B6252C0013F3}" type="parTrans" cxnId="{01164A73-386E-4901-9DC6-8099661B3C65}">
      <dgm:prSet/>
      <dgm:spPr/>
      <dgm:t>
        <a:bodyPr/>
        <a:lstStyle/>
        <a:p>
          <a:endParaRPr lang="en-US" sz="2400">
            <a:latin typeface="Times New Roman" panose="02020603050405020304" pitchFamily="18" charset="0"/>
            <a:cs typeface="Times New Roman" panose="02020603050405020304" pitchFamily="18" charset="0"/>
          </a:endParaRPr>
        </a:p>
      </dgm:t>
    </dgm:pt>
    <dgm:pt modelId="{6B6C76ED-83CC-437D-8D0E-E2FC53ADB922}" type="sibTrans" cxnId="{01164A73-386E-4901-9DC6-8099661B3C65}">
      <dgm:prSet custT="1"/>
      <dgm:spPr/>
      <dgm:t>
        <a:bodyPr/>
        <a:lstStyle/>
        <a:p>
          <a:endParaRPr lang="en-US" sz="2400">
            <a:latin typeface="Times New Roman" panose="02020603050405020304" pitchFamily="18" charset="0"/>
            <a:cs typeface="Times New Roman" panose="02020603050405020304" pitchFamily="18" charset="0"/>
          </a:endParaRPr>
        </a:p>
      </dgm:t>
    </dgm:pt>
    <dgm:pt modelId="{77FD1279-8221-4A4E-8A77-C25C17F8E4FC}">
      <dgm:prSet custT="1"/>
      <dgm:spPr/>
      <dgm:t>
        <a:bodyPr/>
        <a:lstStyle/>
        <a:p>
          <a:r>
            <a:rPr lang="en-IN" sz="2400" dirty="0">
              <a:latin typeface="Times New Roman" panose="02020603050405020304" pitchFamily="18" charset="0"/>
              <a:cs typeface="Times New Roman" panose="02020603050405020304" pitchFamily="18" charset="0"/>
            </a:rPr>
            <a:t>Mask or respirator </a:t>
          </a:r>
          <a:endParaRPr lang="en-US" sz="2400" dirty="0">
            <a:latin typeface="Times New Roman" panose="02020603050405020304" pitchFamily="18" charset="0"/>
            <a:cs typeface="Times New Roman" panose="02020603050405020304" pitchFamily="18" charset="0"/>
          </a:endParaRPr>
        </a:p>
      </dgm:t>
    </dgm:pt>
    <dgm:pt modelId="{F0DF6CAB-A8F2-40E5-AF00-66DD5ABB3818}" type="parTrans" cxnId="{F8EFE4E2-618F-4977-A946-15DFBF527CFE}">
      <dgm:prSet/>
      <dgm:spPr/>
      <dgm:t>
        <a:bodyPr/>
        <a:lstStyle/>
        <a:p>
          <a:endParaRPr lang="en-US" sz="2400">
            <a:latin typeface="Times New Roman" panose="02020603050405020304" pitchFamily="18" charset="0"/>
            <a:cs typeface="Times New Roman" panose="02020603050405020304" pitchFamily="18" charset="0"/>
          </a:endParaRPr>
        </a:p>
      </dgm:t>
    </dgm:pt>
    <dgm:pt modelId="{2F50EB73-831A-4E8F-90FA-F0AB5E4FE8AB}" type="sibTrans" cxnId="{F8EFE4E2-618F-4977-A946-15DFBF527CFE}">
      <dgm:prSet/>
      <dgm:spPr/>
      <dgm:t>
        <a:bodyPr/>
        <a:lstStyle/>
        <a:p>
          <a:endParaRPr lang="en-US" sz="2400">
            <a:latin typeface="Times New Roman" panose="02020603050405020304" pitchFamily="18" charset="0"/>
            <a:cs typeface="Times New Roman" panose="02020603050405020304" pitchFamily="18" charset="0"/>
          </a:endParaRPr>
        </a:p>
      </dgm:t>
    </dgm:pt>
    <dgm:pt modelId="{A399BEA6-A0E7-40F3-B8D7-F2180E41F272}" type="pres">
      <dgm:prSet presAssocID="{320EFB6E-8F61-43FF-8A45-B980712E83F4}" presName="linearFlow" presStyleCnt="0">
        <dgm:presLayoutVars>
          <dgm:resizeHandles val="exact"/>
        </dgm:presLayoutVars>
      </dgm:prSet>
      <dgm:spPr/>
    </dgm:pt>
    <dgm:pt modelId="{2D8B2847-4EBD-4739-A90A-747CCCA1C8AA}" type="pres">
      <dgm:prSet presAssocID="{D5B805A9-59F0-41F6-AD0A-81845DACC1B3}" presName="node" presStyleLbl="node1" presStyleIdx="0" presStyleCnt="4">
        <dgm:presLayoutVars>
          <dgm:bulletEnabled val="1"/>
        </dgm:presLayoutVars>
      </dgm:prSet>
      <dgm:spPr/>
      <dgm:t>
        <a:bodyPr/>
        <a:lstStyle/>
        <a:p>
          <a:endParaRPr lang="en-US"/>
        </a:p>
      </dgm:t>
    </dgm:pt>
    <dgm:pt modelId="{E103948C-2C5C-4B67-AEC9-9250C2242104}" type="pres">
      <dgm:prSet presAssocID="{C684D0BC-8A10-4D58-AF09-41861D1B45FC}" presName="sibTrans" presStyleLbl="sibTrans2D1" presStyleIdx="0" presStyleCnt="3"/>
      <dgm:spPr/>
      <dgm:t>
        <a:bodyPr/>
        <a:lstStyle/>
        <a:p>
          <a:endParaRPr lang="en-US"/>
        </a:p>
      </dgm:t>
    </dgm:pt>
    <dgm:pt modelId="{33B3F3C0-17ED-4350-BE5C-5052B4697CDA}" type="pres">
      <dgm:prSet presAssocID="{C684D0BC-8A10-4D58-AF09-41861D1B45FC}" presName="connectorText" presStyleLbl="sibTrans2D1" presStyleIdx="0" presStyleCnt="3"/>
      <dgm:spPr/>
      <dgm:t>
        <a:bodyPr/>
        <a:lstStyle/>
        <a:p>
          <a:endParaRPr lang="en-US"/>
        </a:p>
      </dgm:t>
    </dgm:pt>
    <dgm:pt modelId="{C579039E-6226-4033-8D62-48F17F3F7237}" type="pres">
      <dgm:prSet presAssocID="{43D9F19A-C163-4152-829D-A537BC23E6AE}" presName="node" presStyleLbl="node1" presStyleIdx="1" presStyleCnt="4">
        <dgm:presLayoutVars>
          <dgm:bulletEnabled val="1"/>
        </dgm:presLayoutVars>
      </dgm:prSet>
      <dgm:spPr/>
      <dgm:t>
        <a:bodyPr/>
        <a:lstStyle/>
        <a:p>
          <a:endParaRPr lang="en-US"/>
        </a:p>
      </dgm:t>
    </dgm:pt>
    <dgm:pt modelId="{13E3F062-AABC-4BEC-B508-D9639B005A82}" type="pres">
      <dgm:prSet presAssocID="{597D05AD-23D6-4493-B866-491AAB1A7C8A}" presName="sibTrans" presStyleLbl="sibTrans2D1" presStyleIdx="1" presStyleCnt="3"/>
      <dgm:spPr/>
      <dgm:t>
        <a:bodyPr/>
        <a:lstStyle/>
        <a:p>
          <a:endParaRPr lang="en-US"/>
        </a:p>
      </dgm:t>
    </dgm:pt>
    <dgm:pt modelId="{145DC5D8-0D98-49CF-9679-B2651746FC23}" type="pres">
      <dgm:prSet presAssocID="{597D05AD-23D6-4493-B866-491AAB1A7C8A}" presName="connectorText" presStyleLbl="sibTrans2D1" presStyleIdx="1" presStyleCnt="3"/>
      <dgm:spPr/>
      <dgm:t>
        <a:bodyPr/>
        <a:lstStyle/>
        <a:p>
          <a:endParaRPr lang="en-US"/>
        </a:p>
      </dgm:t>
    </dgm:pt>
    <dgm:pt modelId="{8E9C925F-CE75-4B36-8036-5A082B89A381}" type="pres">
      <dgm:prSet presAssocID="{B194F69D-7482-4DD2-9249-DE27A960ED46}" presName="node" presStyleLbl="node1" presStyleIdx="2" presStyleCnt="4">
        <dgm:presLayoutVars>
          <dgm:bulletEnabled val="1"/>
        </dgm:presLayoutVars>
      </dgm:prSet>
      <dgm:spPr/>
      <dgm:t>
        <a:bodyPr/>
        <a:lstStyle/>
        <a:p>
          <a:endParaRPr lang="en-US"/>
        </a:p>
      </dgm:t>
    </dgm:pt>
    <dgm:pt modelId="{75219D0E-AAF6-4388-BB16-2751541CF0F8}" type="pres">
      <dgm:prSet presAssocID="{6B6C76ED-83CC-437D-8D0E-E2FC53ADB922}" presName="sibTrans" presStyleLbl="sibTrans2D1" presStyleIdx="2" presStyleCnt="3"/>
      <dgm:spPr/>
      <dgm:t>
        <a:bodyPr/>
        <a:lstStyle/>
        <a:p>
          <a:endParaRPr lang="en-US"/>
        </a:p>
      </dgm:t>
    </dgm:pt>
    <dgm:pt modelId="{22238F77-609C-4787-894A-203A8B695B34}" type="pres">
      <dgm:prSet presAssocID="{6B6C76ED-83CC-437D-8D0E-E2FC53ADB922}" presName="connectorText" presStyleLbl="sibTrans2D1" presStyleIdx="2" presStyleCnt="3"/>
      <dgm:spPr/>
      <dgm:t>
        <a:bodyPr/>
        <a:lstStyle/>
        <a:p>
          <a:endParaRPr lang="en-US"/>
        </a:p>
      </dgm:t>
    </dgm:pt>
    <dgm:pt modelId="{0C13EBD8-B410-477F-AB37-4EAF84540BA1}" type="pres">
      <dgm:prSet presAssocID="{77FD1279-8221-4A4E-8A77-C25C17F8E4FC}" presName="node" presStyleLbl="node1" presStyleIdx="3" presStyleCnt="4" custLinFactNeighborX="-20411" custLinFactNeighborY="80345">
        <dgm:presLayoutVars>
          <dgm:bulletEnabled val="1"/>
        </dgm:presLayoutVars>
      </dgm:prSet>
      <dgm:spPr/>
      <dgm:t>
        <a:bodyPr/>
        <a:lstStyle/>
        <a:p>
          <a:endParaRPr lang="en-US"/>
        </a:p>
      </dgm:t>
    </dgm:pt>
  </dgm:ptLst>
  <dgm:cxnLst>
    <dgm:cxn modelId="{BD787D88-DEEF-43A6-B08E-086D5307E406}" type="presOf" srcId="{320EFB6E-8F61-43FF-8A45-B980712E83F4}" destId="{A399BEA6-A0E7-40F3-B8D7-F2180E41F272}" srcOrd="0" destOrd="0" presId="urn:microsoft.com/office/officeart/2005/8/layout/process2"/>
    <dgm:cxn modelId="{F8EFE4E2-618F-4977-A946-15DFBF527CFE}" srcId="{320EFB6E-8F61-43FF-8A45-B980712E83F4}" destId="{77FD1279-8221-4A4E-8A77-C25C17F8E4FC}" srcOrd="3" destOrd="0" parTransId="{F0DF6CAB-A8F2-40E5-AF00-66DD5ABB3818}" sibTransId="{2F50EB73-831A-4E8F-90FA-F0AB5E4FE8AB}"/>
    <dgm:cxn modelId="{ACF3CE4E-53B6-4912-8A6B-3ABE7888EC0A}" type="presOf" srcId="{77FD1279-8221-4A4E-8A77-C25C17F8E4FC}" destId="{0C13EBD8-B410-477F-AB37-4EAF84540BA1}" srcOrd="0" destOrd="0" presId="urn:microsoft.com/office/officeart/2005/8/layout/process2"/>
    <dgm:cxn modelId="{45EC8D6A-3FAF-4C2B-8673-AE4A55B4CB7F}" type="presOf" srcId="{6B6C76ED-83CC-437D-8D0E-E2FC53ADB922}" destId="{22238F77-609C-4787-894A-203A8B695B34}" srcOrd="1" destOrd="0" presId="urn:microsoft.com/office/officeart/2005/8/layout/process2"/>
    <dgm:cxn modelId="{8E7886A6-0CB0-4715-AC5C-D3E1E156574B}" srcId="{320EFB6E-8F61-43FF-8A45-B980712E83F4}" destId="{D5B805A9-59F0-41F6-AD0A-81845DACC1B3}" srcOrd="0" destOrd="0" parTransId="{4EE0337C-8D85-4D1B-A4D5-EE4F896433D1}" sibTransId="{C684D0BC-8A10-4D58-AF09-41861D1B45FC}"/>
    <dgm:cxn modelId="{92A2923B-59C6-4DCC-96C4-D5D80B9F4E27}" type="presOf" srcId="{597D05AD-23D6-4493-B866-491AAB1A7C8A}" destId="{13E3F062-AABC-4BEC-B508-D9639B005A82}" srcOrd="0" destOrd="0" presId="urn:microsoft.com/office/officeart/2005/8/layout/process2"/>
    <dgm:cxn modelId="{01164A73-386E-4901-9DC6-8099661B3C65}" srcId="{320EFB6E-8F61-43FF-8A45-B980712E83F4}" destId="{B194F69D-7482-4DD2-9249-DE27A960ED46}" srcOrd="2" destOrd="0" parTransId="{7EBAA0E2-2865-463F-919A-B6252C0013F3}" sibTransId="{6B6C76ED-83CC-437D-8D0E-E2FC53ADB922}"/>
    <dgm:cxn modelId="{3EE5B64E-E4ED-4FBA-AB34-5D9EF8F5F3EE}" type="presOf" srcId="{D5B805A9-59F0-41F6-AD0A-81845DACC1B3}" destId="{2D8B2847-4EBD-4739-A90A-747CCCA1C8AA}" srcOrd="0" destOrd="0" presId="urn:microsoft.com/office/officeart/2005/8/layout/process2"/>
    <dgm:cxn modelId="{3EFF38F7-4799-457F-8E1F-186272320CA8}" type="presOf" srcId="{597D05AD-23D6-4493-B866-491AAB1A7C8A}" destId="{145DC5D8-0D98-49CF-9679-B2651746FC23}" srcOrd="1" destOrd="0" presId="urn:microsoft.com/office/officeart/2005/8/layout/process2"/>
    <dgm:cxn modelId="{724A2EB5-7000-443F-98F8-358B80F8D098}" type="presOf" srcId="{43D9F19A-C163-4152-829D-A537BC23E6AE}" destId="{C579039E-6226-4033-8D62-48F17F3F7237}" srcOrd="0" destOrd="0" presId="urn:microsoft.com/office/officeart/2005/8/layout/process2"/>
    <dgm:cxn modelId="{709DBFCC-D39B-4668-94CE-BBED6C1E79DA}" type="presOf" srcId="{C684D0BC-8A10-4D58-AF09-41861D1B45FC}" destId="{E103948C-2C5C-4B67-AEC9-9250C2242104}" srcOrd="0" destOrd="0" presId="urn:microsoft.com/office/officeart/2005/8/layout/process2"/>
    <dgm:cxn modelId="{E2D79822-FC7B-4911-89A7-E55A80EE4F47}" srcId="{320EFB6E-8F61-43FF-8A45-B980712E83F4}" destId="{43D9F19A-C163-4152-829D-A537BC23E6AE}" srcOrd="1" destOrd="0" parTransId="{CB40406C-9027-401F-A26B-6E4C0D66ECA0}" sibTransId="{597D05AD-23D6-4493-B866-491AAB1A7C8A}"/>
    <dgm:cxn modelId="{B340FDC9-5244-46A7-9721-86844E8158D8}" type="presOf" srcId="{C684D0BC-8A10-4D58-AF09-41861D1B45FC}" destId="{33B3F3C0-17ED-4350-BE5C-5052B4697CDA}" srcOrd="1" destOrd="0" presId="urn:microsoft.com/office/officeart/2005/8/layout/process2"/>
    <dgm:cxn modelId="{7F27882B-1C3A-4CFA-AFA8-FCF817E4C977}" type="presOf" srcId="{6B6C76ED-83CC-437D-8D0E-E2FC53ADB922}" destId="{75219D0E-AAF6-4388-BB16-2751541CF0F8}" srcOrd="0" destOrd="0" presId="urn:microsoft.com/office/officeart/2005/8/layout/process2"/>
    <dgm:cxn modelId="{8BDBE47B-A421-4A1F-9F70-ADB915B67C33}" type="presOf" srcId="{B194F69D-7482-4DD2-9249-DE27A960ED46}" destId="{8E9C925F-CE75-4B36-8036-5A082B89A381}" srcOrd="0" destOrd="0" presId="urn:microsoft.com/office/officeart/2005/8/layout/process2"/>
    <dgm:cxn modelId="{9596FEB0-27B0-4A7E-B1E7-D26D756EE00C}" type="presParOf" srcId="{A399BEA6-A0E7-40F3-B8D7-F2180E41F272}" destId="{2D8B2847-4EBD-4739-A90A-747CCCA1C8AA}" srcOrd="0" destOrd="0" presId="urn:microsoft.com/office/officeart/2005/8/layout/process2"/>
    <dgm:cxn modelId="{FA67DEFF-3B13-4B25-A66B-4090CF920DFC}" type="presParOf" srcId="{A399BEA6-A0E7-40F3-B8D7-F2180E41F272}" destId="{E103948C-2C5C-4B67-AEC9-9250C2242104}" srcOrd="1" destOrd="0" presId="urn:microsoft.com/office/officeart/2005/8/layout/process2"/>
    <dgm:cxn modelId="{04BE3029-20DB-47B0-B610-3724524CF4E7}" type="presParOf" srcId="{E103948C-2C5C-4B67-AEC9-9250C2242104}" destId="{33B3F3C0-17ED-4350-BE5C-5052B4697CDA}" srcOrd="0" destOrd="0" presId="urn:microsoft.com/office/officeart/2005/8/layout/process2"/>
    <dgm:cxn modelId="{8BE371A8-1BA3-497F-9B97-4FA7664C235E}" type="presParOf" srcId="{A399BEA6-A0E7-40F3-B8D7-F2180E41F272}" destId="{C579039E-6226-4033-8D62-48F17F3F7237}" srcOrd="2" destOrd="0" presId="urn:microsoft.com/office/officeart/2005/8/layout/process2"/>
    <dgm:cxn modelId="{6EFC235D-F1F4-46B0-BA29-3C40A5B65823}" type="presParOf" srcId="{A399BEA6-A0E7-40F3-B8D7-F2180E41F272}" destId="{13E3F062-AABC-4BEC-B508-D9639B005A82}" srcOrd="3" destOrd="0" presId="urn:microsoft.com/office/officeart/2005/8/layout/process2"/>
    <dgm:cxn modelId="{6884BAA6-8C45-4741-BCE2-688C47AD4ADA}" type="presParOf" srcId="{13E3F062-AABC-4BEC-B508-D9639B005A82}" destId="{145DC5D8-0D98-49CF-9679-B2651746FC23}" srcOrd="0" destOrd="0" presId="urn:microsoft.com/office/officeart/2005/8/layout/process2"/>
    <dgm:cxn modelId="{C5523F3C-B22F-400F-B1A6-48BC28E2314F}" type="presParOf" srcId="{A399BEA6-A0E7-40F3-B8D7-F2180E41F272}" destId="{8E9C925F-CE75-4B36-8036-5A082B89A381}" srcOrd="4" destOrd="0" presId="urn:microsoft.com/office/officeart/2005/8/layout/process2"/>
    <dgm:cxn modelId="{E637D0A1-1A2C-4BA0-973C-8F387EBACEA5}" type="presParOf" srcId="{A399BEA6-A0E7-40F3-B8D7-F2180E41F272}" destId="{75219D0E-AAF6-4388-BB16-2751541CF0F8}" srcOrd="5" destOrd="0" presId="urn:microsoft.com/office/officeart/2005/8/layout/process2"/>
    <dgm:cxn modelId="{F093577E-30B4-40EF-A9E7-B253002E7CAD}" type="presParOf" srcId="{75219D0E-AAF6-4388-BB16-2751541CF0F8}" destId="{22238F77-609C-4787-894A-203A8B695B34}" srcOrd="0" destOrd="0" presId="urn:microsoft.com/office/officeart/2005/8/layout/process2"/>
    <dgm:cxn modelId="{C0A136AE-916B-445B-879F-00657A5188C3}" type="presParOf" srcId="{A399BEA6-A0E7-40F3-B8D7-F2180E41F272}" destId="{0C13EBD8-B410-477F-AB37-4EAF84540BA1}" srcOrd="6" destOrd="0" presId="urn:microsoft.com/office/officeart/2005/8/layout/process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B2847-4EBD-4739-A90A-747CCCA1C8AA}">
      <dsp:nvSpPr>
        <dsp:cNvPr id="0" name=""/>
        <dsp:cNvSpPr/>
      </dsp:nvSpPr>
      <dsp:spPr>
        <a:xfrm>
          <a:off x="161411" y="2170"/>
          <a:ext cx="2981727" cy="807449"/>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Gown</a:t>
          </a:r>
          <a:endParaRPr lang="en-US" sz="2400" kern="1200" dirty="0">
            <a:latin typeface="Times New Roman" panose="02020603050405020304" pitchFamily="18" charset="0"/>
            <a:cs typeface="Times New Roman" panose="02020603050405020304" pitchFamily="18" charset="0"/>
          </a:endParaRPr>
        </a:p>
      </dsp:txBody>
      <dsp:txXfrm>
        <a:off x="185060" y="25819"/>
        <a:ext cx="2934429" cy="760151"/>
      </dsp:txXfrm>
    </dsp:sp>
    <dsp:sp modelId="{E103948C-2C5C-4B67-AEC9-9250C2242104}">
      <dsp:nvSpPr>
        <dsp:cNvPr id="0" name=""/>
        <dsp:cNvSpPr/>
      </dsp:nvSpPr>
      <dsp:spPr>
        <a:xfrm rot="5400000">
          <a:off x="1500878" y="829806"/>
          <a:ext cx="302793" cy="363352"/>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dsp:txBody>
      <dsp:txXfrm rot="-5400000">
        <a:off x="1543269" y="860085"/>
        <a:ext cx="218012" cy="211955"/>
      </dsp:txXfrm>
    </dsp:sp>
    <dsp:sp modelId="{C579039E-6226-4033-8D62-48F17F3F7237}">
      <dsp:nvSpPr>
        <dsp:cNvPr id="0" name=""/>
        <dsp:cNvSpPr/>
      </dsp:nvSpPr>
      <dsp:spPr>
        <a:xfrm>
          <a:off x="161411" y="1213344"/>
          <a:ext cx="2981727" cy="807449"/>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Mask or respirator </a:t>
          </a:r>
          <a:endParaRPr lang="en-US" sz="2400" kern="1200" dirty="0">
            <a:latin typeface="Times New Roman" panose="02020603050405020304" pitchFamily="18" charset="0"/>
            <a:cs typeface="Times New Roman" panose="02020603050405020304" pitchFamily="18" charset="0"/>
          </a:endParaRPr>
        </a:p>
      </dsp:txBody>
      <dsp:txXfrm>
        <a:off x="185060" y="1236993"/>
        <a:ext cx="2934429" cy="760151"/>
      </dsp:txXfrm>
    </dsp:sp>
    <dsp:sp modelId="{13E3F062-AABC-4BEC-B508-D9639B005A82}">
      <dsp:nvSpPr>
        <dsp:cNvPr id="0" name=""/>
        <dsp:cNvSpPr/>
      </dsp:nvSpPr>
      <dsp:spPr>
        <a:xfrm rot="5400000">
          <a:off x="1500878" y="2040979"/>
          <a:ext cx="302793" cy="363352"/>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dsp:txBody>
      <dsp:txXfrm rot="-5400000">
        <a:off x="1543269" y="2071258"/>
        <a:ext cx="218012" cy="211955"/>
      </dsp:txXfrm>
    </dsp:sp>
    <dsp:sp modelId="{8E9C925F-CE75-4B36-8036-5A082B89A381}">
      <dsp:nvSpPr>
        <dsp:cNvPr id="0" name=""/>
        <dsp:cNvSpPr/>
      </dsp:nvSpPr>
      <dsp:spPr>
        <a:xfrm>
          <a:off x="161411" y="2424518"/>
          <a:ext cx="2981727" cy="807449"/>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Goggles or face shield </a:t>
          </a:r>
          <a:endParaRPr lang="en-US" sz="2400" kern="1200" dirty="0">
            <a:latin typeface="Times New Roman" panose="02020603050405020304" pitchFamily="18" charset="0"/>
            <a:cs typeface="Times New Roman" panose="02020603050405020304" pitchFamily="18" charset="0"/>
          </a:endParaRPr>
        </a:p>
      </dsp:txBody>
      <dsp:txXfrm>
        <a:off x="185060" y="2448167"/>
        <a:ext cx="2934429" cy="760151"/>
      </dsp:txXfrm>
    </dsp:sp>
    <dsp:sp modelId="{75219D0E-AAF6-4388-BB16-2751541CF0F8}">
      <dsp:nvSpPr>
        <dsp:cNvPr id="0" name=""/>
        <dsp:cNvSpPr/>
      </dsp:nvSpPr>
      <dsp:spPr>
        <a:xfrm rot="5400000">
          <a:off x="1500878" y="3252153"/>
          <a:ext cx="302793" cy="363352"/>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dsp:txBody>
      <dsp:txXfrm rot="-5400000">
        <a:off x="1543269" y="3282432"/>
        <a:ext cx="218012" cy="211955"/>
      </dsp:txXfrm>
    </dsp:sp>
    <dsp:sp modelId="{0C13EBD8-B410-477F-AB37-4EAF84540BA1}">
      <dsp:nvSpPr>
        <dsp:cNvPr id="0" name=""/>
        <dsp:cNvSpPr/>
      </dsp:nvSpPr>
      <dsp:spPr>
        <a:xfrm>
          <a:off x="161411" y="3635692"/>
          <a:ext cx="2981727" cy="807449"/>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Gloves</a:t>
          </a:r>
          <a:endParaRPr lang="en-US" sz="2400" kern="1200" dirty="0">
            <a:latin typeface="Times New Roman" panose="02020603050405020304" pitchFamily="18" charset="0"/>
            <a:cs typeface="Times New Roman" panose="02020603050405020304" pitchFamily="18" charset="0"/>
          </a:endParaRPr>
        </a:p>
      </dsp:txBody>
      <dsp:txXfrm>
        <a:off x="185060" y="3659341"/>
        <a:ext cx="2934429" cy="760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B2847-4EBD-4739-A90A-747CCCA1C8AA}">
      <dsp:nvSpPr>
        <dsp:cNvPr id="0" name=""/>
        <dsp:cNvSpPr/>
      </dsp:nvSpPr>
      <dsp:spPr>
        <a:xfrm>
          <a:off x="61661" y="2102"/>
          <a:ext cx="2967390" cy="782178"/>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kern="1200" dirty="0">
              <a:latin typeface="Times New Roman" panose="02020603050405020304" pitchFamily="18" charset="0"/>
              <a:cs typeface="Times New Roman" panose="02020603050405020304" pitchFamily="18" charset="0"/>
            </a:rPr>
            <a:t>Gloves</a:t>
          </a:r>
          <a:endParaRPr lang="en-US" sz="2400" b="0" kern="1200" dirty="0">
            <a:latin typeface="Times New Roman" panose="02020603050405020304" pitchFamily="18" charset="0"/>
            <a:cs typeface="Times New Roman" panose="02020603050405020304" pitchFamily="18" charset="0"/>
          </a:endParaRPr>
        </a:p>
      </dsp:txBody>
      <dsp:txXfrm>
        <a:off x="84570" y="25011"/>
        <a:ext cx="2921572" cy="736360"/>
      </dsp:txXfrm>
    </dsp:sp>
    <dsp:sp modelId="{E103948C-2C5C-4B67-AEC9-9250C2242104}">
      <dsp:nvSpPr>
        <dsp:cNvPr id="0" name=""/>
        <dsp:cNvSpPr/>
      </dsp:nvSpPr>
      <dsp:spPr>
        <a:xfrm rot="5400000">
          <a:off x="1398697" y="803835"/>
          <a:ext cx="293317" cy="351980"/>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dsp:txBody>
      <dsp:txXfrm rot="-5400000">
        <a:off x="1439762" y="833167"/>
        <a:ext cx="211188" cy="205322"/>
      </dsp:txXfrm>
    </dsp:sp>
    <dsp:sp modelId="{C579039E-6226-4033-8D62-48F17F3F7237}">
      <dsp:nvSpPr>
        <dsp:cNvPr id="0" name=""/>
        <dsp:cNvSpPr/>
      </dsp:nvSpPr>
      <dsp:spPr>
        <a:xfrm>
          <a:off x="61661" y="1175370"/>
          <a:ext cx="2967390" cy="782178"/>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Goggles or face shield </a:t>
          </a:r>
          <a:endParaRPr lang="en-US" sz="2400" kern="1200" dirty="0">
            <a:latin typeface="Times New Roman" panose="02020603050405020304" pitchFamily="18" charset="0"/>
            <a:cs typeface="Times New Roman" panose="02020603050405020304" pitchFamily="18" charset="0"/>
          </a:endParaRPr>
        </a:p>
      </dsp:txBody>
      <dsp:txXfrm>
        <a:off x="84570" y="1198279"/>
        <a:ext cx="2921572" cy="736360"/>
      </dsp:txXfrm>
    </dsp:sp>
    <dsp:sp modelId="{13E3F062-AABC-4BEC-B508-D9639B005A82}">
      <dsp:nvSpPr>
        <dsp:cNvPr id="0" name=""/>
        <dsp:cNvSpPr/>
      </dsp:nvSpPr>
      <dsp:spPr>
        <a:xfrm rot="5400000">
          <a:off x="1398697" y="1977103"/>
          <a:ext cx="293317" cy="351980"/>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dsp:txBody>
      <dsp:txXfrm rot="-5400000">
        <a:off x="1439762" y="2006435"/>
        <a:ext cx="211188" cy="205322"/>
      </dsp:txXfrm>
    </dsp:sp>
    <dsp:sp modelId="{8E9C925F-CE75-4B36-8036-5A082B89A381}">
      <dsp:nvSpPr>
        <dsp:cNvPr id="0" name=""/>
        <dsp:cNvSpPr/>
      </dsp:nvSpPr>
      <dsp:spPr>
        <a:xfrm>
          <a:off x="61661" y="2348638"/>
          <a:ext cx="2967390" cy="782178"/>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Gown</a:t>
          </a:r>
          <a:endParaRPr lang="en-US" sz="2400" kern="1200" dirty="0">
            <a:latin typeface="Times New Roman" panose="02020603050405020304" pitchFamily="18" charset="0"/>
            <a:cs typeface="Times New Roman" panose="02020603050405020304" pitchFamily="18" charset="0"/>
          </a:endParaRPr>
        </a:p>
      </dsp:txBody>
      <dsp:txXfrm>
        <a:off x="84570" y="2371547"/>
        <a:ext cx="2921572" cy="736360"/>
      </dsp:txXfrm>
    </dsp:sp>
    <dsp:sp modelId="{75219D0E-AAF6-4388-BB16-2751541CF0F8}">
      <dsp:nvSpPr>
        <dsp:cNvPr id="0" name=""/>
        <dsp:cNvSpPr/>
      </dsp:nvSpPr>
      <dsp:spPr>
        <a:xfrm rot="5580183">
          <a:off x="1366876" y="3151423"/>
          <a:ext cx="295299" cy="351980"/>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8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dsp:txBody>
      <dsp:txXfrm rot="-5400000">
        <a:off x="1411253" y="3179824"/>
        <a:ext cx="211188" cy="206709"/>
      </dsp:txXfrm>
    </dsp:sp>
    <dsp:sp modelId="{0C13EBD8-B410-477F-AB37-4EAF84540BA1}">
      <dsp:nvSpPr>
        <dsp:cNvPr id="0" name=""/>
        <dsp:cNvSpPr/>
      </dsp:nvSpPr>
      <dsp:spPr>
        <a:xfrm>
          <a:off x="0" y="3524009"/>
          <a:ext cx="2967390" cy="782178"/>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Mask or respirator </a:t>
          </a:r>
          <a:endParaRPr lang="en-US" sz="2400" kern="1200" dirty="0">
            <a:latin typeface="Times New Roman" panose="02020603050405020304" pitchFamily="18" charset="0"/>
            <a:cs typeface="Times New Roman" panose="02020603050405020304" pitchFamily="18" charset="0"/>
          </a:endParaRPr>
        </a:p>
      </dsp:txBody>
      <dsp:txXfrm>
        <a:off x="22909" y="3546918"/>
        <a:ext cx="2921572" cy="7363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75534-56B3-4A18-82A8-BE72D546FD7D}" type="datetimeFigureOut">
              <a:rPr lang="en-IN" smtClean="0"/>
              <a:pPr/>
              <a:t>29-08-2023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2127C-66EA-4CCF-B5FD-00988C973E69}" type="slidenum">
              <a:rPr lang="en-IN" smtClean="0"/>
              <a:pPr/>
              <a:t>‹#›</a:t>
            </a:fld>
            <a:endParaRPr lang="en-IN"/>
          </a:p>
        </p:txBody>
      </p:sp>
    </p:spTree>
    <p:extLst>
      <p:ext uri="{BB962C8B-B14F-4D97-AF65-F5344CB8AC3E}">
        <p14:creationId xmlns="" xmlns:p14="http://schemas.microsoft.com/office/powerpoint/2010/main" val="330419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91A11AD-0E51-42C2-8A1D-E4A1226F47F7}" type="slidenum">
              <a:rPr lang="en-US" smtClean="0"/>
              <a:pPr/>
              <a:t>1</a:t>
            </a:fld>
            <a:endParaRPr lang="en-US"/>
          </a:p>
        </p:txBody>
      </p:sp>
    </p:spTree>
    <p:extLst>
      <p:ext uri="{BB962C8B-B14F-4D97-AF65-F5344CB8AC3E}">
        <p14:creationId xmlns="" xmlns:p14="http://schemas.microsoft.com/office/powerpoint/2010/main" val="51537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1A11AD-0E51-42C2-8A1D-E4A1226F47F7}" type="slidenum">
              <a:rPr lang="en-US" smtClean="0"/>
              <a:pPr/>
              <a:t>2</a:t>
            </a:fld>
            <a:endParaRPr lang="en-US"/>
          </a:p>
        </p:txBody>
      </p:sp>
    </p:spTree>
    <p:extLst>
      <p:ext uri="{BB962C8B-B14F-4D97-AF65-F5344CB8AC3E}">
        <p14:creationId xmlns="" xmlns:p14="http://schemas.microsoft.com/office/powerpoint/2010/main" val="288598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81849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92071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3272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04940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969445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80016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5696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468966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70827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84516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23297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4971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2641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18072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144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41943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29-Aug-23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019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29-Aug-23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12125610"/>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940"/>
            <a:ext cx="12192000" cy="2421464"/>
          </a:xfrm>
        </p:spPr>
        <p:txBody>
          <a:bodyPr>
            <a:normAutofit/>
          </a:bodyPr>
          <a:lstStyle/>
          <a:p>
            <a:r>
              <a:rPr lang="en-US" b="1" dirty="0">
                <a:latin typeface="Garamond" panose="02020404030301010803" pitchFamily="18" charset="0"/>
              </a:rPr>
              <a:t>Prevention of Hospital-Acquired Infections</a:t>
            </a:r>
            <a:endParaRPr lang="en-US" dirty="0">
              <a:latin typeface="Garamond" panose="02020404030301010803" pitchFamily="18" charset="0"/>
            </a:endParaRPr>
          </a:p>
        </p:txBody>
      </p:sp>
      <p:sp>
        <p:nvSpPr>
          <p:cNvPr id="6" name="Subtitle 5"/>
          <p:cNvSpPr>
            <a:spLocks noGrp="1"/>
          </p:cNvSpPr>
          <p:nvPr>
            <p:ph type="subTitle" idx="1"/>
          </p:nvPr>
        </p:nvSpPr>
        <p:spPr>
          <a:xfrm>
            <a:off x="6359235" y="3598339"/>
            <a:ext cx="4716201" cy="2070334"/>
          </a:xfrm>
        </p:spPr>
        <p:txBody>
          <a:bodyPr>
            <a:normAutofit fontScale="92500" lnSpcReduction="20000"/>
          </a:bodyPr>
          <a:lstStyle/>
          <a:p>
            <a:pPr algn="l">
              <a:lnSpc>
                <a:spcPct val="110000"/>
              </a:lnSpc>
              <a:spcBef>
                <a:spcPts val="600"/>
              </a:spcBef>
            </a:pPr>
            <a:r>
              <a:rPr lang="en-US" b="1" dirty="0" smtClean="0"/>
              <a:t>Prepared By:</a:t>
            </a:r>
            <a:endParaRPr lang="en-US" b="1" dirty="0"/>
          </a:p>
          <a:p>
            <a:pPr algn="l">
              <a:lnSpc>
                <a:spcPct val="110000"/>
              </a:lnSpc>
              <a:spcBef>
                <a:spcPts val="600"/>
              </a:spcBef>
            </a:pPr>
            <a:r>
              <a:rPr lang="en-US" dirty="0"/>
              <a:t>Mrs. Mital </a:t>
            </a:r>
            <a:r>
              <a:rPr lang="en-US" dirty="0" smtClean="0"/>
              <a:t>Thakkar</a:t>
            </a:r>
            <a:endParaRPr lang="en-US" dirty="0"/>
          </a:p>
          <a:p>
            <a:pPr algn="l">
              <a:lnSpc>
                <a:spcPct val="110000"/>
              </a:lnSpc>
              <a:spcBef>
                <a:spcPts val="600"/>
              </a:spcBef>
            </a:pPr>
            <a:r>
              <a:rPr lang="en-US" dirty="0"/>
              <a:t>Assistant </a:t>
            </a:r>
            <a:r>
              <a:rPr lang="en-US" dirty="0" smtClean="0"/>
              <a:t>Professor</a:t>
            </a:r>
            <a:endParaRPr lang="en-US" dirty="0"/>
          </a:p>
          <a:p>
            <a:pPr algn="l">
              <a:lnSpc>
                <a:spcPct val="110000"/>
              </a:lnSpc>
              <a:spcBef>
                <a:spcPts val="600"/>
              </a:spcBef>
            </a:pPr>
            <a:r>
              <a:rPr lang="en-IN" dirty="0" smtClean="0"/>
              <a:t>Department </a:t>
            </a:r>
            <a:r>
              <a:rPr lang="en-IN" dirty="0"/>
              <a:t>of </a:t>
            </a:r>
            <a:r>
              <a:rPr lang="en-IN" dirty="0" smtClean="0"/>
              <a:t>Management</a:t>
            </a:r>
          </a:p>
          <a:p>
            <a:pPr algn="l">
              <a:lnSpc>
                <a:spcPct val="110000"/>
              </a:lnSpc>
              <a:spcBef>
                <a:spcPts val="600"/>
              </a:spcBef>
            </a:pPr>
            <a:r>
              <a:rPr lang="en-IN" dirty="0" smtClean="0"/>
              <a:t>SVDU</a:t>
            </a:r>
            <a:endParaRPr lang="en-IN" dirty="0"/>
          </a:p>
        </p:txBody>
      </p:sp>
      <p:sp>
        <p:nvSpPr>
          <p:cNvPr id="4" name="Subtitle 2"/>
          <p:cNvSpPr txBox="1">
            <a:spLocks/>
          </p:cNvSpPr>
          <p:nvPr/>
        </p:nvSpPr>
        <p:spPr>
          <a:xfrm>
            <a:off x="3652720" y="4447033"/>
            <a:ext cx="8144267" cy="1221640"/>
          </a:xfrm>
          <a:prstGeom prst="rect">
            <a:avLst/>
          </a:prstGeom>
        </p:spPr>
        <p:txBody>
          <a:bodyPr vert="horz" lIns="121920" tIns="60960" rIns="121920" bIns="60960" rtlCol="0">
            <a:normAutofit/>
          </a:bodyPr>
          <a:lstStyle>
            <a:lvl1pPr marL="0" indent="0" algn="r" defTabSz="914400" rtl="0" eaLnBrk="1" latinLnBrk="0" hangingPunct="1">
              <a:spcBef>
                <a:spcPct val="20000"/>
              </a:spcBef>
              <a:buFont typeface="Arial" pitchFamily="34" charset="0"/>
              <a:buNone/>
              <a:defRPr sz="2800" b="0" i="0" kern="1200">
                <a:solidFill>
                  <a:schemeClr val="accent2">
                    <a:lumMod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733" b="1" dirty="0">
              <a:solidFill>
                <a:schemeClr val="tx1"/>
              </a:solidFill>
            </a:endParaRPr>
          </a:p>
        </p:txBody>
      </p:sp>
    </p:spTree>
    <p:extLst>
      <p:ext uri="{BB962C8B-B14F-4D97-AF65-F5344CB8AC3E}">
        <p14:creationId xmlns="" xmlns:p14="http://schemas.microsoft.com/office/powerpoint/2010/main" val="4147988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7961"/>
            <a:ext cx="10994760" cy="1456267"/>
          </a:xfrm>
        </p:spPr>
        <p:txBody>
          <a:bodyPr>
            <a:normAutofit/>
          </a:bodyPr>
          <a:lstStyle/>
          <a:p>
            <a:r>
              <a:rPr lang="en-US" b="1" dirty="0">
                <a:effectLst/>
                <a:latin typeface="Garamond" panose="02020404030301010803" pitchFamily="18" charset="0"/>
                <a:cs typeface="Times New Roman" panose="02020603050405020304" pitchFamily="18" charset="0"/>
              </a:rPr>
              <a:t>Components of Standard Precautions</a:t>
            </a:r>
            <a:endParaRPr lang="en-US" b="1" dirty="0">
              <a:effectLst/>
              <a:latin typeface="Garamond" panose="02020404030301010803" pitchFamily="18" charset="0"/>
            </a:endParaRPr>
          </a:p>
        </p:txBody>
      </p:sp>
      <p:sp>
        <p:nvSpPr>
          <p:cNvPr id="3" name="Content Placeholder 2"/>
          <p:cNvSpPr>
            <a:spLocks noGrp="1"/>
          </p:cNvSpPr>
          <p:nvPr>
            <p:ph idx="1"/>
          </p:nvPr>
        </p:nvSpPr>
        <p:spPr>
          <a:xfrm>
            <a:off x="598620" y="1904329"/>
            <a:ext cx="10994760" cy="4682945"/>
          </a:xfrm>
        </p:spPr>
        <p:txBody>
          <a:bodyPr>
            <a:normAutofit/>
          </a:bodyPr>
          <a:lstStyle/>
          <a:p>
            <a:pPr algn="just"/>
            <a:r>
              <a:rPr lang="en-US" sz="2400" dirty="0">
                <a:effectLst/>
                <a:latin typeface="Garamond" panose="02020404030301010803" pitchFamily="18" charset="0"/>
                <a:cs typeface="Times New Roman" panose="02020603050405020304" pitchFamily="18" charset="0"/>
              </a:rPr>
              <a:t> Hand hygiene</a:t>
            </a:r>
          </a:p>
          <a:p>
            <a:pPr algn="just"/>
            <a:r>
              <a:rPr lang="en-US" sz="2400" dirty="0">
                <a:effectLst/>
                <a:latin typeface="Garamond" panose="02020404030301010803" pitchFamily="18" charset="0"/>
                <a:cs typeface="Times New Roman" panose="02020603050405020304" pitchFamily="18" charset="0"/>
              </a:rPr>
              <a:t> Personal protective equipment</a:t>
            </a:r>
          </a:p>
          <a:p>
            <a:pPr algn="just"/>
            <a:r>
              <a:rPr lang="en-US" sz="2400" dirty="0">
                <a:effectLst/>
                <a:latin typeface="Garamond" panose="02020404030301010803" pitchFamily="18" charset="0"/>
                <a:cs typeface="Times New Roman" panose="02020603050405020304" pitchFamily="18" charset="0"/>
              </a:rPr>
              <a:t> Biomedical waste including sharp handling</a:t>
            </a:r>
          </a:p>
          <a:p>
            <a:pPr algn="just"/>
            <a:r>
              <a:rPr lang="en-US" sz="2400" dirty="0">
                <a:effectLst/>
                <a:latin typeface="Garamond" panose="02020404030301010803" pitchFamily="18" charset="0"/>
                <a:cs typeface="Times New Roman" panose="02020603050405020304" pitchFamily="18" charset="0"/>
              </a:rPr>
              <a:t> Spillage cleaning</a:t>
            </a:r>
          </a:p>
          <a:p>
            <a:pPr algn="just"/>
            <a:r>
              <a:rPr lang="en-US" sz="2400" dirty="0">
                <a:effectLst/>
                <a:latin typeface="Garamond" panose="02020404030301010803" pitchFamily="18" charset="0"/>
                <a:cs typeface="Times New Roman" panose="02020603050405020304" pitchFamily="18" charset="0"/>
              </a:rPr>
              <a:t> Disinfection</a:t>
            </a:r>
          </a:p>
          <a:p>
            <a:pPr algn="just"/>
            <a:r>
              <a:rPr lang="en-US" sz="2400" dirty="0">
                <a:effectLst/>
                <a:latin typeface="Garamond" panose="02020404030301010803" pitchFamily="18" charset="0"/>
                <a:cs typeface="Times New Roman" panose="02020603050405020304" pitchFamily="18" charset="0"/>
              </a:rPr>
              <a:t> Respiratory hygiene and cough etiquette</a:t>
            </a:r>
          </a:p>
        </p:txBody>
      </p:sp>
    </p:spTree>
    <p:extLst>
      <p:ext uri="{BB962C8B-B14F-4D97-AF65-F5344CB8AC3E}">
        <p14:creationId xmlns="" xmlns:p14="http://schemas.microsoft.com/office/powerpoint/2010/main" val="308004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effectLst/>
                <a:latin typeface="Garamond" panose="02020404030301010803" pitchFamily="18" charset="0"/>
              </a:rPr>
              <a:t>Hand</a:t>
            </a:r>
            <a:r>
              <a:rPr lang="en-US" b="1" dirty="0"/>
              <a:t> Hygiene</a:t>
            </a:r>
            <a:br>
              <a:rPr lang="en-US" b="1" dirty="0"/>
            </a:br>
            <a:endParaRPr lang="en-US" dirty="0"/>
          </a:p>
        </p:txBody>
      </p:sp>
      <p:sp>
        <p:nvSpPr>
          <p:cNvPr id="3" name="Content Placeholder 2"/>
          <p:cNvSpPr>
            <a:spLocks noGrp="1"/>
          </p:cNvSpPr>
          <p:nvPr>
            <p:ph idx="1"/>
          </p:nvPr>
        </p:nvSpPr>
        <p:spPr>
          <a:xfrm>
            <a:off x="186082" y="2034072"/>
            <a:ext cx="11809187" cy="3918859"/>
          </a:xfrm>
        </p:spPr>
        <p:txBody>
          <a:bodyPr>
            <a:normAutofit/>
          </a:bodyPr>
          <a:lstStyle/>
          <a:p>
            <a:r>
              <a:rPr lang="en-US" sz="2800" dirty="0">
                <a:latin typeface="Garamond" panose="02020404030301010803" pitchFamily="18" charset="0"/>
              </a:rPr>
              <a:t>Hands are the main source of transmission of infections during healthcare.</a:t>
            </a:r>
          </a:p>
          <a:p>
            <a:pPr marL="0" indent="0">
              <a:buNone/>
            </a:pPr>
            <a:endParaRPr lang="en-US" sz="2800" dirty="0">
              <a:latin typeface="Garamond" panose="02020404030301010803" pitchFamily="18" charset="0"/>
            </a:endParaRPr>
          </a:p>
          <a:p>
            <a:r>
              <a:rPr lang="en-US" sz="2800" dirty="0">
                <a:latin typeface="Garamond" panose="02020404030301010803" pitchFamily="18" charset="0"/>
              </a:rPr>
              <a:t>Hand hygiene is therefore the most important measure to avoid the transmission of harmful microbes and prevent healthcare-associated infections.</a:t>
            </a:r>
          </a:p>
          <a:p>
            <a:endParaRPr lang="en-US" sz="2800" dirty="0">
              <a:latin typeface="Garamond" panose="02020404030301010803" pitchFamily="18" charset="0"/>
            </a:endParaRPr>
          </a:p>
        </p:txBody>
      </p:sp>
    </p:spTree>
    <p:extLst>
      <p:ext uri="{BB962C8B-B14F-4D97-AF65-F5344CB8AC3E}">
        <p14:creationId xmlns="" xmlns:p14="http://schemas.microsoft.com/office/powerpoint/2010/main" val="315105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53" y="192349"/>
            <a:ext cx="11288957" cy="1456267"/>
          </a:xfrm>
        </p:spPr>
        <p:txBody>
          <a:bodyPr>
            <a:normAutofit/>
          </a:bodyPr>
          <a:lstStyle/>
          <a:p>
            <a:r>
              <a:rPr lang="en-US" b="1" dirty="0"/>
              <a:t>Types of Hand Hygiene Methods- Hand Rub</a:t>
            </a:r>
            <a:br>
              <a:rPr lang="en-US" b="1" dirty="0"/>
            </a:br>
            <a:endParaRPr lang="en-US" dirty="0"/>
          </a:p>
        </p:txBody>
      </p:sp>
      <p:sp>
        <p:nvSpPr>
          <p:cNvPr id="3" name="Content Placeholder 2"/>
          <p:cNvSpPr>
            <a:spLocks noGrp="1"/>
          </p:cNvSpPr>
          <p:nvPr>
            <p:ph idx="1"/>
          </p:nvPr>
        </p:nvSpPr>
        <p:spPr>
          <a:xfrm>
            <a:off x="230189" y="1508223"/>
            <a:ext cx="11731623" cy="4848128"/>
          </a:xfrm>
        </p:spPr>
        <p:txBody>
          <a:bodyPr>
            <a:normAutofit/>
          </a:bodyPr>
          <a:lstStyle/>
          <a:p>
            <a:r>
              <a:rPr lang="en-US" sz="2400" dirty="0"/>
              <a:t>Alcohol based (70–80% ethyl alcohol) and chlorhexidine (2–4%) based hand rubs are available. </a:t>
            </a:r>
          </a:p>
          <a:p>
            <a:r>
              <a:rPr lang="en-US" sz="2400" b="1" dirty="0"/>
              <a:t>Duration -</a:t>
            </a:r>
            <a:r>
              <a:rPr lang="en-US" sz="2400" dirty="0"/>
              <a:t> 20–30 seconds.</a:t>
            </a:r>
          </a:p>
          <a:p>
            <a:r>
              <a:rPr lang="en-US" sz="2400" b="1" dirty="0"/>
              <a:t>Advantage: </a:t>
            </a:r>
            <a:r>
              <a:rPr lang="en-US" sz="2400" dirty="0"/>
              <a:t>After a period of contact, it gets evaporated of its own hence drying of hands is not required  separately</a:t>
            </a:r>
          </a:p>
          <a:p>
            <a:r>
              <a:rPr lang="en-US" sz="2400" b="1" dirty="0"/>
              <a:t>Indications:</a:t>
            </a:r>
          </a:p>
          <a:p>
            <a:pPr lvl="1">
              <a:buFont typeface="Courier New" panose="02070309020205020404" pitchFamily="49" charset="0"/>
              <a:buChar char="o"/>
            </a:pPr>
            <a:r>
              <a:rPr lang="en-US" sz="2400" dirty="0"/>
              <a:t>Indicated during routine rounds in the wards or ICUs</a:t>
            </a:r>
          </a:p>
          <a:p>
            <a:pPr lvl="1">
              <a:buFont typeface="Courier New" panose="02070309020205020404" pitchFamily="49" charset="0"/>
              <a:buChar char="o"/>
            </a:pPr>
            <a:r>
              <a:rPr lang="en-US" sz="2400" dirty="0"/>
              <a:t>In all the moments or situations requiring hand hygiene, except when the hands are visibly dirty or soiled, when it will be ineffective.</a:t>
            </a:r>
          </a:p>
          <a:p>
            <a:endParaRPr lang="en-US" dirty="0"/>
          </a:p>
        </p:txBody>
      </p:sp>
    </p:spTree>
    <p:extLst>
      <p:ext uri="{BB962C8B-B14F-4D97-AF65-F5344CB8AC3E}">
        <p14:creationId xmlns="" xmlns:p14="http://schemas.microsoft.com/office/powerpoint/2010/main" val="401968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81126"/>
            <a:ext cx="10837415" cy="1456267"/>
          </a:xfrm>
        </p:spPr>
        <p:txBody>
          <a:bodyPr>
            <a:normAutofit fontScale="90000"/>
          </a:bodyPr>
          <a:lstStyle/>
          <a:p>
            <a:r>
              <a:rPr lang="en-US" b="1" dirty="0"/>
              <a:t/>
            </a:r>
            <a:br>
              <a:rPr lang="en-US" b="1" dirty="0"/>
            </a:br>
            <a:r>
              <a:rPr lang="en-US" b="1" dirty="0"/>
              <a:t>Types of Hand Hygiene Methods- Hand Wash</a:t>
            </a:r>
            <a:br>
              <a:rPr lang="en-US" b="1" dirty="0"/>
            </a:br>
            <a:endParaRPr lang="en-US" dirty="0"/>
          </a:p>
        </p:txBody>
      </p:sp>
      <p:sp>
        <p:nvSpPr>
          <p:cNvPr id="3" name="Content Placeholder 2"/>
          <p:cNvSpPr>
            <a:spLocks noGrp="1"/>
          </p:cNvSpPr>
          <p:nvPr>
            <p:ph idx="1"/>
          </p:nvPr>
        </p:nvSpPr>
        <p:spPr>
          <a:xfrm>
            <a:off x="191407" y="1431366"/>
            <a:ext cx="11809187" cy="5051735"/>
          </a:xfrm>
        </p:spPr>
        <p:txBody>
          <a:bodyPr>
            <a:normAutofit/>
          </a:bodyPr>
          <a:lstStyle/>
          <a:p>
            <a:r>
              <a:rPr lang="en-US" sz="2400" dirty="0"/>
              <a:t>Antimicrobial soaps (liquid, gel or bars) are available. </a:t>
            </a:r>
          </a:p>
          <a:p>
            <a:r>
              <a:rPr lang="en-US" sz="2400" dirty="0"/>
              <a:t>If facilities are not available, then even ordinary soap and water can also be used. </a:t>
            </a:r>
          </a:p>
          <a:p>
            <a:r>
              <a:rPr lang="en-US" sz="2400" b="1" dirty="0"/>
              <a:t>Duration -</a:t>
            </a:r>
            <a:r>
              <a:rPr lang="en-US" sz="2400" dirty="0"/>
              <a:t>  40–60 seconds.</a:t>
            </a:r>
          </a:p>
          <a:p>
            <a:r>
              <a:rPr lang="en-US" sz="2400" b="1" dirty="0"/>
              <a:t>Indications:</a:t>
            </a:r>
            <a:r>
              <a:rPr lang="en-US" sz="2400" dirty="0"/>
              <a:t> </a:t>
            </a:r>
          </a:p>
          <a:p>
            <a:pPr lvl="1">
              <a:buFont typeface="Courier New" panose="02070309020205020404" pitchFamily="49" charset="0"/>
              <a:buChar char="o"/>
            </a:pPr>
            <a:r>
              <a:rPr lang="en-US" sz="2400" dirty="0"/>
              <a:t>When the hands are visibly soiled with blood, excreta, pus, etc.</a:t>
            </a:r>
          </a:p>
          <a:p>
            <a:pPr lvl="1">
              <a:buFont typeface="Courier New" panose="02070309020205020404" pitchFamily="49" charset="0"/>
              <a:buChar char="o"/>
            </a:pPr>
            <a:r>
              <a:rPr lang="en-US" sz="2400" dirty="0"/>
              <a:t>Before and after eating</a:t>
            </a:r>
          </a:p>
          <a:p>
            <a:pPr lvl="1">
              <a:buFont typeface="Courier New" panose="02070309020205020404" pitchFamily="49" charset="0"/>
              <a:buChar char="o"/>
            </a:pPr>
            <a:r>
              <a:rPr lang="en-US" sz="2400" dirty="0"/>
              <a:t>After going to toilet</a:t>
            </a:r>
          </a:p>
          <a:p>
            <a:pPr lvl="1">
              <a:buFont typeface="Courier New" panose="02070309020205020404" pitchFamily="49" charset="0"/>
              <a:buChar char="o"/>
            </a:pPr>
            <a:r>
              <a:rPr lang="en-US" sz="2400" dirty="0"/>
              <a:t>Before and after shift of the duty.</a:t>
            </a:r>
          </a:p>
          <a:p>
            <a:endParaRPr lang="en-US" dirty="0"/>
          </a:p>
        </p:txBody>
      </p:sp>
    </p:spTree>
    <p:extLst>
      <p:ext uri="{BB962C8B-B14F-4D97-AF65-F5344CB8AC3E}">
        <p14:creationId xmlns="" xmlns:p14="http://schemas.microsoft.com/office/powerpoint/2010/main" val="186389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056" y="0"/>
            <a:ext cx="7735170" cy="1456267"/>
          </a:xfrm>
        </p:spPr>
        <p:txBody>
          <a:bodyPr>
            <a:normAutofit/>
          </a:bodyPr>
          <a:lstStyle/>
          <a:p>
            <a:r>
              <a:rPr lang="en-US" b="1" dirty="0">
                <a:effectLst/>
                <a:latin typeface="Garamond" panose="02020404030301010803" pitchFamily="18" charset="0"/>
              </a:rPr>
              <a:t>Five Moments for Hand Hygiene</a:t>
            </a:r>
            <a:endParaRPr lang="en-US" dirty="0">
              <a:effectLst/>
              <a:latin typeface="Garamond" panose="02020404030301010803" pitchFamily="18" charset="0"/>
            </a:endParaRPr>
          </a:p>
        </p:txBody>
      </p:sp>
      <p:pic>
        <p:nvPicPr>
          <p:cNvPr id="5" name="Content Placeholder 4"/>
          <p:cNvPicPr>
            <a:picLocks noGrp="1" noChangeAspect="1"/>
          </p:cNvPicPr>
          <p:nvPr>
            <p:ph idx="1"/>
          </p:nvPr>
        </p:nvPicPr>
        <p:blipFill>
          <a:blip r:embed="rId2"/>
          <a:stretch>
            <a:fillRect/>
          </a:stretch>
        </p:blipFill>
        <p:spPr>
          <a:xfrm>
            <a:off x="3210684" y="1841335"/>
            <a:ext cx="6311807" cy="4142712"/>
          </a:xfrm>
          <a:prstGeom prst="rect">
            <a:avLst/>
          </a:prstGeom>
          <a:ln>
            <a:solidFill>
              <a:schemeClr val="accent1"/>
            </a:solidFill>
          </a:ln>
        </p:spPr>
      </p:pic>
    </p:spTree>
    <p:extLst>
      <p:ext uri="{BB962C8B-B14F-4D97-AF65-F5344CB8AC3E}">
        <p14:creationId xmlns="" xmlns:p14="http://schemas.microsoft.com/office/powerpoint/2010/main" val="410452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449"/>
            <a:ext cx="11148134" cy="1456267"/>
          </a:xfrm>
        </p:spPr>
        <p:txBody>
          <a:bodyPr>
            <a:normAutofit/>
          </a:bodyPr>
          <a:lstStyle/>
          <a:p>
            <a:r>
              <a:rPr lang="en-US" b="1" dirty="0">
                <a:effectLst/>
                <a:latin typeface="Garamond" panose="02020404030301010803" pitchFamily="18" charset="0"/>
              </a:rPr>
              <a:t>Steps of hand rubbing and hand washing (WHO)</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685800" y="1616716"/>
            <a:ext cx="10820400" cy="4809349"/>
          </a:xfrm>
          <a:prstGeom prst="rect">
            <a:avLst/>
          </a:prstGeom>
        </p:spPr>
      </p:pic>
    </p:spTree>
    <p:extLst>
      <p:ext uri="{BB962C8B-B14F-4D97-AF65-F5344CB8AC3E}">
        <p14:creationId xmlns="" xmlns:p14="http://schemas.microsoft.com/office/powerpoint/2010/main" val="144175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Personal Protective Equipment (PPE)</a:t>
            </a:r>
            <a:endParaRPr lang="en-US" dirty="0"/>
          </a:p>
        </p:txBody>
      </p:sp>
      <p:sp>
        <p:nvSpPr>
          <p:cNvPr id="3" name="Content Placeholder 2"/>
          <p:cNvSpPr>
            <a:spLocks noGrp="1"/>
          </p:cNvSpPr>
          <p:nvPr>
            <p:ph idx="1"/>
          </p:nvPr>
        </p:nvSpPr>
        <p:spPr>
          <a:xfrm>
            <a:off x="191407" y="1523361"/>
            <a:ext cx="10994760" cy="4682945"/>
          </a:xfrm>
        </p:spPr>
        <p:txBody>
          <a:bodyPr/>
          <a:lstStyle/>
          <a:p>
            <a:pPr>
              <a:lnSpc>
                <a:spcPct val="150000"/>
              </a:lnSpc>
            </a:pPr>
            <a:r>
              <a:rPr lang="en-IN" sz="3467" dirty="0"/>
              <a:t>Used to protect the skin and mucous membranes of HCWs from exposure to blood and/or body fluids</a:t>
            </a:r>
          </a:p>
          <a:p>
            <a:pPr>
              <a:lnSpc>
                <a:spcPct val="150000"/>
              </a:lnSpc>
            </a:pPr>
            <a:r>
              <a:rPr lang="en-IN" sz="3467" dirty="0"/>
              <a:t>From the HCW’s hands to the patient during sterile and invasive procedures. </a:t>
            </a:r>
            <a:endParaRPr lang="en-US" sz="3467" dirty="0"/>
          </a:p>
          <a:p>
            <a:endParaRPr lang="en-US" dirty="0"/>
          </a:p>
        </p:txBody>
      </p:sp>
    </p:spTree>
    <p:extLst>
      <p:ext uri="{BB962C8B-B14F-4D97-AF65-F5344CB8AC3E}">
        <p14:creationId xmlns="" xmlns:p14="http://schemas.microsoft.com/office/powerpoint/2010/main" val="148017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8621" y="1565189"/>
            <a:ext cx="4984500" cy="4526920"/>
          </a:xfrm>
          <a:prstGeom prst="rect">
            <a:avLst/>
          </a:prstGeom>
        </p:spPr>
      </p:pic>
      <p:sp>
        <p:nvSpPr>
          <p:cNvPr id="6" name="Rectangle 5"/>
          <p:cNvSpPr/>
          <p:nvPr/>
        </p:nvSpPr>
        <p:spPr>
          <a:xfrm>
            <a:off x="5754101" y="1580050"/>
            <a:ext cx="6096000" cy="3785652"/>
          </a:xfrm>
          <a:prstGeom prst="rect">
            <a:avLst/>
          </a:prstGeom>
          <a:ln>
            <a:solidFill>
              <a:schemeClr val="accent1"/>
            </a:solidFill>
          </a:ln>
        </p:spPr>
        <p:txBody>
          <a:bodyPr>
            <a:spAutoFit/>
          </a:bodyPr>
          <a:lstStyle/>
          <a:p>
            <a:pPr marL="342900" indent="-342900">
              <a:buClr>
                <a:schemeClr val="tx1"/>
              </a:buClr>
              <a:buFont typeface="Wingdings" panose="05000000000000000000" pitchFamily="2" charset="2"/>
              <a:buChar char="Ø"/>
            </a:pPr>
            <a:r>
              <a:rPr lang="en-US" sz="2400" dirty="0">
                <a:solidFill>
                  <a:srgbClr val="231F20"/>
                </a:solidFill>
                <a:latin typeface="Garamond" panose="02020404030301010803" pitchFamily="18" charset="0"/>
              </a:rPr>
              <a:t> </a:t>
            </a:r>
            <a:r>
              <a:rPr lang="en-US" sz="2400" b="1" dirty="0">
                <a:latin typeface="Garamond" panose="02020404030301010803" pitchFamily="18" charset="0"/>
              </a:rPr>
              <a:t>Personal protective equipment (PPE): </a:t>
            </a:r>
          </a:p>
          <a:p>
            <a:r>
              <a:rPr lang="en-US" sz="2400" dirty="0">
                <a:latin typeface="Garamond" panose="02020404030301010803" pitchFamily="18" charset="0"/>
              </a:rPr>
              <a:t>A. Gloves;</a:t>
            </a:r>
          </a:p>
          <a:p>
            <a:r>
              <a:rPr lang="en-US" sz="2400" dirty="0">
                <a:latin typeface="Garamond" panose="02020404030301010803" pitchFamily="18" charset="0"/>
              </a:rPr>
              <a:t>B. Plastic apron;</a:t>
            </a:r>
          </a:p>
          <a:p>
            <a:r>
              <a:rPr lang="en-US" sz="2400" dirty="0">
                <a:latin typeface="Garamond" panose="02020404030301010803" pitchFamily="18" charset="0"/>
              </a:rPr>
              <a:t>C. Gown; </a:t>
            </a:r>
          </a:p>
          <a:p>
            <a:r>
              <a:rPr lang="en-US" sz="2400" dirty="0">
                <a:latin typeface="Garamond" panose="02020404030301010803" pitchFamily="18" charset="0"/>
              </a:rPr>
              <a:t>D. Surgical mask; </a:t>
            </a:r>
          </a:p>
          <a:p>
            <a:r>
              <a:rPr lang="en-US" sz="2400" dirty="0">
                <a:latin typeface="Garamond" panose="02020404030301010803" pitchFamily="18" charset="0"/>
              </a:rPr>
              <a:t>E. N95 mask; </a:t>
            </a:r>
          </a:p>
          <a:p>
            <a:r>
              <a:rPr lang="en-US" sz="2400" dirty="0">
                <a:latin typeface="Garamond" panose="02020404030301010803" pitchFamily="18" charset="0"/>
              </a:rPr>
              <a:t>F. Cap; </a:t>
            </a:r>
          </a:p>
          <a:p>
            <a:r>
              <a:rPr lang="en-US" sz="2400" dirty="0">
                <a:latin typeface="Garamond" panose="02020404030301010803" pitchFamily="18" charset="0"/>
              </a:rPr>
              <a:t>G. Face shield;</a:t>
            </a:r>
          </a:p>
          <a:p>
            <a:r>
              <a:rPr lang="en-US" sz="2400" dirty="0">
                <a:latin typeface="Garamond" panose="02020404030301010803" pitchFamily="18" charset="0"/>
              </a:rPr>
              <a:t>H. Goggles; </a:t>
            </a:r>
          </a:p>
          <a:p>
            <a:r>
              <a:rPr lang="en-US" sz="2400" dirty="0">
                <a:latin typeface="Garamond" panose="02020404030301010803" pitchFamily="18" charset="0"/>
              </a:rPr>
              <a:t>I. Surgical shoes</a:t>
            </a:r>
          </a:p>
        </p:txBody>
      </p:sp>
      <p:sp>
        <p:nvSpPr>
          <p:cNvPr id="7" name="Title 1"/>
          <p:cNvSpPr>
            <a:spLocks noGrp="1"/>
          </p:cNvSpPr>
          <p:nvPr>
            <p:ph type="title"/>
          </p:nvPr>
        </p:nvSpPr>
        <p:spPr/>
        <p:txBody>
          <a:bodyPr>
            <a:noAutofit/>
          </a:bodyPr>
          <a:lstStyle/>
          <a:p>
            <a:r>
              <a:rPr lang="en-US" b="1" dirty="0">
                <a:effectLst/>
                <a:latin typeface="Garamond" panose="02020404030301010803" pitchFamily="18" charset="0"/>
              </a:rPr>
              <a:t>Personal protective equipment (PPE)</a:t>
            </a:r>
            <a:br>
              <a:rPr lang="en-US" b="1" dirty="0">
                <a:effectLst/>
                <a:latin typeface="Garamond" panose="02020404030301010803" pitchFamily="18" charset="0"/>
              </a:rPr>
            </a:br>
            <a:endParaRPr lang="en-US" b="1" dirty="0">
              <a:effectLst/>
              <a:latin typeface="Garamond" panose="02020404030301010803" pitchFamily="18" charset="0"/>
            </a:endParaRPr>
          </a:p>
        </p:txBody>
      </p:sp>
    </p:spTree>
    <p:extLst>
      <p:ext uri="{BB962C8B-B14F-4D97-AF65-F5344CB8AC3E}">
        <p14:creationId xmlns="" xmlns:p14="http://schemas.microsoft.com/office/powerpoint/2010/main" val="58059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latin typeface="Garamond" panose="02020404030301010803" pitchFamily="18" charset="0"/>
              </a:rPr>
              <a:t>Personal protective equipment (PPE)</a:t>
            </a:r>
            <a:br>
              <a:rPr lang="en-US" b="1" dirty="0">
                <a:effectLst/>
                <a:latin typeface="Garamond" panose="02020404030301010803" pitchFamily="18" charset="0"/>
              </a:rPr>
            </a:br>
            <a:endParaRPr lang="en-US" b="1" dirty="0">
              <a:effectLst/>
              <a:latin typeface="Garamond" panose="02020404030301010803" pitchFamily="18"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4221819998"/>
              </p:ext>
            </p:extLst>
          </p:nvPr>
        </p:nvGraphicFramePr>
        <p:xfrm>
          <a:off x="598620" y="1596540"/>
          <a:ext cx="10994760" cy="4282984"/>
        </p:xfrm>
        <a:graphic>
          <a:graphicData uri="http://schemas.openxmlformats.org/drawingml/2006/table">
            <a:tbl>
              <a:tblPr firstRow="1" firstCol="1" bandRow="1">
                <a:tableStyleId>{E8B1032C-EA38-4F05-BA0D-38AFFFC7BED3}</a:tableStyleId>
              </a:tblPr>
              <a:tblGrid>
                <a:gridCol w="2991824">
                  <a:extLst>
                    <a:ext uri="{9D8B030D-6E8A-4147-A177-3AD203B41FA5}">
                      <a16:colId xmlns="" xmlns:a16="http://schemas.microsoft.com/office/drawing/2014/main" val="20000"/>
                    </a:ext>
                  </a:extLst>
                </a:gridCol>
                <a:gridCol w="8002936">
                  <a:extLst>
                    <a:ext uri="{9D8B030D-6E8A-4147-A177-3AD203B41FA5}">
                      <a16:colId xmlns="" xmlns:a16="http://schemas.microsoft.com/office/drawing/2014/main" val="20001"/>
                    </a:ext>
                  </a:extLst>
                </a:gridCol>
              </a:tblGrid>
              <a:tr h="1763352">
                <a:tc>
                  <a:txBody>
                    <a:bodyPr/>
                    <a:lstStyle/>
                    <a:p>
                      <a:pPr marL="0" marR="0" algn="just">
                        <a:lnSpc>
                          <a:spcPct val="115000"/>
                        </a:lnSpc>
                        <a:spcBef>
                          <a:spcPts val="0"/>
                        </a:spcBef>
                        <a:spcAft>
                          <a:spcPts val="0"/>
                        </a:spcAft>
                      </a:pPr>
                      <a:r>
                        <a:rPr lang="en-IN" sz="2400" dirty="0">
                          <a:effectLst/>
                          <a:latin typeface="Garamond" panose="02020404030301010803" pitchFamily="18" charset="0"/>
                        </a:rPr>
                        <a:t>Gloves (non-sterile)</a:t>
                      </a:r>
                      <a:endParaRPr lang="en-US" sz="2400" dirty="0">
                        <a:effectLst/>
                        <a:latin typeface="Garamond" panose="02020404030301010803"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400" dirty="0">
                          <a:effectLst/>
                          <a:latin typeface="Garamond" panose="02020404030301010803" pitchFamily="18" charset="0"/>
                        </a:rPr>
                        <a:t>Used when there is a risk of infection to HCWs (e.g. while touching blood, body fluids, secretions, excretions of patients, items/equipment or environment).</a:t>
                      </a:r>
                      <a:endParaRPr lang="en-US" sz="2400" dirty="0">
                        <a:effectLst/>
                        <a:latin typeface="Garamond" panose="02020404030301010803"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0"/>
                  </a:ext>
                </a:extLst>
              </a:tr>
              <a:tr h="1175568">
                <a:tc>
                  <a:txBody>
                    <a:bodyPr/>
                    <a:lstStyle/>
                    <a:p>
                      <a:pPr marL="0" marR="0" algn="just">
                        <a:lnSpc>
                          <a:spcPct val="115000"/>
                        </a:lnSpc>
                        <a:spcBef>
                          <a:spcPts val="0"/>
                        </a:spcBef>
                        <a:spcAft>
                          <a:spcPts val="0"/>
                        </a:spcAft>
                      </a:pPr>
                      <a:r>
                        <a:rPr lang="en-IN" sz="2400" dirty="0">
                          <a:effectLst/>
                          <a:latin typeface="Garamond" panose="02020404030301010803" pitchFamily="18" charset="0"/>
                        </a:rPr>
                        <a:t>Gloves (sterile)</a:t>
                      </a:r>
                      <a:endParaRPr lang="en-US" sz="2400" dirty="0">
                        <a:effectLst/>
                        <a:latin typeface="Garamond" panose="02020404030301010803"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400" dirty="0">
                          <a:effectLst/>
                          <a:latin typeface="Garamond" panose="02020404030301010803" pitchFamily="18" charset="0"/>
                        </a:rPr>
                        <a:t>Used when there is a risk of infection to HCWs as well as to the patients (during surgeries /invasive procedures).</a:t>
                      </a:r>
                      <a:endParaRPr lang="en-US" sz="2400" dirty="0">
                        <a:effectLst/>
                        <a:latin typeface="Garamond" panose="02020404030301010803"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1"/>
                  </a:ext>
                </a:extLst>
              </a:tr>
              <a:tr h="587784">
                <a:tc>
                  <a:txBody>
                    <a:bodyPr/>
                    <a:lstStyle/>
                    <a:p>
                      <a:pPr marL="0" marR="0" algn="just">
                        <a:lnSpc>
                          <a:spcPct val="115000"/>
                        </a:lnSpc>
                        <a:spcBef>
                          <a:spcPts val="0"/>
                        </a:spcBef>
                        <a:spcAft>
                          <a:spcPts val="0"/>
                        </a:spcAft>
                      </a:pPr>
                      <a:r>
                        <a:rPr lang="en-IN" sz="2400" dirty="0">
                          <a:effectLst/>
                          <a:latin typeface="Garamond" panose="02020404030301010803" pitchFamily="18" charset="0"/>
                        </a:rPr>
                        <a:t>Plastic apron</a:t>
                      </a:r>
                      <a:endParaRPr lang="en-US" sz="2400" dirty="0">
                        <a:effectLst/>
                        <a:latin typeface="Garamond" panose="02020404030301010803"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400" dirty="0">
                          <a:effectLst/>
                          <a:latin typeface="Garamond" panose="02020404030301010803" pitchFamily="18" charset="0"/>
                        </a:rPr>
                        <a:t>Used during surgeries </a:t>
                      </a:r>
                      <a:endParaRPr lang="en-US" sz="2400" dirty="0">
                        <a:effectLst/>
                        <a:latin typeface="Garamond" panose="02020404030301010803"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2"/>
                  </a:ext>
                </a:extLst>
              </a:tr>
              <a:tr h="756280">
                <a:tc>
                  <a:txBody>
                    <a:bodyPr/>
                    <a:lstStyle/>
                    <a:p>
                      <a:pPr marL="0" marR="0" algn="just">
                        <a:lnSpc>
                          <a:spcPct val="115000"/>
                        </a:lnSpc>
                        <a:spcBef>
                          <a:spcPts val="0"/>
                        </a:spcBef>
                        <a:spcAft>
                          <a:spcPts val="0"/>
                        </a:spcAft>
                      </a:pPr>
                      <a:r>
                        <a:rPr lang="en-IN" sz="2400" dirty="0">
                          <a:effectLst/>
                          <a:latin typeface="Garamond" panose="02020404030301010803" pitchFamily="18" charset="0"/>
                        </a:rPr>
                        <a:t>Gown</a:t>
                      </a:r>
                      <a:endParaRPr lang="en-US" sz="2400" dirty="0">
                        <a:effectLst/>
                        <a:latin typeface="Garamond" panose="02020404030301010803"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400" dirty="0">
                          <a:effectLst/>
                          <a:latin typeface="Garamond" panose="02020404030301010803" pitchFamily="18" charset="0"/>
                        </a:rPr>
                        <a:t>Used during surgeries and when soiling is likely to be expected.</a:t>
                      </a:r>
                      <a:endParaRPr lang="en-US" sz="2400" dirty="0">
                        <a:effectLst/>
                        <a:latin typeface="Garamond" panose="02020404030301010803"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116263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Personal protective equipment (PPE)</a:t>
            </a:r>
            <a:br>
              <a:rPr lang="en-US" b="1" dirty="0"/>
            </a:br>
            <a:endParaRPr lang="en-US" b="1" dirty="0"/>
          </a:p>
        </p:txBody>
      </p:sp>
      <p:graphicFrame>
        <p:nvGraphicFramePr>
          <p:cNvPr id="5" name="Table 4"/>
          <p:cNvGraphicFramePr>
            <a:graphicFrameLocks noGrp="1"/>
          </p:cNvGraphicFramePr>
          <p:nvPr>
            <p:extLst>
              <p:ext uri="{D42A27DB-BD31-4B8C-83A1-F6EECF244321}">
                <p14:modId xmlns="" xmlns:p14="http://schemas.microsoft.com/office/powerpoint/2010/main" val="4276104654"/>
              </p:ext>
            </p:extLst>
          </p:nvPr>
        </p:nvGraphicFramePr>
        <p:xfrm>
          <a:off x="598620" y="1550305"/>
          <a:ext cx="10994760" cy="4447474"/>
        </p:xfrm>
        <a:graphic>
          <a:graphicData uri="http://schemas.openxmlformats.org/drawingml/2006/table">
            <a:tbl>
              <a:tblPr firstRow="1" firstCol="1" bandRow="1">
                <a:tableStyleId>{E8B1032C-EA38-4F05-BA0D-38AFFFC7BED3}</a:tableStyleId>
              </a:tblPr>
              <a:tblGrid>
                <a:gridCol w="2991824">
                  <a:extLst>
                    <a:ext uri="{9D8B030D-6E8A-4147-A177-3AD203B41FA5}">
                      <a16:colId xmlns="" xmlns:a16="http://schemas.microsoft.com/office/drawing/2014/main" val="20000"/>
                    </a:ext>
                  </a:extLst>
                </a:gridCol>
                <a:gridCol w="8002936">
                  <a:extLst>
                    <a:ext uri="{9D8B030D-6E8A-4147-A177-3AD203B41FA5}">
                      <a16:colId xmlns="" xmlns:a16="http://schemas.microsoft.com/office/drawing/2014/main" val="20001"/>
                    </a:ext>
                  </a:extLst>
                </a:gridCol>
              </a:tblGrid>
              <a:tr h="881676">
                <a:tc>
                  <a:txBody>
                    <a:bodyPr/>
                    <a:lstStyle/>
                    <a:p>
                      <a:pPr marL="0" marR="0" algn="just">
                        <a:lnSpc>
                          <a:spcPct val="115000"/>
                        </a:lnSpc>
                        <a:spcBef>
                          <a:spcPts val="0"/>
                        </a:spcBef>
                        <a:spcAft>
                          <a:spcPts val="0"/>
                        </a:spcAft>
                      </a:pPr>
                      <a:r>
                        <a:rPr lang="en-IN" sz="2400" dirty="0">
                          <a:effectLst/>
                          <a:latin typeface="Garamond" panose="02020404030301010803" pitchFamily="18" charset="0"/>
                        </a:rPr>
                        <a:t>Surgical mask</a:t>
                      </a:r>
                      <a:endParaRPr lang="en-US" sz="2400" dirty="0">
                        <a:effectLst/>
                        <a:latin typeface="Garamond" panose="02020404030301010803"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400" b="0" dirty="0">
                          <a:effectLst/>
                          <a:latin typeface="Garamond" panose="02020404030301010803" pitchFamily="18" charset="0"/>
                        </a:rPr>
                        <a:t>Used during surgeries and while handling patients on droplet precautions </a:t>
                      </a:r>
                      <a:endParaRPr lang="en-US" sz="2400" b="0" dirty="0">
                        <a:effectLst/>
                        <a:latin typeface="Garamond" panose="02020404030301010803"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4"/>
                  </a:ext>
                </a:extLst>
              </a:tr>
              <a:tr h="881676">
                <a:tc>
                  <a:txBody>
                    <a:bodyPr/>
                    <a:lstStyle/>
                    <a:p>
                      <a:pPr marL="0" marR="0" algn="just">
                        <a:lnSpc>
                          <a:spcPct val="115000"/>
                        </a:lnSpc>
                        <a:spcBef>
                          <a:spcPts val="0"/>
                        </a:spcBef>
                        <a:spcAft>
                          <a:spcPts val="0"/>
                        </a:spcAft>
                      </a:pPr>
                      <a:r>
                        <a:rPr lang="en-IN" sz="2400" dirty="0">
                          <a:effectLst/>
                          <a:latin typeface="Garamond" panose="02020404030301010803" pitchFamily="18" charset="0"/>
                        </a:rPr>
                        <a:t>N95 mask</a:t>
                      </a:r>
                      <a:endParaRPr lang="en-US" sz="2400" dirty="0">
                        <a:effectLst/>
                        <a:latin typeface="Garamond" panose="02020404030301010803"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400" dirty="0">
                          <a:effectLst/>
                          <a:latin typeface="Garamond" panose="02020404030301010803" pitchFamily="18" charset="0"/>
                        </a:rPr>
                        <a:t>Used while handling patients on airborne precaution (tuberculosis).</a:t>
                      </a:r>
                      <a:endParaRPr lang="en-US" sz="2400" dirty="0">
                        <a:effectLst/>
                        <a:latin typeface="Garamond" panose="02020404030301010803"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5"/>
                  </a:ext>
                </a:extLst>
              </a:tr>
              <a:tr h="1146801">
                <a:tc>
                  <a:txBody>
                    <a:bodyPr/>
                    <a:lstStyle/>
                    <a:p>
                      <a:pPr marL="0" marR="0" algn="just">
                        <a:lnSpc>
                          <a:spcPct val="115000"/>
                        </a:lnSpc>
                        <a:spcBef>
                          <a:spcPts val="0"/>
                        </a:spcBef>
                        <a:spcAft>
                          <a:spcPts val="0"/>
                        </a:spcAft>
                      </a:pPr>
                      <a:r>
                        <a:rPr lang="en-IN" sz="2400" dirty="0">
                          <a:effectLst/>
                          <a:latin typeface="Garamond" panose="02020404030301010803" pitchFamily="18" charset="0"/>
                        </a:rPr>
                        <a:t>Cap, face shield, goggles</a:t>
                      </a:r>
                      <a:endParaRPr lang="en-US" sz="2400" dirty="0">
                        <a:effectLst/>
                        <a:latin typeface="Garamond" panose="02020404030301010803"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400" dirty="0">
                          <a:effectLst/>
                          <a:latin typeface="Garamond" panose="02020404030301010803" pitchFamily="18" charset="0"/>
                        </a:rPr>
                        <a:t>Used when spillage of blood is suspected, e.g. during major cardiac surgeries etc.</a:t>
                      </a:r>
                      <a:endParaRPr lang="en-US" sz="2400" dirty="0">
                        <a:effectLst/>
                        <a:latin typeface="Garamond" panose="02020404030301010803"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6"/>
                  </a:ext>
                </a:extLst>
              </a:tr>
              <a:tr h="1537321">
                <a:tc>
                  <a:txBody>
                    <a:bodyPr/>
                    <a:lstStyle/>
                    <a:p>
                      <a:pPr marL="0" marR="0" algn="just">
                        <a:lnSpc>
                          <a:spcPct val="115000"/>
                        </a:lnSpc>
                        <a:spcBef>
                          <a:spcPts val="0"/>
                        </a:spcBef>
                        <a:spcAft>
                          <a:spcPts val="0"/>
                        </a:spcAft>
                      </a:pPr>
                      <a:r>
                        <a:rPr lang="en-IN" sz="2400" dirty="0">
                          <a:effectLst/>
                          <a:latin typeface="Garamond" panose="02020404030301010803" pitchFamily="18" charset="0"/>
                        </a:rPr>
                        <a:t>Surgical shoes</a:t>
                      </a:r>
                      <a:endParaRPr lang="en-US" sz="2400" dirty="0">
                        <a:effectLst/>
                        <a:latin typeface="Garamond" panose="02020404030301010803"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400" dirty="0">
                          <a:effectLst/>
                          <a:latin typeface="Garamond" panose="02020404030301010803" pitchFamily="18" charset="0"/>
                        </a:rPr>
                        <a:t>Used mainly in ICUs and operation theatres to protect HCWs and environment from transmission of organisms.</a:t>
                      </a:r>
                      <a:endParaRPr lang="en-US" sz="2400" dirty="0">
                        <a:effectLst/>
                        <a:latin typeface="Garamond" panose="02020404030301010803"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7"/>
                  </a:ext>
                </a:extLst>
              </a:tr>
            </a:tbl>
          </a:graphicData>
        </a:graphic>
      </p:graphicFrame>
    </p:spTree>
    <p:extLst>
      <p:ext uri="{BB962C8B-B14F-4D97-AF65-F5344CB8AC3E}">
        <p14:creationId xmlns="" xmlns:p14="http://schemas.microsoft.com/office/powerpoint/2010/main" val="186354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Learning objectives</a:t>
            </a:r>
          </a:p>
        </p:txBody>
      </p:sp>
      <p:sp>
        <p:nvSpPr>
          <p:cNvPr id="3" name="Content Placeholder 2"/>
          <p:cNvSpPr>
            <a:spLocks noGrp="1"/>
          </p:cNvSpPr>
          <p:nvPr>
            <p:ph idx="1"/>
          </p:nvPr>
        </p:nvSpPr>
        <p:spPr>
          <a:xfrm>
            <a:off x="605902" y="1937881"/>
            <a:ext cx="10131425" cy="4201662"/>
          </a:xfrm>
        </p:spPr>
        <p:txBody>
          <a:bodyPr>
            <a:normAutofit fontScale="92500" lnSpcReduction="10000"/>
          </a:bodyPr>
          <a:lstStyle/>
          <a:p>
            <a:pPr indent="-342900"/>
            <a:r>
              <a:rPr lang="en-US" sz="2400" dirty="0">
                <a:effectLst/>
                <a:latin typeface="Garamond" panose="02020404030301010803" pitchFamily="18" charset="0"/>
              </a:rPr>
              <a:t>Introduction to HAIs</a:t>
            </a:r>
          </a:p>
          <a:p>
            <a:pPr indent="-342900"/>
            <a:r>
              <a:rPr lang="en-US" sz="2400" dirty="0">
                <a:effectLst/>
                <a:latin typeface="Garamond" panose="02020404030301010803" pitchFamily="18" charset="0"/>
              </a:rPr>
              <a:t>Factors affecting HAIs</a:t>
            </a:r>
          </a:p>
          <a:p>
            <a:pPr indent="-342900"/>
            <a:r>
              <a:rPr lang="en-US" sz="2400" dirty="0">
                <a:effectLst/>
                <a:latin typeface="Garamond" panose="02020404030301010803" pitchFamily="18" charset="0"/>
              </a:rPr>
              <a:t>Sources of HAIs</a:t>
            </a:r>
          </a:p>
          <a:p>
            <a:pPr indent="-342900"/>
            <a:r>
              <a:rPr lang="en-US" sz="2400" dirty="0">
                <a:effectLst/>
                <a:latin typeface="Garamond" panose="02020404030301010803" pitchFamily="18" charset="0"/>
              </a:rPr>
              <a:t>Types of HAIs</a:t>
            </a:r>
          </a:p>
          <a:p>
            <a:pPr indent="-342900"/>
            <a:r>
              <a:rPr lang="en-US" sz="2400" dirty="0">
                <a:effectLst/>
                <a:latin typeface="Garamond" panose="02020404030301010803" pitchFamily="18" charset="0"/>
              </a:rPr>
              <a:t>Different types of HAIs</a:t>
            </a:r>
          </a:p>
          <a:p>
            <a:pPr indent="-342900"/>
            <a:r>
              <a:rPr lang="en-US" sz="2400" dirty="0">
                <a:effectLst/>
                <a:latin typeface="Garamond" panose="02020404030301010803" pitchFamily="18" charset="0"/>
              </a:rPr>
              <a:t>Prevention of HAIs</a:t>
            </a:r>
          </a:p>
          <a:p>
            <a:pPr indent="-342900"/>
            <a:r>
              <a:rPr lang="en-US" sz="2400" dirty="0">
                <a:effectLst/>
                <a:latin typeface="Garamond" panose="02020404030301010803" pitchFamily="18" charset="0"/>
              </a:rPr>
              <a:t>Organizational structure for HAIs/Infection Control</a:t>
            </a:r>
          </a:p>
          <a:p>
            <a:pPr indent="-342900"/>
            <a:r>
              <a:rPr lang="en-US" sz="2400" dirty="0">
                <a:effectLst/>
                <a:latin typeface="Garamond" panose="02020404030301010803" pitchFamily="18" charset="0"/>
              </a:rPr>
              <a:t>Surveillance of HAIs</a:t>
            </a:r>
          </a:p>
          <a:p>
            <a:pPr indent="-342900"/>
            <a:r>
              <a:rPr lang="en-US" sz="2400" dirty="0">
                <a:effectLst/>
                <a:latin typeface="Garamond" panose="02020404030301010803" pitchFamily="18" charset="0"/>
              </a:rPr>
              <a:t>Vaccination of Healthcare Workers(HCWs)</a:t>
            </a:r>
          </a:p>
          <a:p>
            <a:pPr marL="36900" indent="0">
              <a:buNone/>
            </a:pPr>
            <a:endParaRPr lang="en-US" dirty="0"/>
          </a:p>
        </p:txBody>
      </p:sp>
    </p:spTree>
    <p:extLst>
      <p:ext uri="{BB962C8B-B14F-4D97-AF65-F5344CB8AC3E}">
        <p14:creationId xmlns=""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latin typeface="Garamond" panose="02020404030301010803" pitchFamily="18" charset="0"/>
              </a:rPr>
              <a:t>Selection of appropriate PPE</a:t>
            </a:r>
          </a:p>
        </p:txBody>
      </p:sp>
      <p:sp>
        <p:nvSpPr>
          <p:cNvPr id="3" name="Content Placeholder 2"/>
          <p:cNvSpPr>
            <a:spLocks noGrp="1"/>
          </p:cNvSpPr>
          <p:nvPr>
            <p:ph idx="1"/>
          </p:nvPr>
        </p:nvSpPr>
        <p:spPr>
          <a:xfrm>
            <a:off x="913795" y="1894114"/>
            <a:ext cx="10353762" cy="4247341"/>
          </a:xfrm>
        </p:spPr>
        <p:txBody>
          <a:bodyPr>
            <a:normAutofit/>
          </a:bodyPr>
          <a:lstStyle/>
          <a:p>
            <a:pPr algn="just"/>
            <a:r>
              <a:rPr lang="en-US" sz="2800" dirty="0">
                <a:effectLst/>
                <a:latin typeface="Garamond" panose="02020404030301010803" pitchFamily="18" charset="0"/>
              </a:rPr>
              <a:t>Level of risk associated with contamination of skin, mucous membranes, and clothing by blood and body fluids during a specific patient care activity or intervention </a:t>
            </a:r>
          </a:p>
          <a:p>
            <a:pPr algn="just"/>
            <a:r>
              <a:rPr lang="en-US" sz="2800" dirty="0">
                <a:effectLst/>
                <a:latin typeface="Garamond" panose="02020404030301010803" pitchFamily="18" charset="0"/>
              </a:rPr>
              <a:t>Route of transmission of suspected organisms— contact, droplet and inhalation</a:t>
            </a:r>
          </a:p>
        </p:txBody>
      </p:sp>
    </p:spTree>
    <p:extLst>
      <p:ext uri="{BB962C8B-B14F-4D97-AF65-F5344CB8AC3E}">
        <p14:creationId xmlns="" xmlns:p14="http://schemas.microsoft.com/office/powerpoint/2010/main" val="2983231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440" y="405507"/>
            <a:ext cx="10515600" cy="491227"/>
          </a:xfrm>
        </p:spPr>
        <p:txBody>
          <a:bodyPr>
            <a:noAutofit/>
          </a:bodyPr>
          <a:lstStyle/>
          <a:p>
            <a:pPr algn="ctr"/>
            <a:r>
              <a:rPr lang="en-IN" b="1" dirty="0">
                <a:effectLst/>
                <a:latin typeface="Garamond" panose="02020404030301010803" pitchFamily="18" charset="0"/>
                <a:cs typeface="Times New Roman" panose="02020603050405020304" pitchFamily="18" charset="0"/>
              </a:rPr>
              <a:t/>
            </a:r>
            <a:br>
              <a:rPr lang="en-IN" b="1" dirty="0">
                <a:effectLst/>
                <a:latin typeface="Garamond" panose="02020404030301010803" pitchFamily="18" charset="0"/>
                <a:cs typeface="Times New Roman" panose="02020603050405020304" pitchFamily="18" charset="0"/>
              </a:rPr>
            </a:br>
            <a:r>
              <a:rPr lang="en-IN" b="1" dirty="0">
                <a:effectLst/>
                <a:latin typeface="Garamond" panose="02020404030301010803" pitchFamily="18" charset="0"/>
                <a:cs typeface="Times New Roman" panose="02020603050405020304" pitchFamily="18" charset="0"/>
              </a:rPr>
              <a:t>Donning and Doffing</a:t>
            </a:r>
            <a:r>
              <a:rPr lang="en-US" b="1" dirty="0">
                <a:effectLst/>
                <a:latin typeface="Garamond" panose="02020404030301010803" pitchFamily="18" charset="0"/>
                <a:cs typeface="Times New Roman" panose="02020603050405020304" pitchFamily="18" charset="0"/>
              </a:rPr>
              <a:t/>
            </a:r>
            <a:br>
              <a:rPr lang="en-US" b="1" dirty="0">
                <a:effectLst/>
                <a:latin typeface="Garamond" panose="02020404030301010803" pitchFamily="18" charset="0"/>
                <a:cs typeface="Times New Roman" panose="02020603050405020304" pitchFamily="18" charset="0"/>
              </a:rPr>
            </a:br>
            <a:endParaRPr lang="en-US" b="1" dirty="0">
              <a:effectLst/>
              <a:latin typeface="Garamond" panose="02020404030301010803" pitchFamily="18" charset="0"/>
              <a:cs typeface="Times New Roman" panose="02020603050405020304" pitchFamily="18" charset="0"/>
            </a:endParaRPr>
          </a:p>
        </p:txBody>
      </p:sp>
      <p:graphicFrame>
        <p:nvGraphicFramePr>
          <p:cNvPr id="4" name="Diagram 3"/>
          <p:cNvGraphicFramePr/>
          <p:nvPr/>
        </p:nvGraphicFramePr>
        <p:xfrm>
          <a:off x="2351251" y="2321081"/>
          <a:ext cx="3304551" cy="444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678077" y="1533385"/>
            <a:ext cx="2580307" cy="476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2400" dirty="0">
                <a:latin typeface="Times New Roman" panose="02020603050405020304" pitchFamily="18" charset="0"/>
                <a:cs typeface="Times New Roman" panose="02020603050405020304" pitchFamily="18" charset="0"/>
              </a:rPr>
              <a:t>Donning (wearing)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227474" y="1408440"/>
            <a:ext cx="3664919" cy="5449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7" name="Diagram 6"/>
          <p:cNvGraphicFramePr/>
          <p:nvPr/>
        </p:nvGraphicFramePr>
        <p:xfrm>
          <a:off x="7775133" y="2321082"/>
          <a:ext cx="3090713" cy="43061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7957425" y="1406015"/>
            <a:ext cx="2726131" cy="468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2400" dirty="0">
                <a:latin typeface="Times New Roman" panose="02020603050405020304" pitchFamily="18" charset="0"/>
                <a:cs typeface="Times New Roman" panose="02020603050405020304" pitchFamily="18" charset="0"/>
              </a:rPr>
              <a:t>Doffing (removing) </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7582915" y="1406015"/>
            <a:ext cx="3475151" cy="5362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1442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4493"/>
            <a:ext cx="10668739" cy="1456267"/>
          </a:xfrm>
        </p:spPr>
        <p:txBody>
          <a:bodyPr>
            <a:noAutofit/>
          </a:bodyPr>
          <a:lstStyle/>
          <a:p>
            <a:r>
              <a:rPr lang="en-US" b="1" dirty="0">
                <a:effectLst>
                  <a:outerShdw blurRad="38100" dist="38100" dir="2700000" algn="tl">
                    <a:srgbClr val="000000">
                      <a:alpha val="43137"/>
                    </a:srgbClr>
                  </a:outerShdw>
                </a:effectLst>
                <a:latin typeface="Garamond" panose="02020404030301010803" pitchFamily="18" charset="0"/>
              </a:rPr>
              <a:t/>
            </a:r>
            <a:br>
              <a:rPr lang="en-US" b="1" dirty="0">
                <a:effectLst>
                  <a:outerShdw blurRad="38100" dist="38100" dir="2700000" algn="tl">
                    <a:srgbClr val="000000">
                      <a:alpha val="43137"/>
                    </a:srgbClr>
                  </a:outerShdw>
                </a:effectLst>
                <a:latin typeface="Garamond" panose="02020404030301010803" pitchFamily="18" charset="0"/>
              </a:rPr>
            </a:br>
            <a:r>
              <a:rPr lang="en-US" b="1" dirty="0">
                <a:effectLst>
                  <a:outerShdw blurRad="38100" dist="38100" dir="2700000" algn="tl">
                    <a:srgbClr val="000000">
                      <a:alpha val="43137"/>
                    </a:srgbClr>
                  </a:outerShdw>
                </a:effectLst>
                <a:latin typeface="Garamond" panose="02020404030301010803" pitchFamily="18" charset="0"/>
              </a:rPr>
              <a:t>Spill management for blood and body fluids</a:t>
            </a:r>
            <a:br>
              <a:rPr lang="en-US" b="1" dirty="0">
                <a:effectLst>
                  <a:outerShdw blurRad="38100" dist="38100" dir="2700000" algn="tl">
                    <a:srgbClr val="000000">
                      <a:alpha val="43137"/>
                    </a:srgbClr>
                  </a:outerShdw>
                </a:effectLst>
                <a:latin typeface="Garamond" panose="02020404030301010803" pitchFamily="18" charset="0"/>
              </a:rPr>
            </a:br>
            <a:endParaRPr lang="en-US" b="1" dirty="0">
              <a:effectLst>
                <a:outerShdw blurRad="38100" dist="38100" dir="2700000" algn="tl">
                  <a:srgbClr val="000000">
                    <a:alpha val="43137"/>
                  </a:srgbClr>
                </a:outerShdw>
              </a:effectLst>
              <a:latin typeface="Garamond" panose="02020404030301010803" pitchFamily="18" charset="0"/>
            </a:endParaRPr>
          </a:p>
        </p:txBody>
      </p:sp>
      <p:sp>
        <p:nvSpPr>
          <p:cNvPr id="3" name="Content Placeholder 2"/>
          <p:cNvSpPr>
            <a:spLocks noGrp="1"/>
          </p:cNvSpPr>
          <p:nvPr>
            <p:ph idx="1"/>
          </p:nvPr>
        </p:nvSpPr>
        <p:spPr>
          <a:xfrm>
            <a:off x="293210" y="1640672"/>
            <a:ext cx="11605580" cy="5217329"/>
          </a:xfrm>
        </p:spPr>
        <p:txBody>
          <a:bodyPr>
            <a:normAutofit fontScale="92500"/>
          </a:bodyPr>
          <a:lstStyle/>
          <a:p>
            <a:pPr algn="just"/>
            <a:r>
              <a:rPr lang="en-US" sz="2400" b="1" dirty="0">
                <a:effectLst/>
                <a:latin typeface="Garamond" panose="02020404030301010803" pitchFamily="18" charset="0"/>
              </a:rPr>
              <a:t>Spill management of blood and body fluids: Bring the spill kit to </a:t>
            </a:r>
            <a:r>
              <a:rPr lang="en-US" sz="2400" dirty="0">
                <a:effectLst/>
                <a:latin typeface="Garamond" panose="02020404030301010803" pitchFamily="18" charset="0"/>
              </a:rPr>
              <a:t>the site of spillage, wear appropriate PPE (gloves and gown); put no entry sign board near the spill area.</a:t>
            </a:r>
          </a:p>
          <a:p>
            <a:pPr algn="just"/>
            <a:r>
              <a:rPr lang="en-US" sz="2400" b="1" dirty="0">
                <a:effectLst/>
                <a:latin typeface="Garamond" panose="02020404030301010803" pitchFamily="18" charset="0"/>
              </a:rPr>
              <a:t>If spillage is small (&lt;10 mL): </a:t>
            </a:r>
          </a:p>
          <a:p>
            <a:pPr lvl="1" algn="just">
              <a:buFont typeface="Courier New" panose="02070309020205020404" pitchFamily="49" charset="0"/>
              <a:buChar char="o"/>
            </a:pPr>
            <a:r>
              <a:rPr lang="en-US" sz="2400" dirty="0">
                <a:effectLst/>
                <a:latin typeface="Garamond" panose="02020404030301010803" pitchFamily="18" charset="0"/>
              </a:rPr>
              <a:t> Wipe up spill immediately with absorbent material and discard into appropriate bin</a:t>
            </a:r>
          </a:p>
          <a:p>
            <a:pPr lvl="1" algn="just">
              <a:buFont typeface="Courier New" panose="02070309020205020404" pitchFamily="49" charset="0"/>
              <a:buChar char="o"/>
            </a:pPr>
            <a:r>
              <a:rPr lang="en-US" sz="2400" dirty="0">
                <a:effectLst/>
                <a:latin typeface="Garamond" panose="02020404030301010803" pitchFamily="18" charset="0"/>
              </a:rPr>
              <a:t> Wipe the area with 10% sodium hypochlorite and allow to dry</a:t>
            </a:r>
          </a:p>
          <a:p>
            <a:pPr lvl="1" algn="just">
              <a:buFont typeface="Courier New" panose="02070309020205020404" pitchFamily="49" charset="0"/>
              <a:buChar char="o"/>
            </a:pPr>
            <a:r>
              <a:rPr lang="en-US" sz="2400" dirty="0">
                <a:effectLst/>
                <a:latin typeface="Garamond" panose="02020404030301010803" pitchFamily="18" charset="0"/>
              </a:rPr>
              <a:t> Remove PPE and perform hand hygiene</a:t>
            </a:r>
          </a:p>
          <a:p>
            <a:pPr algn="just"/>
            <a:r>
              <a:rPr lang="en-US" sz="2400" b="1" dirty="0">
                <a:effectLst/>
                <a:latin typeface="Garamond" panose="02020404030301010803" pitchFamily="18" charset="0"/>
              </a:rPr>
              <a:t>If spillage is large (&gt;10 mL):</a:t>
            </a:r>
          </a:p>
          <a:p>
            <a:pPr lvl="1" algn="just">
              <a:buFont typeface="Courier New" panose="02070309020205020404" pitchFamily="49" charset="0"/>
              <a:buChar char="o"/>
            </a:pPr>
            <a:r>
              <a:rPr lang="en-US" sz="2400" dirty="0">
                <a:effectLst/>
                <a:latin typeface="Garamond" panose="02020404030301010803" pitchFamily="18" charset="0"/>
              </a:rPr>
              <a:t> Place disposable paper towels over spill to absorb the spillage </a:t>
            </a:r>
          </a:p>
          <a:p>
            <a:pPr lvl="1" algn="just">
              <a:buFont typeface="Courier New" panose="02070309020205020404" pitchFamily="49" charset="0"/>
              <a:buChar char="o"/>
            </a:pPr>
            <a:r>
              <a:rPr lang="en-US" sz="2400" dirty="0">
                <a:effectLst/>
                <a:latin typeface="Garamond" panose="02020404030301010803" pitchFamily="18" charset="0"/>
              </a:rPr>
              <a:t>Pour 10% sodium hypochlorite on top of absorbent paper towels and leave for 15 minutes.</a:t>
            </a:r>
          </a:p>
          <a:p>
            <a:pPr lvl="1" algn="just">
              <a:buFont typeface="Courier New" panose="02070309020205020404" pitchFamily="49" charset="0"/>
              <a:buChar char="o"/>
            </a:pPr>
            <a:r>
              <a:rPr lang="en-US" sz="2400" dirty="0">
                <a:effectLst/>
                <a:latin typeface="Garamond" panose="02020404030301010803" pitchFamily="18" charset="0"/>
              </a:rPr>
              <a:t> Remove the absorbent papers; put fresh disposable paper towels to clean the area and then discard these into appropriate waste bin.</a:t>
            </a:r>
          </a:p>
        </p:txBody>
      </p:sp>
    </p:spTree>
    <p:extLst>
      <p:ext uri="{BB962C8B-B14F-4D97-AF65-F5344CB8AC3E}">
        <p14:creationId xmlns="" xmlns:p14="http://schemas.microsoft.com/office/powerpoint/2010/main" val="1577353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Respiratory hygiene and cough etiquette</a:t>
            </a:r>
            <a:br>
              <a:rPr lang="en-US" b="1" dirty="0"/>
            </a:br>
            <a:endParaRPr lang="en-US" b="1" dirty="0"/>
          </a:p>
        </p:txBody>
      </p:sp>
      <p:sp>
        <p:nvSpPr>
          <p:cNvPr id="3" name="Content Placeholder 2"/>
          <p:cNvSpPr>
            <a:spLocks noGrp="1"/>
          </p:cNvSpPr>
          <p:nvPr>
            <p:ph idx="1"/>
          </p:nvPr>
        </p:nvSpPr>
        <p:spPr>
          <a:xfrm>
            <a:off x="191406" y="1596540"/>
            <a:ext cx="11605580" cy="4759811"/>
          </a:xfrm>
        </p:spPr>
        <p:txBody>
          <a:bodyPr>
            <a:normAutofit/>
          </a:bodyPr>
          <a:lstStyle/>
          <a:p>
            <a:r>
              <a:rPr lang="en-US" sz="2400" dirty="0"/>
              <a:t>Should be followed by anyone with signs and symptoms of a respiratory infection, regardless of the cause.</a:t>
            </a:r>
          </a:p>
          <a:p>
            <a:pPr lvl="1">
              <a:buFont typeface="Courier New" panose="02070309020205020404" pitchFamily="49" charset="0"/>
              <a:buChar char="o"/>
            </a:pPr>
            <a:r>
              <a:rPr lang="en-US" sz="2400" dirty="0"/>
              <a:t> Cover the nose/mouth with single-use tissue paper when coughing, sneezing, wiping and blowing noses</a:t>
            </a:r>
          </a:p>
          <a:p>
            <a:pPr lvl="1">
              <a:buFont typeface="Courier New" panose="02070309020205020404" pitchFamily="49" charset="0"/>
              <a:buChar char="o"/>
            </a:pPr>
            <a:r>
              <a:rPr lang="en-US" sz="2400" dirty="0"/>
              <a:t>If no tissues are available, cough or sneeze into the inner elbow  rather than the hand</a:t>
            </a:r>
          </a:p>
          <a:p>
            <a:pPr lvl="1">
              <a:buFont typeface="Courier New" panose="02070309020205020404" pitchFamily="49" charset="0"/>
              <a:buChar char="o"/>
            </a:pPr>
            <a:r>
              <a:rPr lang="en-US" sz="2400" dirty="0"/>
              <a:t> Follow hand hygiene after contact with respiratory secretions and contaminated objects/materials</a:t>
            </a:r>
          </a:p>
          <a:p>
            <a:pPr lvl="1">
              <a:buFont typeface="Courier New" panose="02070309020205020404" pitchFamily="49" charset="0"/>
              <a:buChar char="o"/>
            </a:pPr>
            <a:r>
              <a:rPr lang="en-US" sz="2400" dirty="0"/>
              <a:t>Keep contaminated hands away from the mucous membranes of  the eyes and nose</a:t>
            </a:r>
          </a:p>
        </p:txBody>
      </p:sp>
    </p:spTree>
    <p:extLst>
      <p:ext uri="{BB962C8B-B14F-4D97-AF65-F5344CB8AC3E}">
        <p14:creationId xmlns="" xmlns:p14="http://schemas.microsoft.com/office/powerpoint/2010/main" val="3136934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latin typeface="Garamond" panose="02020404030301010803" pitchFamily="18" charset="0"/>
              </a:rPr>
              <a:t/>
            </a:r>
            <a:br>
              <a:rPr lang="en-US" b="1" dirty="0">
                <a:effectLst/>
                <a:latin typeface="Garamond" panose="02020404030301010803" pitchFamily="18" charset="0"/>
              </a:rPr>
            </a:br>
            <a:r>
              <a:rPr lang="en-US" b="1" dirty="0">
                <a:effectLst/>
                <a:latin typeface="Garamond" panose="02020404030301010803" pitchFamily="18" charset="0"/>
              </a:rPr>
              <a:t>Respiratory hygiene and cough etiquette</a:t>
            </a:r>
            <a:br>
              <a:rPr lang="en-US" b="1" dirty="0">
                <a:effectLst/>
                <a:latin typeface="Garamond" panose="02020404030301010803" pitchFamily="18" charset="0"/>
              </a:rPr>
            </a:br>
            <a:endParaRPr lang="en-US" b="1" dirty="0">
              <a:effectLst/>
              <a:latin typeface="Garamond" panose="02020404030301010803" pitchFamily="18" charset="0"/>
            </a:endParaRPr>
          </a:p>
        </p:txBody>
      </p:sp>
      <p:sp>
        <p:nvSpPr>
          <p:cNvPr id="3" name="Content Placeholder 2"/>
          <p:cNvSpPr>
            <a:spLocks noGrp="1"/>
          </p:cNvSpPr>
          <p:nvPr>
            <p:ph idx="1"/>
          </p:nvPr>
        </p:nvSpPr>
        <p:spPr>
          <a:xfrm>
            <a:off x="191408" y="1596541"/>
            <a:ext cx="12000593" cy="4682945"/>
          </a:xfrm>
        </p:spPr>
        <p:txBody>
          <a:bodyPr>
            <a:normAutofit/>
          </a:bodyPr>
          <a:lstStyle/>
          <a:p>
            <a:pPr algn="just"/>
            <a:r>
              <a:rPr lang="en-US" sz="2800" dirty="0">
                <a:effectLst/>
                <a:latin typeface="Garamond" panose="02020404030301010803" pitchFamily="18" charset="0"/>
              </a:rPr>
              <a:t>In high-risk areas of airborne transmission such as pulmonary medicine OPD:</a:t>
            </a:r>
          </a:p>
          <a:p>
            <a:pPr lvl="1" algn="just">
              <a:buFont typeface="Courier New" panose="02070309020205020404" pitchFamily="49" charset="0"/>
              <a:buChar char="o"/>
            </a:pPr>
            <a:r>
              <a:rPr lang="en-US" sz="2800" dirty="0">
                <a:effectLst/>
                <a:latin typeface="Garamond" panose="02020404030301010803" pitchFamily="18" charset="0"/>
              </a:rPr>
              <a:t> Give mask to the patients with cough and make separate queue away from the general queue</a:t>
            </a:r>
          </a:p>
          <a:p>
            <a:pPr lvl="1" algn="just">
              <a:buFont typeface="Courier New" panose="02070309020205020404" pitchFamily="49" charset="0"/>
              <a:buChar char="o"/>
            </a:pPr>
            <a:r>
              <a:rPr lang="en-US" sz="2800" dirty="0">
                <a:effectLst/>
                <a:latin typeface="Garamond" panose="02020404030301010803" pitchFamily="18" charset="0"/>
              </a:rPr>
              <a:t> Sputum collection should be done in an open space or in a well- ventilated room</a:t>
            </a:r>
          </a:p>
        </p:txBody>
      </p:sp>
    </p:spTree>
    <p:extLst>
      <p:ext uri="{BB962C8B-B14F-4D97-AF65-F5344CB8AC3E}">
        <p14:creationId xmlns="" xmlns:p14="http://schemas.microsoft.com/office/powerpoint/2010/main" val="68850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8620" y="488534"/>
            <a:ext cx="10994760" cy="814427"/>
          </a:xfrm>
          <a:ln>
            <a:noFill/>
          </a:ln>
        </p:spPr>
        <p:txBody>
          <a:bodyPr>
            <a:noAutofit/>
          </a:bodyPr>
          <a:lstStyle/>
          <a:p>
            <a:pPr algn="ctr"/>
            <a:r>
              <a:rPr lang="en-IN" b="1" dirty="0">
                <a:effectLst/>
                <a:latin typeface="Garamond" panose="02020404030301010803" pitchFamily="18" charset="0"/>
                <a:cs typeface="Times New Roman" panose="02020603050405020304" pitchFamily="18" charset="0"/>
              </a:rPr>
              <a:t> Transmission-based precautions </a:t>
            </a:r>
            <a:br>
              <a:rPr lang="en-IN" b="1" dirty="0">
                <a:effectLst/>
                <a:latin typeface="Garamond" panose="02020404030301010803" pitchFamily="18" charset="0"/>
                <a:cs typeface="Times New Roman" panose="02020603050405020304" pitchFamily="18" charset="0"/>
              </a:rPr>
            </a:br>
            <a:r>
              <a:rPr lang="en-IN" b="1" dirty="0">
                <a:effectLst/>
                <a:latin typeface="Garamond" panose="02020404030301010803" pitchFamily="18" charset="0"/>
                <a:cs typeface="Times New Roman" panose="02020603050405020304" pitchFamily="18" charset="0"/>
              </a:rPr>
              <a:t>(specific precautions)</a:t>
            </a:r>
            <a:endParaRPr lang="en-US" b="1" dirty="0">
              <a:effectLst/>
              <a:latin typeface="Garamond" panose="02020404030301010803" pitchFamily="18" charset="0"/>
              <a:cs typeface="Times New Roman" panose="02020603050405020304" pitchFamily="18" charset="0"/>
            </a:endParaRPr>
          </a:p>
        </p:txBody>
      </p:sp>
      <p:sp>
        <p:nvSpPr>
          <p:cNvPr id="5" name="Content Placeholder 2"/>
          <p:cNvSpPr>
            <a:spLocks noGrp="1"/>
          </p:cNvSpPr>
          <p:nvPr>
            <p:ph idx="1"/>
          </p:nvPr>
        </p:nvSpPr>
        <p:spPr>
          <a:xfrm>
            <a:off x="101321" y="1596542"/>
            <a:ext cx="10994760" cy="3659040"/>
          </a:xfrm>
          <a:ln>
            <a:noFill/>
          </a:ln>
        </p:spPr>
        <p:txBody>
          <a:bodyPr>
            <a:normAutofit/>
          </a:bodyPr>
          <a:lstStyle/>
          <a:p>
            <a:pPr>
              <a:lnSpc>
                <a:spcPct val="150000"/>
              </a:lnSpc>
              <a:buAutoNum type="arabicPeriod"/>
            </a:pPr>
            <a:r>
              <a:rPr lang="en-IN" sz="3200" dirty="0">
                <a:latin typeface="Garamond" panose="02020404030301010803" pitchFamily="18" charset="0"/>
                <a:cs typeface="Times New Roman" panose="02020603050405020304" pitchFamily="18" charset="0"/>
              </a:rPr>
              <a:t>  Contact Precautions </a:t>
            </a:r>
          </a:p>
          <a:p>
            <a:pPr marL="514338" indent="-514338">
              <a:lnSpc>
                <a:spcPct val="150000"/>
              </a:lnSpc>
              <a:buAutoNum type="arabicPeriod"/>
            </a:pPr>
            <a:r>
              <a:rPr lang="en-IN" sz="3200" dirty="0">
                <a:latin typeface="Garamond" panose="02020404030301010803" pitchFamily="18" charset="0"/>
                <a:cs typeface="Times New Roman" panose="02020603050405020304" pitchFamily="18" charset="0"/>
              </a:rPr>
              <a:t>Droplet Precautions</a:t>
            </a:r>
          </a:p>
          <a:p>
            <a:pPr marL="514338" indent="-514338">
              <a:lnSpc>
                <a:spcPct val="150000"/>
              </a:lnSpc>
              <a:buAutoNum type="arabicPeriod"/>
            </a:pPr>
            <a:r>
              <a:rPr lang="en-IN" sz="3200" dirty="0">
                <a:latin typeface="Garamond" panose="02020404030301010803" pitchFamily="18" charset="0"/>
                <a:cs typeface="Times New Roman" panose="02020603050405020304" pitchFamily="18" charset="0"/>
              </a:rPr>
              <a:t>Airborne Precautions</a:t>
            </a:r>
            <a:r>
              <a:rPr lang="en-US" sz="3200" dirty="0">
                <a:latin typeface="Garamond" panose="02020404030301010803" pitchFamily="18" charset="0"/>
                <a:cs typeface="Times New Roman" panose="02020603050405020304" pitchFamily="18" charset="0"/>
              </a:rPr>
              <a:t/>
            </a:r>
            <a:br>
              <a:rPr lang="en-US" sz="3200" dirty="0">
                <a:latin typeface="Garamond" panose="02020404030301010803" pitchFamily="18" charset="0"/>
                <a:cs typeface="Times New Roman" panose="02020603050405020304" pitchFamily="18" charset="0"/>
              </a:rPr>
            </a:br>
            <a:endParaRPr lang="en-US" sz="3200" dirty="0">
              <a:latin typeface="Garamond" panose="02020404030301010803" pitchFamily="18" charset="0"/>
              <a:cs typeface="Times New Roman" panose="02020603050405020304" pitchFamily="18" charset="0"/>
            </a:endParaRPr>
          </a:p>
        </p:txBody>
      </p:sp>
    </p:spTree>
    <p:extLst>
      <p:ext uri="{BB962C8B-B14F-4D97-AF65-F5344CB8AC3E}">
        <p14:creationId xmlns="" xmlns:p14="http://schemas.microsoft.com/office/powerpoint/2010/main" val="2294187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33" y="374900"/>
            <a:ext cx="10994760" cy="814427"/>
          </a:xfrm>
        </p:spPr>
        <p:txBody>
          <a:bodyPr>
            <a:normAutofit/>
          </a:bodyPr>
          <a:lstStyle/>
          <a:p>
            <a:r>
              <a:rPr lang="en-IN" b="1" dirty="0">
                <a:effectLst/>
                <a:latin typeface="Garamond" panose="02020404030301010803" pitchFamily="18" charset="0"/>
                <a:cs typeface="Times New Roman" panose="02020603050405020304" pitchFamily="18" charset="0"/>
              </a:rPr>
              <a:t>Specific precautions</a:t>
            </a:r>
            <a:endParaRPr lang="en-US" b="1" dirty="0">
              <a:effectLst/>
              <a:latin typeface="Garamond" panose="02020404030301010803" pitchFamily="18"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743408270"/>
              </p:ext>
            </p:extLst>
          </p:nvPr>
        </p:nvGraphicFramePr>
        <p:xfrm>
          <a:off x="191406" y="1800147"/>
          <a:ext cx="11809189" cy="2919815"/>
        </p:xfrm>
        <a:graphic>
          <a:graphicData uri="http://schemas.openxmlformats.org/drawingml/2006/table">
            <a:tbl>
              <a:tblPr firstRow="1" firstCol="1" bandRow="1">
                <a:tableStyleId>{E8B1032C-EA38-4F05-BA0D-38AFFFC7BED3}</a:tableStyleId>
              </a:tblPr>
              <a:tblGrid>
                <a:gridCol w="1035383">
                  <a:extLst>
                    <a:ext uri="{9D8B030D-6E8A-4147-A177-3AD203B41FA5}">
                      <a16:colId xmlns="" xmlns:a16="http://schemas.microsoft.com/office/drawing/2014/main" val="20000"/>
                    </a:ext>
                  </a:extLst>
                </a:gridCol>
                <a:gridCol w="2033615">
                  <a:extLst>
                    <a:ext uri="{9D8B030D-6E8A-4147-A177-3AD203B41FA5}">
                      <a16:colId xmlns="" xmlns:a16="http://schemas.microsoft.com/office/drawing/2014/main" val="20001"/>
                    </a:ext>
                  </a:extLst>
                </a:gridCol>
                <a:gridCol w="1105975">
                  <a:extLst>
                    <a:ext uri="{9D8B030D-6E8A-4147-A177-3AD203B41FA5}">
                      <a16:colId xmlns="" xmlns:a16="http://schemas.microsoft.com/office/drawing/2014/main" val="20002"/>
                    </a:ext>
                  </a:extLst>
                </a:gridCol>
                <a:gridCol w="1118801">
                  <a:extLst>
                    <a:ext uri="{9D8B030D-6E8A-4147-A177-3AD203B41FA5}">
                      <a16:colId xmlns="" xmlns:a16="http://schemas.microsoft.com/office/drawing/2014/main" val="20003"/>
                    </a:ext>
                  </a:extLst>
                </a:gridCol>
                <a:gridCol w="1018033">
                  <a:extLst>
                    <a:ext uri="{9D8B030D-6E8A-4147-A177-3AD203B41FA5}">
                      <a16:colId xmlns="" xmlns:a16="http://schemas.microsoft.com/office/drawing/2014/main" val="20004"/>
                    </a:ext>
                  </a:extLst>
                </a:gridCol>
                <a:gridCol w="1523415">
                  <a:extLst>
                    <a:ext uri="{9D8B030D-6E8A-4147-A177-3AD203B41FA5}">
                      <a16:colId xmlns="" xmlns:a16="http://schemas.microsoft.com/office/drawing/2014/main" val="20005"/>
                    </a:ext>
                  </a:extLst>
                </a:gridCol>
                <a:gridCol w="1358483">
                  <a:extLst>
                    <a:ext uri="{9D8B030D-6E8A-4147-A177-3AD203B41FA5}">
                      <a16:colId xmlns="" xmlns:a16="http://schemas.microsoft.com/office/drawing/2014/main" val="20006"/>
                    </a:ext>
                  </a:extLst>
                </a:gridCol>
                <a:gridCol w="1481092">
                  <a:extLst>
                    <a:ext uri="{9D8B030D-6E8A-4147-A177-3AD203B41FA5}">
                      <a16:colId xmlns="" xmlns:a16="http://schemas.microsoft.com/office/drawing/2014/main" val="20007"/>
                    </a:ext>
                  </a:extLst>
                </a:gridCol>
                <a:gridCol w="1134392">
                  <a:extLst>
                    <a:ext uri="{9D8B030D-6E8A-4147-A177-3AD203B41FA5}">
                      <a16:colId xmlns="" xmlns:a16="http://schemas.microsoft.com/office/drawing/2014/main" val="20008"/>
                    </a:ext>
                  </a:extLst>
                </a:gridCol>
              </a:tblGrid>
              <a:tr h="633561">
                <a:tc>
                  <a:txBody>
                    <a:bodyPr/>
                    <a:lstStyle/>
                    <a:p>
                      <a:pPr marL="0" marR="0" algn="just">
                        <a:lnSpc>
                          <a:spcPct val="115000"/>
                        </a:lnSpc>
                        <a:spcBef>
                          <a:spcPts val="0"/>
                        </a:spcBef>
                        <a:spcAft>
                          <a:spcPts val="0"/>
                        </a:spcAft>
                      </a:pPr>
                      <a:r>
                        <a:rPr lang="en-US" sz="1900" dirty="0">
                          <a:effectLst/>
                          <a:latin typeface="Garamond" panose="02020404030301010803" pitchFamily="18" charset="0"/>
                        </a:rPr>
                        <a:t>Type </a:t>
                      </a:r>
                      <a:endParaRPr lang="en-US" sz="2100" dirty="0">
                        <a:effectLst/>
                        <a:latin typeface="Garamond" panose="02020404030301010803" pitchFamily="18" charset="0"/>
                      </a:endParaRPr>
                    </a:p>
                    <a:p>
                      <a:pPr marL="0" marR="0" algn="just">
                        <a:lnSpc>
                          <a:spcPct val="115000"/>
                        </a:lnSpc>
                        <a:spcBef>
                          <a:spcPts val="0"/>
                        </a:spcBef>
                        <a:spcAft>
                          <a:spcPts val="0"/>
                        </a:spcAft>
                      </a:pPr>
                      <a:r>
                        <a:rPr lang="en-US" sz="1900" dirty="0">
                          <a:effectLst/>
                          <a:latin typeface="Garamond" panose="02020404030301010803" pitchFamily="18" charset="0"/>
                        </a:rPr>
                        <a:t> </a:t>
                      </a:r>
                      <a:endParaRPr lang="en-US" sz="21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a:effectLst/>
                          <a:latin typeface="Garamond" panose="02020404030301010803" pitchFamily="18" charset="0"/>
                        </a:rPr>
                        <a:t>Indication</a:t>
                      </a:r>
                      <a:endParaRPr lang="en-US" sz="210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dirty="0">
                          <a:effectLst/>
                          <a:latin typeface="Garamond" panose="02020404030301010803" pitchFamily="18" charset="0"/>
                        </a:rPr>
                        <a:t>Isolation</a:t>
                      </a:r>
                      <a:endParaRPr lang="en-US" sz="21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dirty="0">
                          <a:effectLst/>
                          <a:latin typeface="Garamond" panose="02020404030301010803" pitchFamily="18" charset="0"/>
                        </a:rPr>
                        <a:t>Gloves</a:t>
                      </a:r>
                      <a:endParaRPr lang="en-US" sz="21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dirty="0">
                          <a:effectLst/>
                          <a:latin typeface="Garamond" panose="02020404030301010803" pitchFamily="18" charset="0"/>
                        </a:rPr>
                        <a:t>Gown</a:t>
                      </a:r>
                      <a:endParaRPr lang="en-US" sz="21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dirty="0">
                          <a:effectLst/>
                          <a:latin typeface="Garamond" panose="02020404030301010803" pitchFamily="18" charset="0"/>
                        </a:rPr>
                        <a:t>Mask</a:t>
                      </a:r>
                      <a:endParaRPr lang="en-US" sz="21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a:effectLst/>
                          <a:latin typeface="Garamond" panose="02020404030301010803" pitchFamily="18" charset="0"/>
                        </a:rPr>
                        <a:t>Eye  </a:t>
                      </a:r>
                      <a:endParaRPr lang="en-US" sz="2100">
                        <a:effectLst/>
                        <a:latin typeface="Garamond" panose="02020404030301010803" pitchFamily="18" charset="0"/>
                      </a:endParaRPr>
                    </a:p>
                    <a:p>
                      <a:pPr marL="0" marR="0" algn="just">
                        <a:lnSpc>
                          <a:spcPct val="115000"/>
                        </a:lnSpc>
                        <a:spcBef>
                          <a:spcPts val="0"/>
                        </a:spcBef>
                        <a:spcAft>
                          <a:spcPts val="0"/>
                        </a:spcAft>
                      </a:pPr>
                      <a:r>
                        <a:rPr lang="en-US" sz="1900">
                          <a:effectLst/>
                          <a:latin typeface="Garamond" panose="02020404030301010803" pitchFamily="18" charset="0"/>
                        </a:rPr>
                        <a:t>protection</a:t>
                      </a:r>
                      <a:endParaRPr lang="en-US" sz="210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dirty="0">
                          <a:effectLst/>
                          <a:latin typeface="Garamond" panose="02020404030301010803" pitchFamily="18" charset="0"/>
                        </a:rPr>
                        <a:t>Handling of </a:t>
                      </a:r>
                      <a:endParaRPr lang="en-US" sz="2100" dirty="0">
                        <a:effectLst/>
                        <a:latin typeface="Garamond" panose="02020404030301010803" pitchFamily="18" charset="0"/>
                      </a:endParaRPr>
                    </a:p>
                    <a:p>
                      <a:pPr marL="0" marR="0" algn="just">
                        <a:lnSpc>
                          <a:spcPct val="115000"/>
                        </a:lnSpc>
                        <a:spcBef>
                          <a:spcPts val="0"/>
                        </a:spcBef>
                        <a:spcAft>
                          <a:spcPts val="0"/>
                        </a:spcAft>
                      </a:pPr>
                      <a:r>
                        <a:rPr lang="en-US" sz="1900" dirty="0">
                          <a:effectLst/>
                          <a:latin typeface="Garamond" panose="02020404030301010803" pitchFamily="18" charset="0"/>
                        </a:rPr>
                        <a:t>equipment</a:t>
                      </a:r>
                      <a:endParaRPr lang="en-US" sz="21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a:effectLst/>
                          <a:latin typeface="Garamond" panose="02020404030301010803" pitchFamily="18" charset="0"/>
                        </a:rPr>
                        <a:t>Visitors</a:t>
                      </a:r>
                      <a:endParaRPr lang="en-US" sz="210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0"/>
                  </a:ext>
                </a:extLst>
              </a:tr>
              <a:tr h="2269321">
                <a:tc>
                  <a:txBody>
                    <a:bodyPr/>
                    <a:lstStyle/>
                    <a:p>
                      <a:pPr marL="0" marR="0" algn="just">
                        <a:lnSpc>
                          <a:spcPct val="115000"/>
                        </a:lnSpc>
                        <a:spcBef>
                          <a:spcPts val="0"/>
                        </a:spcBef>
                        <a:spcAft>
                          <a:spcPts val="0"/>
                        </a:spcAft>
                      </a:pPr>
                      <a:r>
                        <a:rPr lang="en-US" sz="1900" dirty="0">
                          <a:effectLst/>
                          <a:latin typeface="Garamond" panose="02020404030301010803" pitchFamily="18" charset="0"/>
                        </a:rPr>
                        <a:t>Contact</a:t>
                      </a:r>
                      <a:endParaRPr lang="en-US" sz="21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latin typeface="Garamond" panose="02020404030301010803" pitchFamily="18" charset="0"/>
                        </a:rPr>
                        <a:t>MDROs, </a:t>
                      </a:r>
                      <a:r>
                        <a:rPr lang="en-US" sz="1600" i="1" dirty="0">
                          <a:effectLst/>
                          <a:latin typeface="Garamond" panose="02020404030301010803" pitchFamily="18" charset="0"/>
                        </a:rPr>
                        <a:t>C.difficile</a:t>
                      </a:r>
                      <a:r>
                        <a:rPr lang="en-US" sz="1600" dirty="0">
                          <a:effectLst/>
                          <a:latin typeface="Garamond" panose="02020404030301010803" pitchFamily="18" charset="0"/>
                        </a:rPr>
                        <a:t> </a:t>
                      </a:r>
                    </a:p>
                    <a:p>
                      <a:pPr marL="0" marR="0" algn="just">
                        <a:lnSpc>
                          <a:spcPct val="115000"/>
                        </a:lnSpc>
                        <a:spcBef>
                          <a:spcPts val="0"/>
                        </a:spcBef>
                        <a:spcAft>
                          <a:spcPts val="0"/>
                        </a:spcAft>
                      </a:pPr>
                      <a:r>
                        <a:rPr lang="en-US" sz="1600" dirty="0">
                          <a:effectLst/>
                          <a:latin typeface="Garamond" panose="02020404030301010803" pitchFamily="18" charset="0"/>
                        </a:rPr>
                        <a:t>Diarrheal pathogens</a:t>
                      </a:r>
                    </a:p>
                    <a:p>
                      <a:pPr marL="0" marR="0" algn="just">
                        <a:lnSpc>
                          <a:spcPct val="115000"/>
                        </a:lnSpc>
                        <a:spcBef>
                          <a:spcPts val="0"/>
                        </a:spcBef>
                        <a:spcAft>
                          <a:spcPts val="0"/>
                        </a:spcAft>
                      </a:pPr>
                      <a:r>
                        <a:rPr lang="en-US" sz="1600" dirty="0">
                          <a:effectLst/>
                          <a:latin typeface="Garamond" panose="02020404030301010803" pitchFamily="18" charset="0"/>
                        </a:rPr>
                        <a:t>Highly contagious skin infections                                                                                                                                            </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latin typeface="Garamond" panose="02020404030301010803" pitchFamily="18" charset="0"/>
                        </a:rPr>
                        <a:t>Essential</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latin typeface="Garamond" panose="02020404030301010803" pitchFamily="18" charset="0"/>
                        </a:rPr>
                        <a:t>Essential</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latin typeface="Garamond" panose="02020404030301010803" pitchFamily="18" charset="0"/>
                        </a:rPr>
                        <a:t>Essential</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latin typeface="Garamond" panose="02020404030301010803" pitchFamily="18" charset="0"/>
                        </a:rPr>
                        <a:t>Surgical mask-</a:t>
                      </a:r>
                    </a:p>
                    <a:p>
                      <a:pPr marL="0" marR="0" algn="just">
                        <a:lnSpc>
                          <a:spcPct val="115000"/>
                        </a:lnSpc>
                        <a:spcBef>
                          <a:spcPts val="0"/>
                        </a:spcBef>
                        <a:spcAft>
                          <a:spcPts val="0"/>
                        </a:spcAft>
                      </a:pPr>
                      <a:r>
                        <a:rPr lang="en-US" sz="1600" dirty="0">
                          <a:effectLst/>
                          <a:latin typeface="Garamond" panose="02020404030301010803" pitchFamily="18" charset="0"/>
                        </a:rPr>
                        <a:t>Required if infectious agent is also transmitted by droplet</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latin typeface="Garamond" panose="02020404030301010803" pitchFamily="18" charset="0"/>
                        </a:rPr>
                        <a:t>As required**</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latin typeface="Garamond" panose="02020404030301010803" pitchFamily="18" charset="0"/>
                        </a:rPr>
                        <a:t>Single use or reprocess before reuse on next patient</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latin typeface="Garamond" panose="02020404030301010803" pitchFamily="18" charset="0"/>
                        </a:rPr>
                        <a:t>Same precautions as for staff</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2347943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33" y="388736"/>
            <a:ext cx="10994760" cy="814427"/>
          </a:xfrm>
        </p:spPr>
        <p:txBody>
          <a:bodyPr>
            <a:normAutofit/>
          </a:bodyPr>
          <a:lstStyle/>
          <a:p>
            <a:r>
              <a:rPr lang="en-IN" b="1" dirty="0">
                <a:latin typeface="Garamond" panose="02020404030301010803" pitchFamily="18" charset="0"/>
                <a:cs typeface="Times New Roman" panose="02020603050405020304" pitchFamily="18" charset="0"/>
              </a:rPr>
              <a:t>Specific precautions</a:t>
            </a:r>
            <a:endParaRPr lang="en-US" b="1" dirty="0">
              <a:latin typeface="Garamond" panose="02020404030301010803" pitchFamily="18"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3597513483"/>
              </p:ext>
            </p:extLst>
          </p:nvPr>
        </p:nvGraphicFramePr>
        <p:xfrm>
          <a:off x="395013" y="1813983"/>
          <a:ext cx="11533008" cy="3631714"/>
        </p:xfrm>
        <a:graphic>
          <a:graphicData uri="http://schemas.openxmlformats.org/drawingml/2006/table">
            <a:tbl>
              <a:tblPr firstRow="1" firstCol="1" bandRow="1">
                <a:tableStyleId>{E8B1032C-EA38-4F05-BA0D-38AFFFC7BED3}</a:tableStyleId>
              </a:tblPr>
              <a:tblGrid>
                <a:gridCol w="999680">
                  <a:extLst>
                    <a:ext uri="{9D8B030D-6E8A-4147-A177-3AD203B41FA5}">
                      <a16:colId xmlns="" xmlns:a16="http://schemas.microsoft.com/office/drawing/2014/main" val="20000"/>
                    </a:ext>
                  </a:extLst>
                </a:gridCol>
                <a:gridCol w="1833699">
                  <a:extLst>
                    <a:ext uri="{9D8B030D-6E8A-4147-A177-3AD203B41FA5}">
                      <a16:colId xmlns="" xmlns:a16="http://schemas.microsoft.com/office/drawing/2014/main" val="20001"/>
                    </a:ext>
                  </a:extLst>
                </a:gridCol>
                <a:gridCol w="1156996">
                  <a:extLst>
                    <a:ext uri="{9D8B030D-6E8A-4147-A177-3AD203B41FA5}">
                      <a16:colId xmlns="" xmlns:a16="http://schemas.microsoft.com/office/drawing/2014/main" val="20002"/>
                    </a:ext>
                  </a:extLst>
                </a:gridCol>
                <a:gridCol w="1166326">
                  <a:extLst>
                    <a:ext uri="{9D8B030D-6E8A-4147-A177-3AD203B41FA5}">
                      <a16:colId xmlns="" xmlns:a16="http://schemas.microsoft.com/office/drawing/2014/main" val="20003"/>
                    </a:ext>
                  </a:extLst>
                </a:gridCol>
                <a:gridCol w="886408">
                  <a:extLst>
                    <a:ext uri="{9D8B030D-6E8A-4147-A177-3AD203B41FA5}">
                      <a16:colId xmlns="" xmlns:a16="http://schemas.microsoft.com/office/drawing/2014/main" val="20004"/>
                    </a:ext>
                  </a:extLst>
                </a:gridCol>
                <a:gridCol w="1521933">
                  <a:extLst>
                    <a:ext uri="{9D8B030D-6E8A-4147-A177-3AD203B41FA5}">
                      <a16:colId xmlns="" xmlns:a16="http://schemas.microsoft.com/office/drawing/2014/main" val="20005"/>
                    </a:ext>
                  </a:extLst>
                </a:gridCol>
                <a:gridCol w="1407880">
                  <a:extLst>
                    <a:ext uri="{9D8B030D-6E8A-4147-A177-3AD203B41FA5}">
                      <a16:colId xmlns="" xmlns:a16="http://schemas.microsoft.com/office/drawing/2014/main" val="20006"/>
                    </a:ext>
                  </a:extLst>
                </a:gridCol>
                <a:gridCol w="1333779">
                  <a:extLst>
                    <a:ext uri="{9D8B030D-6E8A-4147-A177-3AD203B41FA5}">
                      <a16:colId xmlns="" xmlns:a16="http://schemas.microsoft.com/office/drawing/2014/main" val="20007"/>
                    </a:ext>
                  </a:extLst>
                </a:gridCol>
                <a:gridCol w="1226307">
                  <a:extLst>
                    <a:ext uri="{9D8B030D-6E8A-4147-A177-3AD203B41FA5}">
                      <a16:colId xmlns="" xmlns:a16="http://schemas.microsoft.com/office/drawing/2014/main" val="20008"/>
                    </a:ext>
                  </a:extLst>
                </a:gridCol>
              </a:tblGrid>
              <a:tr h="633561">
                <a:tc>
                  <a:txBody>
                    <a:bodyPr/>
                    <a:lstStyle/>
                    <a:p>
                      <a:pPr marL="0" marR="0" algn="just">
                        <a:lnSpc>
                          <a:spcPct val="115000"/>
                        </a:lnSpc>
                        <a:spcBef>
                          <a:spcPts val="0"/>
                        </a:spcBef>
                        <a:spcAft>
                          <a:spcPts val="0"/>
                        </a:spcAft>
                      </a:pPr>
                      <a:r>
                        <a:rPr lang="en-US" sz="2000" dirty="0">
                          <a:effectLst/>
                          <a:latin typeface="Garamond" panose="02020404030301010803" pitchFamily="18" charset="0"/>
                        </a:rPr>
                        <a:t>Type </a:t>
                      </a:r>
                    </a:p>
                    <a:p>
                      <a:pPr marL="0" marR="0" algn="just">
                        <a:lnSpc>
                          <a:spcPct val="115000"/>
                        </a:lnSpc>
                        <a:spcBef>
                          <a:spcPts val="0"/>
                        </a:spcBef>
                        <a:spcAft>
                          <a:spcPts val="0"/>
                        </a:spcAft>
                      </a:pPr>
                      <a:r>
                        <a:rPr lang="en-US" sz="2000" dirty="0">
                          <a:effectLst/>
                          <a:latin typeface="Garamond" panose="02020404030301010803"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Indication</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Isolation</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Gloves</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Gown</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Mask</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a:effectLst/>
                          <a:latin typeface="Garamond" panose="02020404030301010803" pitchFamily="18" charset="0"/>
                        </a:rPr>
                        <a:t>Eye  </a:t>
                      </a:r>
                    </a:p>
                    <a:p>
                      <a:pPr marL="0" marR="0" algn="just">
                        <a:lnSpc>
                          <a:spcPct val="115000"/>
                        </a:lnSpc>
                        <a:spcBef>
                          <a:spcPts val="0"/>
                        </a:spcBef>
                        <a:spcAft>
                          <a:spcPts val="0"/>
                        </a:spcAft>
                      </a:pPr>
                      <a:r>
                        <a:rPr lang="en-US" sz="2000">
                          <a:effectLst/>
                          <a:latin typeface="Garamond" panose="02020404030301010803" pitchFamily="18" charset="0"/>
                        </a:rPr>
                        <a:t>protection</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Handling of </a:t>
                      </a:r>
                    </a:p>
                    <a:p>
                      <a:pPr marL="0" marR="0" algn="just">
                        <a:lnSpc>
                          <a:spcPct val="115000"/>
                        </a:lnSpc>
                        <a:spcBef>
                          <a:spcPts val="0"/>
                        </a:spcBef>
                        <a:spcAft>
                          <a:spcPts val="0"/>
                        </a:spcAft>
                      </a:pPr>
                      <a:r>
                        <a:rPr lang="en-US" sz="2000" dirty="0">
                          <a:effectLst/>
                          <a:latin typeface="Garamond" panose="02020404030301010803" pitchFamily="18" charset="0"/>
                        </a:rPr>
                        <a:t>equipment</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Visitors</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0"/>
                  </a:ext>
                </a:extLst>
              </a:tr>
              <a:tr h="2596473">
                <a:tc>
                  <a:txBody>
                    <a:bodyPr/>
                    <a:lstStyle/>
                    <a:p>
                      <a:pPr marL="0" marR="0" algn="just">
                        <a:lnSpc>
                          <a:spcPct val="115000"/>
                        </a:lnSpc>
                        <a:spcBef>
                          <a:spcPts val="0"/>
                        </a:spcBef>
                        <a:spcAft>
                          <a:spcPts val="0"/>
                        </a:spcAft>
                      </a:pPr>
                      <a:r>
                        <a:rPr lang="en-US" sz="2000" dirty="0">
                          <a:effectLst/>
                          <a:latin typeface="Garamond" panose="02020404030301010803" pitchFamily="18" charset="0"/>
                        </a:rPr>
                        <a:t>Droplet</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Respiratory syncytial virus,  Mycoplasma</a:t>
                      </a:r>
                    </a:p>
                    <a:p>
                      <a:pPr marL="0" marR="0" algn="just">
                        <a:lnSpc>
                          <a:spcPct val="115000"/>
                        </a:lnSpc>
                        <a:spcBef>
                          <a:spcPts val="0"/>
                        </a:spcBef>
                        <a:spcAft>
                          <a:spcPts val="0"/>
                        </a:spcAft>
                      </a:pPr>
                      <a:r>
                        <a:rPr lang="en-US" sz="2000" dirty="0">
                          <a:effectLst/>
                          <a:latin typeface="Garamond" panose="02020404030301010803" pitchFamily="18" charset="0"/>
                        </a:rPr>
                        <a:t>Parainfluenza</a:t>
                      </a:r>
                    </a:p>
                    <a:p>
                      <a:pPr marL="0" marR="0" algn="just">
                        <a:lnSpc>
                          <a:spcPct val="115000"/>
                        </a:lnSpc>
                        <a:spcBef>
                          <a:spcPts val="0"/>
                        </a:spcBef>
                        <a:spcAft>
                          <a:spcPts val="0"/>
                        </a:spcAft>
                      </a:pPr>
                      <a:r>
                        <a:rPr lang="en-US" sz="2000" dirty="0">
                          <a:effectLst/>
                          <a:latin typeface="Garamond" panose="02020404030301010803" pitchFamily="18" charset="0"/>
                        </a:rPr>
                        <a:t>Pertussis</a:t>
                      </a:r>
                    </a:p>
                    <a:p>
                      <a:pPr marL="0" marR="0" algn="just">
                        <a:lnSpc>
                          <a:spcPct val="115000"/>
                        </a:lnSpc>
                        <a:spcBef>
                          <a:spcPts val="0"/>
                        </a:spcBef>
                        <a:spcAft>
                          <a:spcPts val="0"/>
                        </a:spcAft>
                      </a:pPr>
                      <a:r>
                        <a:rPr lang="en-US" sz="2000" dirty="0">
                          <a:effectLst/>
                          <a:latin typeface="Garamond" panose="02020404030301010803" pitchFamily="18" charset="0"/>
                        </a:rPr>
                        <a:t>Plague,  Meningococcus</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Essential</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As required*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If soiling likely</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Surgical mask is essential</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As required**</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Same as contact</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Restrict visitor numbers and precautions same as for staff</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1077433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33" y="374900"/>
            <a:ext cx="10994760" cy="814427"/>
          </a:xfrm>
        </p:spPr>
        <p:txBody>
          <a:bodyPr>
            <a:normAutofit/>
          </a:bodyPr>
          <a:lstStyle/>
          <a:p>
            <a:r>
              <a:rPr lang="en-IN" b="1" dirty="0">
                <a:latin typeface="Garamond" panose="02020404030301010803" pitchFamily="18" charset="0"/>
                <a:cs typeface="Times New Roman" panose="02020603050405020304" pitchFamily="18" charset="0"/>
              </a:rPr>
              <a:t>Specific precautions</a:t>
            </a:r>
            <a:endParaRPr lang="en-US" b="1" dirty="0">
              <a:latin typeface="Garamond" panose="02020404030301010803" pitchFamily="18"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4085527161"/>
              </p:ext>
            </p:extLst>
          </p:nvPr>
        </p:nvGraphicFramePr>
        <p:xfrm>
          <a:off x="130629" y="2003753"/>
          <a:ext cx="11869967" cy="3472562"/>
        </p:xfrm>
        <a:graphic>
          <a:graphicData uri="http://schemas.openxmlformats.org/drawingml/2006/table">
            <a:tbl>
              <a:tblPr firstRow="1" firstCol="1" bandRow="1">
                <a:tableStyleId>{E8B1032C-EA38-4F05-BA0D-38AFFFC7BED3}</a:tableStyleId>
              </a:tblPr>
              <a:tblGrid>
                <a:gridCol w="1268963">
                  <a:extLst>
                    <a:ext uri="{9D8B030D-6E8A-4147-A177-3AD203B41FA5}">
                      <a16:colId xmlns="" xmlns:a16="http://schemas.microsoft.com/office/drawing/2014/main" val="20000"/>
                    </a:ext>
                  </a:extLst>
                </a:gridCol>
                <a:gridCol w="1707004">
                  <a:extLst>
                    <a:ext uri="{9D8B030D-6E8A-4147-A177-3AD203B41FA5}">
                      <a16:colId xmlns="" xmlns:a16="http://schemas.microsoft.com/office/drawing/2014/main" val="20001"/>
                    </a:ext>
                  </a:extLst>
                </a:gridCol>
                <a:gridCol w="1125438">
                  <a:extLst>
                    <a:ext uri="{9D8B030D-6E8A-4147-A177-3AD203B41FA5}">
                      <a16:colId xmlns="" xmlns:a16="http://schemas.microsoft.com/office/drawing/2014/main" val="20002"/>
                    </a:ext>
                  </a:extLst>
                </a:gridCol>
                <a:gridCol w="1151729">
                  <a:extLst>
                    <a:ext uri="{9D8B030D-6E8A-4147-A177-3AD203B41FA5}">
                      <a16:colId xmlns="" xmlns:a16="http://schemas.microsoft.com/office/drawing/2014/main" val="20003"/>
                    </a:ext>
                  </a:extLst>
                </a:gridCol>
                <a:gridCol w="857981">
                  <a:extLst>
                    <a:ext uri="{9D8B030D-6E8A-4147-A177-3AD203B41FA5}">
                      <a16:colId xmlns="" xmlns:a16="http://schemas.microsoft.com/office/drawing/2014/main" val="20004"/>
                    </a:ext>
                  </a:extLst>
                </a:gridCol>
                <a:gridCol w="1714952">
                  <a:extLst>
                    <a:ext uri="{9D8B030D-6E8A-4147-A177-3AD203B41FA5}">
                      <a16:colId xmlns="" xmlns:a16="http://schemas.microsoft.com/office/drawing/2014/main" val="20005"/>
                    </a:ext>
                  </a:extLst>
                </a:gridCol>
                <a:gridCol w="1382389">
                  <a:extLst>
                    <a:ext uri="{9D8B030D-6E8A-4147-A177-3AD203B41FA5}">
                      <a16:colId xmlns="" xmlns:a16="http://schemas.microsoft.com/office/drawing/2014/main" val="20006"/>
                    </a:ext>
                  </a:extLst>
                </a:gridCol>
                <a:gridCol w="1507156">
                  <a:extLst>
                    <a:ext uri="{9D8B030D-6E8A-4147-A177-3AD203B41FA5}">
                      <a16:colId xmlns="" xmlns:a16="http://schemas.microsoft.com/office/drawing/2014/main" val="20007"/>
                    </a:ext>
                  </a:extLst>
                </a:gridCol>
                <a:gridCol w="1154355">
                  <a:extLst>
                    <a:ext uri="{9D8B030D-6E8A-4147-A177-3AD203B41FA5}">
                      <a16:colId xmlns="" xmlns:a16="http://schemas.microsoft.com/office/drawing/2014/main" val="20008"/>
                    </a:ext>
                  </a:extLst>
                </a:gridCol>
              </a:tblGrid>
              <a:tr h="633561">
                <a:tc>
                  <a:txBody>
                    <a:bodyPr/>
                    <a:lstStyle/>
                    <a:p>
                      <a:pPr marL="0" marR="0" algn="just">
                        <a:lnSpc>
                          <a:spcPct val="115000"/>
                        </a:lnSpc>
                        <a:spcBef>
                          <a:spcPts val="0"/>
                        </a:spcBef>
                        <a:spcAft>
                          <a:spcPts val="0"/>
                        </a:spcAft>
                      </a:pPr>
                      <a:r>
                        <a:rPr lang="en-US" sz="2000" dirty="0">
                          <a:effectLst/>
                          <a:latin typeface="Garamond" panose="02020404030301010803" pitchFamily="18" charset="0"/>
                        </a:rPr>
                        <a:t>Type </a:t>
                      </a:r>
                    </a:p>
                    <a:p>
                      <a:pPr marL="0" marR="0" algn="just">
                        <a:lnSpc>
                          <a:spcPct val="115000"/>
                        </a:lnSpc>
                        <a:spcBef>
                          <a:spcPts val="0"/>
                        </a:spcBef>
                        <a:spcAft>
                          <a:spcPts val="0"/>
                        </a:spcAft>
                      </a:pPr>
                      <a:r>
                        <a:rPr lang="en-US" sz="2000" dirty="0">
                          <a:effectLst/>
                          <a:latin typeface="Garamond" panose="02020404030301010803"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Indication</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Isolation</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Gloves</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Gown</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Mask</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a:effectLst/>
                          <a:latin typeface="Garamond" panose="02020404030301010803" pitchFamily="18" charset="0"/>
                        </a:rPr>
                        <a:t>Eye  </a:t>
                      </a:r>
                    </a:p>
                    <a:p>
                      <a:pPr marL="0" marR="0" algn="just">
                        <a:lnSpc>
                          <a:spcPct val="115000"/>
                        </a:lnSpc>
                        <a:spcBef>
                          <a:spcPts val="0"/>
                        </a:spcBef>
                        <a:spcAft>
                          <a:spcPts val="0"/>
                        </a:spcAft>
                      </a:pPr>
                      <a:r>
                        <a:rPr lang="en-US" sz="2000">
                          <a:effectLst/>
                          <a:latin typeface="Garamond" panose="02020404030301010803" pitchFamily="18" charset="0"/>
                        </a:rPr>
                        <a:t>protection</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Handling of </a:t>
                      </a:r>
                    </a:p>
                    <a:p>
                      <a:pPr marL="0" marR="0" algn="just">
                        <a:lnSpc>
                          <a:spcPct val="115000"/>
                        </a:lnSpc>
                        <a:spcBef>
                          <a:spcPts val="0"/>
                        </a:spcBef>
                        <a:spcAft>
                          <a:spcPts val="0"/>
                        </a:spcAft>
                      </a:pPr>
                      <a:r>
                        <a:rPr lang="en-US" sz="2000" dirty="0">
                          <a:effectLst/>
                          <a:latin typeface="Garamond" panose="02020404030301010803" pitchFamily="18" charset="0"/>
                        </a:rPr>
                        <a:t>equipment</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a:effectLst/>
                          <a:latin typeface="Garamond" panose="02020404030301010803" pitchFamily="18" charset="0"/>
                        </a:rPr>
                        <a:t>Visitors</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0"/>
                  </a:ext>
                </a:extLst>
              </a:tr>
              <a:tr h="2596473">
                <a:tc>
                  <a:txBody>
                    <a:bodyPr/>
                    <a:lstStyle/>
                    <a:p>
                      <a:pPr marL="0" marR="0" algn="just">
                        <a:lnSpc>
                          <a:spcPct val="115000"/>
                        </a:lnSpc>
                        <a:spcBef>
                          <a:spcPts val="0"/>
                        </a:spcBef>
                        <a:spcAft>
                          <a:spcPts val="0"/>
                        </a:spcAft>
                      </a:pPr>
                      <a:r>
                        <a:rPr lang="en-US" sz="2000" dirty="0">
                          <a:effectLst/>
                          <a:latin typeface="Garamond" panose="02020404030301010803" pitchFamily="18" charset="0"/>
                        </a:rPr>
                        <a:t>Airborne</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a:effectLst/>
                          <a:latin typeface="Garamond" panose="02020404030301010803" pitchFamily="18" charset="0"/>
                        </a:rPr>
                        <a:t>Pulmonary TB, </a:t>
                      </a:r>
                    </a:p>
                    <a:p>
                      <a:pPr marL="0" marR="0" algn="just">
                        <a:lnSpc>
                          <a:spcPct val="115000"/>
                        </a:lnSpc>
                        <a:spcBef>
                          <a:spcPts val="0"/>
                        </a:spcBef>
                        <a:spcAft>
                          <a:spcPts val="0"/>
                        </a:spcAft>
                      </a:pPr>
                      <a:r>
                        <a:rPr lang="en-US" sz="2000">
                          <a:effectLst/>
                          <a:latin typeface="Garamond" panose="02020404030301010803" pitchFamily="18" charset="0"/>
                        </a:rPr>
                        <a:t>Chicken pox</a:t>
                      </a:r>
                    </a:p>
                    <a:p>
                      <a:pPr marL="0" marR="0" algn="just">
                        <a:lnSpc>
                          <a:spcPct val="115000"/>
                        </a:lnSpc>
                        <a:spcBef>
                          <a:spcPts val="0"/>
                        </a:spcBef>
                        <a:spcAft>
                          <a:spcPts val="0"/>
                        </a:spcAft>
                      </a:pPr>
                      <a:r>
                        <a:rPr lang="en-US" sz="2000">
                          <a:effectLst/>
                          <a:latin typeface="Garamond" panose="02020404030301010803" pitchFamily="18" charset="0"/>
                        </a:rPr>
                        <a:t>Measles</a:t>
                      </a:r>
                    </a:p>
                    <a:p>
                      <a:pPr marL="0" marR="0" algn="just">
                        <a:lnSpc>
                          <a:spcPct val="115000"/>
                        </a:lnSpc>
                        <a:spcBef>
                          <a:spcPts val="0"/>
                        </a:spcBef>
                        <a:spcAft>
                          <a:spcPts val="0"/>
                        </a:spcAft>
                      </a:pPr>
                      <a:r>
                        <a:rPr lang="en-US" sz="2000">
                          <a:effectLst/>
                          <a:latin typeface="Garamond" panose="02020404030301010803" pitchFamily="18" charset="0"/>
                        </a:rPr>
                        <a:t>SARS</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a:effectLst/>
                          <a:latin typeface="Garamond" panose="02020404030301010803" pitchFamily="18" charset="0"/>
                        </a:rPr>
                        <a:t>Essential (negative pressure) </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a:effectLst/>
                          <a:latin typeface="Garamond" panose="02020404030301010803" pitchFamily="18" charset="0"/>
                        </a:rPr>
                        <a:t>As required*</a:t>
                      </a:r>
                      <a:endParaRPr lang="en-US" sz="200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If soiling likely</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N95 respirator essential</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As required**</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Same as contact</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2000" dirty="0">
                          <a:effectLst/>
                          <a:latin typeface="Garamond" panose="02020404030301010803" pitchFamily="18" charset="0"/>
                        </a:rPr>
                        <a:t>Restrict visitor numbers and precautions same as for staff</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2754335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357674"/>
            <a:ext cx="10353762" cy="970450"/>
          </a:xfrm>
        </p:spPr>
        <p:txBody>
          <a:bodyPr>
            <a:noAutofit/>
          </a:bodyPr>
          <a:lstStyle/>
          <a:p>
            <a:r>
              <a:rPr lang="en-US" b="1" dirty="0">
                <a:latin typeface="Garamond" panose="02020404030301010803" pitchFamily="18" charset="0"/>
              </a:rPr>
              <a:t>Organizational Structure of HAI</a:t>
            </a:r>
            <a:br>
              <a:rPr lang="en-US" b="1" dirty="0">
                <a:latin typeface="Garamond" panose="02020404030301010803" pitchFamily="18" charset="0"/>
              </a:rPr>
            </a:br>
            <a:r>
              <a:rPr lang="en-US" b="1" dirty="0">
                <a:latin typeface="Garamond" panose="02020404030301010803" pitchFamily="18" charset="0"/>
              </a:rPr>
              <a:t>(Hospital infection control committee)</a:t>
            </a:r>
          </a:p>
        </p:txBody>
      </p:sp>
      <p:sp>
        <p:nvSpPr>
          <p:cNvPr id="5" name="Content Placeholder 2"/>
          <p:cNvSpPr>
            <a:spLocks noGrp="1"/>
          </p:cNvSpPr>
          <p:nvPr>
            <p:ph idx="1"/>
          </p:nvPr>
        </p:nvSpPr>
        <p:spPr>
          <a:xfrm>
            <a:off x="533401" y="2053430"/>
            <a:ext cx="5257800" cy="4351339"/>
          </a:xfrm>
        </p:spPr>
        <p:txBody>
          <a:bodyPr>
            <a:noAutofit/>
          </a:bodyPr>
          <a:lstStyle/>
          <a:p>
            <a:pPr indent="-342900" algn="just">
              <a:buClr>
                <a:schemeClr val="tx1"/>
              </a:buClr>
              <a:buSzPct val="100000"/>
              <a:buFont typeface="Wingdings" panose="05000000000000000000" pitchFamily="2" charset="2"/>
              <a:buChar char="Ø"/>
            </a:pPr>
            <a:r>
              <a:rPr lang="en-US" sz="2400" b="1" u="sng" dirty="0">
                <a:solidFill>
                  <a:schemeClr val="tx1"/>
                </a:solidFill>
                <a:effectLst/>
                <a:latin typeface="Garamond" panose="02020404030301010803" pitchFamily="18" charset="0"/>
                <a:cs typeface="Times New Roman" pitchFamily="18" charset="0"/>
              </a:rPr>
              <a:t>Core Committee members</a:t>
            </a:r>
          </a:p>
          <a:p>
            <a:pPr marL="0" indent="-457200" algn="just">
              <a:spcBef>
                <a:spcPts val="0"/>
              </a:spcBef>
              <a:spcAft>
                <a:spcPts val="0"/>
              </a:spcAft>
              <a:buClr>
                <a:schemeClr val="tx1"/>
              </a:buClr>
              <a:buSzPct val="100000"/>
              <a:buFont typeface="Arial" panose="020B0604020202020204" pitchFamily="34" charset="0"/>
              <a:buChar char="•"/>
            </a:pPr>
            <a:r>
              <a:rPr lang="en-US" sz="2400" dirty="0">
                <a:solidFill>
                  <a:srgbClr val="FFFFFF"/>
                </a:solidFill>
                <a:effectLst/>
                <a:latin typeface="Garamond" panose="02020404030301010803" pitchFamily="18" charset="0"/>
                <a:cs typeface="Times New Roman" pitchFamily="18" charset="0"/>
              </a:rPr>
              <a:t>Chairperson:  MS</a:t>
            </a:r>
          </a:p>
          <a:p>
            <a:pPr marL="468000" indent="-457200" algn="just">
              <a:spcBef>
                <a:spcPts val="0"/>
              </a:spcBef>
              <a:spcAft>
                <a:spcPts val="0"/>
              </a:spcAft>
              <a:buClr>
                <a:schemeClr val="tx1"/>
              </a:buClr>
              <a:buSzPct val="100000"/>
              <a:buFont typeface="Arial" panose="020B0604020202020204" pitchFamily="34" charset="0"/>
              <a:buChar char="•"/>
            </a:pPr>
            <a:r>
              <a:rPr lang="en-US" sz="2400" dirty="0">
                <a:solidFill>
                  <a:srgbClr val="FFFFFF"/>
                </a:solidFill>
                <a:effectLst/>
                <a:latin typeface="Garamond" panose="02020404030301010803" pitchFamily="18" charset="0"/>
                <a:cs typeface="Times New Roman" pitchFamily="18" charset="0"/>
              </a:rPr>
              <a:t>Member Secretary: HOD, Dept. of  Microbiology</a:t>
            </a:r>
          </a:p>
          <a:p>
            <a:pPr marL="0" indent="-457200" algn="just">
              <a:spcBef>
                <a:spcPts val="0"/>
              </a:spcBef>
              <a:spcAft>
                <a:spcPts val="0"/>
              </a:spcAft>
              <a:buClr>
                <a:schemeClr val="tx1"/>
              </a:buClr>
              <a:buSzPct val="100000"/>
              <a:buFont typeface="Arial" panose="020B0604020202020204" pitchFamily="34" charset="0"/>
              <a:buChar char="•"/>
            </a:pPr>
            <a:r>
              <a:rPr lang="en-US" sz="2400" dirty="0">
                <a:solidFill>
                  <a:srgbClr val="FFFFFF"/>
                </a:solidFill>
                <a:effectLst/>
                <a:latin typeface="Garamond" panose="02020404030301010803" pitchFamily="18" charset="0"/>
                <a:cs typeface="Times New Roman" pitchFamily="18" charset="0"/>
              </a:rPr>
              <a:t>Hospital Infection Control Officer </a:t>
            </a:r>
          </a:p>
          <a:p>
            <a:pPr marL="0" indent="-457200" algn="just">
              <a:spcBef>
                <a:spcPts val="0"/>
              </a:spcBef>
              <a:spcAft>
                <a:spcPts val="0"/>
              </a:spcAft>
              <a:buClr>
                <a:schemeClr val="tx1"/>
              </a:buClr>
              <a:buSzPct val="100000"/>
              <a:buFont typeface="Arial" panose="020B0604020202020204" pitchFamily="34" charset="0"/>
              <a:buChar char="•"/>
            </a:pPr>
            <a:r>
              <a:rPr lang="en-US" sz="2400" dirty="0">
                <a:solidFill>
                  <a:srgbClr val="FFFFFF"/>
                </a:solidFill>
                <a:effectLst/>
                <a:latin typeface="Garamond" panose="02020404030301010803" pitchFamily="18" charset="0"/>
                <a:cs typeface="Times New Roman" pitchFamily="18" charset="0"/>
              </a:rPr>
              <a:t>Nursing Superintendent </a:t>
            </a:r>
          </a:p>
          <a:p>
            <a:pPr marL="0" indent="-457200" algn="just">
              <a:spcBef>
                <a:spcPts val="0"/>
              </a:spcBef>
              <a:spcAft>
                <a:spcPts val="0"/>
              </a:spcAft>
              <a:buClr>
                <a:schemeClr val="tx1"/>
              </a:buClr>
              <a:buSzPct val="100000"/>
              <a:buFont typeface="Arial" panose="020B0604020202020204" pitchFamily="34" charset="0"/>
              <a:buChar char="•"/>
            </a:pPr>
            <a:r>
              <a:rPr lang="en-US" sz="2400" dirty="0">
                <a:solidFill>
                  <a:srgbClr val="FFFFFF"/>
                </a:solidFill>
                <a:effectLst/>
                <a:latin typeface="Garamond" panose="02020404030301010803" pitchFamily="18" charset="0"/>
                <a:cs typeface="Times New Roman" pitchFamily="18" charset="0"/>
              </a:rPr>
              <a:t>Infection Control Nurses </a:t>
            </a:r>
          </a:p>
          <a:p>
            <a:pPr marL="0" indent="-457200" algn="just">
              <a:spcBef>
                <a:spcPts val="0"/>
              </a:spcBef>
              <a:spcAft>
                <a:spcPts val="0"/>
              </a:spcAft>
              <a:buClr>
                <a:schemeClr val="tx1"/>
              </a:buClr>
              <a:buSzPct val="100000"/>
              <a:buFont typeface="Arial" panose="020B0604020202020204" pitchFamily="34" charset="0"/>
              <a:buChar char="•"/>
            </a:pPr>
            <a:r>
              <a:rPr lang="en-US" sz="2400" dirty="0">
                <a:solidFill>
                  <a:srgbClr val="FFFFFF"/>
                </a:solidFill>
                <a:effectLst/>
                <a:latin typeface="Garamond" panose="02020404030301010803" pitchFamily="18" charset="0"/>
                <a:cs typeface="Times New Roman" pitchFamily="18" charset="0"/>
              </a:rPr>
              <a:t>Infection Control Lab technician</a:t>
            </a:r>
          </a:p>
          <a:p>
            <a:pPr marL="0" indent="-457200" algn="just">
              <a:spcBef>
                <a:spcPts val="0"/>
              </a:spcBef>
              <a:spcAft>
                <a:spcPts val="0"/>
              </a:spcAft>
              <a:buClr>
                <a:schemeClr val="tx1"/>
              </a:buClr>
              <a:buSzPct val="100000"/>
              <a:buFont typeface="Arial" panose="020B0604020202020204" pitchFamily="34" charset="0"/>
              <a:buChar char="•"/>
            </a:pPr>
            <a:r>
              <a:rPr lang="en-US" sz="2400" dirty="0">
                <a:solidFill>
                  <a:srgbClr val="FFFFFF"/>
                </a:solidFill>
                <a:effectLst/>
                <a:latin typeface="Garamond" panose="02020404030301010803" pitchFamily="18" charset="0"/>
                <a:cs typeface="Times New Roman" pitchFamily="18" charset="0"/>
              </a:rPr>
              <a:t>Data entry operators</a:t>
            </a:r>
          </a:p>
        </p:txBody>
      </p:sp>
      <p:sp>
        <p:nvSpPr>
          <p:cNvPr id="6" name="Content Placeholder 2"/>
          <p:cNvSpPr txBox="1">
            <a:spLocks/>
          </p:cNvSpPr>
          <p:nvPr/>
        </p:nvSpPr>
        <p:spPr>
          <a:xfrm>
            <a:off x="6400801" y="2053430"/>
            <a:ext cx="57912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b="1" u="sng" dirty="0">
                <a:latin typeface="Garamond" panose="02020404030301010803" pitchFamily="18" charset="0"/>
                <a:cs typeface="Times New Roman" pitchFamily="18" charset="0"/>
              </a:rPr>
              <a:t>Other Committee members</a:t>
            </a:r>
          </a:p>
          <a:p>
            <a:r>
              <a:rPr lang="en-US" sz="2400" dirty="0">
                <a:latin typeface="Garamond" panose="02020404030301010803" pitchFamily="18" charset="0"/>
                <a:cs typeface="Times New Roman" pitchFamily="18" charset="0"/>
              </a:rPr>
              <a:t>HODs of all clinical departments </a:t>
            </a:r>
          </a:p>
          <a:p>
            <a:r>
              <a:rPr lang="en-US" sz="2400" dirty="0">
                <a:latin typeface="Garamond" panose="02020404030301010803" pitchFamily="18" charset="0"/>
                <a:cs typeface="Times New Roman" pitchFamily="18" charset="0"/>
              </a:rPr>
              <a:t>Biomedical waste management  in-charge</a:t>
            </a:r>
          </a:p>
          <a:p>
            <a:r>
              <a:rPr lang="en-US" sz="2400" dirty="0">
                <a:latin typeface="Garamond" panose="02020404030301010803" pitchFamily="18" charset="0"/>
                <a:cs typeface="Times New Roman" pitchFamily="18" charset="0"/>
              </a:rPr>
              <a:t>ART Clinical In Charge</a:t>
            </a:r>
          </a:p>
          <a:p>
            <a:r>
              <a:rPr lang="en-US" sz="2400" dirty="0">
                <a:latin typeface="Garamond" panose="02020404030301010803" pitchFamily="18" charset="0"/>
                <a:cs typeface="Times New Roman" pitchFamily="18" charset="0"/>
              </a:rPr>
              <a:t>CSSD  in-charge </a:t>
            </a:r>
          </a:p>
          <a:p>
            <a:r>
              <a:rPr lang="en-US" sz="2400" dirty="0">
                <a:latin typeface="Garamond" panose="02020404030301010803" pitchFamily="18" charset="0"/>
                <a:cs typeface="Times New Roman" pitchFamily="18" charset="0"/>
              </a:rPr>
              <a:t>Linen and Laundry in-charge</a:t>
            </a:r>
          </a:p>
          <a:p>
            <a:r>
              <a:rPr lang="en-US" sz="2400" dirty="0">
                <a:latin typeface="Garamond" panose="02020404030301010803" pitchFamily="18" charset="0"/>
                <a:cs typeface="Times New Roman" pitchFamily="18" charset="0"/>
              </a:rPr>
              <a:t>Central store in-charge</a:t>
            </a:r>
          </a:p>
          <a:p>
            <a:r>
              <a:rPr lang="en-US" sz="2400" dirty="0">
                <a:latin typeface="Garamond" panose="02020404030301010803" pitchFamily="18" charset="0"/>
                <a:cs typeface="Times New Roman" pitchFamily="18" charset="0"/>
              </a:rPr>
              <a:t>Engineer representative</a:t>
            </a:r>
          </a:p>
          <a:p>
            <a:r>
              <a:rPr lang="en-US" sz="2400" dirty="0">
                <a:latin typeface="Garamond" panose="02020404030301010803" pitchFamily="18" charset="0"/>
                <a:cs typeface="Times New Roman" pitchFamily="18" charset="0"/>
              </a:rPr>
              <a:t>Pharmacy in-charge</a:t>
            </a:r>
          </a:p>
          <a:p>
            <a:r>
              <a:rPr lang="en-US" sz="2400" dirty="0">
                <a:latin typeface="Garamond" panose="02020404030301010803" pitchFamily="18" charset="0"/>
                <a:cs typeface="Times New Roman" pitchFamily="18" charset="0"/>
              </a:rPr>
              <a:t>Sanitary Superintendent</a:t>
            </a:r>
          </a:p>
          <a:p>
            <a:r>
              <a:rPr lang="en-US" sz="2400" dirty="0">
                <a:latin typeface="Garamond" panose="02020404030301010803" pitchFamily="18" charset="0"/>
                <a:cs typeface="Times New Roman" pitchFamily="18" charset="0"/>
              </a:rPr>
              <a:t>Kitchen in-charge</a:t>
            </a:r>
          </a:p>
          <a:p>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27780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IN" dirty="0">
                <a:solidFill>
                  <a:schemeClr val="tx1">
                    <a:lumMod val="85000"/>
                  </a:schemeClr>
                </a:solidFill>
                <a:effectLst/>
                <a:latin typeface="Garamond" panose="02020404030301010803" pitchFamily="18" charset="0"/>
              </a:rPr>
              <a:t>DEFINITION</a:t>
            </a:r>
            <a:r>
              <a:rPr lang="en-IN" dirty="0">
                <a:effectLst/>
                <a:latin typeface="Garamond" panose="02020404030301010803" pitchFamily="18" charset="0"/>
              </a:rPr>
              <a:t/>
            </a:r>
            <a:br>
              <a:rPr lang="en-IN" dirty="0">
                <a:effectLst/>
                <a:latin typeface="Garamond" panose="02020404030301010803" pitchFamily="18" charset="0"/>
              </a:rPr>
            </a:br>
            <a:r>
              <a:rPr lang="en-IN" sz="2700" dirty="0">
                <a:effectLst/>
                <a:latin typeface="Garamond" panose="02020404030301010803" pitchFamily="18" charset="0"/>
              </a:rPr>
              <a:t>( Hospital Acquired Infections= Nosocomial Infections= Healthcare Associated Infections )</a:t>
            </a:r>
          </a:p>
        </p:txBody>
      </p:sp>
      <p:sp>
        <p:nvSpPr>
          <p:cNvPr id="5" name="Content Placeholder 4"/>
          <p:cNvSpPr>
            <a:spLocks noGrp="1"/>
          </p:cNvSpPr>
          <p:nvPr>
            <p:ph idx="1"/>
          </p:nvPr>
        </p:nvSpPr>
        <p:spPr>
          <a:xfrm>
            <a:off x="838200" y="2196686"/>
            <a:ext cx="10515600" cy="4351338"/>
          </a:xfrm>
        </p:spPr>
        <p:txBody>
          <a:bodyPr>
            <a:normAutofit/>
          </a:bodyPr>
          <a:lstStyle/>
          <a:p>
            <a:pPr>
              <a:buFont typeface="Arial" panose="020B0604020202020204" pitchFamily="34" charset="0"/>
              <a:buChar char="•"/>
            </a:pPr>
            <a:r>
              <a:rPr lang="en-US" sz="2800" b="1" dirty="0">
                <a:effectLst/>
                <a:latin typeface="Garamond" panose="02020404030301010803" pitchFamily="18" charset="0"/>
              </a:rPr>
              <a:t>CDC defines HAI as a localized or systemic condition resulting from an adverse reaction to the presence of an infectious agent(s) or its toxin(s) without any evidence of its being present or in incubation at the time of admission</a:t>
            </a:r>
            <a:r>
              <a:rPr lang="en-US" sz="2800" dirty="0">
                <a:effectLst/>
                <a:latin typeface="Garamond" panose="02020404030301010803" pitchFamily="18" charset="0"/>
              </a:rPr>
              <a:t>. </a:t>
            </a:r>
          </a:p>
          <a:p>
            <a:pPr>
              <a:buFont typeface="Arial" panose="020B0604020202020204" pitchFamily="34" charset="0"/>
              <a:buChar char="•"/>
            </a:pPr>
            <a:endParaRPr lang="en-US" sz="2800" dirty="0">
              <a:effectLst/>
              <a:latin typeface="Garamond" panose="02020404030301010803" pitchFamily="18" charset="0"/>
            </a:endParaRPr>
          </a:p>
          <a:p>
            <a:pPr>
              <a:buFont typeface="Arial" panose="020B0604020202020204" pitchFamily="34" charset="0"/>
              <a:buChar char="•"/>
            </a:pPr>
            <a:r>
              <a:rPr lang="en-US" dirty="0">
                <a:effectLst/>
                <a:latin typeface="Garamond" panose="02020404030301010803" pitchFamily="18" charset="0"/>
              </a:rPr>
              <a:t>An infection is attributed as HAI if date of event occurs on or after 3rd calendar day (CL) of admission where day of admission is counted as CL 1.</a:t>
            </a:r>
            <a:endParaRPr lang="en-US" sz="2800" dirty="0">
              <a:effectLst/>
              <a:latin typeface="Garamond" panose="02020404030301010803" pitchFamily="18" charset="0"/>
            </a:endParaRPr>
          </a:p>
        </p:txBody>
      </p:sp>
    </p:spTree>
    <p:extLst>
      <p:ext uri="{BB962C8B-B14F-4D97-AF65-F5344CB8AC3E}">
        <p14:creationId xmlns="" xmlns:p14="http://schemas.microsoft.com/office/powerpoint/2010/main" val="1397526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46" y="79899"/>
            <a:ext cx="10131425" cy="996360"/>
          </a:xfrm>
        </p:spPr>
        <p:txBody>
          <a:bodyPr>
            <a:normAutofit/>
          </a:bodyPr>
          <a:lstStyle/>
          <a:p>
            <a:r>
              <a:rPr lang="en-US" b="1" dirty="0">
                <a:latin typeface="Garamond" panose="02020404030301010803" pitchFamily="18" charset="0"/>
              </a:rPr>
              <a:t>HICC Activities </a:t>
            </a:r>
          </a:p>
        </p:txBody>
      </p:sp>
      <p:sp>
        <p:nvSpPr>
          <p:cNvPr id="3" name="Content Placeholder 2"/>
          <p:cNvSpPr>
            <a:spLocks noGrp="1"/>
          </p:cNvSpPr>
          <p:nvPr>
            <p:ph idx="1"/>
          </p:nvPr>
        </p:nvSpPr>
        <p:spPr>
          <a:xfrm>
            <a:off x="191407" y="1431366"/>
            <a:ext cx="11809187" cy="4090545"/>
          </a:xfrm>
        </p:spPr>
        <p:txBody>
          <a:bodyPr>
            <a:noAutofit/>
          </a:bodyPr>
          <a:lstStyle/>
          <a:p>
            <a:pPr marL="0" indent="0" algn="just">
              <a:buNone/>
            </a:pPr>
            <a:r>
              <a:rPr lang="en-US" dirty="0">
                <a:solidFill>
                  <a:schemeClr val="tx1"/>
                </a:solidFill>
                <a:latin typeface="Garamond" panose="02020404030301010803" pitchFamily="18" charset="0"/>
                <a:cs typeface="Times New Roman" pitchFamily="18" charset="0"/>
              </a:rPr>
              <a:t>1. Education </a:t>
            </a:r>
          </a:p>
          <a:p>
            <a:pPr marL="0" indent="0" algn="just">
              <a:buNone/>
            </a:pPr>
            <a:r>
              <a:rPr lang="en-US" dirty="0">
                <a:solidFill>
                  <a:schemeClr val="tx1"/>
                </a:solidFill>
                <a:latin typeface="Garamond" panose="02020404030301010803" pitchFamily="18" charset="0"/>
                <a:cs typeface="Times New Roman" pitchFamily="18" charset="0"/>
              </a:rPr>
              <a:t>2. HAI Surveillance </a:t>
            </a:r>
          </a:p>
          <a:p>
            <a:pPr marL="0" indent="0" algn="just">
              <a:buNone/>
            </a:pPr>
            <a:r>
              <a:rPr lang="en-US" dirty="0">
                <a:solidFill>
                  <a:schemeClr val="tx1"/>
                </a:solidFill>
                <a:latin typeface="Garamond" panose="02020404030301010803" pitchFamily="18" charset="0"/>
                <a:cs typeface="Times New Roman" pitchFamily="18" charset="0"/>
              </a:rPr>
              <a:t>3. Staff Health Care (Needle stick injury &amp; Hepatitis B vaccination)</a:t>
            </a:r>
          </a:p>
          <a:p>
            <a:pPr marL="0" indent="0" algn="just">
              <a:buNone/>
            </a:pPr>
            <a:r>
              <a:rPr lang="en-US" dirty="0">
                <a:solidFill>
                  <a:schemeClr val="tx1"/>
                </a:solidFill>
                <a:latin typeface="Garamond" panose="02020404030301010803" pitchFamily="18" charset="0"/>
                <a:cs typeface="Times New Roman" pitchFamily="18" charset="0"/>
              </a:rPr>
              <a:t>4. Hand Hygiene Audit</a:t>
            </a:r>
          </a:p>
          <a:p>
            <a:pPr marL="0" indent="0" algn="just">
              <a:buNone/>
            </a:pPr>
            <a:r>
              <a:rPr lang="en-US" dirty="0">
                <a:solidFill>
                  <a:schemeClr val="tx1"/>
                </a:solidFill>
                <a:latin typeface="Garamond" panose="02020404030301010803" pitchFamily="18" charset="0"/>
                <a:cs typeface="Times New Roman" pitchFamily="18" charset="0"/>
              </a:rPr>
              <a:t>5. Bundle care audit</a:t>
            </a:r>
          </a:p>
          <a:p>
            <a:pPr marL="0" indent="0" algn="just">
              <a:buNone/>
            </a:pPr>
            <a:r>
              <a:rPr lang="en-IN" dirty="0">
                <a:solidFill>
                  <a:schemeClr val="tx1"/>
                </a:solidFill>
                <a:latin typeface="Garamond" panose="02020404030301010803" pitchFamily="18" charset="0"/>
                <a:cs typeface="Times New Roman" panose="02020603050405020304" pitchFamily="18" charset="0"/>
              </a:rPr>
              <a:t>6. Antimicrobial Stewardship Programme</a:t>
            </a:r>
          </a:p>
          <a:p>
            <a:pPr marL="0" indent="0" algn="just">
              <a:buNone/>
            </a:pPr>
            <a:r>
              <a:rPr lang="en-US" dirty="0">
                <a:solidFill>
                  <a:schemeClr val="tx1"/>
                </a:solidFill>
                <a:latin typeface="Garamond" panose="02020404030301010803" pitchFamily="18" charset="0"/>
                <a:cs typeface="Times New Roman" pitchFamily="18" charset="0"/>
              </a:rPr>
              <a:t>7. Environmental Surveillance (water, air , surface and milk)</a:t>
            </a:r>
          </a:p>
          <a:p>
            <a:pPr marL="0" indent="0" algn="just">
              <a:buNone/>
            </a:pPr>
            <a:r>
              <a:rPr lang="en-US" dirty="0">
                <a:solidFill>
                  <a:schemeClr val="tx1"/>
                </a:solidFill>
                <a:latin typeface="Garamond" panose="02020404030301010803" pitchFamily="18" charset="0"/>
                <a:cs typeface="Times New Roman" pitchFamily="18" charset="0"/>
              </a:rPr>
              <a:t>8. Staff Surveillance for MRSA and other MDROs </a:t>
            </a:r>
          </a:p>
          <a:p>
            <a:pPr marL="0" indent="0" algn="just">
              <a:buNone/>
            </a:pPr>
            <a:r>
              <a:rPr lang="en-US" dirty="0">
                <a:solidFill>
                  <a:schemeClr val="tx1"/>
                </a:solidFill>
                <a:latin typeface="Garamond" panose="02020404030301010803" pitchFamily="18" charset="0"/>
                <a:cs typeface="Times New Roman" pitchFamily="18" charset="0"/>
              </a:rPr>
              <a:t>9. AMR Surveillance </a:t>
            </a:r>
          </a:p>
          <a:p>
            <a:pPr marL="0" indent="0" algn="just">
              <a:buNone/>
            </a:pPr>
            <a:r>
              <a:rPr lang="en-IN" dirty="0">
                <a:solidFill>
                  <a:schemeClr val="tx1"/>
                </a:solidFill>
                <a:latin typeface="Garamond" panose="02020404030301010803" pitchFamily="18" charset="0"/>
                <a:cs typeface="Times New Roman" pitchFamily="18" charset="0"/>
              </a:rPr>
              <a:t>10. Formulating Disinfectant policy</a:t>
            </a:r>
          </a:p>
          <a:p>
            <a:pPr marL="0" indent="0" algn="just">
              <a:buNone/>
            </a:pPr>
            <a:endParaRPr lang="en-IN" dirty="0">
              <a:solidFill>
                <a:schemeClr val="tx1"/>
              </a:solidFill>
              <a:latin typeface="Garamond" panose="02020404030301010803" pitchFamily="18" charset="0"/>
              <a:cs typeface="Times New Roman" pitchFamily="18" charset="0"/>
            </a:endParaRPr>
          </a:p>
          <a:p>
            <a:pPr indent="-342900" algn="just"/>
            <a:r>
              <a:rPr lang="en-IN" dirty="0">
                <a:solidFill>
                  <a:schemeClr val="tx1"/>
                </a:solidFill>
                <a:latin typeface="Garamond" panose="02020404030301010803" pitchFamily="18" charset="0"/>
                <a:cs typeface="Times New Roman" pitchFamily="18" charset="0"/>
              </a:rPr>
              <a:t>HICC Meeting, once monthly</a:t>
            </a:r>
          </a:p>
          <a:p>
            <a:pPr marL="0" indent="0" algn="just">
              <a:buNone/>
            </a:pPr>
            <a:endParaRPr lang="en-US" dirty="0">
              <a:solidFill>
                <a:schemeClr val="tx1"/>
              </a:solidFill>
              <a:latin typeface="Garamond" panose="02020404030301010803" pitchFamily="18" charset="0"/>
            </a:endParaRPr>
          </a:p>
        </p:txBody>
      </p:sp>
    </p:spTree>
    <p:extLst>
      <p:ext uri="{BB962C8B-B14F-4D97-AF65-F5344CB8AC3E}">
        <p14:creationId xmlns="" xmlns:p14="http://schemas.microsoft.com/office/powerpoint/2010/main" val="3166529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4073"/>
            <a:ext cx="8229600" cy="1143000"/>
          </a:xfrm>
        </p:spPr>
        <p:txBody>
          <a:bodyPr>
            <a:normAutofit/>
          </a:bodyPr>
          <a:lstStyle/>
          <a:p>
            <a:r>
              <a:rPr lang="en-US" sz="4000" b="1" dirty="0">
                <a:effectLst/>
                <a:latin typeface="Garamond" panose="02020404030301010803" pitchFamily="18" charset="0"/>
                <a:cs typeface="Times New Roman" pitchFamily="18" charset="0"/>
              </a:rPr>
              <a:t>HAI SURVEILLANCE (FYI)</a:t>
            </a:r>
          </a:p>
        </p:txBody>
      </p:sp>
      <p:sp>
        <p:nvSpPr>
          <p:cNvPr id="3" name="Content Placeholder 2"/>
          <p:cNvSpPr>
            <a:spLocks noGrp="1"/>
          </p:cNvSpPr>
          <p:nvPr>
            <p:ph idx="1"/>
          </p:nvPr>
        </p:nvSpPr>
        <p:spPr>
          <a:xfrm>
            <a:off x="191407" y="1596540"/>
            <a:ext cx="11401973" cy="4395887"/>
          </a:xfrm>
        </p:spPr>
        <p:txBody>
          <a:bodyPr>
            <a:normAutofit/>
          </a:bodyPr>
          <a:lstStyle/>
          <a:p>
            <a:pPr algn="just">
              <a:lnSpc>
                <a:spcPct val="150000"/>
              </a:lnSpc>
            </a:pPr>
            <a:r>
              <a:rPr lang="en-IN" sz="2400" dirty="0">
                <a:solidFill>
                  <a:schemeClr val="tx1"/>
                </a:solidFill>
                <a:latin typeface="Garamond" panose="02020404030301010803" pitchFamily="18" charset="0"/>
                <a:cs typeface="Times New Roman" pitchFamily="18" charset="0"/>
              </a:rPr>
              <a:t>HAI Surveillance - system that monitors the HAIs in a hospital. </a:t>
            </a:r>
            <a:endParaRPr lang="en-US" sz="2400" dirty="0">
              <a:solidFill>
                <a:schemeClr val="tx1"/>
              </a:solidFill>
              <a:latin typeface="Garamond" panose="02020404030301010803" pitchFamily="18" charset="0"/>
              <a:cs typeface="Times New Roman" pitchFamily="18" charset="0"/>
            </a:endParaRPr>
          </a:p>
          <a:p>
            <a:pPr lvl="0" algn="just">
              <a:lnSpc>
                <a:spcPct val="150000"/>
              </a:lnSpc>
            </a:pPr>
            <a:r>
              <a:rPr lang="en-IN" sz="2400" dirty="0">
                <a:solidFill>
                  <a:schemeClr val="tx1"/>
                </a:solidFill>
                <a:latin typeface="Garamond" panose="02020404030301010803" pitchFamily="18" charset="0"/>
                <a:cs typeface="Times New Roman" pitchFamily="18" charset="0"/>
              </a:rPr>
              <a:t>Provides endemic/baseline HAI rate</a:t>
            </a:r>
            <a:endParaRPr lang="en-US" sz="2400" dirty="0">
              <a:solidFill>
                <a:schemeClr val="tx1"/>
              </a:solidFill>
              <a:latin typeface="Garamond" panose="02020404030301010803" pitchFamily="18" charset="0"/>
              <a:cs typeface="Times New Roman" pitchFamily="18" charset="0"/>
            </a:endParaRPr>
          </a:p>
          <a:p>
            <a:pPr algn="just">
              <a:lnSpc>
                <a:spcPct val="150000"/>
              </a:lnSpc>
            </a:pPr>
            <a:r>
              <a:rPr lang="en-IN" sz="2400" dirty="0">
                <a:solidFill>
                  <a:schemeClr val="tx1"/>
                </a:solidFill>
                <a:latin typeface="Garamond" panose="02020404030301010803" pitchFamily="18" charset="0"/>
                <a:cs typeface="Times New Roman" pitchFamily="18" charset="0"/>
              </a:rPr>
              <a:t> Comparing HAI rates within and between hospitals. </a:t>
            </a:r>
            <a:endParaRPr lang="en-US" sz="2400" dirty="0">
              <a:solidFill>
                <a:schemeClr val="tx1"/>
              </a:solidFill>
              <a:latin typeface="Garamond" panose="02020404030301010803" pitchFamily="18" charset="0"/>
              <a:cs typeface="Times New Roman" pitchFamily="18" charset="0"/>
            </a:endParaRPr>
          </a:p>
          <a:p>
            <a:pPr lvl="0" algn="just">
              <a:lnSpc>
                <a:spcPct val="150000"/>
              </a:lnSpc>
            </a:pPr>
            <a:r>
              <a:rPr lang="en-IN" sz="2400" dirty="0">
                <a:solidFill>
                  <a:schemeClr val="tx1"/>
                </a:solidFill>
                <a:latin typeface="Garamond" panose="02020404030301010803" pitchFamily="18" charset="0"/>
                <a:cs typeface="Times New Roman" pitchFamily="18" charset="0"/>
              </a:rPr>
              <a:t>Identifies the problem area.</a:t>
            </a:r>
            <a:endParaRPr lang="en-US" sz="2400" dirty="0">
              <a:solidFill>
                <a:schemeClr val="tx1"/>
              </a:solidFill>
              <a:latin typeface="Garamond" panose="02020404030301010803" pitchFamily="18" charset="0"/>
              <a:cs typeface="Times New Roman" pitchFamily="18" charset="0"/>
            </a:endParaRPr>
          </a:p>
          <a:p>
            <a:pPr lvl="0" algn="just">
              <a:lnSpc>
                <a:spcPct val="150000"/>
              </a:lnSpc>
            </a:pPr>
            <a:r>
              <a:rPr lang="en-IN" sz="2400" dirty="0">
                <a:solidFill>
                  <a:schemeClr val="tx1"/>
                </a:solidFill>
                <a:latin typeface="Garamond" panose="02020404030301010803" pitchFamily="18" charset="0"/>
                <a:cs typeface="Times New Roman" pitchFamily="18" charset="0"/>
              </a:rPr>
              <a:t>Timely feedback to the clinicians</a:t>
            </a:r>
            <a:r>
              <a:rPr lang="en-IN" sz="3200" dirty="0">
                <a:solidFill>
                  <a:schemeClr val="tx1"/>
                </a:solidFill>
                <a:cs typeface="Times New Roman" pitchFamily="18" charset="0"/>
              </a:rPr>
              <a:t>.</a:t>
            </a:r>
            <a:endParaRPr lang="en-US" sz="3200" dirty="0">
              <a:solidFill>
                <a:schemeClr val="tx1"/>
              </a:solidFill>
              <a:cs typeface="Times New Roman" pitchFamily="18" charset="0"/>
            </a:endParaRPr>
          </a:p>
        </p:txBody>
      </p:sp>
    </p:spTree>
    <p:extLst>
      <p:ext uri="{BB962C8B-B14F-4D97-AF65-F5344CB8AC3E}">
        <p14:creationId xmlns="" xmlns:p14="http://schemas.microsoft.com/office/powerpoint/2010/main" val="470404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190" y="445342"/>
            <a:ext cx="10994760" cy="814427"/>
          </a:xfrm>
        </p:spPr>
        <p:txBody>
          <a:bodyPr>
            <a:noAutofit/>
          </a:bodyPr>
          <a:lstStyle/>
          <a:p>
            <a:r>
              <a:rPr lang="en-US" b="1" dirty="0">
                <a:latin typeface="Garamond" panose="02020404030301010803" pitchFamily="18" charset="0"/>
              </a:rPr>
              <a:t>Hospital-acquired infection surveillance(FYI)</a:t>
            </a:r>
            <a:br>
              <a:rPr lang="en-US" b="1" dirty="0">
                <a:latin typeface="Garamond" panose="02020404030301010803" pitchFamily="18" charset="0"/>
              </a:rPr>
            </a:br>
            <a:endParaRPr lang="en-US" b="1" dirty="0">
              <a:latin typeface="Garamond" panose="02020404030301010803" pitchFamily="18" charset="0"/>
            </a:endParaRPr>
          </a:p>
        </p:txBody>
      </p:sp>
      <p:sp>
        <p:nvSpPr>
          <p:cNvPr id="3" name="Content Placeholder 2"/>
          <p:cNvSpPr>
            <a:spLocks noGrp="1"/>
          </p:cNvSpPr>
          <p:nvPr>
            <p:ph idx="1"/>
          </p:nvPr>
        </p:nvSpPr>
        <p:spPr>
          <a:xfrm>
            <a:off x="395013" y="1547345"/>
            <a:ext cx="11605580" cy="4682945"/>
          </a:xfrm>
        </p:spPr>
        <p:txBody>
          <a:bodyPr>
            <a:normAutofit/>
          </a:bodyPr>
          <a:lstStyle/>
          <a:p>
            <a:pPr marL="0" indent="0" algn="just">
              <a:buNone/>
            </a:pPr>
            <a:r>
              <a:rPr lang="en-US" sz="2400" dirty="0">
                <a:solidFill>
                  <a:schemeClr val="tx1"/>
                </a:solidFill>
                <a:latin typeface="Garamond" panose="02020404030301010803" pitchFamily="18" charset="0"/>
              </a:rPr>
              <a:t>HAIs for which surveillance is conducted: </a:t>
            </a:r>
          </a:p>
          <a:p>
            <a:pPr algn="just"/>
            <a:r>
              <a:rPr lang="en-US" sz="2400" dirty="0">
                <a:solidFill>
                  <a:schemeClr val="tx1"/>
                </a:solidFill>
                <a:latin typeface="Garamond" panose="02020404030301010803" pitchFamily="18" charset="0"/>
              </a:rPr>
              <a:t>Catheter-associated urinary tract infection (CAUTI)</a:t>
            </a:r>
          </a:p>
          <a:p>
            <a:pPr algn="just"/>
            <a:r>
              <a:rPr lang="en-US" sz="2400" dirty="0">
                <a:solidFill>
                  <a:schemeClr val="tx1"/>
                </a:solidFill>
                <a:latin typeface="Garamond" panose="02020404030301010803" pitchFamily="18" charset="0"/>
              </a:rPr>
              <a:t>Central line-associated blood stream infection (CLABSI)</a:t>
            </a:r>
          </a:p>
          <a:p>
            <a:pPr algn="just"/>
            <a:r>
              <a:rPr lang="en-US" sz="2400" dirty="0">
                <a:solidFill>
                  <a:schemeClr val="tx1"/>
                </a:solidFill>
                <a:latin typeface="Garamond" panose="02020404030301010803" pitchFamily="18" charset="0"/>
              </a:rPr>
              <a:t>Ventilator-associated event (VAE)</a:t>
            </a:r>
          </a:p>
          <a:p>
            <a:pPr algn="just"/>
            <a:r>
              <a:rPr lang="en-US" sz="2400" dirty="0">
                <a:solidFill>
                  <a:schemeClr val="tx1"/>
                </a:solidFill>
                <a:latin typeface="Garamond" panose="02020404030301010803" pitchFamily="18" charset="0"/>
              </a:rPr>
              <a:t>Surgical site infection (SSI).</a:t>
            </a:r>
          </a:p>
          <a:p>
            <a:pPr lvl="0" algn="just">
              <a:lnSpc>
                <a:spcPct val="150000"/>
              </a:lnSpc>
            </a:pPr>
            <a:r>
              <a:rPr lang="en-IN" sz="2400" dirty="0">
                <a:solidFill>
                  <a:schemeClr val="tx1"/>
                </a:solidFill>
                <a:latin typeface="Garamond" panose="02020404030301010803" pitchFamily="18" charset="0"/>
                <a:cs typeface="Times New Roman" pitchFamily="18" charset="0"/>
              </a:rPr>
              <a:t>ICNs under the supervision of the officer in-charge of HICC conduct HAI surveillance. </a:t>
            </a:r>
            <a:endParaRPr lang="en-US" sz="2400" dirty="0">
              <a:solidFill>
                <a:schemeClr val="tx1"/>
              </a:solidFill>
              <a:latin typeface="Garamond" panose="02020404030301010803" pitchFamily="18" charset="0"/>
              <a:cs typeface="Times New Roman" pitchFamily="18" charset="0"/>
            </a:endParaRPr>
          </a:p>
          <a:p>
            <a:pPr algn="just">
              <a:lnSpc>
                <a:spcPct val="150000"/>
              </a:lnSpc>
            </a:pPr>
            <a:r>
              <a:rPr lang="en-IN" sz="2400" b="1" dirty="0">
                <a:solidFill>
                  <a:schemeClr val="tx1"/>
                </a:solidFill>
                <a:latin typeface="Garamond" panose="02020404030301010803" pitchFamily="18" charset="0"/>
                <a:cs typeface="Times New Roman" pitchFamily="18" charset="0"/>
              </a:rPr>
              <a:t>HAI surveillance diagnostic criteria</a:t>
            </a:r>
            <a:r>
              <a:rPr lang="en-IN" sz="2400" dirty="0">
                <a:solidFill>
                  <a:schemeClr val="tx1"/>
                </a:solidFill>
                <a:latin typeface="Garamond" panose="02020404030301010803" pitchFamily="18" charset="0"/>
                <a:cs typeface="Times New Roman" pitchFamily="18" charset="0"/>
              </a:rPr>
              <a:t>: very objective </a:t>
            </a:r>
            <a:endParaRPr lang="en-US" sz="2400" dirty="0">
              <a:solidFill>
                <a:schemeClr val="tx1"/>
              </a:solidFill>
              <a:latin typeface="Garamond" panose="02020404030301010803" pitchFamily="18" charset="0"/>
              <a:cs typeface="Times New Roman" pitchFamily="18" charset="0"/>
            </a:endParaRPr>
          </a:p>
          <a:p>
            <a:endParaRPr lang="en-US" dirty="0">
              <a:solidFill>
                <a:schemeClr val="tx1"/>
              </a:solidFill>
            </a:endParaRPr>
          </a:p>
        </p:txBody>
      </p:sp>
    </p:spTree>
    <p:extLst>
      <p:ext uri="{BB962C8B-B14F-4D97-AF65-F5344CB8AC3E}">
        <p14:creationId xmlns="" xmlns:p14="http://schemas.microsoft.com/office/powerpoint/2010/main" val="4256473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01C38-271F-EF34-1119-B0F6597BD2F3}"/>
              </a:ext>
            </a:extLst>
          </p:cNvPr>
          <p:cNvSpPr>
            <a:spLocks noGrp="1"/>
          </p:cNvSpPr>
          <p:nvPr>
            <p:ph type="title"/>
          </p:nvPr>
        </p:nvSpPr>
        <p:spPr/>
        <p:txBody>
          <a:bodyPr/>
          <a:lstStyle/>
          <a:p>
            <a:r>
              <a:rPr lang="en-IN" b="1" dirty="0">
                <a:latin typeface="Garamond" panose="02020404030301010803" pitchFamily="18" charset="0"/>
              </a:rPr>
              <a:t>Vaccination of Healthcare Workers</a:t>
            </a:r>
          </a:p>
        </p:txBody>
      </p:sp>
      <p:graphicFrame>
        <p:nvGraphicFramePr>
          <p:cNvPr id="8" name="Table 8">
            <a:extLst>
              <a:ext uri="{FF2B5EF4-FFF2-40B4-BE49-F238E27FC236}">
                <a16:creationId xmlns="" xmlns:a16="http://schemas.microsoft.com/office/drawing/2014/main" id="{60DBFCDC-0B97-C97E-F038-5F12CECDEC9E}"/>
              </a:ext>
            </a:extLst>
          </p:cNvPr>
          <p:cNvGraphicFramePr>
            <a:graphicFrameLocks noGrp="1"/>
          </p:cNvGraphicFramePr>
          <p:nvPr>
            <p:ph idx="1"/>
            <p:extLst>
              <p:ext uri="{D42A27DB-BD31-4B8C-83A1-F6EECF244321}">
                <p14:modId xmlns="" xmlns:p14="http://schemas.microsoft.com/office/powerpoint/2010/main" val="394551760"/>
              </p:ext>
            </p:extLst>
          </p:nvPr>
        </p:nvGraphicFramePr>
        <p:xfrm>
          <a:off x="1611983" y="1782081"/>
          <a:ext cx="8957385" cy="3737024"/>
        </p:xfrm>
        <a:graphic>
          <a:graphicData uri="http://schemas.openxmlformats.org/drawingml/2006/table">
            <a:tbl>
              <a:tblPr firstRow="1" bandRow="1">
                <a:tableStyleId>{5C22544A-7EE6-4342-B048-85BDC9FD1C3A}</a:tableStyleId>
              </a:tblPr>
              <a:tblGrid>
                <a:gridCol w="2985795">
                  <a:extLst>
                    <a:ext uri="{9D8B030D-6E8A-4147-A177-3AD203B41FA5}">
                      <a16:colId xmlns="" xmlns:a16="http://schemas.microsoft.com/office/drawing/2014/main" val="2220761507"/>
                    </a:ext>
                  </a:extLst>
                </a:gridCol>
                <a:gridCol w="2985795">
                  <a:extLst>
                    <a:ext uri="{9D8B030D-6E8A-4147-A177-3AD203B41FA5}">
                      <a16:colId xmlns="" xmlns:a16="http://schemas.microsoft.com/office/drawing/2014/main" val="2303594414"/>
                    </a:ext>
                  </a:extLst>
                </a:gridCol>
                <a:gridCol w="2985795">
                  <a:extLst>
                    <a:ext uri="{9D8B030D-6E8A-4147-A177-3AD203B41FA5}">
                      <a16:colId xmlns="" xmlns:a16="http://schemas.microsoft.com/office/drawing/2014/main" val="1400806590"/>
                    </a:ext>
                  </a:extLst>
                </a:gridCol>
              </a:tblGrid>
              <a:tr h="628064">
                <a:tc>
                  <a:txBody>
                    <a:bodyPr/>
                    <a:lstStyle/>
                    <a:p>
                      <a:pPr algn="ctr"/>
                      <a:r>
                        <a:rPr lang="en-IN" sz="2400" dirty="0">
                          <a:latin typeface="Garamond" panose="02020404030301010803" pitchFamily="18" charset="0"/>
                        </a:rPr>
                        <a:t>Vaccine</a:t>
                      </a:r>
                    </a:p>
                  </a:txBody>
                  <a:tcPr/>
                </a:tc>
                <a:tc>
                  <a:txBody>
                    <a:bodyPr/>
                    <a:lstStyle/>
                    <a:p>
                      <a:pPr algn="ctr"/>
                      <a:r>
                        <a:rPr lang="en-IN" sz="2400" dirty="0">
                          <a:latin typeface="Garamond" panose="02020404030301010803" pitchFamily="18" charset="0"/>
                        </a:rPr>
                        <a:t>Indication</a:t>
                      </a:r>
                    </a:p>
                  </a:txBody>
                  <a:tcPr/>
                </a:tc>
                <a:tc>
                  <a:txBody>
                    <a:bodyPr/>
                    <a:lstStyle/>
                    <a:p>
                      <a:pPr algn="ctr"/>
                      <a:r>
                        <a:rPr lang="en-IN" sz="2400" dirty="0">
                          <a:latin typeface="Garamond" panose="02020404030301010803" pitchFamily="18" charset="0"/>
                        </a:rPr>
                        <a:t>Schedule</a:t>
                      </a:r>
                    </a:p>
                  </a:txBody>
                  <a:tcPr/>
                </a:tc>
                <a:extLst>
                  <a:ext uri="{0D108BD9-81ED-4DB2-BD59-A6C34878D82A}">
                    <a16:rowId xmlns="" xmlns:a16="http://schemas.microsoft.com/office/drawing/2014/main" val="773112474"/>
                  </a:ext>
                </a:extLst>
              </a:tr>
              <a:tr h="628064">
                <a:tc>
                  <a:txBody>
                    <a:bodyPr/>
                    <a:lstStyle/>
                    <a:p>
                      <a:r>
                        <a:rPr lang="en-US" sz="1800" b="0" i="0" kern="1200" dirty="0">
                          <a:solidFill>
                            <a:schemeClr val="dk1"/>
                          </a:solidFill>
                          <a:effectLst/>
                          <a:latin typeface="Garamond" panose="02020404030301010803" pitchFamily="18" charset="0"/>
                          <a:ea typeface="+mn-ea"/>
                          <a:cs typeface="+mn-cs"/>
                        </a:rPr>
                        <a:t>Hepatitis A</a:t>
                      </a:r>
                      <a:endParaRPr lang="en-IN" dirty="0">
                        <a:latin typeface="Garamond" panose="02020404030301010803" pitchFamily="18" charset="0"/>
                      </a:endParaRPr>
                    </a:p>
                  </a:txBody>
                  <a:tcPr/>
                </a:tc>
                <a:tc>
                  <a:txBody>
                    <a:bodyPr/>
                    <a:lstStyle/>
                    <a:p>
                      <a:r>
                        <a:rPr lang="en-US" sz="1800" b="0" i="0" kern="1200" dirty="0">
                          <a:solidFill>
                            <a:schemeClr val="dk1"/>
                          </a:solidFill>
                          <a:effectLst/>
                          <a:latin typeface="Garamond" panose="02020404030301010803" pitchFamily="18" charset="0"/>
                          <a:ea typeface="+mn-ea"/>
                          <a:cs typeface="+mn-cs"/>
                        </a:rPr>
                        <a:t>Laboratory &amp; primate worker </a:t>
                      </a:r>
                      <a:endParaRPr lang="en-IN" dirty="0">
                        <a:latin typeface="Garamond" panose="02020404030301010803" pitchFamily="18" charset="0"/>
                      </a:endParaRPr>
                    </a:p>
                  </a:txBody>
                  <a:tcPr/>
                </a:tc>
                <a:tc>
                  <a:txBody>
                    <a:bodyPr/>
                    <a:lstStyle/>
                    <a:p>
                      <a:r>
                        <a:rPr lang="en-US" sz="1800" b="0" i="0" kern="1200" dirty="0">
                          <a:solidFill>
                            <a:schemeClr val="dk1"/>
                          </a:solidFill>
                          <a:effectLst/>
                          <a:latin typeface="Garamond" panose="02020404030301010803" pitchFamily="18" charset="0"/>
                          <a:ea typeface="+mn-ea"/>
                          <a:cs typeface="+mn-cs"/>
                        </a:rPr>
                        <a:t>2 doses of 1 mL IM at 0, 6 months </a:t>
                      </a:r>
                      <a:endParaRPr lang="en-IN" dirty="0">
                        <a:latin typeface="Garamond" panose="02020404030301010803" pitchFamily="18" charset="0"/>
                      </a:endParaRPr>
                    </a:p>
                  </a:txBody>
                  <a:tcPr/>
                </a:tc>
                <a:extLst>
                  <a:ext uri="{0D108BD9-81ED-4DB2-BD59-A6C34878D82A}">
                    <a16:rowId xmlns="" xmlns:a16="http://schemas.microsoft.com/office/drawing/2014/main" val="2444828165"/>
                  </a:ext>
                </a:extLst>
              </a:tr>
              <a:tr h="628064">
                <a:tc>
                  <a:txBody>
                    <a:bodyPr/>
                    <a:lstStyle/>
                    <a:p>
                      <a:r>
                        <a:rPr lang="en-US" sz="1800" b="0" i="0" kern="1200" dirty="0">
                          <a:solidFill>
                            <a:schemeClr val="dk1"/>
                          </a:solidFill>
                          <a:effectLst/>
                          <a:latin typeface="Garamond" panose="02020404030301010803" pitchFamily="18" charset="0"/>
                          <a:ea typeface="+mn-ea"/>
                          <a:cs typeface="+mn-cs"/>
                        </a:rPr>
                        <a:t>Hepatitis B</a:t>
                      </a:r>
                      <a:endParaRPr lang="en-IN" dirty="0">
                        <a:latin typeface="Garamond" panose="02020404030301010803" pitchFamily="18" charset="0"/>
                      </a:endParaRPr>
                    </a:p>
                  </a:txBody>
                  <a:tcPr/>
                </a:tc>
                <a:tc>
                  <a:txBody>
                    <a:bodyPr/>
                    <a:lstStyle/>
                    <a:p>
                      <a:r>
                        <a:rPr lang="en-US" sz="1800" b="0" i="0" kern="1200" dirty="0">
                          <a:solidFill>
                            <a:schemeClr val="dk1"/>
                          </a:solidFill>
                          <a:effectLst/>
                          <a:latin typeface="Garamond" panose="02020404030301010803" pitchFamily="18" charset="0"/>
                          <a:ea typeface="+mn-ea"/>
                          <a:cs typeface="+mn-cs"/>
                        </a:rPr>
                        <a:t>Occupational exposure to blood, blood products, or bodily secretions </a:t>
                      </a:r>
                      <a:endParaRPr lang="en-IN" dirty="0">
                        <a:latin typeface="Garamond" panose="02020404030301010803" pitchFamily="18" charset="0"/>
                      </a:endParaRPr>
                    </a:p>
                  </a:txBody>
                  <a:tcPr/>
                </a:tc>
                <a:tc>
                  <a:txBody>
                    <a:bodyPr/>
                    <a:lstStyle/>
                    <a:p>
                      <a:r>
                        <a:rPr lang="en-US" sz="1800" b="0" i="0" kern="1200" dirty="0">
                          <a:solidFill>
                            <a:schemeClr val="dk1"/>
                          </a:solidFill>
                          <a:effectLst/>
                          <a:latin typeface="Garamond" panose="02020404030301010803" pitchFamily="18" charset="0"/>
                          <a:ea typeface="+mn-ea"/>
                          <a:cs typeface="+mn-cs"/>
                        </a:rPr>
                        <a:t>3 doses of 1 mL IM at 0, 1 &amp; 6-12 months </a:t>
                      </a:r>
                      <a:endParaRPr lang="en-IN" dirty="0">
                        <a:latin typeface="Garamond" panose="02020404030301010803" pitchFamily="18" charset="0"/>
                      </a:endParaRPr>
                    </a:p>
                  </a:txBody>
                  <a:tcPr/>
                </a:tc>
                <a:extLst>
                  <a:ext uri="{0D108BD9-81ED-4DB2-BD59-A6C34878D82A}">
                    <a16:rowId xmlns="" xmlns:a16="http://schemas.microsoft.com/office/drawing/2014/main" val="2809771253"/>
                  </a:ext>
                </a:extLst>
              </a:tr>
              <a:tr h="628064">
                <a:tc rowSpan="2">
                  <a:txBody>
                    <a:bodyPr/>
                    <a:lstStyle/>
                    <a:p>
                      <a:r>
                        <a:rPr lang="en-US" sz="1800" b="0" i="0" kern="1200" dirty="0">
                          <a:solidFill>
                            <a:schemeClr val="dk1"/>
                          </a:solidFill>
                          <a:effectLst/>
                          <a:latin typeface="Garamond" panose="02020404030301010803" pitchFamily="18" charset="0"/>
                          <a:ea typeface="+mn-ea"/>
                          <a:cs typeface="+mn-cs"/>
                        </a:rPr>
                        <a:t>Influenza A</a:t>
                      </a:r>
                      <a:endParaRPr lang="en-IN" dirty="0">
                        <a:latin typeface="Garamond" panose="02020404030301010803" pitchFamily="18" charset="0"/>
                      </a:endParaRPr>
                    </a:p>
                  </a:txBody>
                  <a:tcPr/>
                </a:tc>
                <a:tc rowSpan="2">
                  <a:txBody>
                    <a:bodyPr/>
                    <a:lstStyle/>
                    <a:p>
                      <a:r>
                        <a:rPr lang="en-US" sz="1800" b="0" i="0" kern="1200" dirty="0">
                          <a:solidFill>
                            <a:schemeClr val="dk1"/>
                          </a:solidFill>
                          <a:effectLst/>
                          <a:latin typeface="Garamond" panose="02020404030301010803" pitchFamily="18" charset="0"/>
                          <a:ea typeface="+mn-ea"/>
                          <a:cs typeface="+mn-cs"/>
                        </a:rPr>
                        <a:t>Persons attending high-risk patients (e.g. elderly)</a:t>
                      </a:r>
                      <a:endParaRPr lang="en-IN" dirty="0">
                        <a:latin typeface="Garamond" panose="02020404030301010803" pitchFamily="18" charset="0"/>
                      </a:endParaRPr>
                    </a:p>
                  </a:txBody>
                  <a:tcPr/>
                </a:tc>
                <a:tc>
                  <a:txBody>
                    <a:bodyPr/>
                    <a:lstStyle/>
                    <a:p>
                      <a:r>
                        <a:rPr lang="en-US" sz="1800" b="0" i="0" kern="1200" dirty="0">
                          <a:solidFill>
                            <a:schemeClr val="dk1"/>
                          </a:solidFill>
                          <a:effectLst/>
                          <a:latin typeface="Garamond" panose="02020404030301010803" pitchFamily="18" charset="0"/>
                          <a:ea typeface="+mn-ea"/>
                          <a:cs typeface="+mn-cs"/>
                        </a:rPr>
                        <a:t>Inactivated vaccine: 1 dose of 0.5 mL IM annually </a:t>
                      </a:r>
                      <a:endParaRPr lang="en-IN" dirty="0">
                        <a:latin typeface="Garamond" panose="02020404030301010803" pitchFamily="18" charset="0"/>
                      </a:endParaRPr>
                    </a:p>
                  </a:txBody>
                  <a:tcPr/>
                </a:tc>
                <a:extLst>
                  <a:ext uri="{0D108BD9-81ED-4DB2-BD59-A6C34878D82A}">
                    <a16:rowId xmlns="" xmlns:a16="http://schemas.microsoft.com/office/drawing/2014/main" val="4219705812"/>
                  </a:ext>
                </a:extLst>
              </a:tr>
              <a:tr h="628064">
                <a:tc vMerge="1">
                  <a:txBody>
                    <a:bodyPr/>
                    <a:lstStyle/>
                    <a:p>
                      <a:endParaRPr lang="en-IN" dirty="0"/>
                    </a:p>
                  </a:txBody>
                  <a:tcPr/>
                </a:tc>
                <a:tc vMerge="1">
                  <a:txBody>
                    <a:bodyPr/>
                    <a:lstStyle/>
                    <a:p>
                      <a:endParaRPr lang="en-IN" dirty="0"/>
                    </a:p>
                  </a:txBody>
                  <a:tcPr/>
                </a:tc>
                <a:tc>
                  <a:txBody>
                    <a:bodyPr/>
                    <a:lstStyle/>
                    <a:p>
                      <a:r>
                        <a:rPr lang="en-US" sz="1800" b="0" i="0" kern="1200" dirty="0">
                          <a:solidFill>
                            <a:schemeClr val="dk1"/>
                          </a:solidFill>
                          <a:effectLst/>
                          <a:latin typeface="Garamond" panose="02020404030301010803" pitchFamily="18" charset="0"/>
                          <a:ea typeface="+mn-ea"/>
                          <a:cs typeface="+mn-cs"/>
                        </a:rPr>
                        <a:t>Live attenuated vaccine: Intranasal dose of 0.2 ml annually</a:t>
                      </a:r>
                      <a:endParaRPr lang="en-IN" dirty="0">
                        <a:latin typeface="Garamond" panose="02020404030301010803" pitchFamily="18" charset="0"/>
                      </a:endParaRPr>
                    </a:p>
                  </a:txBody>
                  <a:tcPr/>
                </a:tc>
                <a:extLst>
                  <a:ext uri="{0D108BD9-81ED-4DB2-BD59-A6C34878D82A}">
                    <a16:rowId xmlns="" xmlns:a16="http://schemas.microsoft.com/office/drawing/2014/main" val="4245131743"/>
                  </a:ext>
                </a:extLst>
              </a:tr>
            </a:tbl>
          </a:graphicData>
        </a:graphic>
      </p:graphicFrame>
    </p:spTree>
    <p:extLst>
      <p:ext uri="{BB962C8B-B14F-4D97-AF65-F5344CB8AC3E}">
        <p14:creationId xmlns="" xmlns:p14="http://schemas.microsoft.com/office/powerpoint/2010/main" val="1670037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D089C6-A06E-EB82-1406-6D6472960739}"/>
              </a:ext>
            </a:extLst>
          </p:cNvPr>
          <p:cNvSpPr>
            <a:spLocks noGrp="1"/>
          </p:cNvSpPr>
          <p:nvPr>
            <p:ph type="title"/>
          </p:nvPr>
        </p:nvSpPr>
        <p:spPr/>
        <p:txBody>
          <a:bodyPr/>
          <a:lstStyle/>
          <a:p>
            <a:endParaRPr lang="en-IN"/>
          </a:p>
        </p:txBody>
      </p:sp>
      <p:graphicFrame>
        <p:nvGraphicFramePr>
          <p:cNvPr id="4" name="Table 4">
            <a:extLst>
              <a:ext uri="{FF2B5EF4-FFF2-40B4-BE49-F238E27FC236}">
                <a16:creationId xmlns="" xmlns:a16="http://schemas.microsoft.com/office/drawing/2014/main" id="{6951142D-4510-30AC-6F9C-BCE9896117CF}"/>
              </a:ext>
            </a:extLst>
          </p:cNvPr>
          <p:cNvGraphicFramePr>
            <a:graphicFrameLocks noGrp="1"/>
          </p:cNvGraphicFramePr>
          <p:nvPr>
            <p:ph idx="1"/>
            <p:extLst>
              <p:ext uri="{D42A27DB-BD31-4B8C-83A1-F6EECF244321}">
                <p14:modId xmlns="" xmlns:p14="http://schemas.microsoft.com/office/powerpoint/2010/main" val="2859414332"/>
              </p:ext>
            </p:extLst>
          </p:nvPr>
        </p:nvGraphicFramePr>
        <p:xfrm>
          <a:off x="1688841" y="1731962"/>
          <a:ext cx="8780106" cy="4055274"/>
        </p:xfrm>
        <a:graphic>
          <a:graphicData uri="http://schemas.openxmlformats.org/drawingml/2006/table">
            <a:tbl>
              <a:tblPr firstRow="1" bandRow="1">
                <a:tableStyleId>{5C22544A-7EE6-4342-B048-85BDC9FD1C3A}</a:tableStyleId>
              </a:tblPr>
              <a:tblGrid>
                <a:gridCol w="2926702">
                  <a:extLst>
                    <a:ext uri="{9D8B030D-6E8A-4147-A177-3AD203B41FA5}">
                      <a16:colId xmlns="" xmlns:a16="http://schemas.microsoft.com/office/drawing/2014/main" val="70109483"/>
                    </a:ext>
                  </a:extLst>
                </a:gridCol>
                <a:gridCol w="2926702">
                  <a:extLst>
                    <a:ext uri="{9D8B030D-6E8A-4147-A177-3AD203B41FA5}">
                      <a16:colId xmlns="" xmlns:a16="http://schemas.microsoft.com/office/drawing/2014/main" val="2583662183"/>
                    </a:ext>
                  </a:extLst>
                </a:gridCol>
                <a:gridCol w="2926702">
                  <a:extLst>
                    <a:ext uri="{9D8B030D-6E8A-4147-A177-3AD203B41FA5}">
                      <a16:colId xmlns="" xmlns:a16="http://schemas.microsoft.com/office/drawing/2014/main" val="473467082"/>
                    </a:ext>
                  </a:extLst>
                </a:gridCol>
              </a:tblGrid>
              <a:tr h="491465">
                <a:tc>
                  <a:txBody>
                    <a:bodyPr/>
                    <a:lstStyle/>
                    <a:p>
                      <a:pPr algn="ctr"/>
                      <a:r>
                        <a:rPr lang="en-IN" sz="2400" dirty="0">
                          <a:latin typeface="Garamond" panose="02020404030301010803" pitchFamily="18" charset="0"/>
                        </a:rPr>
                        <a:t>Vaccine</a:t>
                      </a:r>
                    </a:p>
                  </a:txBody>
                  <a:tcPr/>
                </a:tc>
                <a:tc>
                  <a:txBody>
                    <a:bodyPr/>
                    <a:lstStyle/>
                    <a:p>
                      <a:pPr algn="ctr"/>
                      <a:r>
                        <a:rPr lang="en-IN" sz="2400" dirty="0">
                          <a:latin typeface="Garamond" panose="02020404030301010803" pitchFamily="18" charset="0"/>
                        </a:rPr>
                        <a:t>Indication</a:t>
                      </a:r>
                    </a:p>
                  </a:txBody>
                  <a:tcPr/>
                </a:tc>
                <a:tc>
                  <a:txBody>
                    <a:bodyPr/>
                    <a:lstStyle/>
                    <a:p>
                      <a:pPr algn="ctr"/>
                      <a:r>
                        <a:rPr lang="en-IN" sz="2400" dirty="0">
                          <a:latin typeface="Garamond" panose="02020404030301010803" pitchFamily="18" charset="0"/>
                        </a:rPr>
                        <a:t>Schedule</a:t>
                      </a:r>
                    </a:p>
                  </a:txBody>
                  <a:tcPr/>
                </a:tc>
                <a:extLst>
                  <a:ext uri="{0D108BD9-81ED-4DB2-BD59-A6C34878D82A}">
                    <a16:rowId xmlns="" xmlns:a16="http://schemas.microsoft.com/office/drawing/2014/main" val="1996024158"/>
                  </a:ext>
                </a:extLst>
              </a:tr>
              <a:tr h="2162445">
                <a:tc>
                  <a:txBody>
                    <a:bodyPr/>
                    <a:lstStyle/>
                    <a:p>
                      <a:pPr algn="just"/>
                      <a:r>
                        <a:rPr lang="en-US" sz="1800" b="0" i="0" kern="1200" dirty="0">
                          <a:solidFill>
                            <a:schemeClr val="dk1"/>
                          </a:solidFill>
                          <a:effectLst/>
                          <a:latin typeface="Garamond" panose="02020404030301010803" pitchFamily="18" charset="0"/>
                          <a:ea typeface="+mn-ea"/>
                          <a:cs typeface="+mn-cs"/>
                        </a:rPr>
                        <a:t>MMR</a:t>
                      </a:r>
                    </a:p>
                    <a:p>
                      <a:pPr algn="just"/>
                      <a:r>
                        <a:rPr lang="en-US" sz="1800" b="0" i="0" kern="1200" dirty="0">
                          <a:solidFill>
                            <a:schemeClr val="dk1"/>
                          </a:solidFill>
                          <a:effectLst/>
                          <a:latin typeface="Garamond" panose="02020404030301010803" pitchFamily="18" charset="0"/>
                          <a:ea typeface="+mn-ea"/>
                          <a:cs typeface="+mn-cs"/>
                        </a:rPr>
                        <a:t>(Measles, Mumps, Rubella)</a:t>
                      </a:r>
                      <a:endParaRPr lang="en-IN" dirty="0">
                        <a:latin typeface="Garamond" panose="02020404030301010803" pitchFamily="18" charset="0"/>
                      </a:endParaRPr>
                    </a:p>
                  </a:txBody>
                  <a:tcPr/>
                </a:tc>
                <a:tc>
                  <a:txBody>
                    <a:bodyPr/>
                    <a:lstStyle/>
                    <a:p>
                      <a:pPr algn="just"/>
                      <a:r>
                        <a:rPr lang="en-US" sz="1800" b="0" i="0" kern="1200" dirty="0">
                          <a:solidFill>
                            <a:schemeClr val="dk1"/>
                          </a:solidFill>
                          <a:effectLst/>
                          <a:latin typeface="Garamond" panose="02020404030301010803" pitchFamily="18" charset="0"/>
                          <a:ea typeface="+mn-ea"/>
                          <a:cs typeface="+mn-cs"/>
                        </a:rPr>
                        <a:t>Adults born after 1957 with no proof of immunity: </a:t>
                      </a:r>
                    </a:p>
                    <a:p>
                      <a:pPr algn="just"/>
                      <a:r>
                        <a:rPr lang="en-US" sz="1800" b="0" i="0" kern="1200" dirty="0">
                          <a:solidFill>
                            <a:schemeClr val="dk1"/>
                          </a:solidFill>
                          <a:effectLst/>
                          <a:latin typeface="Garamond" panose="02020404030301010803" pitchFamily="18" charset="0"/>
                          <a:ea typeface="+mn-ea"/>
                          <a:cs typeface="+mn-cs"/>
                        </a:rPr>
                        <a:t>•Documented vaccination with 2 doses </a:t>
                      </a:r>
                    </a:p>
                    <a:p>
                      <a:pPr algn="just"/>
                      <a:r>
                        <a:rPr lang="en-US" sz="1800" b="0" i="0" kern="1200" dirty="0">
                          <a:solidFill>
                            <a:schemeClr val="dk1"/>
                          </a:solidFill>
                          <a:effectLst/>
                          <a:latin typeface="Garamond" panose="02020404030301010803" pitchFamily="18" charset="0"/>
                          <a:ea typeface="+mn-ea"/>
                          <a:cs typeface="+mn-cs"/>
                        </a:rPr>
                        <a:t>•Laboratory evidence of lack of immunity </a:t>
                      </a:r>
                    </a:p>
                    <a:p>
                      <a:pPr algn="just"/>
                      <a:r>
                        <a:rPr lang="en-US" sz="1800" b="0" i="0" kern="1200" dirty="0">
                          <a:solidFill>
                            <a:schemeClr val="dk1"/>
                          </a:solidFill>
                          <a:effectLst/>
                          <a:latin typeface="Garamond" panose="02020404030301010803" pitchFamily="18" charset="0"/>
                          <a:ea typeface="+mn-ea"/>
                          <a:cs typeface="+mn-cs"/>
                        </a:rPr>
                        <a:t>•Laboratory confirmation of disease </a:t>
                      </a:r>
                      <a:endParaRPr lang="en-IN" dirty="0">
                        <a:latin typeface="Garamond" panose="02020404030301010803" pitchFamily="18" charset="0"/>
                      </a:endParaRPr>
                    </a:p>
                  </a:txBody>
                  <a:tcPr/>
                </a:tc>
                <a:tc>
                  <a:txBody>
                    <a:bodyPr/>
                    <a:lstStyle/>
                    <a:p>
                      <a:pPr algn="just"/>
                      <a:r>
                        <a:rPr lang="en-US" sz="1800" b="0" i="0" kern="1200" dirty="0">
                          <a:solidFill>
                            <a:schemeClr val="dk1"/>
                          </a:solidFill>
                          <a:effectLst/>
                          <a:latin typeface="Garamond" panose="02020404030301010803" pitchFamily="18" charset="0"/>
                          <a:ea typeface="+mn-ea"/>
                          <a:cs typeface="+mn-cs"/>
                        </a:rPr>
                        <a:t>2 doses of 0.5 mL SC at 0 &amp; at least 1 month later </a:t>
                      </a:r>
                      <a:endParaRPr lang="en-IN" dirty="0">
                        <a:latin typeface="Garamond" panose="02020404030301010803" pitchFamily="18" charset="0"/>
                      </a:endParaRPr>
                    </a:p>
                  </a:txBody>
                  <a:tcPr/>
                </a:tc>
                <a:extLst>
                  <a:ext uri="{0D108BD9-81ED-4DB2-BD59-A6C34878D82A}">
                    <a16:rowId xmlns="" xmlns:a16="http://schemas.microsoft.com/office/drawing/2014/main" val="1082901005"/>
                  </a:ext>
                </a:extLst>
              </a:tr>
              <a:tr h="1277809">
                <a:tc>
                  <a:txBody>
                    <a:bodyPr/>
                    <a:lstStyle/>
                    <a:p>
                      <a:pPr algn="just"/>
                      <a:r>
                        <a:rPr lang="en-US" sz="1800" b="0" i="0" kern="1200" dirty="0">
                          <a:solidFill>
                            <a:schemeClr val="dk1"/>
                          </a:solidFill>
                          <a:effectLst/>
                          <a:latin typeface="Garamond" panose="02020404030301010803" pitchFamily="18" charset="0"/>
                          <a:ea typeface="+mn-ea"/>
                          <a:cs typeface="+mn-cs"/>
                        </a:rPr>
                        <a:t>Polio</a:t>
                      </a:r>
                      <a:endParaRPr lang="en-IN" dirty="0">
                        <a:latin typeface="Garamond" panose="02020404030301010803" pitchFamily="18" charset="0"/>
                      </a:endParaRPr>
                    </a:p>
                  </a:txBody>
                  <a:tcPr/>
                </a:tc>
                <a:tc>
                  <a:txBody>
                    <a:bodyPr/>
                    <a:lstStyle/>
                    <a:p>
                      <a:pPr algn="just"/>
                      <a:r>
                        <a:rPr lang="en-US" sz="1800" b="0" i="0" kern="1200" dirty="0">
                          <a:solidFill>
                            <a:schemeClr val="dk1"/>
                          </a:solidFill>
                          <a:effectLst/>
                          <a:latin typeface="Garamond" panose="02020404030301010803" pitchFamily="18" charset="0"/>
                          <a:ea typeface="+mn-ea"/>
                          <a:cs typeface="+mn-cs"/>
                        </a:rPr>
                        <a:t>Laboratory and other HCP who come in contact with live virus </a:t>
                      </a:r>
                      <a:endParaRPr lang="en-IN" dirty="0">
                        <a:latin typeface="Garamond" panose="02020404030301010803" pitchFamily="18" charset="0"/>
                      </a:endParaRPr>
                    </a:p>
                  </a:txBody>
                  <a:tcPr/>
                </a:tc>
                <a:tc>
                  <a:txBody>
                    <a:bodyPr/>
                    <a:lstStyle/>
                    <a:p>
                      <a:pPr algn="just"/>
                      <a:r>
                        <a:rPr lang="en-US" sz="1800" b="0" i="0" kern="1200" dirty="0">
                          <a:solidFill>
                            <a:schemeClr val="dk1"/>
                          </a:solidFill>
                          <a:effectLst/>
                          <a:latin typeface="Garamond" panose="02020404030301010803" pitchFamily="18" charset="0"/>
                          <a:ea typeface="+mn-ea"/>
                          <a:cs typeface="+mn-cs"/>
                        </a:rPr>
                        <a:t>3 doses of 0.5 mL SC: </a:t>
                      </a:r>
                    </a:p>
                    <a:p>
                      <a:pPr algn="just"/>
                      <a:r>
                        <a:rPr lang="en-US" sz="1800" b="0" i="0" kern="1200" dirty="0">
                          <a:solidFill>
                            <a:schemeClr val="dk1"/>
                          </a:solidFill>
                          <a:effectLst/>
                          <a:latin typeface="Garamond" panose="02020404030301010803" pitchFamily="18" charset="0"/>
                          <a:ea typeface="+mn-ea"/>
                          <a:cs typeface="+mn-cs"/>
                        </a:rPr>
                        <a:t>•1st two doses 4-8 weeks apart </a:t>
                      </a:r>
                    </a:p>
                    <a:p>
                      <a:pPr algn="just"/>
                      <a:r>
                        <a:rPr lang="en-US" sz="1800" b="0" i="0" kern="1200" dirty="0">
                          <a:solidFill>
                            <a:schemeClr val="dk1"/>
                          </a:solidFill>
                          <a:effectLst/>
                          <a:latin typeface="Garamond" panose="02020404030301010803" pitchFamily="18" charset="0"/>
                          <a:ea typeface="+mn-ea"/>
                          <a:cs typeface="+mn-cs"/>
                        </a:rPr>
                        <a:t>•3rd dose 6-12 months after the 2nd dose.</a:t>
                      </a:r>
                      <a:endParaRPr lang="en-IN" dirty="0">
                        <a:latin typeface="Garamond" panose="02020404030301010803" pitchFamily="18" charset="0"/>
                      </a:endParaRPr>
                    </a:p>
                  </a:txBody>
                  <a:tcPr/>
                </a:tc>
                <a:extLst>
                  <a:ext uri="{0D108BD9-81ED-4DB2-BD59-A6C34878D82A}">
                    <a16:rowId xmlns="" xmlns:a16="http://schemas.microsoft.com/office/drawing/2014/main" val="4199461000"/>
                  </a:ext>
                </a:extLst>
              </a:tr>
            </a:tbl>
          </a:graphicData>
        </a:graphic>
      </p:graphicFrame>
    </p:spTree>
    <p:extLst>
      <p:ext uri="{BB962C8B-B14F-4D97-AF65-F5344CB8AC3E}">
        <p14:creationId xmlns="" xmlns:p14="http://schemas.microsoft.com/office/powerpoint/2010/main" val="3457791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2718ED-7A7A-D8BD-56E8-0FB6C79C8794}"/>
              </a:ext>
            </a:extLst>
          </p:cNvPr>
          <p:cNvSpPr>
            <a:spLocks noGrp="1"/>
          </p:cNvSpPr>
          <p:nvPr>
            <p:ph type="title"/>
          </p:nvPr>
        </p:nvSpPr>
        <p:spPr/>
        <p:txBody>
          <a:bodyPr/>
          <a:lstStyle/>
          <a:p>
            <a:endParaRPr lang="en-IN"/>
          </a:p>
        </p:txBody>
      </p:sp>
      <p:graphicFrame>
        <p:nvGraphicFramePr>
          <p:cNvPr id="4" name="Table 4">
            <a:extLst>
              <a:ext uri="{FF2B5EF4-FFF2-40B4-BE49-F238E27FC236}">
                <a16:creationId xmlns="" xmlns:a16="http://schemas.microsoft.com/office/drawing/2014/main" id="{0B830DFA-9F5A-8CA6-EFD8-D573C965968C}"/>
              </a:ext>
            </a:extLst>
          </p:cNvPr>
          <p:cNvGraphicFramePr>
            <a:graphicFrameLocks noGrp="1"/>
          </p:cNvGraphicFramePr>
          <p:nvPr>
            <p:ph idx="1"/>
            <p:extLst>
              <p:ext uri="{D42A27DB-BD31-4B8C-83A1-F6EECF244321}">
                <p14:modId xmlns="" xmlns:p14="http://schemas.microsoft.com/office/powerpoint/2010/main" val="2576408022"/>
              </p:ext>
            </p:extLst>
          </p:nvPr>
        </p:nvGraphicFramePr>
        <p:xfrm>
          <a:off x="1660850" y="1797277"/>
          <a:ext cx="9069354" cy="4109845"/>
        </p:xfrm>
        <a:graphic>
          <a:graphicData uri="http://schemas.openxmlformats.org/drawingml/2006/table">
            <a:tbl>
              <a:tblPr firstRow="1" bandRow="1">
                <a:tableStyleId>{5C22544A-7EE6-4342-B048-85BDC9FD1C3A}</a:tableStyleId>
              </a:tblPr>
              <a:tblGrid>
                <a:gridCol w="3023118">
                  <a:extLst>
                    <a:ext uri="{9D8B030D-6E8A-4147-A177-3AD203B41FA5}">
                      <a16:colId xmlns="" xmlns:a16="http://schemas.microsoft.com/office/drawing/2014/main" val="1117144102"/>
                    </a:ext>
                  </a:extLst>
                </a:gridCol>
                <a:gridCol w="3023118">
                  <a:extLst>
                    <a:ext uri="{9D8B030D-6E8A-4147-A177-3AD203B41FA5}">
                      <a16:colId xmlns="" xmlns:a16="http://schemas.microsoft.com/office/drawing/2014/main" val="110064935"/>
                    </a:ext>
                  </a:extLst>
                </a:gridCol>
                <a:gridCol w="3023118">
                  <a:extLst>
                    <a:ext uri="{9D8B030D-6E8A-4147-A177-3AD203B41FA5}">
                      <a16:colId xmlns="" xmlns:a16="http://schemas.microsoft.com/office/drawing/2014/main" val="1037412529"/>
                    </a:ext>
                  </a:extLst>
                </a:gridCol>
              </a:tblGrid>
              <a:tr h="532574">
                <a:tc>
                  <a:txBody>
                    <a:bodyPr/>
                    <a:lstStyle/>
                    <a:p>
                      <a:pPr algn="ctr"/>
                      <a:r>
                        <a:rPr lang="en-IN" sz="2400" dirty="0">
                          <a:latin typeface="Garamond" panose="02020404030301010803" pitchFamily="18" charset="0"/>
                        </a:rPr>
                        <a:t>Vaccine</a:t>
                      </a:r>
                    </a:p>
                  </a:txBody>
                  <a:tcPr/>
                </a:tc>
                <a:tc>
                  <a:txBody>
                    <a:bodyPr/>
                    <a:lstStyle/>
                    <a:p>
                      <a:pPr algn="ctr"/>
                      <a:r>
                        <a:rPr lang="en-IN" sz="2400" dirty="0">
                          <a:latin typeface="Garamond" panose="02020404030301010803" pitchFamily="18" charset="0"/>
                        </a:rPr>
                        <a:t>Indication</a:t>
                      </a:r>
                    </a:p>
                  </a:txBody>
                  <a:tcPr/>
                </a:tc>
                <a:tc>
                  <a:txBody>
                    <a:bodyPr/>
                    <a:lstStyle/>
                    <a:p>
                      <a:pPr algn="ctr"/>
                      <a:r>
                        <a:rPr lang="en-IN" sz="2400" dirty="0">
                          <a:latin typeface="Garamond" panose="02020404030301010803" pitchFamily="18" charset="0"/>
                        </a:rPr>
                        <a:t>Schedule</a:t>
                      </a:r>
                    </a:p>
                  </a:txBody>
                  <a:tcPr/>
                </a:tc>
                <a:extLst>
                  <a:ext uri="{0D108BD9-81ED-4DB2-BD59-A6C34878D82A}">
                    <a16:rowId xmlns="" xmlns:a16="http://schemas.microsoft.com/office/drawing/2014/main" val="519230860"/>
                  </a:ext>
                </a:extLst>
              </a:tr>
              <a:tr h="2662871">
                <a:tc>
                  <a:txBody>
                    <a:bodyPr/>
                    <a:lstStyle/>
                    <a:p>
                      <a:pPr algn="just"/>
                      <a:r>
                        <a:rPr lang="en-US" sz="1800" b="0" i="0" kern="1200" dirty="0">
                          <a:solidFill>
                            <a:schemeClr val="dk1"/>
                          </a:solidFill>
                          <a:effectLst/>
                          <a:latin typeface="Garamond" panose="02020404030301010803" pitchFamily="18" charset="0"/>
                          <a:ea typeface="+mn-ea"/>
                          <a:cs typeface="+mn-cs"/>
                        </a:rPr>
                        <a:t>Varicella</a:t>
                      </a:r>
                      <a:endParaRPr lang="en-IN" dirty="0">
                        <a:latin typeface="Garamond" panose="02020404030301010803" pitchFamily="18" charset="0"/>
                      </a:endParaRPr>
                    </a:p>
                  </a:txBody>
                  <a:tcPr/>
                </a:tc>
                <a:tc>
                  <a:txBody>
                    <a:bodyPr/>
                    <a:lstStyle/>
                    <a:p>
                      <a:pPr algn="just"/>
                      <a:r>
                        <a:rPr lang="en-US" sz="1800" b="0" i="0" kern="1200" dirty="0">
                          <a:solidFill>
                            <a:schemeClr val="dk1"/>
                          </a:solidFill>
                          <a:effectLst/>
                          <a:latin typeface="Garamond" panose="02020404030301010803" pitchFamily="18" charset="0"/>
                          <a:ea typeface="+mn-ea"/>
                          <a:cs typeface="+mn-cs"/>
                        </a:rPr>
                        <a:t>Adults with no proof of immunity: </a:t>
                      </a:r>
                    </a:p>
                    <a:p>
                      <a:pPr algn="just"/>
                      <a:r>
                        <a:rPr lang="en-US" sz="1800" b="0" i="0" kern="1200" dirty="0">
                          <a:solidFill>
                            <a:schemeClr val="dk1"/>
                          </a:solidFill>
                          <a:effectLst/>
                          <a:latin typeface="Garamond" panose="02020404030301010803" pitchFamily="18" charset="0"/>
                          <a:ea typeface="+mn-ea"/>
                          <a:cs typeface="+mn-cs"/>
                        </a:rPr>
                        <a:t>•Laboratory evidence of lack of immunity </a:t>
                      </a:r>
                    </a:p>
                    <a:p>
                      <a:pPr algn="just"/>
                      <a:r>
                        <a:rPr lang="en-US" sz="1800" b="0" i="0" kern="1200" dirty="0">
                          <a:solidFill>
                            <a:schemeClr val="dk1"/>
                          </a:solidFill>
                          <a:effectLst/>
                          <a:latin typeface="Garamond" panose="02020404030301010803" pitchFamily="18" charset="0"/>
                          <a:ea typeface="+mn-ea"/>
                          <a:cs typeface="+mn-cs"/>
                        </a:rPr>
                        <a:t>•HX of clinically diagnosed or verified varicella/zoster •Documentation of vaccination</a:t>
                      </a:r>
                      <a:endParaRPr lang="en-IN" dirty="0">
                        <a:latin typeface="Garamond" panose="02020404030301010803" pitchFamily="18" charset="0"/>
                      </a:endParaRPr>
                    </a:p>
                  </a:txBody>
                  <a:tcPr/>
                </a:tc>
                <a:tc>
                  <a:txBody>
                    <a:bodyPr/>
                    <a:lstStyle/>
                    <a:p>
                      <a:pPr algn="just"/>
                      <a:r>
                        <a:rPr lang="en-US" sz="1800" b="0" i="0" kern="1200" dirty="0">
                          <a:solidFill>
                            <a:schemeClr val="dk1"/>
                          </a:solidFill>
                          <a:effectLst/>
                          <a:latin typeface="Garamond" panose="02020404030301010803" pitchFamily="18" charset="0"/>
                          <a:ea typeface="+mn-ea"/>
                          <a:cs typeface="+mn-cs"/>
                        </a:rPr>
                        <a:t>2doses of 0.5 mL SC at </a:t>
                      </a:r>
                    </a:p>
                    <a:p>
                      <a:pPr algn="just"/>
                      <a:r>
                        <a:rPr lang="en-US" sz="1800" b="0" i="0" kern="1200" dirty="0">
                          <a:solidFill>
                            <a:schemeClr val="dk1"/>
                          </a:solidFill>
                          <a:effectLst/>
                          <a:latin typeface="Garamond" panose="02020404030301010803" pitchFamily="18" charset="0"/>
                          <a:ea typeface="+mn-ea"/>
                          <a:cs typeface="+mn-cs"/>
                        </a:rPr>
                        <a:t>time 0 weeks &amp; 4-8 weeks later </a:t>
                      </a:r>
                      <a:endParaRPr lang="en-IN" dirty="0">
                        <a:latin typeface="Garamond" panose="02020404030301010803" pitchFamily="18" charset="0"/>
                      </a:endParaRPr>
                    </a:p>
                  </a:txBody>
                  <a:tcPr/>
                </a:tc>
                <a:extLst>
                  <a:ext uri="{0D108BD9-81ED-4DB2-BD59-A6C34878D82A}">
                    <a16:rowId xmlns="" xmlns:a16="http://schemas.microsoft.com/office/drawing/2014/main" val="3061936622"/>
                  </a:ext>
                </a:extLst>
              </a:tr>
              <a:tr h="745604">
                <a:tc>
                  <a:txBody>
                    <a:bodyPr/>
                    <a:lstStyle/>
                    <a:p>
                      <a:pPr algn="just"/>
                      <a:r>
                        <a:rPr lang="en-US" sz="1800" b="0" i="0" kern="1200" dirty="0">
                          <a:solidFill>
                            <a:schemeClr val="dk1"/>
                          </a:solidFill>
                          <a:effectLst/>
                          <a:latin typeface="Garamond" panose="02020404030301010803" pitchFamily="18" charset="0"/>
                          <a:ea typeface="+mn-ea"/>
                          <a:cs typeface="+mn-cs"/>
                        </a:rPr>
                        <a:t>TDAP</a:t>
                      </a:r>
                    </a:p>
                    <a:p>
                      <a:pPr algn="just"/>
                      <a:r>
                        <a:rPr lang="en-US" sz="1800" b="0" i="0" kern="1200" dirty="0">
                          <a:solidFill>
                            <a:schemeClr val="dk1"/>
                          </a:solidFill>
                          <a:effectLst/>
                          <a:latin typeface="Garamond" panose="02020404030301010803" pitchFamily="18" charset="0"/>
                          <a:ea typeface="+mn-ea"/>
                          <a:cs typeface="+mn-cs"/>
                        </a:rPr>
                        <a:t>(combined Tetanus, Diphtheria and Acellular Pertussis)</a:t>
                      </a:r>
                      <a:endParaRPr lang="en-IN" dirty="0">
                        <a:latin typeface="Garamond" panose="02020404030301010803" pitchFamily="18" charset="0"/>
                      </a:endParaRPr>
                    </a:p>
                  </a:txBody>
                  <a:tcPr/>
                </a:tc>
                <a:tc>
                  <a:txBody>
                    <a:bodyPr/>
                    <a:lstStyle/>
                    <a:p>
                      <a:pPr algn="just"/>
                      <a:r>
                        <a:rPr lang="en-US" sz="1800" b="0" i="0" kern="1200" dirty="0">
                          <a:solidFill>
                            <a:schemeClr val="dk1"/>
                          </a:solidFill>
                          <a:effectLst/>
                          <a:latin typeface="Garamond" panose="02020404030301010803" pitchFamily="18" charset="0"/>
                          <a:ea typeface="+mn-ea"/>
                          <a:cs typeface="+mn-cs"/>
                        </a:rPr>
                        <a:t>HCP with direct patient contact</a:t>
                      </a:r>
                      <a:endParaRPr lang="en-IN" dirty="0">
                        <a:latin typeface="Garamond" panose="02020404030301010803" pitchFamily="18" charset="0"/>
                      </a:endParaRPr>
                    </a:p>
                  </a:txBody>
                  <a:tcPr/>
                </a:tc>
                <a:tc>
                  <a:txBody>
                    <a:bodyPr/>
                    <a:lstStyle/>
                    <a:p>
                      <a:pPr algn="just"/>
                      <a:r>
                        <a:rPr lang="en-US" sz="1800" b="0" i="0" kern="1200" dirty="0">
                          <a:solidFill>
                            <a:schemeClr val="dk1"/>
                          </a:solidFill>
                          <a:effectLst/>
                          <a:latin typeface="Garamond" panose="02020404030301010803" pitchFamily="18" charset="0"/>
                          <a:ea typeface="+mn-ea"/>
                          <a:cs typeface="+mn-cs"/>
                        </a:rPr>
                        <a:t>0.5mL IM one-time dose</a:t>
                      </a:r>
                      <a:endParaRPr lang="en-IN" dirty="0">
                        <a:latin typeface="Garamond" panose="02020404030301010803" pitchFamily="18" charset="0"/>
                      </a:endParaRPr>
                    </a:p>
                  </a:txBody>
                  <a:tcPr/>
                </a:tc>
                <a:extLst>
                  <a:ext uri="{0D108BD9-81ED-4DB2-BD59-A6C34878D82A}">
                    <a16:rowId xmlns="" xmlns:a16="http://schemas.microsoft.com/office/drawing/2014/main" val="3218180231"/>
                  </a:ext>
                </a:extLst>
              </a:tr>
            </a:tbl>
          </a:graphicData>
        </a:graphic>
      </p:graphicFrame>
    </p:spTree>
    <p:extLst>
      <p:ext uri="{BB962C8B-B14F-4D97-AF65-F5344CB8AC3E}">
        <p14:creationId xmlns="" xmlns:p14="http://schemas.microsoft.com/office/powerpoint/2010/main" val="1407295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7471CE0-18BB-17F8-8735-FCDA6BC55E3B}"/>
              </a:ext>
            </a:extLst>
          </p:cNvPr>
          <p:cNvPicPr>
            <a:picLocks noChangeAspect="1"/>
          </p:cNvPicPr>
          <p:nvPr/>
        </p:nvPicPr>
        <p:blipFill rotWithShape="1">
          <a:blip r:embed="rId2"/>
          <a:srcRect b="7499"/>
          <a:stretch/>
        </p:blipFill>
        <p:spPr>
          <a:xfrm>
            <a:off x="0" y="0"/>
            <a:ext cx="12191999" cy="6858000"/>
          </a:xfrm>
          <a:prstGeom prst="rect">
            <a:avLst/>
          </a:prstGeom>
        </p:spPr>
      </p:pic>
    </p:spTree>
    <p:extLst>
      <p:ext uri="{BB962C8B-B14F-4D97-AF65-F5344CB8AC3E}">
        <p14:creationId xmlns="" xmlns:p14="http://schemas.microsoft.com/office/powerpoint/2010/main" val="45279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38467-5454-411B-9E6E-7DED225E2068}"/>
              </a:ext>
            </a:extLst>
          </p:cNvPr>
          <p:cNvSpPr>
            <a:spLocks noGrp="1"/>
          </p:cNvSpPr>
          <p:nvPr>
            <p:ph type="title"/>
          </p:nvPr>
        </p:nvSpPr>
        <p:spPr/>
        <p:txBody>
          <a:bodyPr>
            <a:normAutofit/>
          </a:bodyPr>
          <a:lstStyle/>
          <a:p>
            <a:r>
              <a:rPr lang="en-IN" dirty="0">
                <a:solidFill>
                  <a:schemeClr val="tx1">
                    <a:lumMod val="85000"/>
                  </a:schemeClr>
                </a:solidFill>
                <a:effectLst/>
                <a:latin typeface="Garamond" panose="02020404030301010803" pitchFamily="18" charset="0"/>
              </a:rPr>
              <a:t>DEFINITION</a:t>
            </a:r>
            <a:r>
              <a:rPr lang="en-IN" sz="2400" dirty="0">
                <a:solidFill>
                  <a:schemeClr val="tx1">
                    <a:lumMod val="85000"/>
                  </a:schemeClr>
                </a:solidFill>
                <a:effectLst/>
                <a:latin typeface="Garamond" panose="02020404030301010803" pitchFamily="18" charset="0"/>
              </a:rPr>
              <a:t> Cont. </a:t>
            </a:r>
          </a:p>
        </p:txBody>
      </p:sp>
      <p:sp>
        <p:nvSpPr>
          <p:cNvPr id="3" name="Content Placeholder 2">
            <a:extLst>
              <a:ext uri="{FF2B5EF4-FFF2-40B4-BE49-F238E27FC236}">
                <a16:creationId xmlns="" xmlns:a16="http://schemas.microsoft.com/office/drawing/2014/main" id="{1B23227C-3348-4BE8-B921-4E564F9EBBA5}"/>
              </a:ext>
            </a:extLst>
          </p:cNvPr>
          <p:cNvSpPr>
            <a:spLocks noGrp="1"/>
          </p:cNvSpPr>
          <p:nvPr>
            <p:ph idx="1"/>
          </p:nvPr>
        </p:nvSpPr>
        <p:spPr/>
        <p:txBody>
          <a:bodyPr/>
          <a:lstStyle/>
          <a:p>
            <a:pPr algn="just">
              <a:buFont typeface="Wingdings" panose="05000000000000000000" pitchFamily="2" charset="2"/>
              <a:buChar char="q"/>
            </a:pPr>
            <a:r>
              <a:rPr lang="en-US" sz="2400" dirty="0">
                <a:latin typeface="Garamond" panose="02020404030301010803" pitchFamily="18" charset="0"/>
              </a:rPr>
              <a:t>It also includes </a:t>
            </a:r>
          </a:p>
          <a:p>
            <a:pPr lvl="1" algn="just">
              <a:buFont typeface="Wingdings" panose="05000000000000000000" pitchFamily="2" charset="2"/>
              <a:buChar char="ü"/>
            </a:pPr>
            <a:r>
              <a:rPr lang="en-US" sz="2400" dirty="0">
                <a:latin typeface="Garamond" panose="02020404030301010803" pitchFamily="18" charset="0"/>
              </a:rPr>
              <a:t>Infections appearing after discharge and </a:t>
            </a:r>
          </a:p>
          <a:p>
            <a:pPr lvl="1" algn="just">
              <a:buFont typeface="Wingdings" panose="05000000000000000000" pitchFamily="2" charset="2"/>
              <a:buChar char="ü"/>
            </a:pPr>
            <a:r>
              <a:rPr lang="en-US" sz="2400" dirty="0">
                <a:latin typeface="Garamond" panose="02020404030301010803" pitchFamily="18" charset="0"/>
              </a:rPr>
              <a:t>Occupational infections among healthcare workers.</a:t>
            </a:r>
          </a:p>
          <a:p>
            <a:pPr algn="just">
              <a:buFont typeface="Wingdings" panose="05000000000000000000" pitchFamily="2" charset="2"/>
              <a:buChar char="q"/>
            </a:pPr>
            <a:r>
              <a:rPr lang="en-US" sz="2400" dirty="0">
                <a:latin typeface="Garamond" panose="02020404030301010803" pitchFamily="18" charset="0"/>
              </a:rPr>
              <a:t>It does not include </a:t>
            </a:r>
          </a:p>
          <a:p>
            <a:pPr lvl="1" algn="just">
              <a:buFont typeface="Wingdings" panose="05000000000000000000" pitchFamily="2" charset="2"/>
              <a:buChar char="ü"/>
            </a:pPr>
            <a:r>
              <a:rPr lang="en-US" sz="2400" dirty="0">
                <a:latin typeface="Garamond" panose="02020404030301010803" pitchFamily="18" charset="0"/>
              </a:rPr>
              <a:t>Colonization or </a:t>
            </a:r>
          </a:p>
          <a:p>
            <a:pPr lvl="1" algn="just">
              <a:buFont typeface="Wingdings" panose="05000000000000000000" pitchFamily="2" charset="2"/>
              <a:buChar char="ü"/>
            </a:pPr>
            <a:r>
              <a:rPr lang="en-US" sz="2400" dirty="0">
                <a:latin typeface="Garamond" panose="02020404030301010803" pitchFamily="18" charset="0"/>
              </a:rPr>
              <a:t>Inflammation resulting from tissue response to injury or non‑infectious agents.</a:t>
            </a:r>
            <a:endParaRPr lang="en-IN" sz="2400" dirty="0">
              <a:latin typeface="Garamond" panose="02020404030301010803" pitchFamily="18" charset="0"/>
            </a:endParaRPr>
          </a:p>
          <a:p>
            <a:pPr>
              <a:buFont typeface="Wingdings" panose="05000000000000000000" pitchFamily="2" charset="2"/>
              <a:buChar char="q"/>
            </a:pPr>
            <a:endParaRPr lang="en-IN" dirty="0"/>
          </a:p>
        </p:txBody>
      </p:sp>
    </p:spTree>
    <p:extLst>
      <p:ext uri="{BB962C8B-B14F-4D97-AF65-F5344CB8AC3E}">
        <p14:creationId xmlns="" xmlns:p14="http://schemas.microsoft.com/office/powerpoint/2010/main" val="1747329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latin typeface="Garamond" panose="02020404030301010803" pitchFamily="18" charset="0"/>
              </a:rPr>
              <a:t>Factors  Affecting HAI</a:t>
            </a:r>
          </a:p>
        </p:txBody>
      </p:sp>
      <p:sp>
        <p:nvSpPr>
          <p:cNvPr id="3" name="Content Placeholder 2"/>
          <p:cNvSpPr>
            <a:spLocks noGrp="1"/>
          </p:cNvSpPr>
          <p:nvPr>
            <p:ph idx="1"/>
          </p:nvPr>
        </p:nvSpPr>
        <p:spPr>
          <a:xfrm>
            <a:off x="685801" y="1757779"/>
            <a:ext cx="10131425" cy="4918229"/>
          </a:xfrm>
        </p:spPr>
        <p:txBody>
          <a:bodyPr/>
          <a:lstStyle/>
          <a:p>
            <a:r>
              <a:rPr lang="en-US" sz="2400" dirty="0">
                <a:latin typeface="Garamond" panose="02020404030301010803" pitchFamily="18" charset="0"/>
              </a:rPr>
              <a:t>Immune status</a:t>
            </a:r>
          </a:p>
          <a:p>
            <a:r>
              <a:rPr lang="en-US" sz="2400" dirty="0">
                <a:latin typeface="Garamond" panose="02020404030301010803" pitchFamily="18" charset="0"/>
              </a:rPr>
              <a:t>Hospital environment</a:t>
            </a:r>
          </a:p>
          <a:p>
            <a:r>
              <a:rPr lang="en-US" sz="2400" dirty="0">
                <a:latin typeface="Garamond" panose="02020404030301010803" pitchFamily="18" charset="0"/>
              </a:rPr>
              <a:t>Hospital organisms</a:t>
            </a:r>
          </a:p>
          <a:p>
            <a:r>
              <a:rPr lang="en-US" sz="2400" dirty="0">
                <a:latin typeface="Garamond" panose="02020404030301010803" pitchFamily="18" charset="0"/>
              </a:rPr>
              <a:t>Diagnostic or therapeutic interventions</a:t>
            </a:r>
          </a:p>
          <a:p>
            <a:r>
              <a:rPr lang="en-US" sz="2400" dirty="0">
                <a:latin typeface="Garamond" panose="02020404030301010803" pitchFamily="18" charset="0"/>
              </a:rPr>
              <a:t>Transfusion </a:t>
            </a:r>
          </a:p>
          <a:p>
            <a:r>
              <a:rPr lang="en-US" sz="2400" dirty="0">
                <a:latin typeface="Garamond" panose="02020404030301010803" pitchFamily="18" charset="0"/>
              </a:rPr>
              <a:t>Poor hospital administration </a:t>
            </a:r>
          </a:p>
          <a:p>
            <a:endParaRPr lang="en-US" dirty="0">
              <a:latin typeface="Garamond" panose="02020404030301010803" pitchFamily="18" charset="0"/>
            </a:endParaRPr>
          </a:p>
        </p:txBody>
      </p:sp>
    </p:spTree>
    <p:extLst>
      <p:ext uri="{BB962C8B-B14F-4D97-AF65-F5344CB8AC3E}">
        <p14:creationId xmlns="" xmlns:p14="http://schemas.microsoft.com/office/powerpoint/2010/main" val="8379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12" y="210104"/>
            <a:ext cx="10131425" cy="1456267"/>
          </a:xfrm>
        </p:spPr>
        <p:txBody>
          <a:bodyPr>
            <a:normAutofit/>
          </a:bodyPr>
          <a:lstStyle/>
          <a:p>
            <a:r>
              <a:rPr lang="en-US" b="1" dirty="0">
                <a:effectLst/>
                <a:latin typeface="Garamond" panose="02020404030301010803" pitchFamily="18" charset="0"/>
              </a:rPr>
              <a:t>Sources of HAI </a:t>
            </a:r>
          </a:p>
        </p:txBody>
      </p:sp>
      <p:sp>
        <p:nvSpPr>
          <p:cNvPr id="3" name="Content Placeholder 2"/>
          <p:cNvSpPr>
            <a:spLocks noGrp="1"/>
          </p:cNvSpPr>
          <p:nvPr>
            <p:ph idx="1"/>
          </p:nvPr>
        </p:nvSpPr>
        <p:spPr>
          <a:xfrm>
            <a:off x="232628" y="1745776"/>
            <a:ext cx="11726743" cy="4243526"/>
          </a:xfrm>
        </p:spPr>
        <p:txBody>
          <a:bodyPr>
            <a:normAutofit/>
          </a:bodyPr>
          <a:lstStyle/>
          <a:p>
            <a:pPr algn="just"/>
            <a:r>
              <a:rPr lang="en-US" sz="2400" dirty="0">
                <a:effectLst/>
                <a:latin typeface="Garamond" panose="02020404030301010803" pitchFamily="18" charset="0"/>
              </a:rPr>
              <a:t>Endogenous source- patient’s own flora</a:t>
            </a:r>
          </a:p>
          <a:p>
            <a:pPr marL="0" indent="0" algn="just">
              <a:buNone/>
            </a:pPr>
            <a:r>
              <a:rPr lang="en-US" sz="2400" dirty="0">
                <a:effectLst/>
                <a:latin typeface="Garamond" panose="02020404030301010803" pitchFamily="18" charset="0"/>
              </a:rPr>
              <a:t> </a:t>
            </a:r>
          </a:p>
          <a:p>
            <a:pPr algn="just"/>
            <a:r>
              <a:rPr lang="en-US" sz="2400" dirty="0">
                <a:effectLst/>
                <a:latin typeface="Garamond" panose="02020404030301010803" pitchFamily="18" charset="0"/>
              </a:rPr>
              <a:t>Exogenous source</a:t>
            </a:r>
          </a:p>
          <a:p>
            <a:pPr lvl="1" algn="just">
              <a:buFont typeface="Courier New" panose="02070309020205020404" pitchFamily="49" charset="0"/>
              <a:buChar char="o"/>
            </a:pPr>
            <a:r>
              <a:rPr lang="en-US" sz="2400" dirty="0">
                <a:effectLst/>
                <a:latin typeface="Garamond" panose="02020404030301010803" pitchFamily="18" charset="0"/>
              </a:rPr>
              <a:t>Environmental sources </a:t>
            </a:r>
          </a:p>
          <a:p>
            <a:pPr lvl="1" algn="just">
              <a:buFont typeface="Courier New" panose="02070309020205020404" pitchFamily="49" charset="0"/>
              <a:buChar char="o"/>
            </a:pPr>
            <a:r>
              <a:rPr lang="en-US" sz="2400" dirty="0">
                <a:effectLst/>
                <a:latin typeface="Garamond" panose="02020404030301010803" pitchFamily="18" charset="0"/>
              </a:rPr>
              <a:t>Health care workers </a:t>
            </a:r>
          </a:p>
          <a:p>
            <a:pPr lvl="1" algn="just">
              <a:buFont typeface="Courier New" panose="02070309020205020404" pitchFamily="49" charset="0"/>
              <a:buChar char="o"/>
            </a:pPr>
            <a:r>
              <a:rPr lang="en-US" sz="2400" dirty="0">
                <a:effectLst/>
                <a:latin typeface="Garamond" panose="02020404030301010803" pitchFamily="18" charset="0"/>
              </a:rPr>
              <a:t>Other patients </a:t>
            </a:r>
          </a:p>
        </p:txBody>
      </p:sp>
    </p:spTree>
    <p:extLst>
      <p:ext uri="{BB962C8B-B14F-4D97-AF65-F5344CB8AC3E}">
        <p14:creationId xmlns="" xmlns:p14="http://schemas.microsoft.com/office/powerpoint/2010/main" val="361517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latin typeface="Garamond" panose="02020404030301010803" pitchFamily="18" charset="0"/>
              </a:rPr>
              <a:t>MAJOR TYPES OF HAIs </a:t>
            </a:r>
          </a:p>
        </p:txBody>
      </p:sp>
      <p:sp>
        <p:nvSpPr>
          <p:cNvPr id="3" name="Content Placeholder 2"/>
          <p:cNvSpPr>
            <a:spLocks noGrp="1"/>
          </p:cNvSpPr>
          <p:nvPr>
            <p:ph idx="1"/>
          </p:nvPr>
        </p:nvSpPr>
        <p:spPr>
          <a:xfrm>
            <a:off x="593296" y="2111946"/>
            <a:ext cx="10994760" cy="3715340"/>
          </a:xfrm>
        </p:spPr>
        <p:txBody>
          <a:bodyPr>
            <a:normAutofit/>
          </a:bodyPr>
          <a:lstStyle/>
          <a:p>
            <a:r>
              <a:rPr lang="en-US" sz="2800" dirty="0">
                <a:latin typeface="Garamond" panose="02020404030301010803" pitchFamily="18" charset="0"/>
              </a:rPr>
              <a:t>Catheter-associated urinary tract infection (CAUTI)</a:t>
            </a:r>
          </a:p>
          <a:p>
            <a:r>
              <a:rPr lang="en-US" sz="2800" dirty="0">
                <a:latin typeface="Garamond" panose="02020404030301010803" pitchFamily="18" charset="0"/>
              </a:rPr>
              <a:t>Central line-associated blood stream infection (CLABSI) </a:t>
            </a:r>
          </a:p>
          <a:p>
            <a:r>
              <a:rPr lang="en-US" sz="2800" dirty="0">
                <a:latin typeface="Garamond" panose="02020404030301010803" pitchFamily="18" charset="0"/>
              </a:rPr>
              <a:t>Ventilator-associated pneumonia (VAP)</a:t>
            </a:r>
          </a:p>
          <a:p>
            <a:r>
              <a:rPr lang="fr-FR" sz="2800" dirty="0">
                <a:latin typeface="Garamond" panose="02020404030301010803" pitchFamily="18" charset="0"/>
              </a:rPr>
              <a:t>Surgical site infection (SSI).</a:t>
            </a:r>
          </a:p>
          <a:p>
            <a:endParaRPr lang="en-US" dirty="0">
              <a:latin typeface="Garamond" panose="02020404030301010803" pitchFamily="18" charset="0"/>
            </a:endParaRPr>
          </a:p>
        </p:txBody>
      </p:sp>
    </p:spTree>
    <p:extLst>
      <p:ext uri="{BB962C8B-B14F-4D97-AF65-F5344CB8AC3E}">
        <p14:creationId xmlns="" xmlns:p14="http://schemas.microsoft.com/office/powerpoint/2010/main" val="326672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45" y="139083"/>
            <a:ext cx="10131425" cy="1456267"/>
          </a:xfrm>
        </p:spPr>
        <p:txBody>
          <a:bodyPr>
            <a:normAutofit/>
          </a:bodyPr>
          <a:lstStyle/>
          <a:p>
            <a:r>
              <a:rPr lang="en-US" b="1" dirty="0">
                <a:effectLst/>
                <a:latin typeface="Garamond" panose="02020404030301010803" pitchFamily="18" charset="0"/>
              </a:rPr>
              <a:t>Prevention of HAI</a:t>
            </a:r>
          </a:p>
        </p:txBody>
      </p:sp>
      <p:sp>
        <p:nvSpPr>
          <p:cNvPr id="3" name="Content Placeholder 2"/>
          <p:cNvSpPr>
            <a:spLocks noGrp="1"/>
          </p:cNvSpPr>
          <p:nvPr>
            <p:ph idx="1"/>
          </p:nvPr>
        </p:nvSpPr>
        <p:spPr>
          <a:xfrm>
            <a:off x="95703" y="2003002"/>
            <a:ext cx="12000593" cy="3709666"/>
          </a:xfrm>
        </p:spPr>
        <p:txBody>
          <a:bodyPr>
            <a:normAutofit/>
          </a:bodyPr>
          <a:lstStyle/>
          <a:p>
            <a:r>
              <a:rPr lang="en-US" sz="2800" dirty="0">
                <a:latin typeface="Garamond" panose="02020404030301010803" pitchFamily="18" charset="0"/>
              </a:rPr>
              <a:t>The preventive measures for HAIs can be broadly categorized into:</a:t>
            </a:r>
          </a:p>
          <a:p>
            <a:pPr lvl="1">
              <a:buFont typeface="Courier New" panose="02070309020205020404" pitchFamily="49" charset="0"/>
              <a:buChar char="o"/>
            </a:pPr>
            <a:r>
              <a:rPr lang="en-US" sz="2800" dirty="0">
                <a:latin typeface="Garamond" panose="02020404030301010803" pitchFamily="18" charset="0"/>
              </a:rPr>
              <a:t>Standard precautions </a:t>
            </a:r>
          </a:p>
          <a:p>
            <a:pPr lvl="1">
              <a:buFont typeface="Courier New" panose="02070309020205020404" pitchFamily="49" charset="0"/>
              <a:buChar char="o"/>
            </a:pPr>
            <a:r>
              <a:rPr lang="en-US" sz="2800" dirty="0">
                <a:latin typeface="Garamond" panose="02020404030301010803" pitchFamily="18" charset="0"/>
              </a:rPr>
              <a:t>Transmission-based or specific precautions.</a:t>
            </a:r>
          </a:p>
        </p:txBody>
      </p:sp>
    </p:spTree>
    <p:extLst>
      <p:ext uri="{BB962C8B-B14F-4D97-AF65-F5344CB8AC3E}">
        <p14:creationId xmlns="" xmlns:p14="http://schemas.microsoft.com/office/powerpoint/2010/main" val="62554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latin typeface="Garamond" panose="02020404030301010803" pitchFamily="18" charset="0"/>
                <a:cs typeface="Times New Roman" panose="02020603050405020304" pitchFamily="18" charset="0"/>
              </a:rPr>
              <a:t>Standard Precautions</a:t>
            </a:r>
            <a:endParaRPr lang="en-US" b="1" dirty="0">
              <a:effectLst/>
              <a:latin typeface="Garamond" panose="02020404030301010803"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2400" dirty="0">
                <a:effectLst/>
                <a:latin typeface="Garamond" panose="02020404030301010803" pitchFamily="18" charset="0"/>
                <a:cs typeface="Times New Roman" panose="02020603050405020304" pitchFamily="18" charset="0"/>
              </a:rPr>
              <a:t>Set of work practices used to minimize transmission of HAIs.</a:t>
            </a:r>
          </a:p>
          <a:p>
            <a:pPr algn="just">
              <a:lnSpc>
                <a:spcPct val="150000"/>
              </a:lnSpc>
            </a:pPr>
            <a:r>
              <a:rPr lang="en-IN" sz="2400" dirty="0">
                <a:effectLst/>
                <a:latin typeface="Garamond" panose="02020404030301010803" pitchFamily="18" charset="0"/>
              </a:rPr>
              <a:t>Measures to be used when providing care to/handling –</a:t>
            </a:r>
          </a:p>
          <a:p>
            <a:pPr lvl="1" algn="just">
              <a:lnSpc>
                <a:spcPct val="150000"/>
              </a:lnSpc>
              <a:buFont typeface="Courier New" panose="02070309020205020404" pitchFamily="49" charset="0"/>
              <a:buChar char="o"/>
            </a:pPr>
            <a:r>
              <a:rPr lang="en-IN" sz="2400" dirty="0">
                <a:effectLst/>
                <a:latin typeface="Garamond" panose="02020404030301010803" pitchFamily="18" charset="0"/>
              </a:rPr>
              <a:t>All individuals</a:t>
            </a:r>
          </a:p>
          <a:p>
            <a:pPr lvl="1" algn="just">
              <a:lnSpc>
                <a:spcPct val="150000"/>
              </a:lnSpc>
              <a:buFont typeface="Courier New" panose="02070309020205020404" pitchFamily="49" charset="0"/>
              <a:buChar char="o"/>
            </a:pPr>
            <a:r>
              <a:rPr lang="en-IN" sz="2400" dirty="0">
                <a:effectLst/>
                <a:latin typeface="Garamond" panose="02020404030301010803" pitchFamily="18" charset="0"/>
              </a:rPr>
              <a:t>All specimens (blood or body fluids)</a:t>
            </a:r>
            <a:endParaRPr lang="en-US" sz="2400" dirty="0">
              <a:effectLst/>
              <a:latin typeface="Garamond" panose="02020404030301010803" pitchFamily="18" charset="0"/>
            </a:endParaRPr>
          </a:p>
          <a:p>
            <a:pPr lvl="1" algn="just">
              <a:lnSpc>
                <a:spcPct val="150000"/>
              </a:lnSpc>
              <a:buFont typeface="Courier New" panose="02070309020205020404" pitchFamily="49" charset="0"/>
              <a:buChar char="o"/>
            </a:pPr>
            <a:r>
              <a:rPr lang="en-IN" sz="2400" dirty="0">
                <a:effectLst/>
                <a:latin typeface="Garamond" panose="02020404030301010803" pitchFamily="18" charset="0"/>
              </a:rPr>
              <a:t>All needles and sharps</a:t>
            </a:r>
            <a:endParaRPr lang="en-US" sz="2400" dirty="0">
              <a:effectLst/>
              <a:latin typeface="Garamond" panose="02020404030301010803" pitchFamily="18" charset="0"/>
            </a:endParaRPr>
          </a:p>
          <a:p>
            <a:pPr algn="just"/>
            <a:endParaRPr lang="en-US" dirty="0">
              <a:effectLst/>
              <a:latin typeface="Garamond" panose="02020404030301010803" pitchFamily="18" charset="0"/>
            </a:endParaRPr>
          </a:p>
        </p:txBody>
      </p:sp>
    </p:spTree>
    <p:extLst>
      <p:ext uri="{BB962C8B-B14F-4D97-AF65-F5344CB8AC3E}">
        <p14:creationId xmlns="" xmlns:p14="http://schemas.microsoft.com/office/powerpoint/2010/main" val="2749803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414</TotalTime>
  <Words>1710</Words>
  <Application>Microsoft Office PowerPoint</Application>
  <PresentationFormat>Custom</PresentationFormat>
  <Paragraphs>321</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Slate</vt:lpstr>
      <vt:lpstr>Prevention of Hospital-Acquired Infections</vt:lpstr>
      <vt:lpstr>Learning objectives</vt:lpstr>
      <vt:lpstr>DEFINITION ( Hospital Acquired Infections= Nosocomial Infections= Healthcare Associated Infections )</vt:lpstr>
      <vt:lpstr>DEFINITION Cont. </vt:lpstr>
      <vt:lpstr>Factors  Affecting HAI</vt:lpstr>
      <vt:lpstr>Sources of HAI </vt:lpstr>
      <vt:lpstr>MAJOR TYPES OF HAIs </vt:lpstr>
      <vt:lpstr>Prevention of HAI</vt:lpstr>
      <vt:lpstr>Standard Precautions</vt:lpstr>
      <vt:lpstr>Components of Standard Precautions</vt:lpstr>
      <vt:lpstr>Hand Hygiene </vt:lpstr>
      <vt:lpstr>Types of Hand Hygiene Methods- Hand Rub </vt:lpstr>
      <vt:lpstr> Types of Hand Hygiene Methods- Hand Wash </vt:lpstr>
      <vt:lpstr>Five Moments for Hand Hygiene</vt:lpstr>
      <vt:lpstr>Steps of hand rubbing and hand washing (WHO)</vt:lpstr>
      <vt:lpstr>Personal Protective Equipment (PPE)</vt:lpstr>
      <vt:lpstr>Personal protective equipment (PPE) </vt:lpstr>
      <vt:lpstr>Personal protective equipment (PPE) </vt:lpstr>
      <vt:lpstr>Personal protective equipment (PPE) </vt:lpstr>
      <vt:lpstr>Selection of appropriate PPE</vt:lpstr>
      <vt:lpstr> Donning and Doffing </vt:lpstr>
      <vt:lpstr> Spill management for blood and body fluids </vt:lpstr>
      <vt:lpstr> Respiratory hygiene and cough etiquette </vt:lpstr>
      <vt:lpstr> Respiratory hygiene and cough etiquette </vt:lpstr>
      <vt:lpstr> Transmission-based precautions  (specific precautions)</vt:lpstr>
      <vt:lpstr>Specific precautions</vt:lpstr>
      <vt:lpstr>Specific precautions</vt:lpstr>
      <vt:lpstr>Specific precautions</vt:lpstr>
      <vt:lpstr>Organizational Structure of HAI (Hospital infection control committee)</vt:lpstr>
      <vt:lpstr>HICC Activities </vt:lpstr>
      <vt:lpstr>HAI SURVEILLANCE (FYI)</vt:lpstr>
      <vt:lpstr>Hospital-acquired infection surveillance(FYI) </vt:lpstr>
      <vt:lpstr>Vaccination of Healthcare Workers</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Hospital-Acquired Infections</dc:title>
  <dc:creator>Dr. Nirali Shah</dc:creator>
  <cp:lastModifiedBy>User</cp:lastModifiedBy>
  <cp:revision>31</cp:revision>
  <dcterms:created xsi:type="dcterms:W3CDTF">2019-08-19T13:56:00Z</dcterms:created>
  <dcterms:modified xsi:type="dcterms:W3CDTF">2023-08-29T10:48:34Z</dcterms:modified>
</cp:coreProperties>
</file>