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6" r:id="rId2"/>
    <p:sldId id="294" r:id="rId3"/>
    <p:sldId id="257" r:id="rId4"/>
    <p:sldId id="258" r:id="rId5"/>
    <p:sldId id="259" r:id="rId6"/>
    <p:sldId id="260" r:id="rId7"/>
    <p:sldId id="261" r:id="rId8"/>
    <p:sldId id="290" r:id="rId9"/>
    <p:sldId id="262"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93" r:id="rId27"/>
    <p:sldId id="281" r:id="rId28"/>
    <p:sldId id="282" r:id="rId29"/>
    <p:sldId id="283" r:id="rId30"/>
    <p:sldId id="284"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5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082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5867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81152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8700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4996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9940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372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44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46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248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412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62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00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21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212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13455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2/9/2021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78022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75F7-D88D-4832-A03E-54DB76F1C603}"/>
              </a:ext>
            </a:extLst>
          </p:cNvPr>
          <p:cNvSpPr>
            <a:spLocks noGrp="1"/>
          </p:cNvSpPr>
          <p:nvPr>
            <p:ph type="ctrTitle"/>
          </p:nvPr>
        </p:nvSpPr>
        <p:spPr>
          <a:xfrm>
            <a:off x="810001" y="566057"/>
            <a:ext cx="10572000" cy="3614057"/>
          </a:xfrm>
        </p:spPr>
        <p:txBody>
          <a:bodyPr>
            <a:normAutofit/>
          </a:bodyPr>
          <a:lstStyle/>
          <a:p>
            <a:r>
              <a:rPr lang="en-IN" sz="6600" dirty="0">
                <a:latin typeface="Baskerville Old Face" panose="02020602080505020303" pitchFamily="18" charset="0"/>
              </a:rPr>
              <a:t>UNIVERSAL </a:t>
            </a:r>
            <a:br>
              <a:rPr lang="en-IN" sz="6600" dirty="0">
                <a:latin typeface="Baskerville Old Face" panose="02020602080505020303" pitchFamily="18" charset="0"/>
              </a:rPr>
            </a:br>
            <a:r>
              <a:rPr lang="en-IN" sz="6600" dirty="0">
                <a:latin typeface="Baskerville Old Face" panose="02020602080505020303" pitchFamily="18" charset="0"/>
              </a:rPr>
              <a:t>IMMUNIZATION </a:t>
            </a:r>
            <a:br>
              <a:rPr lang="en-IN" sz="6600" dirty="0">
                <a:latin typeface="Baskerville Old Face" panose="02020602080505020303" pitchFamily="18" charset="0"/>
              </a:rPr>
            </a:br>
            <a:r>
              <a:rPr lang="en-IN" sz="6600" dirty="0">
                <a:latin typeface="Baskerville Old Face" panose="02020602080505020303" pitchFamily="18" charset="0"/>
              </a:rPr>
              <a:t>PROGRAMME</a:t>
            </a:r>
          </a:p>
        </p:txBody>
      </p:sp>
      <p:sp>
        <p:nvSpPr>
          <p:cNvPr id="3" name="Subtitle 2">
            <a:extLst>
              <a:ext uri="{FF2B5EF4-FFF2-40B4-BE49-F238E27FC236}">
                <a16:creationId xmlns:a16="http://schemas.microsoft.com/office/drawing/2014/main" id="{CD8401ED-A068-44B0-B406-E63538996B1C}"/>
              </a:ext>
            </a:extLst>
          </p:cNvPr>
          <p:cNvSpPr>
            <a:spLocks noGrp="1"/>
          </p:cNvSpPr>
          <p:nvPr>
            <p:ph type="subTitle" idx="1"/>
          </p:nvPr>
        </p:nvSpPr>
        <p:spPr/>
        <p:txBody>
          <a:bodyPr>
            <a:noAutofit/>
          </a:bodyPr>
          <a:lstStyle/>
          <a:p>
            <a:pPr algn="r"/>
            <a:endParaRPr lang="en-IN" sz="3200" dirty="0"/>
          </a:p>
        </p:txBody>
      </p:sp>
      <p:pic>
        <p:nvPicPr>
          <p:cNvPr id="5" name="Picture 4">
            <a:extLst>
              <a:ext uri="{FF2B5EF4-FFF2-40B4-BE49-F238E27FC236}">
                <a16:creationId xmlns:a16="http://schemas.microsoft.com/office/drawing/2014/main" id="{AAC351C0-5D5C-435D-BAA0-E38FAF006689}"/>
              </a:ext>
            </a:extLst>
          </p:cNvPr>
          <p:cNvPicPr>
            <a:picLocks noChangeAspect="1"/>
          </p:cNvPicPr>
          <p:nvPr/>
        </p:nvPicPr>
        <p:blipFill>
          <a:blip r:embed="rId2"/>
          <a:stretch>
            <a:fillRect/>
          </a:stretch>
        </p:blipFill>
        <p:spPr>
          <a:xfrm>
            <a:off x="7806519" y="289256"/>
            <a:ext cx="4135082" cy="3890858"/>
          </a:xfrm>
          <a:prstGeom prst="rect">
            <a:avLst/>
          </a:prstGeom>
        </p:spPr>
      </p:pic>
    </p:spTree>
    <p:extLst>
      <p:ext uri="{BB962C8B-B14F-4D97-AF65-F5344CB8AC3E}">
        <p14:creationId xmlns:p14="http://schemas.microsoft.com/office/powerpoint/2010/main" val="265114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BBD1BB-72C1-4FD5-BD98-A1AAC35C3D17}"/>
              </a:ext>
            </a:extLst>
          </p:cNvPr>
          <p:cNvPicPr>
            <a:picLocks noGrp="1" noChangeAspect="1"/>
          </p:cNvPicPr>
          <p:nvPr>
            <p:ph idx="1"/>
          </p:nvPr>
        </p:nvPicPr>
        <p:blipFill>
          <a:blip r:embed="rId2"/>
          <a:stretch>
            <a:fillRect/>
          </a:stretch>
        </p:blipFill>
        <p:spPr>
          <a:xfrm>
            <a:off x="1799771" y="133383"/>
            <a:ext cx="8940800" cy="6695711"/>
          </a:xfrm>
        </p:spPr>
      </p:pic>
    </p:spTree>
    <p:extLst>
      <p:ext uri="{BB962C8B-B14F-4D97-AF65-F5344CB8AC3E}">
        <p14:creationId xmlns:p14="http://schemas.microsoft.com/office/powerpoint/2010/main" val="196241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68591E-CD8D-4C17-974D-DE751C9C580C}"/>
              </a:ext>
            </a:extLst>
          </p:cNvPr>
          <p:cNvPicPr>
            <a:picLocks noGrp="1" noChangeAspect="1"/>
          </p:cNvPicPr>
          <p:nvPr>
            <p:ph idx="1"/>
          </p:nvPr>
        </p:nvPicPr>
        <p:blipFill>
          <a:blip r:embed="rId2"/>
          <a:stretch>
            <a:fillRect/>
          </a:stretch>
        </p:blipFill>
        <p:spPr>
          <a:xfrm>
            <a:off x="1661726" y="0"/>
            <a:ext cx="9298777" cy="6981370"/>
          </a:xfrm>
        </p:spPr>
      </p:pic>
    </p:spTree>
    <p:extLst>
      <p:ext uri="{BB962C8B-B14F-4D97-AF65-F5344CB8AC3E}">
        <p14:creationId xmlns:p14="http://schemas.microsoft.com/office/powerpoint/2010/main" val="326579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37FC87-AAFB-4963-A98F-7FBEE15B5267}"/>
              </a:ext>
            </a:extLst>
          </p:cNvPr>
          <p:cNvPicPr>
            <a:picLocks noGrp="1" noChangeAspect="1"/>
          </p:cNvPicPr>
          <p:nvPr>
            <p:ph idx="1"/>
          </p:nvPr>
        </p:nvPicPr>
        <p:blipFill>
          <a:blip r:embed="rId2"/>
          <a:stretch>
            <a:fillRect/>
          </a:stretch>
        </p:blipFill>
        <p:spPr>
          <a:xfrm>
            <a:off x="1719781" y="0"/>
            <a:ext cx="9134455" cy="6858000"/>
          </a:xfrm>
        </p:spPr>
      </p:pic>
    </p:spTree>
    <p:extLst>
      <p:ext uri="{BB962C8B-B14F-4D97-AF65-F5344CB8AC3E}">
        <p14:creationId xmlns:p14="http://schemas.microsoft.com/office/powerpoint/2010/main" val="366897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A2EAD9-8B83-415D-A084-321A4DDCDF99}"/>
              </a:ext>
            </a:extLst>
          </p:cNvPr>
          <p:cNvPicPr>
            <a:picLocks noGrp="1" noChangeAspect="1"/>
          </p:cNvPicPr>
          <p:nvPr>
            <p:ph idx="1"/>
          </p:nvPr>
        </p:nvPicPr>
        <p:blipFill>
          <a:blip r:embed="rId2"/>
          <a:stretch>
            <a:fillRect/>
          </a:stretch>
        </p:blipFill>
        <p:spPr>
          <a:xfrm>
            <a:off x="1683658" y="16467"/>
            <a:ext cx="9112522" cy="6841533"/>
          </a:xfrm>
        </p:spPr>
      </p:pic>
    </p:spTree>
    <p:extLst>
      <p:ext uri="{BB962C8B-B14F-4D97-AF65-F5344CB8AC3E}">
        <p14:creationId xmlns:p14="http://schemas.microsoft.com/office/powerpoint/2010/main" val="15319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E550D2-2CCF-4041-A570-13477E1FE99C}"/>
              </a:ext>
            </a:extLst>
          </p:cNvPr>
          <p:cNvPicPr>
            <a:picLocks noGrp="1" noChangeAspect="1"/>
          </p:cNvPicPr>
          <p:nvPr>
            <p:ph idx="1"/>
          </p:nvPr>
        </p:nvPicPr>
        <p:blipFill>
          <a:blip r:embed="rId2"/>
          <a:stretch>
            <a:fillRect/>
          </a:stretch>
        </p:blipFill>
        <p:spPr>
          <a:xfrm>
            <a:off x="1775744" y="0"/>
            <a:ext cx="9127036" cy="6852430"/>
          </a:xfrm>
        </p:spPr>
      </p:pic>
    </p:spTree>
    <p:extLst>
      <p:ext uri="{BB962C8B-B14F-4D97-AF65-F5344CB8AC3E}">
        <p14:creationId xmlns:p14="http://schemas.microsoft.com/office/powerpoint/2010/main" val="6776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4CF-1FE0-48A8-B7F9-EC8DFB72DFF0}"/>
              </a:ext>
            </a:extLst>
          </p:cNvPr>
          <p:cNvSpPr>
            <a:spLocks noGrp="1"/>
          </p:cNvSpPr>
          <p:nvPr>
            <p:ph type="title"/>
          </p:nvPr>
        </p:nvSpPr>
        <p:spPr/>
        <p:txBody>
          <a:bodyPr/>
          <a:lstStyle/>
          <a:p>
            <a:r>
              <a:rPr lang="en-IN" dirty="0"/>
              <a:t> </a:t>
            </a:r>
            <a:r>
              <a:rPr lang="en-IN" b="1" dirty="0"/>
              <a:t>NEW VACCINES</a:t>
            </a:r>
            <a:endParaRPr lang="en-IN" dirty="0"/>
          </a:p>
        </p:txBody>
      </p:sp>
      <p:sp>
        <p:nvSpPr>
          <p:cNvPr id="3" name="Content Placeholder 2">
            <a:extLst>
              <a:ext uri="{FF2B5EF4-FFF2-40B4-BE49-F238E27FC236}">
                <a16:creationId xmlns:a16="http://schemas.microsoft.com/office/drawing/2014/main" id="{3A00DE9E-3160-48CE-88AC-67E30467F757}"/>
              </a:ext>
            </a:extLst>
          </p:cNvPr>
          <p:cNvSpPr>
            <a:spLocks noGrp="1"/>
          </p:cNvSpPr>
          <p:nvPr>
            <p:ph idx="1"/>
          </p:nvPr>
        </p:nvSpPr>
        <p:spPr>
          <a:xfrm>
            <a:off x="2589212" y="1378857"/>
            <a:ext cx="8915400" cy="4532365"/>
          </a:xfrm>
        </p:spPr>
        <p:txBody>
          <a:bodyPr>
            <a:normAutofit/>
          </a:bodyPr>
          <a:lstStyle/>
          <a:p>
            <a:r>
              <a:rPr lang="en-IN" sz="2000" dirty="0"/>
              <a:t>In April 2016, India introduced the use of </a:t>
            </a:r>
            <a:r>
              <a:rPr lang="en-IN" sz="2000" b="1" dirty="0">
                <a:solidFill>
                  <a:schemeClr val="accent3">
                    <a:lumMod val="50000"/>
                  </a:schemeClr>
                </a:solidFill>
              </a:rPr>
              <a:t>fractional dose IPV (fIPV)</a:t>
            </a:r>
            <a:r>
              <a:rPr lang="en-IN" sz="2000" dirty="0"/>
              <a:t> into the routine immunization programme in eight states (Odisha, Andhra Pradesh, Telangana, Karnataka, Tamil Nadu, Puducherry and Maharashtra). Since March 2017 has been scaled up nationwide in all 26 states. Two fractional doses of IPV 0.1m1, will be given intradermally at 6 and 14 weeks. </a:t>
            </a:r>
          </a:p>
          <a:p>
            <a:r>
              <a:rPr lang="en-IN" sz="2000" dirty="0"/>
              <a:t>On 5 Feb 2017, The Ministry of Health and Family Welfare launched </a:t>
            </a:r>
            <a:r>
              <a:rPr lang="en-IN" sz="2000" b="1" dirty="0">
                <a:solidFill>
                  <a:schemeClr val="accent6">
                    <a:lumMod val="50000"/>
                  </a:schemeClr>
                </a:solidFill>
              </a:rPr>
              <a:t>Measles Rubella (MR) vaccination campaign</a:t>
            </a:r>
            <a:r>
              <a:rPr lang="en-IN" sz="2000" dirty="0"/>
              <a:t> in the country, following the campaign, Measles-Rubella vaccine will be introduced in routine immunization, replacing the currently given two doses of measles vaccine, at 9-12 months and 16-24 months of age in five States/UTs (Karnataka, Tamil Nadu, Pondicherry, Goa and Lakshadweep) </a:t>
            </a:r>
          </a:p>
          <a:p>
            <a:endParaRPr lang="en-IN" dirty="0"/>
          </a:p>
        </p:txBody>
      </p:sp>
      <p:pic>
        <p:nvPicPr>
          <p:cNvPr id="5" name="Graphic 4" descr="Needle">
            <a:extLst>
              <a:ext uri="{FF2B5EF4-FFF2-40B4-BE49-F238E27FC236}">
                <a16:creationId xmlns:a16="http://schemas.microsoft.com/office/drawing/2014/main" id="{AAFE56F8-3A97-4EBB-923F-6A199F1B27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6669" y="350155"/>
            <a:ext cx="1052244" cy="1028702"/>
          </a:xfrm>
          <a:prstGeom prst="rect">
            <a:avLst/>
          </a:prstGeom>
        </p:spPr>
      </p:pic>
    </p:spTree>
    <p:extLst>
      <p:ext uri="{BB962C8B-B14F-4D97-AF65-F5344CB8AC3E}">
        <p14:creationId xmlns:p14="http://schemas.microsoft.com/office/powerpoint/2010/main" val="237532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E5789-98B1-4F98-AAC3-193BE4F30A21}"/>
              </a:ext>
            </a:extLst>
          </p:cNvPr>
          <p:cNvSpPr>
            <a:spLocks noGrp="1"/>
          </p:cNvSpPr>
          <p:nvPr>
            <p:ph idx="1"/>
          </p:nvPr>
        </p:nvSpPr>
        <p:spPr>
          <a:xfrm>
            <a:off x="2589212" y="420914"/>
            <a:ext cx="8915400" cy="5490308"/>
          </a:xfrm>
        </p:spPr>
        <p:txBody>
          <a:bodyPr>
            <a:normAutofit/>
          </a:bodyPr>
          <a:lstStyle/>
          <a:p>
            <a:pPr marL="0" indent="0">
              <a:buNone/>
            </a:pPr>
            <a:endParaRPr lang="en-IN" dirty="0"/>
          </a:p>
          <a:p>
            <a:r>
              <a:rPr lang="en-IN" sz="2000" dirty="0"/>
              <a:t>In March 2016, the </a:t>
            </a:r>
            <a:r>
              <a:rPr lang="en-IN" sz="2000" b="1" dirty="0">
                <a:solidFill>
                  <a:schemeClr val="accent6">
                    <a:lumMod val="50000"/>
                  </a:schemeClr>
                </a:solidFill>
              </a:rPr>
              <a:t>Rotavirus vaccine</a:t>
            </a:r>
            <a:r>
              <a:rPr lang="en-IN" sz="2000" dirty="0"/>
              <a:t> was first introduced in four states namely Haryana, Himachal Pradesh, Andhra Pradesh and Odisha. </a:t>
            </a:r>
          </a:p>
          <a:p>
            <a:r>
              <a:rPr lang="en-IN" sz="2000" dirty="0"/>
              <a:t>On 18 Feb 2017, Union Minister for Health and Family Welfare announced the expansion of the Rotavirus vaccine under its UIP in five additional states of Assam, Tripura, Madhya Pradesh, Rajasthan and Tamil Nadu. </a:t>
            </a:r>
          </a:p>
          <a:p>
            <a:r>
              <a:rPr lang="en-IN" sz="2000" dirty="0"/>
              <a:t>On 13 May 2017, Union Minister for Health and Family Welfare, announced the introduction of </a:t>
            </a:r>
            <a:r>
              <a:rPr lang="en-IN" sz="2000" b="1" dirty="0">
                <a:solidFill>
                  <a:schemeClr val="accent6">
                    <a:lumMod val="50000"/>
                  </a:schemeClr>
                </a:solidFill>
              </a:rPr>
              <a:t>pneumococcal conjugate vaccine (PCV)</a:t>
            </a:r>
            <a:r>
              <a:rPr lang="en-IN" sz="2000" dirty="0"/>
              <a:t> in the UIP. Currently, the vaccine is being rolled out to approximately 21 lakh children in Himachal Pradesh and parts of Bihar and Uttar Pradesh in the first phase. This will be followed by introduction in Madhya Pradesh and Rajasthan next year, and eventually be expanded to the country in a phased manner. </a:t>
            </a:r>
          </a:p>
          <a:p>
            <a:endParaRPr lang="en-IN" dirty="0"/>
          </a:p>
        </p:txBody>
      </p:sp>
    </p:spTree>
    <p:extLst>
      <p:ext uri="{BB962C8B-B14F-4D97-AF65-F5344CB8AC3E}">
        <p14:creationId xmlns:p14="http://schemas.microsoft.com/office/powerpoint/2010/main" val="512642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03BC-98A6-4A1D-9A67-CF4389EBE5BD}"/>
              </a:ext>
            </a:extLst>
          </p:cNvPr>
          <p:cNvSpPr>
            <a:spLocks noGrp="1"/>
          </p:cNvSpPr>
          <p:nvPr>
            <p:ph type="title"/>
          </p:nvPr>
        </p:nvSpPr>
        <p:spPr>
          <a:xfrm>
            <a:off x="2592925" y="464453"/>
            <a:ext cx="8911687" cy="1280890"/>
          </a:xfrm>
        </p:spPr>
        <p:txBody>
          <a:bodyPr/>
          <a:lstStyle/>
          <a:p>
            <a:r>
              <a:rPr lang="en-IN" dirty="0"/>
              <a:t>Implementation of Routine Immunization</a:t>
            </a:r>
          </a:p>
        </p:txBody>
      </p:sp>
      <p:sp>
        <p:nvSpPr>
          <p:cNvPr id="3" name="Content Placeholder 2">
            <a:extLst>
              <a:ext uri="{FF2B5EF4-FFF2-40B4-BE49-F238E27FC236}">
                <a16:creationId xmlns:a16="http://schemas.microsoft.com/office/drawing/2014/main" id="{29B980D4-5FF0-4B54-AD20-2AA9BC5E0747}"/>
              </a:ext>
            </a:extLst>
          </p:cNvPr>
          <p:cNvSpPr>
            <a:spLocks noGrp="1"/>
          </p:cNvSpPr>
          <p:nvPr>
            <p:ph idx="1"/>
          </p:nvPr>
        </p:nvSpPr>
        <p:spPr>
          <a:xfrm>
            <a:off x="2589212" y="1524000"/>
            <a:ext cx="8915400" cy="4869547"/>
          </a:xfrm>
        </p:spPr>
        <p:txBody>
          <a:bodyPr>
            <a:normAutofit/>
          </a:bodyPr>
          <a:lstStyle/>
          <a:p>
            <a:pPr marL="0" indent="0">
              <a:buNone/>
            </a:pPr>
            <a:r>
              <a:rPr lang="en-IN" dirty="0"/>
              <a:t> </a:t>
            </a:r>
          </a:p>
          <a:p>
            <a:r>
              <a:rPr lang="en-IN" sz="2000" dirty="0"/>
              <a:t>RI targets to vaccinate 27 million new born each year with all primary doses and ~100 million children of 1-5 year age with booster doses of UIP vaccines. In addition, 30 million pregnant mothers are targeted for TT vaccination each year. </a:t>
            </a:r>
          </a:p>
          <a:p>
            <a:r>
              <a:rPr lang="en-IN" sz="2000" dirty="0"/>
              <a:t>To vaccinate this cohort of 157 million beneficiaries, —10 million immunization sessions are conducted, majority of these are at village level. </a:t>
            </a:r>
          </a:p>
          <a:p>
            <a:r>
              <a:rPr lang="en-IN" sz="2000" dirty="0"/>
              <a:t>As per Coverage Evaluation Survey (2009), 89.8% of vaccination in India is provided through Public sector (53% from outreach session held at Anganwadi centre (25.6%), sub centre (18.9%) etc.) while private sector contributed to only 8.7%. </a:t>
            </a:r>
          </a:p>
          <a:p>
            <a:endParaRPr lang="en-IN" dirty="0"/>
          </a:p>
        </p:txBody>
      </p:sp>
    </p:spTree>
    <p:extLst>
      <p:ext uri="{BB962C8B-B14F-4D97-AF65-F5344CB8AC3E}">
        <p14:creationId xmlns:p14="http://schemas.microsoft.com/office/powerpoint/2010/main" val="1132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45158-5ABF-47BA-B8E3-302B4BBEFD96}"/>
              </a:ext>
            </a:extLst>
          </p:cNvPr>
          <p:cNvSpPr>
            <a:spLocks noGrp="1"/>
          </p:cNvSpPr>
          <p:nvPr>
            <p:ph idx="1"/>
          </p:nvPr>
        </p:nvSpPr>
        <p:spPr>
          <a:xfrm>
            <a:off x="2589212" y="624114"/>
            <a:ext cx="8915400" cy="5287108"/>
          </a:xfrm>
        </p:spPr>
        <p:txBody>
          <a:bodyPr/>
          <a:lstStyle/>
          <a:p>
            <a:r>
              <a:rPr lang="en-IN" sz="2000" dirty="0"/>
              <a:t>In may 2017, ministers of health from 194 countries endorsed a new resolution on strengthening immunization to achieve the goals of global vaccine action plan.(GVAP)</a:t>
            </a:r>
          </a:p>
          <a:p>
            <a:r>
              <a:rPr lang="en-IN" sz="2000" b="1" dirty="0"/>
              <a:t>ASHA and AWW support ANM by mobilizing eligible children to session site thus try to ensure that no child is missed</a:t>
            </a:r>
            <a:r>
              <a:rPr lang="en-IN" sz="2000" dirty="0"/>
              <a:t>. ASHA is also provided an incentive of Rs. 150/session for this activity. </a:t>
            </a:r>
          </a:p>
          <a:p>
            <a:r>
              <a:rPr lang="en-IN" sz="2000" b="1" dirty="0"/>
              <a:t>To ensure potent and safe vaccines are delivered to children, a network of  27,000 cold chain points have been created </a:t>
            </a:r>
            <a:r>
              <a:rPr lang="en-IN" sz="2000" dirty="0"/>
              <a:t>across the country where vaccines are stored at recommended temperatures. </a:t>
            </a:r>
          </a:p>
          <a:p>
            <a:endParaRPr lang="en-IN" dirty="0"/>
          </a:p>
        </p:txBody>
      </p:sp>
    </p:spTree>
    <p:extLst>
      <p:ext uri="{BB962C8B-B14F-4D97-AF65-F5344CB8AC3E}">
        <p14:creationId xmlns:p14="http://schemas.microsoft.com/office/powerpoint/2010/main" val="193326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FA0B-AD85-4233-8F79-4D204D9E5DD0}"/>
              </a:ext>
            </a:extLst>
          </p:cNvPr>
          <p:cNvSpPr>
            <a:spLocks noGrp="1"/>
          </p:cNvSpPr>
          <p:nvPr>
            <p:ph type="title"/>
          </p:nvPr>
        </p:nvSpPr>
        <p:spPr>
          <a:xfrm>
            <a:off x="2592925" y="624110"/>
            <a:ext cx="8911687" cy="740233"/>
          </a:xfrm>
        </p:spPr>
        <p:txBody>
          <a:bodyPr/>
          <a:lstStyle/>
          <a:p>
            <a:r>
              <a:rPr lang="en-IN" b="1" dirty="0"/>
              <a:t>Components:</a:t>
            </a:r>
            <a:endParaRPr lang="en-IN" dirty="0"/>
          </a:p>
        </p:txBody>
      </p:sp>
      <p:sp>
        <p:nvSpPr>
          <p:cNvPr id="3" name="Content Placeholder 2">
            <a:extLst>
              <a:ext uri="{FF2B5EF4-FFF2-40B4-BE49-F238E27FC236}">
                <a16:creationId xmlns:a16="http://schemas.microsoft.com/office/drawing/2014/main" id="{95CC4263-5CB4-4894-9BBB-4F9F65866187}"/>
              </a:ext>
            </a:extLst>
          </p:cNvPr>
          <p:cNvSpPr>
            <a:spLocks noGrp="1"/>
          </p:cNvSpPr>
          <p:nvPr>
            <p:ph idx="1"/>
          </p:nvPr>
        </p:nvSpPr>
        <p:spPr>
          <a:xfrm>
            <a:off x="2046514" y="1494971"/>
            <a:ext cx="9458098" cy="4949372"/>
          </a:xfrm>
        </p:spPr>
        <p:txBody>
          <a:bodyPr>
            <a:normAutofit fontScale="92500"/>
          </a:bodyPr>
          <a:lstStyle/>
          <a:p>
            <a:pPr marL="0" indent="0">
              <a:buNone/>
            </a:pPr>
            <a:r>
              <a:rPr lang="en-IN" dirty="0"/>
              <a:t>                                                                     </a:t>
            </a:r>
            <a:endParaRPr lang="en-IN" b="1" dirty="0"/>
          </a:p>
          <a:p>
            <a:pPr marL="0" indent="0">
              <a:buNone/>
            </a:pPr>
            <a:r>
              <a:rPr lang="en-IN" dirty="0"/>
              <a:t> </a:t>
            </a:r>
            <a:r>
              <a:rPr lang="en-IN" sz="2600" b="1" dirty="0"/>
              <a:t>1. Strategy and policy:</a:t>
            </a:r>
            <a:r>
              <a:rPr lang="en-IN" dirty="0"/>
              <a:t> </a:t>
            </a:r>
          </a:p>
          <a:p>
            <a:r>
              <a:rPr lang="en-IN" sz="2200" dirty="0"/>
              <a:t>Directed towards achieving an acceptable, affordable and sustainable standard of health through an appropriate health system. </a:t>
            </a:r>
          </a:p>
          <a:p>
            <a:r>
              <a:rPr lang="en-IN" sz="2200" dirty="0"/>
              <a:t>Provision of universal immunization of children against vaccine preventable diseases is one of the major goals under this policy.</a:t>
            </a:r>
          </a:p>
          <a:p>
            <a:r>
              <a:rPr lang="en-IN" sz="2200" dirty="0"/>
              <a:t>Country developed a comprehensive Multi Year Strategic Plan for Immunization in 2005 with an addendum in 2010 to achieve these targets of improving access and utilization of immunization in the country. </a:t>
            </a:r>
          </a:p>
          <a:p>
            <a:r>
              <a:rPr lang="en-IN" sz="2200" dirty="0"/>
              <a:t>Ministry of Health and Family Welfare also revised the National Vaccine Policy in 2011. </a:t>
            </a:r>
          </a:p>
          <a:p>
            <a:r>
              <a:rPr lang="en-IN" sz="2200" dirty="0"/>
              <a:t>Goal - develop a long term plan to strengthen the UIP.  </a:t>
            </a:r>
          </a:p>
          <a:p>
            <a:endParaRPr lang="en-IN" dirty="0"/>
          </a:p>
        </p:txBody>
      </p:sp>
    </p:spTree>
    <p:extLst>
      <p:ext uri="{BB962C8B-B14F-4D97-AF65-F5344CB8AC3E}">
        <p14:creationId xmlns:p14="http://schemas.microsoft.com/office/powerpoint/2010/main" val="15457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CA62-FE31-46DC-AE8E-54B0FF0975F3}"/>
              </a:ext>
            </a:extLst>
          </p:cNvPr>
          <p:cNvSpPr>
            <a:spLocks noGrp="1"/>
          </p:cNvSpPr>
          <p:nvPr>
            <p:ph type="title"/>
          </p:nvPr>
        </p:nvSpPr>
        <p:spPr/>
        <p:txBody>
          <a:bodyPr/>
          <a:lstStyle/>
          <a:p>
            <a:r>
              <a:rPr lang="en-IN" dirty="0"/>
              <a:t>What is IMMUNITY?</a:t>
            </a:r>
          </a:p>
        </p:txBody>
      </p:sp>
      <p:pic>
        <p:nvPicPr>
          <p:cNvPr id="5" name="Content Placeholder 4">
            <a:extLst>
              <a:ext uri="{FF2B5EF4-FFF2-40B4-BE49-F238E27FC236}">
                <a16:creationId xmlns:a16="http://schemas.microsoft.com/office/drawing/2014/main" id="{E62C17AC-5787-402B-B1AD-258AFB464BE3}"/>
              </a:ext>
            </a:extLst>
          </p:cNvPr>
          <p:cNvPicPr>
            <a:picLocks noGrp="1" noChangeAspect="1"/>
          </p:cNvPicPr>
          <p:nvPr>
            <p:ph idx="1"/>
          </p:nvPr>
        </p:nvPicPr>
        <p:blipFill>
          <a:blip r:embed="rId2"/>
          <a:stretch>
            <a:fillRect/>
          </a:stretch>
        </p:blipFill>
        <p:spPr>
          <a:xfrm>
            <a:off x="2784144" y="1733266"/>
            <a:ext cx="8720468" cy="4913194"/>
          </a:xfrm>
        </p:spPr>
      </p:pic>
    </p:spTree>
    <p:extLst>
      <p:ext uri="{BB962C8B-B14F-4D97-AF65-F5344CB8AC3E}">
        <p14:creationId xmlns:p14="http://schemas.microsoft.com/office/powerpoint/2010/main" val="423514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64A7-5786-4295-9AA6-4950059201FB}"/>
              </a:ext>
            </a:extLst>
          </p:cNvPr>
          <p:cNvSpPr>
            <a:spLocks noGrp="1"/>
          </p:cNvSpPr>
          <p:nvPr>
            <p:ph type="title"/>
          </p:nvPr>
        </p:nvSpPr>
        <p:spPr>
          <a:xfrm>
            <a:off x="2592925" y="420914"/>
            <a:ext cx="8911687" cy="1132115"/>
          </a:xfrm>
        </p:spPr>
        <p:txBody>
          <a:bodyPr>
            <a:normAutofit fontScale="90000"/>
          </a:bodyPr>
          <a:lstStyle/>
          <a:p>
            <a:r>
              <a:rPr lang="en-IN" dirty="0"/>
              <a:t>2. Cold Chain System, Vaccines and Logistics:</a:t>
            </a:r>
          </a:p>
        </p:txBody>
      </p:sp>
      <p:sp>
        <p:nvSpPr>
          <p:cNvPr id="3" name="Content Placeholder 2">
            <a:extLst>
              <a:ext uri="{FF2B5EF4-FFF2-40B4-BE49-F238E27FC236}">
                <a16:creationId xmlns:a16="http://schemas.microsoft.com/office/drawing/2014/main" id="{1CA8C83C-6B85-43B0-B859-64F9BF634140}"/>
              </a:ext>
            </a:extLst>
          </p:cNvPr>
          <p:cNvSpPr>
            <a:spLocks noGrp="1"/>
          </p:cNvSpPr>
          <p:nvPr>
            <p:ph idx="1"/>
          </p:nvPr>
        </p:nvSpPr>
        <p:spPr>
          <a:xfrm>
            <a:off x="2589212" y="1683657"/>
            <a:ext cx="8915400" cy="4227565"/>
          </a:xfrm>
        </p:spPr>
        <p:txBody>
          <a:bodyPr/>
          <a:lstStyle/>
          <a:p>
            <a:pPr marL="0" indent="0">
              <a:buNone/>
            </a:pPr>
            <a:r>
              <a:rPr lang="en-IN" dirty="0"/>
              <a:t> </a:t>
            </a:r>
          </a:p>
          <a:p>
            <a:r>
              <a:rPr lang="en-IN" sz="2000" dirty="0"/>
              <a:t>Cold Chain is a system of storing and transporting vaccine at the recommended temperature range from the point of manufacture to point of use. </a:t>
            </a:r>
          </a:p>
          <a:p>
            <a:r>
              <a:rPr lang="en-IN" sz="2000" dirty="0"/>
              <a:t>The vaccines are supplied by manufacturers directly to four Government Medical Store Depots (at Karnal, Mumbai, Chennai and Kolkata) and state and regional vaccine stores. </a:t>
            </a:r>
          </a:p>
          <a:p>
            <a:r>
              <a:rPr lang="en-IN" sz="2000" dirty="0"/>
              <a:t>Transportation of vaccines from States/Regional stores to divisions and districts is done in cold boxes using insulated vaccine vans. </a:t>
            </a:r>
          </a:p>
          <a:p>
            <a:endParaRPr lang="en-IN" dirty="0"/>
          </a:p>
        </p:txBody>
      </p:sp>
      <p:pic>
        <p:nvPicPr>
          <p:cNvPr id="5" name="Graphic 4" descr="First aid kit">
            <a:extLst>
              <a:ext uri="{FF2B5EF4-FFF2-40B4-BE49-F238E27FC236}">
                <a16:creationId xmlns:a16="http://schemas.microsoft.com/office/drawing/2014/main" id="{41F405A7-2215-421C-8ED9-8F1016658D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7338" y="246742"/>
            <a:ext cx="1031874" cy="1132115"/>
          </a:xfrm>
          <a:prstGeom prst="rect">
            <a:avLst/>
          </a:prstGeom>
        </p:spPr>
      </p:pic>
    </p:spTree>
    <p:extLst>
      <p:ext uri="{BB962C8B-B14F-4D97-AF65-F5344CB8AC3E}">
        <p14:creationId xmlns:p14="http://schemas.microsoft.com/office/powerpoint/2010/main" val="394717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6E5C6-994A-49C7-A7C0-E5E5366A45FF}"/>
              </a:ext>
            </a:extLst>
          </p:cNvPr>
          <p:cNvSpPr>
            <a:spLocks noGrp="1"/>
          </p:cNvSpPr>
          <p:nvPr>
            <p:ph idx="1"/>
          </p:nvPr>
        </p:nvSpPr>
        <p:spPr>
          <a:xfrm>
            <a:off x="2589212" y="711200"/>
            <a:ext cx="8915400" cy="5200022"/>
          </a:xfrm>
        </p:spPr>
        <p:txBody>
          <a:bodyPr/>
          <a:lstStyle/>
          <a:p>
            <a:r>
              <a:rPr lang="en-IN" sz="2000" dirty="0"/>
              <a:t>Vaccines carriers with icepacks are used to transport vaccines from PHCs to the outreach sessions in the village. </a:t>
            </a:r>
          </a:p>
          <a:p>
            <a:r>
              <a:rPr lang="en-IN" sz="2000" dirty="0"/>
              <a:t>At the PHCs and CHCs, cold chain handlers, who are health personnel (pharmacists, male and female multi-purpose health workers, etc) have been tasked with proper storage and handling of vaccines and daily upkeep of Ice Lined Refrigerators (ILRs) and Deep Freezers (DFs) including temperature charting. </a:t>
            </a:r>
          </a:p>
          <a:p>
            <a:r>
              <a:rPr lang="en-IN" sz="2000" dirty="0"/>
              <a:t>The performance and efficiency of the cold chain system at different levels is monitored continuously, through supervisory visits, review meetings. </a:t>
            </a:r>
          </a:p>
          <a:p>
            <a:endParaRPr lang="en-IN" dirty="0"/>
          </a:p>
        </p:txBody>
      </p:sp>
    </p:spTree>
    <p:extLst>
      <p:ext uri="{BB962C8B-B14F-4D97-AF65-F5344CB8AC3E}">
        <p14:creationId xmlns:p14="http://schemas.microsoft.com/office/powerpoint/2010/main" val="199942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BB4F-7B2C-4E62-A489-6F5D04F6849D}"/>
              </a:ext>
            </a:extLst>
          </p:cNvPr>
          <p:cNvSpPr>
            <a:spLocks noGrp="1"/>
          </p:cNvSpPr>
          <p:nvPr>
            <p:ph type="title"/>
          </p:nvPr>
        </p:nvSpPr>
        <p:spPr>
          <a:xfrm>
            <a:off x="2592925" y="377372"/>
            <a:ext cx="8911687" cy="812800"/>
          </a:xfrm>
        </p:spPr>
        <p:txBody>
          <a:bodyPr/>
          <a:lstStyle/>
          <a:p>
            <a:r>
              <a:rPr lang="en-IN" dirty="0"/>
              <a:t>3. Injection safety and waste disposal:</a:t>
            </a:r>
          </a:p>
        </p:txBody>
      </p:sp>
      <p:sp>
        <p:nvSpPr>
          <p:cNvPr id="3" name="Content Placeholder 2">
            <a:extLst>
              <a:ext uri="{FF2B5EF4-FFF2-40B4-BE49-F238E27FC236}">
                <a16:creationId xmlns:a16="http://schemas.microsoft.com/office/drawing/2014/main" id="{913C0BA0-3364-4EE7-8292-06C623AAB253}"/>
              </a:ext>
            </a:extLst>
          </p:cNvPr>
          <p:cNvSpPr>
            <a:spLocks noGrp="1"/>
          </p:cNvSpPr>
          <p:nvPr>
            <p:ph idx="1"/>
          </p:nvPr>
        </p:nvSpPr>
        <p:spPr>
          <a:xfrm>
            <a:off x="2589212" y="1190172"/>
            <a:ext cx="8915400" cy="4721050"/>
          </a:xfrm>
        </p:spPr>
        <p:txBody>
          <a:bodyPr/>
          <a:lstStyle/>
          <a:p>
            <a:pPr marL="0" indent="0">
              <a:buNone/>
            </a:pPr>
            <a:r>
              <a:rPr lang="en-IN" dirty="0"/>
              <a:t> </a:t>
            </a:r>
          </a:p>
          <a:p>
            <a:r>
              <a:rPr lang="en-IN" sz="2000" dirty="0"/>
              <a:t>To ensure safe injection practices, Government of India endeavours to ensure continuous supply of injection safety equipment's (syringes, reconstitution syringes, hub cutters and waste disposal bags). </a:t>
            </a:r>
          </a:p>
          <a:p>
            <a:r>
              <a:rPr lang="en-IN" sz="2000" dirty="0"/>
              <a:t>Disposal of immunization waste is strictly as per </a:t>
            </a:r>
            <a:r>
              <a:rPr lang="en-IN" sz="2000" b="1" dirty="0"/>
              <a:t>Central Pollution Control Board (CPCB)</a:t>
            </a:r>
            <a:r>
              <a:rPr lang="en-IN" sz="2000" dirty="0"/>
              <a:t> guidelines for biomedical waste disposal. </a:t>
            </a:r>
          </a:p>
          <a:p>
            <a:endParaRPr lang="en-IN" dirty="0"/>
          </a:p>
        </p:txBody>
      </p:sp>
    </p:spTree>
    <p:extLst>
      <p:ext uri="{BB962C8B-B14F-4D97-AF65-F5344CB8AC3E}">
        <p14:creationId xmlns:p14="http://schemas.microsoft.com/office/powerpoint/2010/main" val="405389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E2E-B406-487A-85B8-6AA36347AD0D}"/>
              </a:ext>
            </a:extLst>
          </p:cNvPr>
          <p:cNvSpPr>
            <a:spLocks noGrp="1"/>
          </p:cNvSpPr>
          <p:nvPr>
            <p:ph type="title"/>
          </p:nvPr>
        </p:nvSpPr>
        <p:spPr>
          <a:xfrm>
            <a:off x="2592925" y="275772"/>
            <a:ext cx="8911687" cy="1538514"/>
          </a:xfrm>
        </p:spPr>
        <p:txBody>
          <a:bodyPr/>
          <a:lstStyle/>
          <a:p>
            <a:r>
              <a:rPr lang="en-IN" dirty="0"/>
              <a:t>4. AEFI Surveillance System in India:</a:t>
            </a:r>
            <a:br>
              <a:rPr lang="en-IN" dirty="0"/>
            </a:br>
            <a:r>
              <a:rPr lang="en-IN" sz="1800" dirty="0"/>
              <a:t>(Adverse Event Following Immunization)</a:t>
            </a:r>
            <a:endParaRPr lang="en-IN" dirty="0"/>
          </a:p>
        </p:txBody>
      </p:sp>
      <p:sp>
        <p:nvSpPr>
          <p:cNvPr id="3" name="Content Placeholder 2">
            <a:extLst>
              <a:ext uri="{FF2B5EF4-FFF2-40B4-BE49-F238E27FC236}">
                <a16:creationId xmlns:a16="http://schemas.microsoft.com/office/drawing/2014/main" id="{222994B8-F051-4898-8909-F462DD7E72DD}"/>
              </a:ext>
            </a:extLst>
          </p:cNvPr>
          <p:cNvSpPr>
            <a:spLocks noGrp="1"/>
          </p:cNvSpPr>
          <p:nvPr>
            <p:ph idx="1"/>
          </p:nvPr>
        </p:nvSpPr>
        <p:spPr>
          <a:xfrm>
            <a:off x="2589212" y="1814286"/>
            <a:ext cx="8915400" cy="4499428"/>
          </a:xfrm>
        </p:spPr>
        <p:txBody>
          <a:bodyPr/>
          <a:lstStyle/>
          <a:p>
            <a:pPr marL="0" indent="0">
              <a:buNone/>
            </a:pPr>
            <a:r>
              <a:rPr lang="en-IN" dirty="0"/>
              <a:t> </a:t>
            </a:r>
          </a:p>
          <a:p>
            <a:r>
              <a:rPr lang="en-IN" sz="2000" dirty="0"/>
              <a:t>The WHO defines AEFI as "a medical incident that takes place after an immunization, causes concern, and believed to be caused by immunization". </a:t>
            </a:r>
          </a:p>
          <a:p>
            <a:r>
              <a:rPr lang="en-IN" sz="2000" dirty="0"/>
              <a:t>AEFI surveillance in country monitors immunization safety, detects and responds to adverse events following immunization; corrects unsafe immunization practices, reduces the negative impact of the event on health and contributes to the quality of immunization activities. </a:t>
            </a:r>
          </a:p>
          <a:p>
            <a:endParaRPr lang="en-IN" dirty="0"/>
          </a:p>
        </p:txBody>
      </p:sp>
    </p:spTree>
    <p:extLst>
      <p:ext uri="{BB962C8B-B14F-4D97-AF65-F5344CB8AC3E}">
        <p14:creationId xmlns:p14="http://schemas.microsoft.com/office/powerpoint/2010/main" val="93034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3DA7-E9C8-45CE-918D-5108B7CCFA12}"/>
              </a:ext>
            </a:extLst>
          </p:cNvPr>
          <p:cNvSpPr>
            <a:spLocks noGrp="1"/>
          </p:cNvSpPr>
          <p:nvPr>
            <p:ph type="title"/>
          </p:nvPr>
        </p:nvSpPr>
        <p:spPr/>
        <p:txBody>
          <a:bodyPr/>
          <a:lstStyle/>
          <a:p>
            <a:r>
              <a:rPr lang="en-IN" dirty="0"/>
              <a:t>5. Strategic communication:</a:t>
            </a:r>
          </a:p>
        </p:txBody>
      </p:sp>
      <p:sp>
        <p:nvSpPr>
          <p:cNvPr id="3" name="Content Placeholder 2">
            <a:extLst>
              <a:ext uri="{FF2B5EF4-FFF2-40B4-BE49-F238E27FC236}">
                <a16:creationId xmlns:a16="http://schemas.microsoft.com/office/drawing/2014/main" id="{99682C4E-6BAC-426F-B702-A85F0A6EB17F}"/>
              </a:ext>
            </a:extLst>
          </p:cNvPr>
          <p:cNvSpPr>
            <a:spLocks noGrp="1"/>
          </p:cNvSpPr>
          <p:nvPr>
            <p:ph idx="1"/>
          </p:nvPr>
        </p:nvSpPr>
        <p:spPr>
          <a:xfrm>
            <a:off x="2589212" y="1571625"/>
            <a:ext cx="8915400" cy="4339597"/>
          </a:xfrm>
        </p:spPr>
        <p:txBody>
          <a:bodyPr/>
          <a:lstStyle/>
          <a:p>
            <a:pPr marL="0" indent="0">
              <a:buNone/>
            </a:pPr>
            <a:r>
              <a:rPr lang="en-IN" dirty="0"/>
              <a:t> </a:t>
            </a:r>
          </a:p>
          <a:p>
            <a:r>
              <a:rPr lang="en-IN" sz="2000" dirty="0"/>
              <a:t>Strategic Communication refers to policy-making and guidance for consistent information activity through coherent messaging. </a:t>
            </a:r>
          </a:p>
          <a:p>
            <a:r>
              <a:rPr lang="en-IN" sz="2000" dirty="0"/>
              <a:t>The issue of media advocacy, proactive planning and effective media response is emerging as one of the key elements of strategic communication support to achieving full Routine Immunization coverage in the country. </a:t>
            </a:r>
          </a:p>
          <a:p>
            <a:endParaRPr lang="en-IN" dirty="0"/>
          </a:p>
        </p:txBody>
      </p:sp>
    </p:spTree>
    <p:extLst>
      <p:ext uri="{BB962C8B-B14F-4D97-AF65-F5344CB8AC3E}">
        <p14:creationId xmlns:p14="http://schemas.microsoft.com/office/powerpoint/2010/main" val="177109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72DA-36E2-400E-A9CD-6E5E3BC1CCD6}"/>
              </a:ext>
            </a:extLst>
          </p:cNvPr>
          <p:cNvSpPr>
            <a:spLocks noGrp="1"/>
          </p:cNvSpPr>
          <p:nvPr>
            <p:ph type="title"/>
          </p:nvPr>
        </p:nvSpPr>
        <p:spPr/>
        <p:txBody>
          <a:bodyPr/>
          <a:lstStyle/>
          <a:p>
            <a:r>
              <a:rPr lang="en-IN" dirty="0"/>
              <a:t> Development of RI Logo</a:t>
            </a:r>
          </a:p>
        </p:txBody>
      </p:sp>
      <p:sp>
        <p:nvSpPr>
          <p:cNvPr id="3" name="Content Placeholder 2">
            <a:extLst>
              <a:ext uri="{FF2B5EF4-FFF2-40B4-BE49-F238E27FC236}">
                <a16:creationId xmlns:a16="http://schemas.microsoft.com/office/drawing/2014/main" id="{7CC2330D-A07B-419D-BC3F-71B37B54AE59}"/>
              </a:ext>
            </a:extLst>
          </p:cNvPr>
          <p:cNvSpPr>
            <a:spLocks noGrp="1"/>
          </p:cNvSpPr>
          <p:nvPr>
            <p:ph idx="1"/>
          </p:nvPr>
        </p:nvSpPr>
        <p:spPr>
          <a:xfrm>
            <a:off x="2589212" y="1480457"/>
            <a:ext cx="8915400" cy="1948543"/>
          </a:xfrm>
        </p:spPr>
        <p:txBody>
          <a:bodyPr/>
          <a:lstStyle/>
          <a:p>
            <a:pPr marL="0" indent="0">
              <a:buNone/>
            </a:pPr>
            <a:r>
              <a:rPr lang="en-IN" dirty="0"/>
              <a:t>                                                           </a:t>
            </a:r>
          </a:p>
          <a:p>
            <a:r>
              <a:rPr lang="en-IN" sz="2000" dirty="0"/>
              <a:t>The new logo of the baby holding the syringe, indicating RI as his right, has been developed in purple colour. This will give RI a distinct identity. </a:t>
            </a:r>
          </a:p>
          <a:p>
            <a:endParaRPr lang="en-IN" sz="2000" dirty="0"/>
          </a:p>
          <a:p>
            <a:pPr marL="0" indent="0">
              <a:buNone/>
            </a:pPr>
            <a:endParaRPr lang="en-IN" dirty="0"/>
          </a:p>
          <a:p>
            <a:endParaRPr lang="en-IN" dirty="0"/>
          </a:p>
        </p:txBody>
      </p:sp>
      <p:pic>
        <p:nvPicPr>
          <p:cNvPr id="5" name="Picture 4">
            <a:extLst>
              <a:ext uri="{FF2B5EF4-FFF2-40B4-BE49-F238E27FC236}">
                <a16:creationId xmlns:a16="http://schemas.microsoft.com/office/drawing/2014/main" id="{3288F959-56F6-4B7A-B5F8-3271571DCD24}"/>
              </a:ext>
            </a:extLst>
          </p:cNvPr>
          <p:cNvPicPr>
            <a:picLocks noChangeAspect="1"/>
          </p:cNvPicPr>
          <p:nvPr/>
        </p:nvPicPr>
        <p:blipFill>
          <a:blip r:embed="rId2"/>
          <a:stretch>
            <a:fillRect/>
          </a:stretch>
        </p:blipFill>
        <p:spPr>
          <a:xfrm>
            <a:off x="3236686" y="3701142"/>
            <a:ext cx="5921828" cy="2805249"/>
          </a:xfrm>
          <a:prstGeom prst="rect">
            <a:avLst/>
          </a:prstGeom>
        </p:spPr>
      </p:pic>
    </p:spTree>
    <p:extLst>
      <p:ext uri="{BB962C8B-B14F-4D97-AF65-F5344CB8AC3E}">
        <p14:creationId xmlns:p14="http://schemas.microsoft.com/office/powerpoint/2010/main" val="240031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A5A20B-F97A-47FC-99EE-B19AE0C97C7F}"/>
              </a:ext>
            </a:extLst>
          </p:cNvPr>
          <p:cNvPicPr>
            <a:picLocks noGrp="1" noChangeAspect="1"/>
          </p:cNvPicPr>
          <p:nvPr>
            <p:ph idx="1"/>
          </p:nvPr>
        </p:nvPicPr>
        <p:blipFill>
          <a:blip r:embed="rId2"/>
          <a:stretch>
            <a:fillRect/>
          </a:stretch>
        </p:blipFill>
        <p:spPr>
          <a:xfrm>
            <a:off x="2592925" y="573206"/>
            <a:ext cx="8911687" cy="5609230"/>
          </a:xfrm>
        </p:spPr>
      </p:pic>
    </p:spTree>
    <p:extLst>
      <p:ext uri="{BB962C8B-B14F-4D97-AF65-F5344CB8AC3E}">
        <p14:creationId xmlns:p14="http://schemas.microsoft.com/office/powerpoint/2010/main" val="57160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0EC8-5614-468F-9AA0-171DFB88C155}"/>
              </a:ext>
            </a:extLst>
          </p:cNvPr>
          <p:cNvSpPr>
            <a:spLocks noGrp="1"/>
          </p:cNvSpPr>
          <p:nvPr>
            <p:ph type="title"/>
          </p:nvPr>
        </p:nvSpPr>
        <p:spPr>
          <a:xfrm>
            <a:off x="2592925" y="624110"/>
            <a:ext cx="8911687" cy="1016004"/>
          </a:xfrm>
        </p:spPr>
        <p:txBody>
          <a:bodyPr/>
          <a:lstStyle/>
          <a:p>
            <a:r>
              <a:rPr lang="en-IN" dirty="0"/>
              <a:t>6. Immunization Trainings :</a:t>
            </a:r>
          </a:p>
        </p:txBody>
      </p:sp>
      <p:sp>
        <p:nvSpPr>
          <p:cNvPr id="3" name="Content Placeholder 2">
            <a:extLst>
              <a:ext uri="{FF2B5EF4-FFF2-40B4-BE49-F238E27FC236}">
                <a16:creationId xmlns:a16="http://schemas.microsoft.com/office/drawing/2014/main" id="{AE2DC764-CC09-4DCC-86C0-44D4CBD1687F}"/>
              </a:ext>
            </a:extLst>
          </p:cNvPr>
          <p:cNvSpPr>
            <a:spLocks noGrp="1"/>
          </p:cNvSpPr>
          <p:nvPr>
            <p:ph idx="1"/>
          </p:nvPr>
        </p:nvSpPr>
        <p:spPr>
          <a:xfrm>
            <a:off x="2589212" y="1538514"/>
            <a:ext cx="8915400" cy="4372708"/>
          </a:xfrm>
        </p:spPr>
        <p:txBody>
          <a:bodyPr>
            <a:normAutofit/>
          </a:bodyPr>
          <a:lstStyle/>
          <a:p>
            <a:pPr marL="0" indent="0">
              <a:buNone/>
            </a:pPr>
            <a:r>
              <a:rPr lang="en-IN" dirty="0"/>
              <a:t> </a:t>
            </a:r>
          </a:p>
          <a:p>
            <a:r>
              <a:rPr lang="en-IN" sz="2000" dirty="0"/>
              <a:t>The Immunization Programme runs due to the coordinated efforts of different cadres of health staff working in the states at different levels (states, districts, PHCs and CHCs). </a:t>
            </a:r>
          </a:p>
          <a:p>
            <a:r>
              <a:rPr lang="en-IN" sz="2000" dirty="0"/>
              <a:t>In the year of Intensification of Routine Immunization (2012-13), the Government of India has supported the training of approximately </a:t>
            </a:r>
            <a:r>
              <a:rPr lang="en-IN" sz="2000" b="1" dirty="0"/>
              <a:t>12,50,000 frontline workers </a:t>
            </a:r>
            <a:r>
              <a:rPr lang="en-IN" sz="2000" dirty="0"/>
              <a:t>(ANMs, LHVs, Anganwadi workers and ASHAs) in 9 high priority states — UP, MP, Rajasthan, Bihar, Chhattisgarh, Jharkhand, Haryana, Gujarat and West Bengal. </a:t>
            </a:r>
          </a:p>
          <a:p>
            <a:r>
              <a:rPr lang="en-IN" sz="2000" dirty="0"/>
              <a:t>The objective is to motivate and strengthen the capacity of frontline workers to reduce dropouts and left outs and improve the quality of services. The process followed is a cascade model. </a:t>
            </a:r>
          </a:p>
          <a:p>
            <a:endParaRPr lang="en-IN" sz="2000" dirty="0"/>
          </a:p>
        </p:txBody>
      </p:sp>
    </p:spTree>
    <p:extLst>
      <p:ext uri="{BB962C8B-B14F-4D97-AF65-F5344CB8AC3E}">
        <p14:creationId xmlns:p14="http://schemas.microsoft.com/office/powerpoint/2010/main" val="2975338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B4E1-62D0-4033-98A8-42605F5D2A43}"/>
              </a:ext>
            </a:extLst>
          </p:cNvPr>
          <p:cNvSpPr>
            <a:spLocks noGrp="1"/>
          </p:cNvSpPr>
          <p:nvPr>
            <p:ph type="title"/>
          </p:nvPr>
        </p:nvSpPr>
        <p:spPr>
          <a:xfrm>
            <a:off x="2592925" y="624110"/>
            <a:ext cx="8911687" cy="885376"/>
          </a:xfrm>
        </p:spPr>
        <p:txBody>
          <a:bodyPr/>
          <a:lstStyle/>
          <a:p>
            <a:r>
              <a:rPr lang="en-IN" dirty="0"/>
              <a:t>7. Monitoring and evaluation:</a:t>
            </a:r>
          </a:p>
        </p:txBody>
      </p:sp>
      <p:sp>
        <p:nvSpPr>
          <p:cNvPr id="3" name="Content Placeholder 2">
            <a:extLst>
              <a:ext uri="{FF2B5EF4-FFF2-40B4-BE49-F238E27FC236}">
                <a16:creationId xmlns:a16="http://schemas.microsoft.com/office/drawing/2014/main" id="{37D0F412-8153-4DC5-8EAD-62EBA7BA2EE6}"/>
              </a:ext>
            </a:extLst>
          </p:cNvPr>
          <p:cNvSpPr>
            <a:spLocks noGrp="1"/>
          </p:cNvSpPr>
          <p:nvPr>
            <p:ph idx="1"/>
          </p:nvPr>
        </p:nvSpPr>
        <p:spPr>
          <a:xfrm>
            <a:off x="2589212" y="1509486"/>
            <a:ext cx="8915400" cy="4905828"/>
          </a:xfrm>
        </p:spPr>
        <p:txBody>
          <a:bodyPr/>
          <a:lstStyle/>
          <a:p>
            <a:pPr marL="0" indent="0">
              <a:buNone/>
            </a:pPr>
            <a:r>
              <a:rPr lang="en-IN" dirty="0"/>
              <a:t> </a:t>
            </a:r>
          </a:p>
          <a:p>
            <a:pPr marL="0" indent="0">
              <a:buNone/>
            </a:pPr>
            <a:r>
              <a:rPr lang="en-IN" dirty="0"/>
              <a:t>• </a:t>
            </a:r>
            <a:r>
              <a:rPr lang="en-IN" sz="2400" dirty="0"/>
              <a:t>UIP performs monitoring and evaluation at three levels. </a:t>
            </a:r>
          </a:p>
          <a:p>
            <a:pPr>
              <a:buFont typeface="+mj-lt"/>
              <a:buAutoNum type="arabicParenR"/>
            </a:pPr>
            <a:r>
              <a:rPr lang="en-IN" sz="2000" dirty="0"/>
              <a:t>There is a </a:t>
            </a:r>
            <a:r>
              <a:rPr lang="en-IN" sz="2000" b="1" dirty="0"/>
              <a:t>regular reporting system </a:t>
            </a:r>
            <a:r>
              <a:rPr lang="en-IN" sz="2000" dirty="0"/>
              <a:t>from the health sub-centre to PHC, district, state and national level. </a:t>
            </a:r>
          </a:p>
          <a:p>
            <a:pPr>
              <a:buFont typeface="+mj-lt"/>
              <a:buAutoNum type="arabicParenR"/>
            </a:pPr>
            <a:r>
              <a:rPr lang="en-IN" sz="2000" dirty="0"/>
              <a:t>To evaluate immunization coverage, country conducts period population based surveys. These include National Family Health Survey (NFHS), District Level Health Survey (DLHS), Annual Health Survey (AHS) and UNICEF Coverage Evaluation Survey (CES). </a:t>
            </a:r>
          </a:p>
          <a:p>
            <a:pPr>
              <a:buFont typeface="+mj-lt"/>
              <a:buAutoNum type="arabicParenR"/>
            </a:pPr>
            <a:r>
              <a:rPr lang="en-IN" sz="2000" dirty="0"/>
              <a:t>In between periodic surveys and administrative reporting, country also plans targeted studies and surveys to evaluate the performance of various components under UIP. </a:t>
            </a:r>
          </a:p>
          <a:p>
            <a:endParaRPr lang="en-IN" dirty="0"/>
          </a:p>
        </p:txBody>
      </p:sp>
    </p:spTree>
    <p:extLst>
      <p:ext uri="{BB962C8B-B14F-4D97-AF65-F5344CB8AC3E}">
        <p14:creationId xmlns:p14="http://schemas.microsoft.com/office/powerpoint/2010/main" val="1971141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3CFA-B201-4050-869B-E6F867323226}"/>
              </a:ext>
            </a:extLst>
          </p:cNvPr>
          <p:cNvSpPr>
            <a:spLocks noGrp="1"/>
          </p:cNvSpPr>
          <p:nvPr>
            <p:ph type="title"/>
          </p:nvPr>
        </p:nvSpPr>
        <p:spPr>
          <a:xfrm>
            <a:off x="1538513" y="624110"/>
            <a:ext cx="9966099" cy="1280890"/>
          </a:xfrm>
        </p:spPr>
        <p:txBody>
          <a:bodyPr/>
          <a:lstStyle/>
          <a:p>
            <a:r>
              <a:rPr lang="en-IN" dirty="0"/>
              <a:t>Schemes:</a:t>
            </a:r>
            <a:br>
              <a:rPr lang="en-IN" dirty="0"/>
            </a:br>
            <a:endParaRPr lang="en-IN" dirty="0"/>
          </a:p>
        </p:txBody>
      </p:sp>
      <p:sp>
        <p:nvSpPr>
          <p:cNvPr id="3" name="Content Placeholder 2">
            <a:extLst>
              <a:ext uri="{FF2B5EF4-FFF2-40B4-BE49-F238E27FC236}">
                <a16:creationId xmlns:a16="http://schemas.microsoft.com/office/drawing/2014/main" id="{EB575108-1D28-4054-9ABA-249B1DF37CF1}"/>
              </a:ext>
            </a:extLst>
          </p:cNvPr>
          <p:cNvSpPr>
            <a:spLocks noGrp="1"/>
          </p:cNvSpPr>
          <p:nvPr>
            <p:ph idx="1"/>
          </p:nvPr>
        </p:nvSpPr>
        <p:spPr>
          <a:xfrm>
            <a:off x="818712" y="2046515"/>
            <a:ext cx="10554574" cy="3812284"/>
          </a:xfrm>
        </p:spPr>
        <p:txBody>
          <a:bodyPr>
            <a:normAutofit/>
          </a:bodyPr>
          <a:lstStyle/>
          <a:p>
            <a:pPr marL="457200" indent="-457200">
              <a:buAutoNum type="alphaLcParenR"/>
            </a:pPr>
            <a:r>
              <a:rPr lang="en-IN" sz="2400" b="1" dirty="0"/>
              <a:t>Routine Immunization: </a:t>
            </a:r>
          </a:p>
          <a:p>
            <a:pPr>
              <a:buFont typeface="Arial" panose="020B0604020202020204" pitchFamily="34" charset="0"/>
              <a:buChar char="•"/>
            </a:pPr>
            <a:r>
              <a:rPr lang="en-IN" sz="2000" dirty="0"/>
              <a:t>Objectives: </a:t>
            </a:r>
            <a:endParaRPr lang="en-IN" dirty="0"/>
          </a:p>
          <a:p>
            <a:r>
              <a:rPr lang="en-IN" sz="2000" dirty="0"/>
              <a:t>To rapidly increase immunization coverage.</a:t>
            </a:r>
          </a:p>
          <a:p>
            <a:r>
              <a:rPr lang="en-IN" sz="2000" dirty="0"/>
              <a:t>To improve the quality of services.</a:t>
            </a:r>
          </a:p>
          <a:p>
            <a:r>
              <a:rPr lang="en-IN" sz="2000" dirty="0"/>
              <a:t>To establish a reliable cold chain system to the health facility level.</a:t>
            </a:r>
          </a:p>
          <a:p>
            <a:r>
              <a:rPr lang="en-IN" sz="2000" dirty="0"/>
              <a:t>Monitoring of performance.</a:t>
            </a:r>
          </a:p>
          <a:p>
            <a:r>
              <a:rPr lang="en-IN" sz="2000" dirty="0"/>
              <a:t>To achieve self sufficiency in vaccine production. </a:t>
            </a:r>
          </a:p>
          <a:p>
            <a:endParaRPr lang="en-IN" dirty="0"/>
          </a:p>
        </p:txBody>
      </p:sp>
    </p:spTree>
    <p:extLst>
      <p:ext uri="{BB962C8B-B14F-4D97-AF65-F5344CB8AC3E}">
        <p14:creationId xmlns:p14="http://schemas.microsoft.com/office/powerpoint/2010/main" val="332905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03F7-EFFA-49FB-B2D9-A03662ED1EFC}"/>
              </a:ext>
            </a:extLst>
          </p:cNvPr>
          <p:cNvSpPr>
            <a:spLocks noGrp="1"/>
          </p:cNvSpPr>
          <p:nvPr>
            <p:ph type="title"/>
          </p:nvPr>
        </p:nvSpPr>
        <p:spPr>
          <a:xfrm>
            <a:off x="2592925" y="187382"/>
            <a:ext cx="8911687" cy="759396"/>
          </a:xfrm>
        </p:spPr>
        <p:txBody>
          <a:bodyPr/>
          <a:lstStyle/>
          <a:p>
            <a:r>
              <a:rPr lang="en-IN" dirty="0"/>
              <a:t>MILESTONES OF UIP:</a:t>
            </a:r>
          </a:p>
        </p:txBody>
      </p:sp>
      <p:sp>
        <p:nvSpPr>
          <p:cNvPr id="7" name="Content Placeholder 6">
            <a:extLst>
              <a:ext uri="{FF2B5EF4-FFF2-40B4-BE49-F238E27FC236}">
                <a16:creationId xmlns:a16="http://schemas.microsoft.com/office/drawing/2014/main" id="{A755D378-063E-4255-887D-F99F9F7C57F4}"/>
              </a:ext>
            </a:extLst>
          </p:cNvPr>
          <p:cNvSpPr>
            <a:spLocks noGrp="1"/>
          </p:cNvSpPr>
          <p:nvPr>
            <p:ph idx="1"/>
          </p:nvPr>
        </p:nvSpPr>
        <p:spPr>
          <a:xfrm>
            <a:off x="2589212" y="1228299"/>
            <a:ext cx="8915400" cy="4682923"/>
          </a:xfrm>
        </p:spPr>
        <p:txBody>
          <a:bodyPr>
            <a:normAutofit fontScale="92500" lnSpcReduction="10000"/>
          </a:bodyPr>
          <a:lstStyle/>
          <a:p>
            <a:r>
              <a:rPr lang="en-IN" sz="2200" dirty="0"/>
              <a:t>Under Global Smallpox Eradication Program, it was experienced that immunization is the most powerful and cost-effective weapon for the prevention and control and even eradication of a disease. </a:t>
            </a:r>
          </a:p>
          <a:p>
            <a:r>
              <a:rPr lang="en-IN" sz="2200" dirty="0"/>
              <a:t>May 1974, WHO officially launched a </a:t>
            </a:r>
            <a:r>
              <a:rPr lang="en-IN" sz="2200" b="1" dirty="0"/>
              <a:t>global immunization program, </a:t>
            </a:r>
            <a:r>
              <a:rPr lang="en-IN" sz="2200" dirty="0"/>
              <a:t>known as </a:t>
            </a:r>
            <a:r>
              <a:rPr lang="en-IN" sz="2200" b="1" dirty="0"/>
              <a:t>Expanded Program of Immunization (EPI) </a:t>
            </a:r>
            <a:r>
              <a:rPr lang="en-IN" sz="2200" dirty="0"/>
              <a:t>for the prevention and control of six major killer disease of children namely tuberculosis, diphtheria, pertussis, tetanus, poliomyelitis and measles, all over the world.</a:t>
            </a:r>
          </a:p>
          <a:p>
            <a:r>
              <a:rPr lang="en-IN" sz="2200" dirty="0"/>
              <a:t>It was called Expanded because: </a:t>
            </a:r>
          </a:p>
          <a:p>
            <a:pPr marL="457200" indent="-457200">
              <a:buFont typeface="+mj-lt"/>
              <a:buAutoNum type="arabicParenR"/>
            </a:pPr>
            <a:r>
              <a:rPr lang="en-IN" sz="2200" dirty="0"/>
              <a:t> Number of diseases covered are more. </a:t>
            </a:r>
          </a:p>
          <a:p>
            <a:pPr marL="457200" indent="-457200">
              <a:buFont typeface="+mj-lt"/>
              <a:buAutoNum type="arabicParenR"/>
            </a:pPr>
            <a:r>
              <a:rPr lang="en-IN" sz="2200" dirty="0"/>
              <a:t>Services are extended to all corners of the world, irrespective of cast, creed, community and ability to pay for it. </a:t>
            </a:r>
          </a:p>
          <a:p>
            <a:pPr marL="457200" indent="-457200">
              <a:buFont typeface="+mj-lt"/>
              <a:buAutoNum type="arabicParenR"/>
            </a:pPr>
            <a:r>
              <a:rPr lang="en-IN" sz="2200" dirty="0"/>
              <a:t>The child is immunized much before it is born. </a:t>
            </a:r>
          </a:p>
          <a:p>
            <a:pPr marL="0" indent="0">
              <a:buNone/>
            </a:pPr>
            <a:r>
              <a:rPr lang="en-IN" sz="2000" dirty="0"/>
              <a:t> </a:t>
            </a:r>
          </a:p>
        </p:txBody>
      </p:sp>
      <p:pic>
        <p:nvPicPr>
          <p:cNvPr id="11" name="Picture 10">
            <a:extLst>
              <a:ext uri="{FF2B5EF4-FFF2-40B4-BE49-F238E27FC236}">
                <a16:creationId xmlns:a16="http://schemas.microsoft.com/office/drawing/2014/main" id="{83A8B9AF-0475-47B5-AB1B-C409198094C1}"/>
              </a:ext>
            </a:extLst>
          </p:cNvPr>
          <p:cNvPicPr>
            <a:picLocks noChangeAspect="1"/>
          </p:cNvPicPr>
          <p:nvPr/>
        </p:nvPicPr>
        <p:blipFill>
          <a:blip r:embed="rId2"/>
          <a:stretch>
            <a:fillRect/>
          </a:stretch>
        </p:blipFill>
        <p:spPr>
          <a:xfrm>
            <a:off x="257175" y="1817160"/>
            <a:ext cx="2332037" cy="2983440"/>
          </a:xfrm>
          <a:prstGeom prst="rect">
            <a:avLst/>
          </a:prstGeom>
        </p:spPr>
      </p:pic>
    </p:spTree>
    <p:extLst>
      <p:ext uri="{BB962C8B-B14F-4D97-AF65-F5344CB8AC3E}">
        <p14:creationId xmlns:p14="http://schemas.microsoft.com/office/powerpoint/2010/main" val="57806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D523-434B-44F9-8EB4-8A54BE9823ED}"/>
              </a:ext>
            </a:extLst>
          </p:cNvPr>
          <p:cNvSpPr>
            <a:spLocks noGrp="1"/>
          </p:cNvSpPr>
          <p:nvPr>
            <p:ph type="title"/>
          </p:nvPr>
        </p:nvSpPr>
        <p:spPr/>
        <p:txBody>
          <a:bodyPr/>
          <a:lstStyle/>
          <a:p>
            <a:r>
              <a:rPr lang="en-IN" dirty="0"/>
              <a:t>• Scope and eligibility:</a:t>
            </a:r>
            <a:br>
              <a:rPr lang="en-IN" dirty="0"/>
            </a:br>
            <a:endParaRPr lang="en-IN" dirty="0"/>
          </a:p>
        </p:txBody>
      </p:sp>
      <p:sp>
        <p:nvSpPr>
          <p:cNvPr id="3" name="Content Placeholder 2">
            <a:extLst>
              <a:ext uri="{FF2B5EF4-FFF2-40B4-BE49-F238E27FC236}">
                <a16:creationId xmlns:a16="http://schemas.microsoft.com/office/drawing/2014/main" id="{F6899590-D14A-4CE7-A8F6-347130AE0333}"/>
              </a:ext>
            </a:extLst>
          </p:cNvPr>
          <p:cNvSpPr>
            <a:spLocks noGrp="1"/>
          </p:cNvSpPr>
          <p:nvPr>
            <p:ph idx="1"/>
          </p:nvPr>
        </p:nvSpPr>
        <p:spPr>
          <a:xfrm>
            <a:off x="2589212" y="1582057"/>
            <a:ext cx="8915400" cy="4651833"/>
          </a:xfrm>
        </p:spPr>
        <p:txBody>
          <a:bodyPr>
            <a:normAutofit/>
          </a:bodyPr>
          <a:lstStyle/>
          <a:p>
            <a:endParaRPr lang="en-IN" dirty="0"/>
          </a:p>
          <a:p>
            <a:r>
              <a:rPr lang="en-IN" sz="2000" b="1" dirty="0"/>
              <a:t>India has one of the largest Universal Immunization Programs (UIP) in the world in terms of the quantities of vaccines used, number of beneficiaries covered, geographical spread and human resources involved </a:t>
            </a:r>
          </a:p>
          <a:p>
            <a:r>
              <a:rPr lang="en-IN" sz="2000" dirty="0"/>
              <a:t>Under the UIP, all vaccines are given free of cost to the beneficiaries as per the National Immunization Schedule. </a:t>
            </a:r>
          </a:p>
          <a:p>
            <a:r>
              <a:rPr lang="en-IN" sz="2000" dirty="0"/>
              <a:t>All beneficiaries' namely pregnant women and children can get themselves vaccinated at the nearest Government/Private health facility or at an immunization post (Anganwadi centres/ other identified sites) near to their village/urban locality on fixed days. </a:t>
            </a:r>
          </a:p>
          <a:p>
            <a:r>
              <a:rPr lang="en-IN" sz="2000" dirty="0"/>
              <a:t>The UIP covers all sections of the society across the country with the same high quality vaccines. </a:t>
            </a:r>
          </a:p>
          <a:p>
            <a:endParaRPr lang="en-IN" dirty="0"/>
          </a:p>
        </p:txBody>
      </p:sp>
    </p:spTree>
    <p:extLst>
      <p:ext uri="{BB962C8B-B14F-4D97-AF65-F5344CB8AC3E}">
        <p14:creationId xmlns:p14="http://schemas.microsoft.com/office/powerpoint/2010/main" val="1886823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20E0-61D1-42AE-AF01-76EA20DE4301}"/>
              </a:ext>
            </a:extLst>
          </p:cNvPr>
          <p:cNvSpPr>
            <a:spLocks noGrp="1"/>
          </p:cNvSpPr>
          <p:nvPr>
            <p:ph type="title"/>
          </p:nvPr>
        </p:nvSpPr>
        <p:spPr/>
        <p:txBody>
          <a:bodyPr/>
          <a:lstStyle/>
          <a:p>
            <a:r>
              <a:rPr lang="en-IN" dirty="0"/>
              <a:t>Achievements:</a:t>
            </a:r>
          </a:p>
        </p:txBody>
      </p:sp>
      <p:sp>
        <p:nvSpPr>
          <p:cNvPr id="3" name="Content Placeholder 2">
            <a:extLst>
              <a:ext uri="{FF2B5EF4-FFF2-40B4-BE49-F238E27FC236}">
                <a16:creationId xmlns:a16="http://schemas.microsoft.com/office/drawing/2014/main" id="{60C07C73-BEAF-4EAF-95DE-BCD1B4F78896}"/>
              </a:ext>
            </a:extLst>
          </p:cNvPr>
          <p:cNvSpPr>
            <a:spLocks noGrp="1"/>
          </p:cNvSpPr>
          <p:nvPr>
            <p:ph idx="1"/>
          </p:nvPr>
        </p:nvSpPr>
        <p:spPr>
          <a:xfrm>
            <a:off x="2589212" y="1443038"/>
            <a:ext cx="8915400" cy="4468184"/>
          </a:xfrm>
        </p:spPr>
        <p:txBody>
          <a:bodyPr/>
          <a:lstStyle/>
          <a:p>
            <a:pPr marL="0" indent="0">
              <a:buNone/>
            </a:pPr>
            <a:r>
              <a:rPr lang="en-IN" dirty="0"/>
              <a:t> </a:t>
            </a:r>
          </a:p>
          <a:p>
            <a:r>
              <a:rPr lang="en-IN" sz="2000" dirty="0"/>
              <a:t>The biggest achievement of the immunization program is the eradication of small pox. </a:t>
            </a:r>
          </a:p>
          <a:p>
            <a:r>
              <a:rPr lang="en-IN" sz="2000" dirty="0"/>
              <a:t>One more significant milestone is that India is free of Poliomyelitis caused by Wild Polio Virus (WPV) . </a:t>
            </a:r>
          </a:p>
          <a:p>
            <a:r>
              <a:rPr lang="en-IN" sz="2000" dirty="0"/>
              <a:t>Vaccination has contributed significantly to the decline in the cases and deaths due to the Vaccine Preventable Diseases (VPDs). </a:t>
            </a:r>
          </a:p>
          <a:p>
            <a:endParaRPr lang="en-IN" dirty="0"/>
          </a:p>
        </p:txBody>
      </p:sp>
    </p:spTree>
    <p:extLst>
      <p:ext uri="{BB962C8B-B14F-4D97-AF65-F5344CB8AC3E}">
        <p14:creationId xmlns:p14="http://schemas.microsoft.com/office/powerpoint/2010/main" val="238640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2D64-0A2A-46CA-82AF-9DE6D2A2DD43}"/>
              </a:ext>
            </a:extLst>
          </p:cNvPr>
          <p:cNvSpPr>
            <a:spLocks noGrp="1"/>
          </p:cNvSpPr>
          <p:nvPr>
            <p:ph type="title"/>
          </p:nvPr>
        </p:nvSpPr>
        <p:spPr/>
        <p:txBody>
          <a:bodyPr/>
          <a:lstStyle/>
          <a:p>
            <a:r>
              <a:rPr lang="en-IN" dirty="0"/>
              <a:t>• Coverage:</a:t>
            </a:r>
          </a:p>
        </p:txBody>
      </p:sp>
      <p:sp>
        <p:nvSpPr>
          <p:cNvPr id="3" name="Content Placeholder 2">
            <a:extLst>
              <a:ext uri="{FF2B5EF4-FFF2-40B4-BE49-F238E27FC236}">
                <a16:creationId xmlns:a16="http://schemas.microsoft.com/office/drawing/2014/main" id="{2A3C766E-0E74-4725-AAD9-72A6D99F4BEA}"/>
              </a:ext>
            </a:extLst>
          </p:cNvPr>
          <p:cNvSpPr>
            <a:spLocks noGrp="1"/>
          </p:cNvSpPr>
          <p:nvPr>
            <p:ph idx="1"/>
          </p:nvPr>
        </p:nvSpPr>
        <p:spPr>
          <a:xfrm>
            <a:off x="2589212" y="1571625"/>
            <a:ext cx="8915400" cy="4339597"/>
          </a:xfrm>
        </p:spPr>
        <p:txBody>
          <a:bodyPr>
            <a:normAutofit/>
          </a:bodyPr>
          <a:lstStyle/>
          <a:p>
            <a:pPr marL="0" indent="0">
              <a:buNone/>
            </a:pPr>
            <a:r>
              <a:rPr lang="en-IN" sz="2000" dirty="0"/>
              <a:t> </a:t>
            </a:r>
          </a:p>
          <a:p>
            <a:r>
              <a:rPr lang="en-IN" sz="2000" dirty="0"/>
              <a:t> As per the Coverage Evaluation Survey (CES-2009), 61% of children in the country are Fully Immunized with all vaccines. </a:t>
            </a:r>
          </a:p>
        </p:txBody>
      </p:sp>
    </p:spTree>
    <p:extLst>
      <p:ext uri="{BB962C8B-B14F-4D97-AF65-F5344CB8AC3E}">
        <p14:creationId xmlns:p14="http://schemas.microsoft.com/office/powerpoint/2010/main" val="415215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711C0-6743-4E9E-83C8-F277A51B90EE}"/>
              </a:ext>
            </a:extLst>
          </p:cNvPr>
          <p:cNvSpPr>
            <a:spLocks noGrp="1"/>
          </p:cNvSpPr>
          <p:nvPr>
            <p:ph idx="1"/>
          </p:nvPr>
        </p:nvSpPr>
        <p:spPr>
          <a:xfrm>
            <a:off x="1596788" y="279779"/>
            <a:ext cx="9907824" cy="1876567"/>
          </a:xfrm>
        </p:spPr>
        <p:txBody>
          <a:bodyPr>
            <a:normAutofit fontScale="77500" lnSpcReduction="20000"/>
          </a:bodyPr>
          <a:lstStyle/>
          <a:p>
            <a:pPr marL="0" indent="0">
              <a:buNone/>
            </a:pPr>
            <a:r>
              <a:rPr lang="en-IN" sz="9600" dirty="0">
                <a:solidFill>
                  <a:schemeClr val="accent6">
                    <a:lumMod val="50000"/>
                  </a:schemeClr>
                </a:solidFill>
                <a:latin typeface="Papyrus" panose="03070502060502030205" pitchFamily="66" charset="0"/>
              </a:rPr>
              <a:t>THANK        YOU</a:t>
            </a:r>
          </a:p>
        </p:txBody>
      </p:sp>
      <p:pic>
        <p:nvPicPr>
          <p:cNvPr id="5" name="Picture 4">
            <a:extLst>
              <a:ext uri="{FF2B5EF4-FFF2-40B4-BE49-F238E27FC236}">
                <a16:creationId xmlns:a16="http://schemas.microsoft.com/office/drawing/2014/main" id="{2E879DCA-48CB-478A-BA55-C25287DAD88D}"/>
              </a:ext>
            </a:extLst>
          </p:cNvPr>
          <p:cNvPicPr>
            <a:picLocks noChangeAspect="1"/>
          </p:cNvPicPr>
          <p:nvPr/>
        </p:nvPicPr>
        <p:blipFill>
          <a:blip r:embed="rId2"/>
          <a:stretch>
            <a:fillRect/>
          </a:stretch>
        </p:blipFill>
        <p:spPr>
          <a:xfrm>
            <a:off x="1596788" y="1774209"/>
            <a:ext cx="9689910" cy="4804012"/>
          </a:xfrm>
          <a:prstGeom prst="rect">
            <a:avLst/>
          </a:prstGeom>
        </p:spPr>
      </p:pic>
    </p:spTree>
    <p:extLst>
      <p:ext uri="{BB962C8B-B14F-4D97-AF65-F5344CB8AC3E}">
        <p14:creationId xmlns:p14="http://schemas.microsoft.com/office/powerpoint/2010/main" val="32937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BE5E81-73AC-40E9-A82B-15E82227A438}"/>
              </a:ext>
            </a:extLst>
          </p:cNvPr>
          <p:cNvSpPr>
            <a:spLocks noGrp="1"/>
          </p:cNvSpPr>
          <p:nvPr>
            <p:ph idx="1"/>
          </p:nvPr>
        </p:nvSpPr>
        <p:spPr>
          <a:xfrm>
            <a:off x="2589212" y="420914"/>
            <a:ext cx="8915400" cy="5490308"/>
          </a:xfrm>
        </p:spPr>
        <p:txBody>
          <a:bodyPr>
            <a:normAutofit/>
          </a:bodyPr>
          <a:lstStyle/>
          <a:p>
            <a:r>
              <a:rPr lang="en-IN" sz="2000" dirty="0"/>
              <a:t>Beneficiaries were all expectant mothers and children up to 16 years of age. </a:t>
            </a:r>
          </a:p>
          <a:p>
            <a:r>
              <a:rPr lang="en-IN" sz="2000" dirty="0"/>
              <a:t>Immunization was recommended from 3</a:t>
            </a:r>
            <a:r>
              <a:rPr lang="en-IN" sz="2000" baseline="30000" dirty="0"/>
              <a:t>rd </a:t>
            </a:r>
            <a:r>
              <a:rPr lang="en-IN" sz="2000" dirty="0"/>
              <a:t> month of infancy and for pregnant mothers, 3 doses of TT, respectively during 16-24 weeks, 24-32 weeks and during 36 weeks. </a:t>
            </a:r>
          </a:p>
          <a:p>
            <a:r>
              <a:rPr lang="en-IN" sz="2000" b="1" dirty="0"/>
              <a:t>Government of India launched same program with same schedule on 15t January 1978 with the same objectives of reducing child morbidity and mortality rates and to achieve self sufficiency in the production of vaccines.</a:t>
            </a:r>
          </a:p>
          <a:p>
            <a:endParaRPr lang="en-IN" sz="1600" dirty="0"/>
          </a:p>
        </p:txBody>
      </p:sp>
    </p:spTree>
    <p:extLst>
      <p:ext uri="{BB962C8B-B14F-4D97-AF65-F5344CB8AC3E}">
        <p14:creationId xmlns:p14="http://schemas.microsoft.com/office/powerpoint/2010/main" val="86543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1CBF2-E3D8-403C-968A-C85A09BC5ACE}"/>
              </a:ext>
            </a:extLst>
          </p:cNvPr>
          <p:cNvSpPr>
            <a:spLocks noGrp="1"/>
          </p:cNvSpPr>
          <p:nvPr>
            <p:ph idx="1"/>
          </p:nvPr>
        </p:nvSpPr>
        <p:spPr>
          <a:xfrm>
            <a:off x="2589212" y="740229"/>
            <a:ext cx="8915400" cy="5170993"/>
          </a:xfrm>
        </p:spPr>
        <p:txBody>
          <a:bodyPr/>
          <a:lstStyle/>
          <a:p>
            <a:endParaRPr lang="en-IN" sz="2000" dirty="0"/>
          </a:p>
          <a:p>
            <a:r>
              <a:rPr lang="en-IN" sz="2000" dirty="0"/>
              <a:t>WHO launched a social target of achieving Health for all by 2000 AD. </a:t>
            </a:r>
          </a:p>
          <a:p>
            <a:r>
              <a:rPr lang="en-IN" sz="2000" dirty="0"/>
              <a:t>In 1983, the schedule was revised and recommended only 2 doses of TT during pregnancy, 1</a:t>
            </a:r>
            <a:r>
              <a:rPr lang="en-IN" sz="2000" baseline="30000" dirty="0"/>
              <a:t>st</a:t>
            </a:r>
            <a:r>
              <a:rPr lang="en-IN" sz="2000" dirty="0"/>
              <a:t>  dose during 16-24 weeks and 2</a:t>
            </a:r>
            <a:r>
              <a:rPr lang="en-IN" sz="2000" baseline="30000" dirty="0"/>
              <a:t>nd</a:t>
            </a:r>
            <a:r>
              <a:rPr lang="en-IN" sz="2000" dirty="0"/>
              <a:t>  dose during 24-36 weeks and commencing routine immunization as early as 6 weeks during infancy and services were concentrated to under 5.</a:t>
            </a:r>
          </a:p>
          <a:p>
            <a:r>
              <a:rPr lang="en-IN" sz="2000" dirty="0"/>
              <a:t>In October 1985, UNICEF emphasized the goal of achieving universal immunization 10 years early by 1990 so the global program was renamed as </a:t>
            </a:r>
            <a:r>
              <a:rPr lang="en-IN" sz="2000" b="1" dirty="0"/>
              <a:t>'Universal Child Immunization-1990'</a:t>
            </a:r>
            <a:r>
              <a:rPr lang="en-IN" sz="2000" dirty="0"/>
              <a:t>. </a:t>
            </a:r>
          </a:p>
          <a:p>
            <a:pPr marL="0" indent="0">
              <a:buNone/>
            </a:pPr>
            <a:r>
              <a:rPr lang="en-IN" sz="2000" dirty="0"/>
              <a:t> </a:t>
            </a:r>
          </a:p>
          <a:p>
            <a:endParaRPr lang="en-IN" dirty="0"/>
          </a:p>
        </p:txBody>
      </p:sp>
    </p:spTree>
    <p:extLst>
      <p:ext uri="{BB962C8B-B14F-4D97-AF65-F5344CB8AC3E}">
        <p14:creationId xmlns:p14="http://schemas.microsoft.com/office/powerpoint/2010/main" val="179690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6AEA0-5B2B-4818-9D64-6670EB03C6C4}"/>
              </a:ext>
            </a:extLst>
          </p:cNvPr>
          <p:cNvSpPr>
            <a:spLocks noGrp="1"/>
          </p:cNvSpPr>
          <p:nvPr>
            <p:ph idx="1"/>
          </p:nvPr>
        </p:nvSpPr>
        <p:spPr>
          <a:xfrm>
            <a:off x="2589212" y="653143"/>
            <a:ext cx="8915400" cy="5258079"/>
          </a:xfrm>
        </p:spPr>
        <p:txBody>
          <a:bodyPr/>
          <a:lstStyle/>
          <a:p>
            <a:r>
              <a:rPr lang="en-IN" sz="2000" dirty="0"/>
              <a:t>On 19 November 1985, GOI renamed Expanded Program of Immunization(EPI) program, modifying the schedule as </a:t>
            </a:r>
            <a:r>
              <a:rPr lang="en-IN" sz="2000" b="1" dirty="0"/>
              <a:t>'Universal Immunization Program'</a:t>
            </a:r>
            <a:r>
              <a:rPr lang="en-IN" sz="2000" dirty="0"/>
              <a:t> dedicated to the memory of Late Prime Minister Mrs Indira Gandhi. </a:t>
            </a:r>
          </a:p>
          <a:p>
            <a:r>
              <a:rPr lang="en-IN" sz="2000" dirty="0"/>
              <a:t>Impetus was added to the existing program by shifting from under 5 to under 1 year of age and the quality of services was also improved. It was recommended to give 1" dose of TT to the pregnant mother in the first contact and 2"d dose after 1 month and BCG and OPV to the new born as early as at birth.</a:t>
            </a:r>
          </a:p>
          <a:p>
            <a:r>
              <a:rPr lang="en-IN" sz="2000" b="1" dirty="0"/>
              <a:t>Global alliance for vaccines &amp; immunization</a:t>
            </a:r>
            <a:r>
              <a:rPr lang="en-IN" sz="2000" dirty="0"/>
              <a:t> </a:t>
            </a:r>
            <a:r>
              <a:rPr lang="en-IN" sz="2000" b="1" dirty="0">
                <a:solidFill>
                  <a:schemeClr val="accent6">
                    <a:lumMod val="50000"/>
                  </a:schemeClr>
                </a:solidFill>
              </a:rPr>
              <a:t>(GAVI)</a:t>
            </a:r>
            <a:r>
              <a:rPr lang="en-IN" sz="2000" dirty="0"/>
              <a:t> is a global network. </a:t>
            </a:r>
          </a:p>
          <a:p>
            <a:endParaRPr lang="en-IN" dirty="0"/>
          </a:p>
        </p:txBody>
      </p:sp>
    </p:spTree>
    <p:extLst>
      <p:ext uri="{BB962C8B-B14F-4D97-AF65-F5344CB8AC3E}">
        <p14:creationId xmlns:p14="http://schemas.microsoft.com/office/powerpoint/2010/main" val="291332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81DB7C-1674-4DEF-A888-64882BA04C57}"/>
              </a:ext>
            </a:extLst>
          </p:cNvPr>
          <p:cNvSpPr>
            <a:spLocks noGrp="1"/>
          </p:cNvSpPr>
          <p:nvPr>
            <p:ph idx="1"/>
          </p:nvPr>
        </p:nvSpPr>
        <p:spPr>
          <a:xfrm>
            <a:off x="2589212" y="566057"/>
            <a:ext cx="8915400" cy="5345165"/>
          </a:xfrm>
        </p:spPr>
        <p:txBody>
          <a:bodyPr>
            <a:normAutofit/>
          </a:bodyPr>
          <a:lstStyle/>
          <a:p>
            <a:pPr marL="0" indent="0">
              <a:buNone/>
            </a:pPr>
            <a:r>
              <a:rPr lang="en-IN" sz="2400" b="1" dirty="0"/>
              <a:t>Objectives of UIP were:</a:t>
            </a:r>
            <a:r>
              <a:rPr lang="en-IN" sz="2000" dirty="0"/>
              <a:t> </a:t>
            </a:r>
          </a:p>
          <a:p>
            <a:pPr marL="457200" indent="-457200">
              <a:buFont typeface="+mj-lt"/>
              <a:buAutoNum type="arabicParenR"/>
            </a:pPr>
            <a:r>
              <a:rPr lang="en-IN" sz="2000" dirty="0"/>
              <a:t>To increase immunisation coverage.</a:t>
            </a:r>
          </a:p>
          <a:p>
            <a:pPr marL="457200" indent="-457200">
              <a:buFont typeface="+mj-lt"/>
              <a:buAutoNum type="arabicParenR"/>
            </a:pPr>
            <a:r>
              <a:rPr lang="en-IN" sz="2000" dirty="0"/>
              <a:t>To improve quality of service.</a:t>
            </a:r>
          </a:p>
          <a:p>
            <a:pPr marL="457200" indent="-457200">
              <a:buFont typeface="+mj-lt"/>
              <a:buAutoNum type="arabicParenR"/>
            </a:pPr>
            <a:r>
              <a:rPr lang="en-IN" sz="2000" dirty="0"/>
              <a:t>To achieve self sufficiency in vaccine production &amp; manufacturing of cold chain equipment’s.</a:t>
            </a:r>
          </a:p>
          <a:p>
            <a:pPr marL="457200" indent="-457200">
              <a:buFont typeface="+mj-lt"/>
              <a:buAutoNum type="arabicParenR"/>
            </a:pPr>
            <a:r>
              <a:rPr lang="en-IN" sz="2000" dirty="0"/>
              <a:t>To establish reliable cold chain equipment &amp; establish a good surveillance network.</a:t>
            </a:r>
          </a:p>
          <a:p>
            <a:pPr marL="457200" indent="-457200">
              <a:buFont typeface="+mj-lt"/>
              <a:buAutoNum type="arabicParenR"/>
            </a:pPr>
            <a:r>
              <a:rPr lang="en-IN" sz="2000" dirty="0"/>
              <a:t>To introduce a district wise system monitoring &amp; evaluation.</a:t>
            </a:r>
          </a:p>
          <a:p>
            <a:pPr marL="457200" indent="-457200">
              <a:buFont typeface="+mj-lt"/>
              <a:buAutoNum type="arabicParenR"/>
            </a:pPr>
            <a:r>
              <a:rPr lang="en-IN" sz="2000" dirty="0"/>
              <a:t>To train health personnel.</a:t>
            </a:r>
          </a:p>
          <a:p>
            <a:pPr marL="457200" indent="-457200">
              <a:buFont typeface="+mj-lt"/>
              <a:buAutoNum type="arabicParenR"/>
            </a:pPr>
            <a:r>
              <a:rPr lang="en-IN" sz="2000" dirty="0"/>
              <a:t>Elimination of neonatal tetanus </a:t>
            </a:r>
          </a:p>
          <a:p>
            <a:pPr marL="457200" indent="-457200">
              <a:buFont typeface="+mj-lt"/>
              <a:buAutoNum type="arabicParenR"/>
            </a:pPr>
            <a:r>
              <a:rPr lang="en-IN" sz="2000" dirty="0"/>
              <a:t>Eradication of paralytic poliomyelitis </a:t>
            </a:r>
          </a:p>
        </p:txBody>
      </p:sp>
    </p:spTree>
    <p:extLst>
      <p:ext uri="{BB962C8B-B14F-4D97-AF65-F5344CB8AC3E}">
        <p14:creationId xmlns:p14="http://schemas.microsoft.com/office/powerpoint/2010/main" val="303652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C70744-B44D-4864-A108-BC2D55A673F4}"/>
              </a:ext>
            </a:extLst>
          </p:cNvPr>
          <p:cNvSpPr>
            <a:spLocks noGrp="1"/>
          </p:cNvSpPr>
          <p:nvPr>
            <p:ph idx="1"/>
          </p:nvPr>
        </p:nvSpPr>
        <p:spPr>
          <a:xfrm>
            <a:off x="2589212" y="573206"/>
            <a:ext cx="8915400" cy="5338016"/>
          </a:xfrm>
        </p:spPr>
        <p:txBody>
          <a:bodyPr/>
          <a:lstStyle/>
          <a:p>
            <a:pPr marL="0" indent="0">
              <a:buNone/>
            </a:pPr>
            <a:r>
              <a:rPr lang="en-IN" sz="2400" b="1" dirty="0"/>
              <a:t>Strategy under UIP was</a:t>
            </a:r>
            <a:r>
              <a:rPr lang="en-IN" sz="2400" dirty="0"/>
              <a:t>: </a:t>
            </a:r>
          </a:p>
          <a:p>
            <a:r>
              <a:rPr lang="en-IN" sz="2000" dirty="0"/>
              <a:t>100% coverage of expectant mothers with </a:t>
            </a:r>
            <a:r>
              <a:rPr lang="en-IN" sz="2000" b="1" dirty="0"/>
              <a:t>2 doses of TT </a:t>
            </a:r>
          </a:p>
          <a:p>
            <a:r>
              <a:rPr lang="en-IN" sz="2000" dirty="0"/>
              <a:t>At least 85% coverage of infants with </a:t>
            </a:r>
            <a:r>
              <a:rPr lang="en-IN" sz="2000" b="1" dirty="0"/>
              <a:t>3 doses DPT </a:t>
            </a:r>
            <a:r>
              <a:rPr lang="en-IN" sz="2000" dirty="0"/>
              <a:t>and </a:t>
            </a:r>
            <a:r>
              <a:rPr lang="en-IN" sz="2000" b="1" dirty="0"/>
              <a:t>OPV 1</a:t>
            </a:r>
            <a:r>
              <a:rPr lang="en-IN" sz="2000" dirty="0"/>
              <a:t> dose each of </a:t>
            </a:r>
            <a:r>
              <a:rPr lang="en-IN" sz="2000" b="1" dirty="0"/>
              <a:t>BCG </a:t>
            </a:r>
            <a:r>
              <a:rPr lang="en-IN" sz="2000" dirty="0"/>
              <a:t>and </a:t>
            </a:r>
            <a:r>
              <a:rPr lang="en-IN" sz="2000" b="1" dirty="0"/>
              <a:t>Measles vaccine</a:t>
            </a:r>
            <a:r>
              <a:rPr lang="en-IN" sz="2000" dirty="0"/>
              <a:t>, before the child celebrates its 1</a:t>
            </a:r>
            <a:r>
              <a:rPr lang="en-IN" sz="2000" baseline="30000" dirty="0"/>
              <a:t>st</a:t>
            </a:r>
            <a:r>
              <a:rPr lang="en-IN" sz="2000" dirty="0"/>
              <a:t>  birthday. </a:t>
            </a:r>
          </a:p>
          <a:p>
            <a:r>
              <a:rPr lang="en-IN" sz="2000" dirty="0"/>
              <a:t>During 1992 , immunization program become a component of </a:t>
            </a:r>
            <a:r>
              <a:rPr lang="en-IN" sz="2000" b="1" dirty="0"/>
              <a:t>Child Survival and Safe Motherhood </a:t>
            </a:r>
            <a:r>
              <a:rPr lang="en-IN" sz="2000" b="1" dirty="0">
                <a:solidFill>
                  <a:schemeClr val="accent6">
                    <a:lumMod val="75000"/>
                  </a:schemeClr>
                </a:solidFill>
              </a:rPr>
              <a:t>(CSSM)</a:t>
            </a:r>
            <a:r>
              <a:rPr lang="en-IN" sz="2000" dirty="0"/>
              <a:t> program. It was recommended to cover 100% among infant also.</a:t>
            </a:r>
          </a:p>
          <a:p>
            <a:r>
              <a:rPr lang="en-IN" sz="2000" dirty="0"/>
              <a:t>In 1995</a:t>
            </a:r>
            <a:r>
              <a:rPr lang="en-IN" sz="2000" b="1" dirty="0"/>
              <a:t>, Pulse Polio Immunization Program</a:t>
            </a:r>
            <a:r>
              <a:rPr lang="en-IN" sz="2000" dirty="0"/>
              <a:t> was launched as a strategy to eradicate poliomyelitis. </a:t>
            </a:r>
          </a:p>
          <a:p>
            <a:r>
              <a:rPr lang="en-IN" sz="2000" dirty="0"/>
              <a:t>In 1997, immunization activities have been an important component of </a:t>
            </a:r>
            <a:r>
              <a:rPr lang="en-IN" sz="2000" b="1" dirty="0"/>
              <a:t>National Reproductive and Child Health Program.</a:t>
            </a:r>
            <a:r>
              <a:rPr lang="en-IN" sz="2000" b="1" dirty="0">
                <a:solidFill>
                  <a:schemeClr val="accent6">
                    <a:lumMod val="50000"/>
                  </a:schemeClr>
                </a:solidFill>
              </a:rPr>
              <a:t>(RCH)</a:t>
            </a:r>
            <a:r>
              <a:rPr lang="en-IN" sz="2000" b="1" dirty="0"/>
              <a:t> </a:t>
            </a:r>
          </a:p>
          <a:p>
            <a:endParaRPr lang="en-IN" sz="2000" dirty="0"/>
          </a:p>
          <a:p>
            <a:pPr marL="0" indent="0">
              <a:buNone/>
            </a:pPr>
            <a:endParaRPr lang="en-IN" dirty="0"/>
          </a:p>
        </p:txBody>
      </p:sp>
      <p:pic>
        <p:nvPicPr>
          <p:cNvPr id="4" name="Graphic 3" descr="Chess pieces">
            <a:extLst>
              <a:ext uri="{FF2B5EF4-FFF2-40B4-BE49-F238E27FC236}">
                <a16:creationId xmlns:a16="http://schemas.microsoft.com/office/drawing/2014/main" id="{15B92E3B-BAF0-43FA-B6F2-135B715EEA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763" y="257174"/>
            <a:ext cx="1171575" cy="1400175"/>
          </a:xfrm>
          <a:prstGeom prst="rect">
            <a:avLst/>
          </a:prstGeom>
        </p:spPr>
      </p:pic>
    </p:spTree>
    <p:extLst>
      <p:ext uri="{BB962C8B-B14F-4D97-AF65-F5344CB8AC3E}">
        <p14:creationId xmlns:p14="http://schemas.microsoft.com/office/powerpoint/2010/main" val="111205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BFA51-C82F-4533-8CBE-F24384D3D593}"/>
              </a:ext>
            </a:extLst>
          </p:cNvPr>
          <p:cNvSpPr>
            <a:spLocks noGrp="1"/>
          </p:cNvSpPr>
          <p:nvPr>
            <p:ph idx="1"/>
          </p:nvPr>
        </p:nvSpPr>
        <p:spPr>
          <a:xfrm>
            <a:off x="2589212" y="493486"/>
            <a:ext cx="8915400" cy="5907314"/>
          </a:xfrm>
        </p:spPr>
        <p:txBody>
          <a:bodyPr>
            <a:normAutofit/>
          </a:bodyPr>
          <a:lstStyle/>
          <a:p>
            <a:pPr marL="0" indent="0">
              <a:buNone/>
            </a:pPr>
            <a:endParaRPr lang="en-IN" sz="2000" dirty="0"/>
          </a:p>
          <a:p>
            <a:r>
              <a:rPr lang="en-IN" sz="2000" dirty="0"/>
              <a:t>In 2012, GOI declared 2012 as the</a:t>
            </a:r>
            <a:r>
              <a:rPr lang="en-IN" sz="2000" b="1" dirty="0"/>
              <a:t> "Year of Intensification of Routine Immunization".</a:t>
            </a:r>
          </a:p>
          <a:p>
            <a:r>
              <a:rPr lang="en-IN" sz="2000" dirty="0"/>
              <a:t>In 2013, GOI along with other S-E Asia regions, declared commitment towards </a:t>
            </a:r>
            <a:r>
              <a:rPr lang="en-IN" sz="2000" b="1" dirty="0"/>
              <a:t>measles elimination </a:t>
            </a:r>
            <a:r>
              <a:rPr lang="en-IN" sz="2000" dirty="0"/>
              <a:t>and </a:t>
            </a:r>
            <a:r>
              <a:rPr lang="en-IN" sz="2000" b="1" dirty="0"/>
              <a:t>congenital rubella syndrome</a:t>
            </a:r>
            <a:r>
              <a:rPr lang="en-IN" sz="2000" dirty="0"/>
              <a:t> control by 2020. </a:t>
            </a:r>
          </a:p>
          <a:p>
            <a:r>
              <a:rPr lang="en-IN" sz="2000" b="1" dirty="0">
                <a:solidFill>
                  <a:schemeClr val="accent6">
                    <a:lumMod val="75000"/>
                  </a:schemeClr>
                </a:solidFill>
              </a:rPr>
              <a:t>In 2014, India was certified as "Polio free country".</a:t>
            </a:r>
            <a:r>
              <a:rPr lang="en-IN" b="1" dirty="0">
                <a:solidFill>
                  <a:schemeClr val="accent6">
                    <a:lumMod val="75000"/>
                  </a:schemeClr>
                </a:solidFill>
              </a:rPr>
              <a:t> </a:t>
            </a:r>
          </a:p>
          <a:p>
            <a:pPr marL="0" indent="0">
              <a:buNone/>
            </a:pPr>
            <a:endParaRPr lang="en-IN" dirty="0"/>
          </a:p>
        </p:txBody>
      </p:sp>
    </p:spTree>
    <p:extLst>
      <p:ext uri="{BB962C8B-B14F-4D97-AF65-F5344CB8AC3E}">
        <p14:creationId xmlns:p14="http://schemas.microsoft.com/office/powerpoint/2010/main" val="23086225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910</TotalTime>
  <Words>2188</Words>
  <Application>Microsoft Office PowerPoint</Application>
  <PresentationFormat>Widescreen</PresentationFormat>
  <Paragraphs>121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Baskerville Old Face</vt:lpstr>
      <vt:lpstr>Century Gothic</vt:lpstr>
      <vt:lpstr>Papyrus</vt:lpstr>
      <vt:lpstr>Wingdings 3</vt:lpstr>
      <vt:lpstr>Wisp</vt:lpstr>
      <vt:lpstr>UNIVERSAL  IMMUNIZATION  PROGRAMME</vt:lpstr>
      <vt:lpstr>What is IMMUNITY?</vt:lpstr>
      <vt:lpstr>MILESTONES OF UIP: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NEW VACCINES</vt:lpstr>
      <vt:lpstr>PowerPoint Presentation</vt:lpstr>
      <vt:lpstr>Implementation of Routine Immunization</vt:lpstr>
      <vt:lpstr>PowerPoint Presentation</vt:lpstr>
      <vt:lpstr>Components:</vt:lpstr>
      <vt:lpstr>2. Cold Chain System, Vaccines and Logistics:</vt:lpstr>
      <vt:lpstr>PowerPoint Presentation</vt:lpstr>
      <vt:lpstr>3. Injection safety and waste disposal:</vt:lpstr>
      <vt:lpstr>4. AEFI Surveillance System in India: (Adverse Event Following Immunization)</vt:lpstr>
      <vt:lpstr>5. Strategic communication:</vt:lpstr>
      <vt:lpstr> Development of RI Logo</vt:lpstr>
      <vt:lpstr>PowerPoint Presentation</vt:lpstr>
      <vt:lpstr>6. Immunization Trainings :</vt:lpstr>
      <vt:lpstr>7. Monitoring and evaluation:</vt:lpstr>
      <vt:lpstr>Schemes: </vt:lpstr>
      <vt:lpstr>• Scope and eligibility: </vt:lpstr>
      <vt:lpstr>Achievements:</vt:lpstr>
      <vt:lpstr>• Coverage: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Divya Chandana</dc:creator>
  <cp:lastModifiedBy>Medha Kalyan</cp:lastModifiedBy>
  <cp:revision>48</cp:revision>
  <dcterms:created xsi:type="dcterms:W3CDTF">2019-11-27T04:40:29Z</dcterms:created>
  <dcterms:modified xsi:type="dcterms:W3CDTF">2021-02-09T03:40:28Z</dcterms:modified>
</cp:coreProperties>
</file>