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2" r:id="rId7"/>
    <p:sldId id="260" r:id="rId8"/>
    <p:sldId id="263" r:id="rId9"/>
    <p:sldId id="265" r:id="rId10"/>
    <p:sldId id="264" r:id="rId11"/>
    <p:sldId id="266" r:id="rId12"/>
    <p:sldId id="289" r:id="rId13"/>
    <p:sldId id="291"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90" r:id="rId34"/>
    <p:sldId id="286" r:id="rId35"/>
    <p:sldId id="287"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9/1/2023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9/1/2023</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914400"/>
            <a:ext cx="6172200" cy="2057400"/>
          </a:xfrm>
        </p:spPr>
        <p:txBody>
          <a:bodyPr>
            <a:normAutofit/>
          </a:bodyPr>
          <a:lstStyle/>
          <a:p>
            <a:r>
              <a:rPr lang="en-US" sz="4400" dirty="0" smtClean="0"/>
              <a:t>MIGRANT HEALTH</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Local bias stigmatizes migrants and may be used as an excuse by host communities to supply inferior care, impede integration, restrict the migrant’s career and educational mobility and ultimately act as a socially and culturally indenturing force. </a:t>
            </a:r>
          </a:p>
          <a:p>
            <a:r>
              <a:rPr lang="en-US" dirty="0" smtClean="0"/>
              <a:t>Bias also acts as a self-perpetuating force, sustaining the migrant’s negative conditions and thus allowing for more bias to continue.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buNone/>
            </a:pPr>
            <a:r>
              <a:rPr lang="en-US" dirty="0" smtClean="0"/>
              <a:t>Types of Migration</a:t>
            </a:r>
          </a:p>
          <a:p>
            <a:r>
              <a:rPr lang="en-US" dirty="0" smtClean="0"/>
              <a:t>Internal and International.</a:t>
            </a:r>
          </a:p>
          <a:p>
            <a:r>
              <a:rPr lang="en-US" dirty="0" smtClean="0"/>
              <a:t>Both the types can be either </a:t>
            </a:r>
            <a:r>
              <a:rPr lang="en-US" i="1" dirty="0" smtClean="0"/>
              <a:t>voluntary or </a:t>
            </a:r>
            <a:r>
              <a:rPr lang="en-US" dirty="0" smtClean="0"/>
              <a:t>forced. Migration is voluntary or forced on the basis of the factors that propel migration at the point of origin. In the case of voluntary migration, the decision to migrate is taken as a part of an informed choice made by the prospective migrant, while in the case of forced migration, conflict, political violence, armed conflict, development-induced displacement, are major reasons for migration. From the vulnerability point of view, the conditions prior to migration are important.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a:srcRect l="33968" t="15625" r="17423" b="6250"/>
          <a:stretch>
            <a:fillRect/>
          </a:stretch>
        </p:blipFill>
        <p:spPr bwMode="auto">
          <a:xfrm>
            <a:off x="533400" y="381000"/>
            <a:ext cx="8305800" cy="6477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Internal Migration in India</a:t>
            </a:r>
            <a:endParaRPr lang="en-US" dirty="0"/>
          </a:p>
        </p:txBody>
      </p:sp>
      <p:sp>
        <p:nvSpPr>
          <p:cNvPr id="3" name="Content Placeholder 2"/>
          <p:cNvSpPr>
            <a:spLocks noGrp="1"/>
          </p:cNvSpPr>
          <p:nvPr>
            <p:ph sz="quarter" idx="1"/>
          </p:nvPr>
        </p:nvSpPr>
        <p:spPr/>
        <p:txBody>
          <a:bodyPr>
            <a:normAutofit/>
          </a:bodyPr>
          <a:lstStyle/>
          <a:p>
            <a:r>
              <a:rPr lang="en-US" dirty="0" smtClean="0"/>
              <a:t>During the 2001 census period, 14.4 million people migrated within the country for work purposes either to cities or areas with higher expected economic gains. The National Commission on Rural </a:t>
            </a:r>
            <a:r>
              <a:rPr lang="en-US" dirty="0" err="1" smtClean="0"/>
              <a:t>Labour</a:t>
            </a:r>
            <a:r>
              <a:rPr lang="en-US" dirty="0" smtClean="0"/>
              <a:t> (NCRL) estimates the number of internal </a:t>
            </a:r>
            <a:r>
              <a:rPr lang="en-US" dirty="0" err="1" smtClean="0"/>
              <a:t>labour</a:t>
            </a:r>
            <a:r>
              <a:rPr lang="en-US" dirty="0" smtClean="0"/>
              <a:t> migrants in rural areas in India alone at around 10 million (including roughly 4.5 million inter-state migrants and 6 million intra-state migrants).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A large number of migrants also work in the urban informal manufacturing construction, services or transport sectors and are employed as casual </a:t>
            </a:r>
            <a:r>
              <a:rPr lang="en-US" dirty="0" err="1" smtClean="0"/>
              <a:t>labourers</a:t>
            </a:r>
            <a:r>
              <a:rPr lang="en-US" dirty="0" smtClean="0"/>
              <a:t>, head loaders, rickshaw pullers and hawkers.</a:t>
            </a:r>
          </a:p>
          <a:p>
            <a:r>
              <a:rPr lang="en-US" dirty="0" smtClean="0"/>
              <a:t>Migration may include both voluntary and forced movement of people. Displacement implies the use of force or generation of conditions that displaces people from their source of origin.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IDPs</a:t>
            </a:r>
            <a:endParaRPr lang="en-US" dirty="0"/>
          </a:p>
        </p:txBody>
      </p:sp>
      <p:sp>
        <p:nvSpPr>
          <p:cNvPr id="3" name="Content Placeholder 2"/>
          <p:cNvSpPr>
            <a:spLocks noGrp="1"/>
          </p:cNvSpPr>
          <p:nvPr>
            <p:ph sz="quarter" idx="1"/>
          </p:nvPr>
        </p:nvSpPr>
        <p:spPr/>
        <p:txBody>
          <a:bodyPr/>
          <a:lstStyle/>
          <a:p>
            <a:r>
              <a:rPr lang="en-US" i="1" dirty="0" smtClean="0"/>
              <a:t>Political causes, including secessionist movements</a:t>
            </a:r>
          </a:p>
          <a:p>
            <a:r>
              <a:rPr lang="en-US" i="1" dirty="0" smtClean="0"/>
              <a:t>Identity-based autonomy movements</a:t>
            </a:r>
          </a:p>
          <a:p>
            <a:r>
              <a:rPr lang="en-US" i="1" dirty="0" smtClean="0"/>
              <a:t>Localized violence</a:t>
            </a:r>
          </a:p>
          <a:p>
            <a:r>
              <a:rPr lang="en-US" i="1" dirty="0" smtClean="0"/>
              <a:t>Environmental and development-induced displacement</a:t>
            </a:r>
          </a:p>
          <a:p>
            <a:r>
              <a:rPr lang="en-US" i="1" dirty="0" smtClean="0"/>
              <a:t>Religion-based violence and displacement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srcRect l="31039" t="23958" r="29722" b="11458"/>
          <a:stretch>
            <a:fillRect/>
          </a:stretch>
        </p:blipFill>
        <p:spPr bwMode="auto">
          <a:xfrm>
            <a:off x="0" y="381000"/>
            <a:ext cx="9144000" cy="6477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srcRect l="31039" t="18750" r="29722" b="416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International Migrants in India</a:t>
            </a:r>
            <a:endParaRPr lang="en-US" dirty="0"/>
          </a:p>
        </p:txBody>
      </p:sp>
      <p:sp>
        <p:nvSpPr>
          <p:cNvPr id="3" name="Content Placeholder 2"/>
          <p:cNvSpPr>
            <a:spLocks noGrp="1"/>
          </p:cNvSpPr>
          <p:nvPr>
            <p:ph sz="quarter" idx="1"/>
          </p:nvPr>
        </p:nvSpPr>
        <p:spPr/>
        <p:txBody>
          <a:bodyPr>
            <a:normAutofit/>
          </a:bodyPr>
          <a:lstStyle/>
          <a:p>
            <a:r>
              <a:rPr lang="en-US" dirty="0" smtClean="0"/>
              <a:t>The bulk of these migrants were from Bangladesh, followed by Pakistan and Nepal. </a:t>
            </a:r>
          </a:p>
          <a:p>
            <a:r>
              <a:rPr lang="en-US" dirty="0" smtClean="0"/>
              <a:t>Restrictions on legal entry at in most countries of destination, enforced through strict visa regimes and carrier sanctions, mean that a large proportion of migrants travel with illegal documents, often using long, torturous and dangerous routes to countries of destination. </a:t>
            </a:r>
          </a:p>
          <a:p>
            <a:r>
              <a:rPr lang="en-US" dirty="0" smtClean="0"/>
              <a:t>Since the movement of population is illegal, the estimates of entry of migrants to the countries of their destination remain largely undocumented.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a:xfrm>
            <a:off x="457200" y="1371600"/>
            <a:ext cx="8153400" cy="5102352"/>
          </a:xfrm>
        </p:spPr>
        <p:txBody>
          <a:bodyPr>
            <a:normAutofit fontScale="85000" lnSpcReduction="10000"/>
          </a:bodyPr>
          <a:lstStyle/>
          <a:p>
            <a:pPr algn="just"/>
            <a:r>
              <a:rPr lang="en-US" dirty="0" smtClean="0"/>
              <a:t>Health and Human rights has explicit intrinsic connections and has emerged as powerful concepts within the rights based approach especially so in the backdrop of weakening public health system, unregulated growth of the private sector and restricted access to healthcare systems leading to a near-total eclipse of availability and accessibility of universal and comprehensive healthcare. </a:t>
            </a:r>
            <a:endParaRPr lang="en-US" dirty="0" smtClean="0"/>
          </a:p>
          <a:p>
            <a:pPr algn="just"/>
            <a:r>
              <a:rPr lang="en-US" dirty="0" smtClean="0"/>
              <a:t>A </a:t>
            </a:r>
            <a:r>
              <a:rPr lang="en-US" dirty="0" smtClean="0"/>
              <a:t>rights-based approach to health uses International Human Rights treaties and norms to hold governments accountable for their obligations under the treaties. It recognizes the fact that the right to health is a fundamental right of every human being and it implies the enjoyment of the highest attainable standard of health and that it is one of the fundamental rights of every human being and that governments have a responsibility for the health of their people which can be fulfilled only through the provision of adequate health and social measures. It gets integrated into research, advocacy strategies and tools, including monitoring; community education and mobilization; litigation and policy formulation.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normAutofit lnSpcReduction="10000"/>
          </a:bodyPr>
          <a:lstStyle/>
          <a:p>
            <a:r>
              <a:rPr lang="en-US" dirty="0" smtClean="0"/>
              <a:t>When migrants enter another country illegally and subsequently lose any legal immigration status, his or her vulnerability to abuse and exploitation increases sharply.</a:t>
            </a:r>
          </a:p>
          <a:p>
            <a:r>
              <a:rPr lang="en-US" dirty="0" smtClean="0"/>
              <a:t>Irregular migrant workers are easy victims of abuse and exploitation by employers, migration agents, corrupt bureaucrats and criminal gangs. </a:t>
            </a:r>
          </a:p>
          <a:p>
            <a:r>
              <a:rPr lang="en-US" dirty="0" smtClean="0"/>
              <a:t>They often live on the margins of society, trying to avoid contact with authorities and have little or no legal access to prevention and healthcare services. </a:t>
            </a:r>
          </a:p>
          <a:p>
            <a:r>
              <a:rPr lang="en-US" dirty="0" smtClean="0"/>
              <a:t>Migrant workers predominate in the lower income </a:t>
            </a:r>
            <a:r>
              <a:rPr lang="en-US" dirty="0" err="1" smtClean="0"/>
              <a:t>labour</a:t>
            </a:r>
            <a:r>
              <a:rPr lang="en-US" dirty="0" smtClean="0"/>
              <a:t> market with higher risks of exposure to unsafe working conditions.</a:t>
            </a:r>
          </a:p>
          <a:p>
            <a:r>
              <a:rPr lang="en-US" dirty="0" smtClean="0"/>
              <a:t>Many often they do not approach the health system of the host countries in the fear of their status being discovered.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Migrant Women and Children</a:t>
            </a:r>
            <a:endParaRPr lang="en-US" dirty="0"/>
          </a:p>
        </p:txBody>
      </p:sp>
      <p:sp>
        <p:nvSpPr>
          <p:cNvPr id="3" name="Content Placeholder 2"/>
          <p:cNvSpPr>
            <a:spLocks noGrp="1"/>
          </p:cNvSpPr>
          <p:nvPr>
            <p:ph sz="quarter" idx="1"/>
          </p:nvPr>
        </p:nvSpPr>
        <p:spPr/>
        <p:txBody>
          <a:bodyPr>
            <a:normAutofit/>
          </a:bodyPr>
          <a:lstStyle/>
          <a:p>
            <a:r>
              <a:rPr lang="en-US" dirty="0" smtClean="0"/>
              <a:t>Migration among women and children and its associated vulnerability poses complex public health challenge. In the migratory pattern within India, women and children have always featured as “associated” migrants with the main decision to migrate being taken by the male of the household. Internally migration within and outside the States of India, has always thrown out higher figures of female migrants citing, ‘</a:t>
            </a:r>
            <a:r>
              <a:rPr lang="en-US" i="1" dirty="0" smtClean="0"/>
              <a:t>Marriage’ and ‘Moved with household’ as the two most important </a:t>
            </a:r>
            <a:r>
              <a:rPr lang="en-US" dirty="0" smtClean="0"/>
              <a:t>reasons to move among women.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As associated migrants, women suffer greater vulnerability due to reduced economic choices and lack of social support in the new area of destination. In the case of semi/ low-skilled or unskilled women migrants, this can translate into their entry into the low paying, unorganized sector with high exposure to exploitation and abuse.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Women migrant </a:t>
            </a:r>
            <a:r>
              <a:rPr lang="en-US" dirty="0" err="1" smtClean="0"/>
              <a:t>labour</a:t>
            </a:r>
            <a:r>
              <a:rPr lang="en-US" dirty="0" smtClean="0"/>
              <a:t> now accounts for 46 per cent of the overall international migration from developing countries because of globalization</a:t>
            </a:r>
          </a:p>
          <a:p>
            <a:r>
              <a:rPr lang="en-US" dirty="0" smtClean="0"/>
              <a:t>Female migration to India constitutes 48 per cent of the total in-migration from other countries.</a:t>
            </a:r>
          </a:p>
          <a:p>
            <a:r>
              <a:rPr lang="en-US" dirty="0" smtClean="0"/>
              <a:t>Migration among women has been high from Bangladesh and Nepal as compared to other </a:t>
            </a:r>
            <a:r>
              <a:rPr lang="en-US" dirty="0" err="1" smtClean="0"/>
              <a:t>neighbouring</a:t>
            </a:r>
            <a:r>
              <a:rPr lang="en-US" dirty="0" smtClean="0"/>
              <a:t> countries.</a:t>
            </a:r>
          </a:p>
          <a:p>
            <a:r>
              <a:rPr lang="en-US" dirty="0" smtClean="0"/>
              <a:t>Women and children in an irregular situation are doubly vulnerable owing to their lack of proper legal status and high risk of sexual exploitation.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Health implications for those on</a:t>
            </a:r>
            <a:br>
              <a:rPr lang="en-US" b="1" dirty="0" smtClean="0"/>
            </a:br>
            <a:r>
              <a:rPr lang="en-US" b="1" dirty="0" smtClean="0"/>
              <a:t>the move</a:t>
            </a:r>
            <a:endParaRPr lang="en-US" dirty="0"/>
          </a:p>
        </p:txBody>
      </p:sp>
      <p:sp>
        <p:nvSpPr>
          <p:cNvPr id="3" name="Content Placeholder 2"/>
          <p:cNvSpPr>
            <a:spLocks noGrp="1"/>
          </p:cNvSpPr>
          <p:nvPr>
            <p:ph sz="quarter" idx="1"/>
          </p:nvPr>
        </p:nvSpPr>
        <p:spPr/>
        <p:txBody>
          <a:bodyPr>
            <a:normAutofit/>
          </a:bodyPr>
          <a:lstStyle/>
          <a:p>
            <a:r>
              <a:rPr lang="en-US" i="1" dirty="0" smtClean="0"/>
              <a:t>Overcrowded living conditions which facilitate increased transmission of infectious diseases</a:t>
            </a:r>
          </a:p>
          <a:p>
            <a:r>
              <a:rPr lang="en-US" i="1" dirty="0" smtClean="0"/>
              <a:t>Poor nutritional status( and consequent lowered immunity) due to lack of food before, during and after displacement</a:t>
            </a:r>
          </a:p>
          <a:p>
            <a:r>
              <a:rPr lang="en-US" i="1" dirty="0" smtClean="0"/>
              <a:t>Inadequate quantities and quality of water to sustain health and allow personal hygiene</a:t>
            </a:r>
          </a:p>
          <a:p>
            <a:r>
              <a:rPr lang="en-US" i="1" dirty="0" smtClean="0"/>
              <a:t>Poor environmental sanitation</a:t>
            </a:r>
          </a:p>
          <a:p>
            <a:r>
              <a:rPr lang="en-US" i="1" dirty="0" smtClean="0"/>
              <a:t>Inadequate Shelter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Migrant </a:t>
            </a:r>
            <a:r>
              <a:rPr lang="en-US" dirty="0" err="1" smtClean="0"/>
              <a:t>labour</a:t>
            </a:r>
            <a:r>
              <a:rPr lang="en-US" dirty="0" smtClean="0"/>
              <a:t> </a:t>
            </a:r>
            <a:r>
              <a:rPr lang="en-US" dirty="0" err="1" smtClean="0"/>
              <a:t>ismore</a:t>
            </a:r>
            <a:r>
              <a:rPr lang="en-US" dirty="0" smtClean="0"/>
              <a:t> susceptible to HIV/ AIDS infection.</a:t>
            </a:r>
          </a:p>
          <a:p>
            <a:r>
              <a:rPr lang="en-US" dirty="0" smtClean="0"/>
              <a:t>Most of the workers have multiple partners and indulge in high risk </a:t>
            </a:r>
            <a:r>
              <a:rPr lang="en-US" dirty="0" err="1" smtClean="0"/>
              <a:t>behaviour</a:t>
            </a:r>
            <a:r>
              <a:rPr lang="en-US" dirty="0" smtClean="0"/>
              <a:t> with a very low pattern of condom usage. </a:t>
            </a:r>
          </a:p>
          <a:p>
            <a:r>
              <a:rPr lang="en-US" dirty="0" smtClean="0"/>
              <a:t>They also reported high alcohol.</a:t>
            </a:r>
          </a:p>
          <a:p>
            <a:pPr>
              <a:buNone/>
            </a:pPr>
            <a:r>
              <a:rPr lang="en-US" b="1" dirty="0" smtClean="0"/>
              <a:t>Health Problems in the Context of Trafficking:</a:t>
            </a:r>
          </a:p>
          <a:p>
            <a:r>
              <a:rPr lang="en-US" dirty="0" smtClean="0"/>
              <a:t>Mental trauma</a:t>
            </a:r>
          </a:p>
          <a:p>
            <a:r>
              <a:rPr lang="en-US" dirty="0" smtClean="0"/>
              <a:t>Physical trauma</a:t>
            </a:r>
          </a:p>
          <a:p>
            <a:r>
              <a:rPr lang="en-US" dirty="0" smtClean="0"/>
              <a:t>Communicable disease</a:t>
            </a:r>
          </a:p>
          <a:p>
            <a:r>
              <a:rPr lang="en-US" dirty="0" smtClean="0"/>
              <a:t>Violence, including sexual abuse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Human Rights of Migrants</a:t>
            </a:r>
            <a:endParaRPr lang="en-US" dirty="0"/>
          </a:p>
        </p:txBody>
      </p:sp>
      <p:sp>
        <p:nvSpPr>
          <p:cNvPr id="3" name="Content Placeholder 2"/>
          <p:cNvSpPr>
            <a:spLocks noGrp="1"/>
          </p:cNvSpPr>
          <p:nvPr>
            <p:ph sz="quarter" idx="1"/>
          </p:nvPr>
        </p:nvSpPr>
        <p:spPr/>
        <p:txBody>
          <a:bodyPr>
            <a:normAutofit/>
          </a:bodyPr>
          <a:lstStyle/>
          <a:p>
            <a:r>
              <a:rPr lang="en-US" dirty="0" smtClean="0"/>
              <a:t>The Vienna Declaration and the </a:t>
            </a:r>
            <a:r>
              <a:rPr lang="en-US" dirty="0" err="1" smtClean="0"/>
              <a:t>Programme</a:t>
            </a:r>
            <a:r>
              <a:rPr lang="en-US" dirty="0" smtClean="0"/>
              <a:t> of Action (1993) attached great importance to the promotion and protection of the human rights of persons belonging to vulnerable groups, including migrant workers.</a:t>
            </a:r>
          </a:p>
          <a:p>
            <a:r>
              <a:rPr lang="en-US" dirty="0" smtClean="0"/>
              <a:t>A special protection ‘regime’ was created for the refugees to protect them from </a:t>
            </a:r>
            <a:r>
              <a:rPr lang="en-US" dirty="0" err="1" smtClean="0"/>
              <a:t>refoulement</a:t>
            </a:r>
            <a:r>
              <a:rPr lang="en-US" dirty="0" smtClean="0"/>
              <a:t>, to recognize their civil, social, economic and cultural rights, and place them under the protection of individual states and of the UNHCR.</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The Hague Declaration focused on adopting a more humane approach to migrants and migration.</a:t>
            </a:r>
          </a:p>
          <a:p>
            <a:r>
              <a:rPr lang="en-US" dirty="0" smtClean="0"/>
              <a:t>Migrants now have rights under two sets of international instruments: first, the core human rights treaties such as the </a:t>
            </a:r>
            <a:r>
              <a:rPr lang="en-US" i="1" dirty="0" smtClean="0"/>
              <a:t>International Covenant on Civil and Political Rights (ICCPR), whose provisions apply </a:t>
            </a:r>
            <a:r>
              <a:rPr lang="en-US" dirty="0" smtClean="0"/>
              <a:t>universally, and thus </a:t>
            </a:r>
            <a:r>
              <a:rPr lang="en-US" dirty="0" err="1" smtClean="0"/>
              <a:t>protectmigrants</a:t>
            </a:r>
            <a:r>
              <a:rPr lang="en-US" dirty="0" smtClean="0"/>
              <a:t>; and second the new </a:t>
            </a:r>
            <a:r>
              <a:rPr lang="en-US" i="1" dirty="0" smtClean="0"/>
              <a:t>Convention on Migrant Workers (CMW) and the ILO Conventions </a:t>
            </a:r>
            <a:r>
              <a:rPr lang="en-US" dirty="0" smtClean="0"/>
              <a:t>which specifically apply to migrants, and in particular to migrant workers.</a:t>
            </a:r>
          </a:p>
          <a:p>
            <a:r>
              <a:rPr lang="en-US" dirty="0" smtClean="0"/>
              <a:t>But with the Convention of Migrant Workers (CMV), the provisions for the protection of the migrants received formal sanction. The CMW was adopted by the General Assembly at its 45th session on 18 December 1990.</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Part III of CWM contains that there has to be equal treatment between all migrant workers and nationals to their families, giving them equal treatment in respect of their basic economic and social rights, including remuneration, work and employment conditions, social security, emergency medical care, and access to education for the children of migrant workers.</a:t>
            </a:r>
          </a:p>
          <a:p>
            <a:r>
              <a:rPr lang="en-US" dirty="0" smtClean="0"/>
              <a:t>Part IV of CWM is only for regular migrants and relates to access to educational institutions and service, vocational guidance and training, housing, social and health services, and participation in cultural life. They are given the right to form trade union and rights to political participation. They also have a right to family reunification.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a:srcRect l="32797" t="31250" r="32064" b="625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Human spatial mobility started about two decades ago for various systemic, economic and individual reasons, but there is a lack of systematic information and health-risk assessment among the mobile population.</a:t>
            </a:r>
          </a:p>
          <a:p>
            <a:r>
              <a:rPr lang="en-US" dirty="0" smtClean="0"/>
              <a:t>The specific socio-demographic structure, that is, age, sex, education, attainment, occupation and income, determines the context in which migration takes place and their health-risks are predetermined by certain factors at the destination areas.</a:t>
            </a: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The </a:t>
            </a:r>
            <a:r>
              <a:rPr lang="en-US" dirty="0" err="1" smtClean="0"/>
              <a:t>Programme</a:t>
            </a:r>
            <a:r>
              <a:rPr lang="en-US" dirty="0" smtClean="0"/>
              <a:t> of Action of the 1994 </a:t>
            </a:r>
            <a:r>
              <a:rPr lang="en-US" i="1" dirty="0" smtClean="0"/>
              <a:t>International Conference on Population and Development made several references to </a:t>
            </a:r>
            <a:r>
              <a:rPr lang="en-US" dirty="0" smtClean="0"/>
              <a:t>migrants and their health.</a:t>
            </a:r>
          </a:p>
          <a:p>
            <a:r>
              <a:rPr lang="en-US" dirty="0" smtClean="0"/>
              <a:t>The </a:t>
            </a:r>
            <a:r>
              <a:rPr lang="en-US" i="1" dirty="0" smtClean="0"/>
              <a:t>Beijing Platform for Action (1995) recognized the </a:t>
            </a:r>
            <a:r>
              <a:rPr lang="en-US" dirty="0" smtClean="0"/>
              <a:t>barriers of displaced immigrant and migrant women, including women migrant workers and urged governments to protect the human rights of women migrants and protect them from violence and exploitation and introduce measures for the empowerment of documented women migrants.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Migrants Rights in India</a:t>
            </a:r>
            <a:endParaRPr lang="en-US" dirty="0"/>
          </a:p>
        </p:txBody>
      </p:sp>
      <p:sp>
        <p:nvSpPr>
          <p:cNvPr id="3" name="Content Placeholder 2"/>
          <p:cNvSpPr>
            <a:spLocks noGrp="1"/>
          </p:cNvSpPr>
          <p:nvPr>
            <p:ph sz="quarter" idx="1"/>
          </p:nvPr>
        </p:nvSpPr>
        <p:spPr/>
        <p:txBody>
          <a:bodyPr/>
          <a:lstStyle/>
          <a:p>
            <a:endParaRPr lang="en-US"/>
          </a:p>
        </p:txBody>
      </p:sp>
      <p:pic>
        <p:nvPicPr>
          <p:cNvPr id="4098" name="Picture 2"/>
          <p:cNvPicPr>
            <a:picLocks noChangeAspect="1" noChangeArrowheads="1"/>
          </p:cNvPicPr>
          <p:nvPr/>
        </p:nvPicPr>
        <p:blipFill>
          <a:blip r:embed="rId2"/>
          <a:srcRect l="32796" t="40625" r="29722" b="26042"/>
          <a:stretch>
            <a:fillRect/>
          </a:stretch>
        </p:blipFill>
        <p:spPr bwMode="auto">
          <a:xfrm>
            <a:off x="1066800" y="1371600"/>
            <a:ext cx="7162800" cy="2438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34773" t="22916" r="30088" b="57292"/>
          <a:stretch>
            <a:fillRect/>
          </a:stretch>
        </p:blipFill>
        <p:spPr bwMode="auto">
          <a:xfrm>
            <a:off x="990600" y="3657600"/>
            <a:ext cx="7924800" cy="2743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Integrating Health and Migration- Achieving a Balance</a:t>
            </a:r>
            <a:endParaRPr lang="en-US" dirty="0"/>
          </a:p>
        </p:txBody>
      </p:sp>
      <p:sp>
        <p:nvSpPr>
          <p:cNvPr id="3" name="Content Placeholder 2"/>
          <p:cNvSpPr>
            <a:spLocks noGrp="1"/>
          </p:cNvSpPr>
          <p:nvPr>
            <p:ph sz="quarter" idx="1"/>
          </p:nvPr>
        </p:nvSpPr>
        <p:spPr/>
        <p:txBody>
          <a:bodyPr/>
          <a:lstStyle/>
          <a:p>
            <a:r>
              <a:rPr lang="en-US" b="1" dirty="0" smtClean="0"/>
              <a:t>Receiving Population</a:t>
            </a:r>
          </a:p>
          <a:p>
            <a:r>
              <a:rPr lang="en-US" dirty="0" smtClean="0"/>
              <a:t> </a:t>
            </a:r>
            <a:r>
              <a:rPr lang="en-US" i="1" dirty="0" smtClean="0"/>
              <a:t>Improved disease protection</a:t>
            </a:r>
          </a:p>
          <a:p>
            <a:r>
              <a:rPr lang="en-US" i="1" dirty="0" smtClean="0"/>
              <a:t>Better resource utilization</a:t>
            </a:r>
          </a:p>
          <a:p>
            <a:r>
              <a:rPr lang="en-US" i="1" dirty="0" smtClean="0"/>
              <a:t>Infrastructure support l Reduced morbidity and mortality</a:t>
            </a:r>
          </a:p>
          <a:p>
            <a:r>
              <a:rPr lang="en-US" i="1" dirty="0" smtClean="0"/>
              <a:t>Improved health and productivity</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b="1" dirty="0" smtClean="0"/>
              <a:t>Migrant Population</a:t>
            </a:r>
          </a:p>
          <a:p>
            <a:r>
              <a:rPr lang="en-US" i="1" dirty="0" smtClean="0"/>
              <a:t>Timely and safe movement</a:t>
            </a:r>
          </a:p>
          <a:p>
            <a:r>
              <a:rPr lang="en-US" i="1" dirty="0" smtClean="0"/>
              <a:t>Targeted health intervention</a:t>
            </a:r>
          </a:p>
          <a:p>
            <a:r>
              <a:rPr lang="en-US" i="1" dirty="0" smtClean="0"/>
              <a:t>Reduced morbidity and mortality</a:t>
            </a:r>
          </a:p>
          <a:p>
            <a:r>
              <a:rPr lang="en-US" i="1" dirty="0" smtClean="0"/>
              <a:t>Better health care access reduced stigma</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Priority Areas</a:t>
            </a:r>
            <a:endParaRPr lang="en-US" dirty="0"/>
          </a:p>
        </p:txBody>
      </p:sp>
      <p:sp>
        <p:nvSpPr>
          <p:cNvPr id="3" name="Content Placeholder 2"/>
          <p:cNvSpPr>
            <a:spLocks noGrp="1"/>
          </p:cNvSpPr>
          <p:nvPr>
            <p:ph sz="quarter" idx="1"/>
          </p:nvPr>
        </p:nvSpPr>
        <p:spPr/>
        <p:txBody>
          <a:bodyPr/>
          <a:lstStyle/>
          <a:p>
            <a:r>
              <a:rPr lang="en-US" i="1" dirty="0" err="1" smtClean="0"/>
              <a:t>Organisational</a:t>
            </a:r>
            <a:r>
              <a:rPr lang="en-US" i="1" dirty="0" smtClean="0"/>
              <a:t> reform/institutional development</a:t>
            </a:r>
          </a:p>
          <a:p>
            <a:r>
              <a:rPr lang="en-US" i="1" dirty="0" smtClean="0"/>
              <a:t>Primary health service provision for migrants/refugees</a:t>
            </a:r>
          </a:p>
          <a:p>
            <a:r>
              <a:rPr lang="en-US" i="1" dirty="0" smtClean="0"/>
              <a:t>Behavioral change of health providers and health seekers</a:t>
            </a:r>
          </a:p>
          <a:p>
            <a:r>
              <a:rPr lang="en-US" i="1" dirty="0" smtClean="0"/>
              <a:t>Research (collecting evidence on migrant’s health)</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A rights based approach to migration includes the following elements:</a:t>
            </a:r>
          </a:p>
          <a:p>
            <a:r>
              <a:rPr lang="en-US" dirty="0" smtClean="0"/>
              <a:t>Before any new law, policy or practice is introduced; it should be reviewed to ensure its consistency with the state’s national, regional and international human rights obligations, and international </a:t>
            </a:r>
            <a:r>
              <a:rPr lang="en-US" dirty="0" err="1" smtClean="0"/>
              <a:t>labour</a:t>
            </a:r>
            <a:r>
              <a:rPr lang="en-US" dirty="0" smtClean="0"/>
              <a:t> standards.</a:t>
            </a:r>
          </a:p>
          <a:p>
            <a:r>
              <a:rPr lang="en-US" dirty="0" smtClean="0"/>
              <a:t>There should be an assessment of the human rights impact to ensure that the policy measures, for instance anti trafficking measures, comply with respect for human rights</a:t>
            </a:r>
          </a:p>
          <a:p>
            <a:r>
              <a:rPr lang="en-US" dirty="0" smtClean="0"/>
              <a:t>There should be systematic data collection and its disaggregation by sex, geographic origin, age and ethnicity, to enable discrimination or potential discrimination to be identified, and eliminated</a:t>
            </a:r>
          </a:p>
          <a:p>
            <a:r>
              <a:rPr lang="en-US" dirty="0" smtClean="0"/>
              <a:t>Existing national laws should be reviewed to see if they protect migrants and citizens equally.</a:t>
            </a:r>
          </a:p>
          <a:p>
            <a:r>
              <a:rPr lang="en-US" dirty="0" smtClean="0"/>
              <a:t>Employment </a:t>
            </a:r>
            <a:r>
              <a:rPr lang="en-US" dirty="0" err="1" smtClean="0"/>
              <a:t>contracts,made</a:t>
            </a:r>
            <a:r>
              <a:rPr lang="en-US" dirty="0" smtClean="0"/>
              <a:t> under bi-lateral agreements, should reflect </a:t>
            </a:r>
            <a:r>
              <a:rPr lang="en-US" dirty="0" err="1" smtClean="0"/>
              <a:t>labour</a:t>
            </a:r>
            <a:r>
              <a:rPr lang="en-US" dirty="0" smtClean="0"/>
              <a:t> and human rights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b="1" dirty="0" smtClean="0"/>
              <a:t>Government-related factors such as </a:t>
            </a:r>
            <a:r>
              <a:rPr lang="en-US" dirty="0" smtClean="0"/>
              <a:t>national policies, public service system, community development, development and housing;</a:t>
            </a:r>
          </a:p>
          <a:p>
            <a:r>
              <a:rPr lang="en-US" b="1" dirty="0" smtClean="0"/>
              <a:t>Employer-related factors such as </a:t>
            </a:r>
            <a:r>
              <a:rPr lang="en-US" dirty="0" smtClean="0"/>
              <a:t>work site safety, living conditions, insurance coverage, women worker’s maternal and reproductive health benefit, etc;</a:t>
            </a:r>
          </a:p>
          <a:p>
            <a:r>
              <a:rPr lang="en-US" b="1" dirty="0" smtClean="0"/>
              <a:t>Health-sector related factors such </a:t>
            </a:r>
            <a:r>
              <a:rPr lang="en-US" dirty="0" smtClean="0"/>
              <a:t>as health/preventive network, service coverage and approaches, service items and prices; and</a:t>
            </a:r>
          </a:p>
          <a:p>
            <a:r>
              <a:rPr lang="en-US" b="1" dirty="0" smtClean="0"/>
              <a:t>Individual-related factors like social </a:t>
            </a:r>
            <a:r>
              <a:rPr lang="en-US" dirty="0" smtClean="0"/>
              <a:t>support at the destination, health awareness, health beliefs, health </a:t>
            </a:r>
            <a:r>
              <a:rPr lang="en-US" dirty="0" err="1" smtClean="0"/>
              <a:t>behaviour</a:t>
            </a:r>
            <a:r>
              <a:rPr lang="en-US" dirty="0" smtClean="0"/>
              <a:t> and help seeking </a:t>
            </a:r>
            <a:r>
              <a:rPr lang="en-US" dirty="0" err="1" smtClean="0"/>
              <a:t>behaviour</a:t>
            </a:r>
            <a:r>
              <a:rPr lang="en-US" dirty="0" smtClean="0"/>
              <a:t>, impacts the individual and collective health risk of migrants.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Autofit/>
          </a:bodyPr>
          <a:lstStyle/>
          <a:p>
            <a:pPr algn="just">
              <a:lnSpc>
                <a:spcPct val="200000"/>
              </a:lnSpc>
            </a:pPr>
            <a:r>
              <a:rPr lang="en-US" sz="1600" dirty="0" smtClean="0">
                <a:latin typeface="Times New Roman" pitchFamily="18" charset="0"/>
                <a:cs typeface="Times New Roman" pitchFamily="18" charset="0"/>
              </a:rPr>
              <a:t>The International Organization for Migration (IOM</a:t>
            </a:r>
            <a:r>
              <a:rPr lang="en-US" sz="1600" b="1" dirty="0" smtClean="0">
                <a:latin typeface="Times New Roman" pitchFamily="18" charset="0"/>
                <a:cs typeface="Times New Roman" pitchFamily="18" charset="0"/>
              </a:rPr>
              <a:t>) defines a migrant </a:t>
            </a:r>
            <a:r>
              <a:rPr lang="en-US" sz="1600" dirty="0" smtClean="0">
                <a:latin typeface="Times New Roman" pitchFamily="18" charset="0"/>
                <a:cs typeface="Times New Roman" pitchFamily="18" charset="0"/>
              </a:rPr>
              <a:t>as any person who is moving or has moved across an international border or within a State away from his/her habitual place of residence, regardless of (a) the person’s legal status, (b) whether the movement is voluntary or involuntary, (c) what the causes for the movement are or (d) what the length of the stay is.</a:t>
            </a:r>
          </a:p>
          <a:p>
            <a:pPr algn="just">
              <a:lnSpc>
                <a:spcPct val="200000"/>
              </a:lnSpc>
            </a:pPr>
            <a:r>
              <a:rPr lang="en-US" sz="1600" dirty="0" smtClean="0">
                <a:latin typeface="Times New Roman" pitchFamily="18" charset="0"/>
                <a:cs typeface="Times New Roman" pitchFamily="18" charset="0"/>
              </a:rPr>
              <a:t> According to the 1967 Protocol of the1951 Refugee Convention, </a:t>
            </a:r>
            <a:r>
              <a:rPr lang="en-US" sz="1600" b="1" dirty="0" smtClean="0">
                <a:latin typeface="Times New Roman" pitchFamily="18" charset="0"/>
                <a:cs typeface="Times New Roman" pitchFamily="18" charset="0"/>
              </a:rPr>
              <a:t>a refugee </a:t>
            </a:r>
            <a:r>
              <a:rPr lang="en-US" sz="1600" dirty="0" smtClean="0">
                <a:latin typeface="Times New Roman" pitchFamily="18" charset="0"/>
                <a:cs typeface="Times New Roman" pitchFamily="18" charset="0"/>
              </a:rPr>
              <a:t>is a person who, ‘owing to a well-founded fear of persecution for reasons of race, religion, nationality, membership of a particular social group or political opinions, is outside the country of his nationality and is unable or, owing to such fear, is unwilling to avail himself of the protection of that country.’ The 1984 Cartagena Declaration states that refugees also include persons who flee their country ‘because their lives, security or freedom have been threatened by </a:t>
            </a:r>
            <a:r>
              <a:rPr lang="en-US" sz="1600" dirty="0" err="1" smtClean="0">
                <a:latin typeface="Times New Roman" pitchFamily="18" charset="0"/>
                <a:cs typeface="Times New Roman" pitchFamily="18" charset="0"/>
              </a:rPr>
              <a:t>generalised</a:t>
            </a:r>
            <a:r>
              <a:rPr lang="en-US" sz="1600" dirty="0" smtClean="0">
                <a:latin typeface="Times New Roman" pitchFamily="18" charset="0"/>
                <a:cs typeface="Times New Roman" pitchFamily="18" charset="0"/>
              </a:rPr>
              <a:t> violence, foreign aggression, internal conflicts, massive violations of human rights or other circumstances which have seriously disturbed public order’.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r>
              <a:rPr lang="en-US" dirty="0" smtClean="0"/>
              <a:t>Refugees are therefore a sub-set of migrants who are specially defined by their reasons for displacement and fear of consequences if they return and who are afforded special protection and entitlements by international agreements. A person who seeks safety from persecution or serious harm in a country other than his or her own and awaits a decision on the application for refugee status under relevant international and national instruments is classified as an asylum seeker. In case of a negative decision, the person must leave the country and may be expelled, as may any non-national in an irregular or unlawful situation, unless permission to stay is provided on humanitarian or other related grounds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i="1" dirty="0" smtClean="0"/>
              <a:t>Migrants are disadvantaged relative to the native population</a:t>
            </a:r>
          </a:p>
          <a:p>
            <a:r>
              <a:rPr lang="en-US" i="1" dirty="0" smtClean="0"/>
              <a:t>They often have a </a:t>
            </a:r>
            <a:r>
              <a:rPr lang="en-US" i="1" dirty="0" err="1" smtClean="0"/>
              <a:t>lowsocio</a:t>
            </a:r>
            <a:r>
              <a:rPr lang="en-US" i="1" dirty="0" smtClean="0"/>
              <a:t>-economic </a:t>
            </a:r>
            <a:r>
              <a:rPr lang="en-US" i="1" dirty="0" err="1" smtClean="0"/>
              <a:t>statuswith</a:t>
            </a:r>
            <a:r>
              <a:rPr lang="en-US" i="1" dirty="0" smtClean="0"/>
              <a:t> no access to either healthcare or social services</a:t>
            </a:r>
          </a:p>
          <a:p>
            <a:r>
              <a:rPr lang="en-US" i="1" dirty="0" smtClean="0"/>
              <a:t>They suffer from mental and emotional vulnerability and low self-esteem</a:t>
            </a:r>
          </a:p>
          <a:p>
            <a:r>
              <a:rPr lang="en-US" i="1" dirty="0" smtClean="0"/>
              <a:t>Lack of provision of social goods, education and health, impedes the integration of migrants into the local population.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buNone/>
            </a:pPr>
            <a:r>
              <a:rPr lang="en-US" dirty="0" smtClean="0"/>
              <a:t>The vulnerability of the migrants and their health and human rights has to be assessed from the framework of </a:t>
            </a:r>
          </a:p>
          <a:p>
            <a:r>
              <a:rPr lang="en-US" i="1" dirty="0" smtClean="0"/>
              <a:t>accessibility of health and health </a:t>
            </a:r>
            <a:r>
              <a:rPr lang="en-US" dirty="0" smtClean="0"/>
              <a:t>services in relation to the availability of services; stigma and discrimination, discrimination on the basis of sex and gender roles and economic affordability,</a:t>
            </a:r>
          </a:p>
          <a:p>
            <a:r>
              <a:rPr lang="en-US" i="1" dirty="0" smtClean="0"/>
              <a:t>quality of available services and the </a:t>
            </a:r>
            <a:r>
              <a:rPr lang="en-US" dirty="0" smtClean="0"/>
              <a:t>prior conditions of health like right to safe and healthy working conditions, right to adequate food, physical accessibility of health services, culturally sensitive and good quality health services, and the right to seek and receive health related information.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Refugees and illegal migrants often get caught up in the internal geopolitics of the host countries and have no legitimate right that can protect them. They are denied basic rights.</a:t>
            </a:r>
          </a:p>
          <a:p>
            <a:r>
              <a:rPr lang="en-US" dirty="0" smtClean="0"/>
              <a:t>Delay in health-seeking is also due to associated costs, inability to miss work, problems of transportation. Many are unfamiliar with the local health-care systems and have linguistic or cultural difficulties communicating their problems.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79</TotalTime>
  <Words>2361</Words>
  <Application>Microsoft Office PowerPoint</Application>
  <PresentationFormat>On-screen Show (4:3)</PresentationFormat>
  <Paragraphs>101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Equity</vt:lpstr>
      <vt:lpstr>MIGRANT HEALTH</vt:lpstr>
      <vt:lpstr>INTRODUCTION</vt:lpstr>
      <vt:lpstr>Slide 3</vt:lpstr>
      <vt:lpstr>Slide 4</vt:lpstr>
      <vt:lpstr>Slide 5</vt:lpstr>
      <vt:lpstr>Slide 6</vt:lpstr>
      <vt:lpstr>Slide 7</vt:lpstr>
      <vt:lpstr>Slide 8</vt:lpstr>
      <vt:lpstr>Slide 9</vt:lpstr>
      <vt:lpstr>Slide 10</vt:lpstr>
      <vt:lpstr>Slide 11</vt:lpstr>
      <vt:lpstr>Slide 12</vt:lpstr>
      <vt:lpstr>Slide 13</vt:lpstr>
      <vt:lpstr>Internal Migration in India</vt:lpstr>
      <vt:lpstr>Slide 15</vt:lpstr>
      <vt:lpstr>Causes of IDPs</vt:lpstr>
      <vt:lpstr>Slide 17</vt:lpstr>
      <vt:lpstr>Slide 18</vt:lpstr>
      <vt:lpstr>International Migrants in India</vt:lpstr>
      <vt:lpstr>Slide 20</vt:lpstr>
      <vt:lpstr>Migrant Women and Children</vt:lpstr>
      <vt:lpstr>Slide 22</vt:lpstr>
      <vt:lpstr>Slide 23</vt:lpstr>
      <vt:lpstr>Health implications for those on the move</vt:lpstr>
      <vt:lpstr>Slide 25</vt:lpstr>
      <vt:lpstr>The Human Rights of Migrants</vt:lpstr>
      <vt:lpstr>Slide 27</vt:lpstr>
      <vt:lpstr>Slide 28</vt:lpstr>
      <vt:lpstr>Slide 29</vt:lpstr>
      <vt:lpstr>Slide 30</vt:lpstr>
      <vt:lpstr>Migrants Rights in India</vt:lpstr>
      <vt:lpstr>Integrating Health and Migration- Achieving a Balance</vt:lpstr>
      <vt:lpstr>Slide 33</vt:lpstr>
      <vt:lpstr>Slide 34</vt:lpstr>
      <vt:lpstr>Priority Areas</vt:lpstr>
      <vt:lpstr>RECOMMENDATIONS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11</cp:revision>
  <dcterms:created xsi:type="dcterms:W3CDTF">2006-08-16T00:00:00Z</dcterms:created>
  <dcterms:modified xsi:type="dcterms:W3CDTF">2023-09-01T07:15:34Z</dcterms:modified>
</cp:coreProperties>
</file>