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2" r:id="rId4"/>
    <p:sldId id="263" r:id="rId5"/>
    <p:sldId id="259" r:id="rId6"/>
    <p:sldId id="260" r:id="rId7"/>
    <p:sldId id="261" r:id="rId8"/>
    <p:sldId id="264" r:id="rId9"/>
    <p:sldId id="265" r:id="rId10"/>
    <p:sldId id="266" r:id="rId11"/>
    <p:sldId id="267" r:id="rId12"/>
    <p:sldId id="268" r:id="rId13"/>
    <p:sldId id="273" r:id="rId14"/>
    <p:sldId id="269" r:id="rId15"/>
    <p:sldId id="270" r:id="rId16"/>
    <p:sldId id="271" r:id="rId17"/>
    <p:sldId id="272" r:id="rId18"/>
    <p:sldId id="274" r:id="rId19"/>
    <p:sldId id="275" r:id="rId20"/>
    <p:sldId id="277" r:id="rId21"/>
    <p:sldId id="278" r:id="rId22"/>
    <p:sldId id="280" r:id="rId23"/>
    <p:sldId id="284" r:id="rId24"/>
    <p:sldId id="285" r:id="rId25"/>
    <p:sldId id="286" r:id="rId26"/>
    <p:sldId id="287" r:id="rId27"/>
    <p:sldId id="288" r:id="rId28"/>
    <p:sldId id="289" r:id="rId29"/>
    <p:sldId id="290" r:id="rId30"/>
    <p:sldId id="291" r:id="rId31"/>
    <p:sldId id="281" r:id="rId32"/>
    <p:sldId id="282" r:id="rId33"/>
    <p:sldId id="279"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75" d="100"/>
          <a:sy n="75" d="100"/>
        </p:scale>
        <p:origin x="-1236" y="22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D61997-5638-4AFC-849C-4BE861B0800B}" type="doc">
      <dgm:prSet loTypeId="urn:microsoft.com/office/officeart/2005/8/layout/cycle3" loCatId="cycle" qsTypeId="urn:microsoft.com/office/officeart/2005/8/quickstyle/simple2" qsCatId="simple" csTypeId="urn:microsoft.com/office/officeart/2005/8/colors/accent0_1" csCatId="mainScheme" phldr="1"/>
      <dgm:spPr/>
      <dgm:t>
        <a:bodyPr/>
        <a:lstStyle/>
        <a:p>
          <a:endParaRPr lang="en-US"/>
        </a:p>
      </dgm:t>
    </dgm:pt>
    <dgm:pt modelId="{A1EBB0E7-2558-4A37-A9BA-C5070D191A0E}">
      <dgm:prSet custT="1"/>
      <dgm:spPr/>
      <dgm:t>
        <a:bodyPr/>
        <a:lstStyle/>
        <a:p>
          <a:pPr rtl="0"/>
          <a:r>
            <a:rPr lang="en-US" sz="1200" b="1" dirty="0" smtClean="0"/>
            <a:t>1</a:t>
          </a:r>
          <a:r>
            <a:rPr lang="en-US" sz="1800" b="1" dirty="0" smtClean="0"/>
            <a:t>. Societal Objectives </a:t>
          </a:r>
          <a:endParaRPr lang="en-US" sz="1800" b="1" dirty="0"/>
        </a:p>
      </dgm:t>
    </dgm:pt>
    <dgm:pt modelId="{D89D3D58-F293-44AA-B662-198A16DCFDF1}" type="parTrans" cxnId="{4D9602DA-85D9-4F84-BB51-B13C819DEE78}">
      <dgm:prSet/>
      <dgm:spPr/>
      <dgm:t>
        <a:bodyPr/>
        <a:lstStyle/>
        <a:p>
          <a:endParaRPr lang="en-US"/>
        </a:p>
      </dgm:t>
    </dgm:pt>
    <dgm:pt modelId="{F019CFE5-4887-4468-A030-4A0CD9CAA2D0}" type="sibTrans" cxnId="{4D9602DA-85D9-4F84-BB51-B13C819DEE78}">
      <dgm:prSet/>
      <dgm:spPr/>
      <dgm:t>
        <a:bodyPr/>
        <a:lstStyle/>
        <a:p>
          <a:endParaRPr lang="en-US"/>
        </a:p>
      </dgm:t>
    </dgm:pt>
    <dgm:pt modelId="{9719A699-8C39-4D6E-92E7-C39DDD106482}">
      <dgm:prSet custT="1"/>
      <dgm:spPr/>
      <dgm:t>
        <a:bodyPr/>
        <a:lstStyle/>
        <a:p>
          <a:pPr rtl="0"/>
          <a:r>
            <a:rPr lang="en-US" sz="1050" dirty="0" smtClean="0"/>
            <a:t>1. Legal compliance </a:t>
          </a:r>
          <a:endParaRPr lang="en-US" sz="1050" dirty="0"/>
        </a:p>
      </dgm:t>
    </dgm:pt>
    <dgm:pt modelId="{C6B28F3F-9715-4194-B9DE-A45657EA1857}" type="parTrans" cxnId="{3302B6DB-B12C-42E7-8BD8-891748BF4CCC}">
      <dgm:prSet/>
      <dgm:spPr/>
      <dgm:t>
        <a:bodyPr/>
        <a:lstStyle/>
        <a:p>
          <a:endParaRPr lang="en-US"/>
        </a:p>
      </dgm:t>
    </dgm:pt>
    <dgm:pt modelId="{10D64C47-552C-4E71-A2D4-B54A5694B966}" type="sibTrans" cxnId="{3302B6DB-B12C-42E7-8BD8-891748BF4CCC}">
      <dgm:prSet/>
      <dgm:spPr/>
      <dgm:t>
        <a:bodyPr/>
        <a:lstStyle/>
        <a:p>
          <a:endParaRPr lang="en-US"/>
        </a:p>
      </dgm:t>
    </dgm:pt>
    <dgm:pt modelId="{9E3C9AAC-07AC-47DF-A3C2-9A0B921947FC}">
      <dgm:prSet custT="1"/>
      <dgm:spPr/>
      <dgm:t>
        <a:bodyPr/>
        <a:lstStyle/>
        <a:p>
          <a:pPr rtl="0"/>
          <a:r>
            <a:rPr lang="en-US" sz="1050" dirty="0" smtClean="0"/>
            <a:t>2. Benefits 	</a:t>
          </a:r>
          <a:endParaRPr lang="en-US" sz="1050" dirty="0"/>
        </a:p>
      </dgm:t>
    </dgm:pt>
    <dgm:pt modelId="{BB680642-6696-4D63-A63F-6A204525FEA9}" type="parTrans" cxnId="{4FF325B2-CEA4-4F70-A609-B0DB26A56F71}">
      <dgm:prSet/>
      <dgm:spPr/>
      <dgm:t>
        <a:bodyPr/>
        <a:lstStyle/>
        <a:p>
          <a:endParaRPr lang="en-US"/>
        </a:p>
      </dgm:t>
    </dgm:pt>
    <dgm:pt modelId="{45FAFB6B-99E3-4DCD-8685-75622D0F0937}" type="sibTrans" cxnId="{4FF325B2-CEA4-4F70-A609-B0DB26A56F71}">
      <dgm:prSet/>
      <dgm:spPr/>
      <dgm:t>
        <a:bodyPr/>
        <a:lstStyle/>
        <a:p>
          <a:endParaRPr lang="en-US"/>
        </a:p>
      </dgm:t>
    </dgm:pt>
    <dgm:pt modelId="{BA0A0767-592C-4EBC-888F-F36CABA636FB}">
      <dgm:prSet custT="1"/>
      <dgm:spPr/>
      <dgm:t>
        <a:bodyPr/>
        <a:lstStyle/>
        <a:p>
          <a:pPr rtl="0"/>
          <a:r>
            <a:rPr lang="en-US" sz="1050" dirty="0" smtClean="0"/>
            <a:t>3. Union-management relations </a:t>
          </a:r>
          <a:endParaRPr lang="en-US" sz="1050" dirty="0"/>
        </a:p>
      </dgm:t>
    </dgm:pt>
    <dgm:pt modelId="{280847DD-52F6-40F9-A42F-F7E491E10B90}" type="parTrans" cxnId="{F04A8019-0DB3-446B-88FC-1CBAEEA6A8A3}">
      <dgm:prSet/>
      <dgm:spPr/>
      <dgm:t>
        <a:bodyPr/>
        <a:lstStyle/>
        <a:p>
          <a:endParaRPr lang="en-US"/>
        </a:p>
      </dgm:t>
    </dgm:pt>
    <dgm:pt modelId="{29234688-D15F-4C60-B1E1-06489D6D5023}" type="sibTrans" cxnId="{F04A8019-0DB3-446B-88FC-1CBAEEA6A8A3}">
      <dgm:prSet/>
      <dgm:spPr/>
      <dgm:t>
        <a:bodyPr/>
        <a:lstStyle/>
        <a:p>
          <a:endParaRPr lang="en-US"/>
        </a:p>
      </dgm:t>
    </dgm:pt>
    <dgm:pt modelId="{B114A2F5-9CE1-44C9-BD64-084740B4254B}">
      <dgm:prSet custT="1"/>
      <dgm:spPr/>
      <dgm:t>
        <a:bodyPr/>
        <a:lstStyle/>
        <a:p>
          <a:pPr algn="l" rtl="0">
            <a:lnSpc>
              <a:spcPct val="90000"/>
            </a:lnSpc>
          </a:pPr>
          <a:r>
            <a:rPr lang="en-US" sz="1400" dirty="0" smtClean="0"/>
            <a:t>2</a:t>
          </a:r>
          <a:r>
            <a:rPr lang="en-US" sz="1400" b="1" dirty="0" smtClean="0"/>
            <a:t>. Organizational Objectives </a:t>
          </a:r>
          <a:endParaRPr lang="en-US" sz="1400" b="1" dirty="0"/>
        </a:p>
      </dgm:t>
    </dgm:pt>
    <dgm:pt modelId="{3D111BD9-F2F6-4BC1-BA5E-3A168C2E2270}" type="parTrans" cxnId="{70CEEF18-0ABC-4B07-81B7-BFFEA890044F}">
      <dgm:prSet/>
      <dgm:spPr/>
      <dgm:t>
        <a:bodyPr/>
        <a:lstStyle/>
        <a:p>
          <a:endParaRPr lang="en-US"/>
        </a:p>
      </dgm:t>
    </dgm:pt>
    <dgm:pt modelId="{2844ED0B-F789-4A91-8331-B54756CFA85F}" type="sibTrans" cxnId="{70CEEF18-0ABC-4B07-81B7-BFFEA890044F}">
      <dgm:prSet/>
      <dgm:spPr/>
      <dgm:t>
        <a:bodyPr/>
        <a:lstStyle/>
        <a:p>
          <a:endParaRPr lang="en-US"/>
        </a:p>
      </dgm:t>
    </dgm:pt>
    <dgm:pt modelId="{D60206C4-89F9-42A3-B749-0396087775A2}">
      <dgm:prSet custT="1"/>
      <dgm:spPr/>
      <dgm:t>
        <a:bodyPr/>
        <a:lstStyle/>
        <a:p>
          <a:pPr algn="l" rtl="0">
            <a:lnSpc>
              <a:spcPct val="100000"/>
            </a:lnSpc>
          </a:pPr>
          <a:r>
            <a:rPr lang="en-US" sz="1050" dirty="0" smtClean="0"/>
            <a:t>1. Human resource planning </a:t>
          </a:r>
          <a:endParaRPr lang="en-US" sz="1050" dirty="0"/>
        </a:p>
      </dgm:t>
    </dgm:pt>
    <dgm:pt modelId="{0FF7F3AB-0FAE-4D97-BEEE-5E85B89B7DEF}" type="parTrans" cxnId="{CBF229BD-AA3B-476C-8DDA-5F6484EA4A5F}">
      <dgm:prSet/>
      <dgm:spPr/>
      <dgm:t>
        <a:bodyPr/>
        <a:lstStyle/>
        <a:p>
          <a:endParaRPr lang="en-US"/>
        </a:p>
      </dgm:t>
    </dgm:pt>
    <dgm:pt modelId="{62871AF1-3E80-490C-9AC8-7A9A189A2742}" type="sibTrans" cxnId="{CBF229BD-AA3B-476C-8DDA-5F6484EA4A5F}">
      <dgm:prSet/>
      <dgm:spPr/>
      <dgm:t>
        <a:bodyPr/>
        <a:lstStyle/>
        <a:p>
          <a:endParaRPr lang="en-US"/>
        </a:p>
      </dgm:t>
    </dgm:pt>
    <dgm:pt modelId="{BB344683-FEF8-4723-9375-C076711A03AA}">
      <dgm:prSet custT="1"/>
      <dgm:spPr/>
      <dgm:t>
        <a:bodyPr/>
        <a:lstStyle/>
        <a:p>
          <a:pPr algn="l" rtl="0">
            <a:lnSpc>
              <a:spcPct val="100000"/>
            </a:lnSpc>
          </a:pPr>
          <a:r>
            <a:rPr lang="en-US" sz="1050" dirty="0" smtClean="0"/>
            <a:t>2. Employee relations </a:t>
          </a:r>
          <a:endParaRPr lang="en-US" sz="1050" dirty="0"/>
        </a:p>
      </dgm:t>
    </dgm:pt>
    <dgm:pt modelId="{CD766DBE-97A0-4822-AC8E-D789DC940759}" type="parTrans" cxnId="{03018B0A-7CB3-4CFD-8976-2DC9CF40BCB4}">
      <dgm:prSet/>
      <dgm:spPr/>
      <dgm:t>
        <a:bodyPr/>
        <a:lstStyle/>
        <a:p>
          <a:endParaRPr lang="en-US"/>
        </a:p>
      </dgm:t>
    </dgm:pt>
    <dgm:pt modelId="{3500D459-2B81-4360-9609-0A49E188B62B}" type="sibTrans" cxnId="{03018B0A-7CB3-4CFD-8976-2DC9CF40BCB4}">
      <dgm:prSet/>
      <dgm:spPr/>
      <dgm:t>
        <a:bodyPr/>
        <a:lstStyle/>
        <a:p>
          <a:endParaRPr lang="en-US"/>
        </a:p>
      </dgm:t>
    </dgm:pt>
    <dgm:pt modelId="{D63E556F-F76C-4FDF-9F52-AEA71CD5A71F}">
      <dgm:prSet custT="1"/>
      <dgm:spPr/>
      <dgm:t>
        <a:bodyPr/>
        <a:lstStyle/>
        <a:p>
          <a:pPr algn="l" rtl="0">
            <a:lnSpc>
              <a:spcPct val="100000"/>
            </a:lnSpc>
          </a:pPr>
          <a:r>
            <a:rPr lang="en-US" sz="1050" dirty="0" smtClean="0"/>
            <a:t>3. Selection </a:t>
          </a:r>
          <a:endParaRPr lang="en-US" sz="1050" dirty="0"/>
        </a:p>
      </dgm:t>
    </dgm:pt>
    <dgm:pt modelId="{8392EB6B-4E2C-47B2-9BB5-1B5D08396729}" type="parTrans" cxnId="{4E123571-334D-48BC-A3CB-8F2C00D2723D}">
      <dgm:prSet/>
      <dgm:spPr/>
      <dgm:t>
        <a:bodyPr/>
        <a:lstStyle/>
        <a:p>
          <a:endParaRPr lang="en-US"/>
        </a:p>
      </dgm:t>
    </dgm:pt>
    <dgm:pt modelId="{6C869865-1769-4822-B78E-78A5FCD2677D}" type="sibTrans" cxnId="{4E123571-334D-48BC-A3CB-8F2C00D2723D}">
      <dgm:prSet/>
      <dgm:spPr/>
      <dgm:t>
        <a:bodyPr/>
        <a:lstStyle/>
        <a:p>
          <a:endParaRPr lang="en-US"/>
        </a:p>
      </dgm:t>
    </dgm:pt>
    <dgm:pt modelId="{BCAECA10-7729-411E-AA52-C9181ABF0924}">
      <dgm:prSet custT="1"/>
      <dgm:spPr/>
      <dgm:t>
        <a:bodyPr/>
        <a:lstStyle/>
        <a:p>
          <a:pPr algn="l" rtl="0">
            <a:lnSpc>
              <a:spcPct val="100000"/>
            </a:lnSpc>
          </a:pPr>
          <a:r>
            <a:rPr lang="en-US" sz="1050" dirty="0" smtClean="0"/>
            <a:t>4. Training and development </a:t>
          </a:r>
          <a:endParaRPr lang="en-US" sz="1050" dirty="0"/>
        </a:p>
      </dgm:t>
    </dgm:pt>
    <dgm:pt modelId="{4C8F7667-9B87-4879-84A9-12020FCF3839}" type="parTrans" cxnId="{7A376BD1-3935-44F7-AAA6-594C6A5C8D4D}">
      <dgm:prSet/>
      <dgm:spPr/>
      <dgm:t>
        <a:bodyPr/>
        <a:lstStyle/>
        <a:p>
          <a:endParaRPr lang="en-US"/>
        </a:p>
      </dgm:t>
    </dgm:pt>
    <dgm:pt modelId="{A977A883-6167-4D59-8C9C-C1CA942B17FF}" type="sibTrans" cxnId="{7A376BD1-3935-44F7-AAA6-594C6A5C8D4D}">
      <dgm:prSet/>
      <dgm:spPr/>
      <dgm:t>
        <a:bodyPr/>
        <a:lstStyle/>
        <a:p>
          <a:endParaRPr lang="en-US"/>
        </a:p>
      </dgm:t>
    </dgm:pt>
    <dgm:pt modelId="{A728805B-F570-4B80-BC4D-B168615AC446}">
      <dgm:prSet custT="1"/>
      <dgm:spPr/>
      <dgm:t>
        <a:bodyPr/>
        <a:lstStyle/>
        <a:p>
          <a:pPr algn="l" rtl="0">
            <a:lnSpc>
              <a:spcPct val="100000"/>
            </a:lnSpc>
          </a:pPr>
          <a:r>
            <a:rPr lang="en-US" sz="1050" dirty="0" smtClean="0"/>
            <a:t>5. Appraisal </a:t>
          </a:r>
          <a:endParaRPr lang="en-US" sz="1050" dirty="0"/>
        </a:p>
      </dgm:t>
    </dgm:pt>
    <dgm:pt modelId="{4BEA0779-6403-419E-9137-F4B047A58D75}" type="parTrans" cxnId="{00D60C14-E4A0-4ACC-A3EC-B3BA0157678C}">
      <dgm:prSet/>
      <dgm:spPr/>
      <dgm:t>
        <a:bodyPr/>
        <a:lstStyle/>
        <a:p>
          <a:endParaRPr lang="en-US"/>
        </a:p>
      </dgm:t>
    </dgm:pt>
    <dgm:pt modelId="{4CA518EF-7EC6-4B6C-967A-A65D05E6BBE3}" type="sibTrans" cxnId="{00D60C14-E4A0-4ACC-A3EC-B3BA0157678C}">
      <dgm:prSet/>
      <dgm:spPr/>
      <dgm:t>
        <a:bodyPr/>
        <a:lstStyle/>
        <a:p>
          <a:endParaRPr lang="en-US"/>
        </a:p>
      </dgm:t>
    </dgm:pt>
    <dgm:pt modelId="{C8AFEF42-3707-4DC3-AE44-EB2EBA4318A7}">
      <dgm:prSet custT="1"/>
      <dgm:spPr/>
      <dgm:t>
        <a:bodyPr/>
        <a:lstStyle/>
        <a:p>
          <a:pPr algn="l" rtl="0">
            <a:lnSpc>
              <a:spcPct val="100000"/>
            </a:lnSpc>
          </a:pPr>
          <a:r>
            <a:rPr lang="en-US" sz="1050" dirty="0" smtClean="0"/>
            <a:t>6. Placement </a:t>
          </a:r>
          <a:endParaRPr lang="en-US" sz="1050" dirty="0"/>
        </a:p>
      </dgm:t>
    </dgm:pt>
    <dgm:pt modelId="{3F98FD6D-5526-4C3D-8301-ED81C9F77E4B}" type="parTrans" cxnId="{30C92FAF-7A2C-40C4-9135-8CBD02CA513B}">
      <dgm:prSet/>
      <dgm:spPr/>
      <dgm:t>
        <a:bodyPr/>
        <a:lstStyle/>
        <a:p>
          <a:endParaRPr lang="en-US"/>
        </a:p>
      </dgm:t>
    </dgm:pt>
    <dgm:pt modelId="{ECCB51B9-87DB-4C7C-A705-2277AE6E5024}" type="sibTrans" cxnId="{30C92FAF-7A2C-40C4-9135-8CBD02CA513B}">
      <dgm:prSet/>
      <dgm:spPr/>
      <dgm:t>
        <a:bodyPr/>
        <a:lstStyle/>
        <a:p>
          <a:endParaRPr lang="en-US"/>
        </a:p>
      </dgm:t>
    </dgm:pt>
    <dgm:pt modelId="{32EA1797-10CF-42E6-8615-37F3582CD771}">
      <dgm:prSet custT="1"/>
      <dgm:spPr/>
      <dgm:t>
        <a:bodyPr/>
        <a:lstStyle/>
        <a:p>
          <a:pPr algn="l" rtl="0">
            <a:lnSpc>
              <a:spcPct val="100000"/>
            </a:lnSpc>
          </a:pPr>
          <a:r>
            <a:rPr lang="en-US" sz="1050" dirty="0" smtClean="0"/>
            <a:t>7. Assessment </a:t>
          </a:r>
          <a:endParaRPr lang="en-US" sz="1050" dirty="0"/>
        </a:p>
      </dgm:t>
    </dgm:pt>
    <dgm:pt modelId="{DCE69C06-3ED0-4BDA-B573-2CAF50523507}" type="parTrans" cxnId="{C2C16CDF-DB49-450D-B539-566F0A5DC449}">
      <dgm:prSet/>
      <dgm:spPr/>
      <dgm:t>
        <a:bodyPr/>
        <a:lstStyle/>
        <a:p>
          <a:endParaRPr lang="en-US"/>
        </a:p>
      </dgm:t>
    </dgm:pt>
    <dgm:pt modelId="{3F4081A4-1D95-4A10-99F7-26BB5D9B3B45}" type="sibTrans" cxnId="{C2C16CDF-DB49-450D-B539-566F0A5DC449}">
      <dgm:prSet/>
      <dgm:spPr/>
      <dgm:t>
        <a:bodyPr/>
        <a:lstStyle/>
        <a:p>
          <a:endParaRPr lang="en-US"/>
        </a:p>
      </dgm:t>
    </dgm:pt>
    <dgm:pt modelId="{EC2B6719-C21D-48B4-AF28-114733A18735}">
      <dgm:prSet custT="1"/>
      <dgm:spPr/>
      <dgm:t>
        <a:bodyPr/>
        <a:lstStyle/>
        <a:p>
          <a:pPr rtl="0"/>
          <a:r>
            <a:rPr lang="en-US" sz="1200" b="0" dirty="0" smtClean="0"/>
            <a:t>3</a:t>
          </a:r>
          <a:r>
            <a:rPr lang="en-US" sz="1400" b="1" dirty="0" smtClean="0"/>
            <a:t>. Functional Objectives </a:t>
          </a:r>
          <a:endParaRPr lang="en-US" sz="1200" b="1" dirty="0"/>
        </a:p>
      </dgm:t>
    </dgm:pt>
    <dgm:pt modelId="{BAA3B787-7B77-442D-A003-C2B36BF6E7E7}" type="parTrans" cxnId="{86EA9346-265D-4575-8923-4D824F007609}">
      <dgm:prSet/>
      <dgm:spPr/>
      <dgm:t>
        <a:bodyPr/>
        <a:lstStyle/>
        <a:p>
          <a:endParaRPr lang="en-US"/>
        </a:p>
      </dgm:t>
    </dgm:pt>
    <dgm:pt modelId="{1FDD67AE-6CC7-4E4B-AA06-76EEE2510ECF}" type="sibTrans" cxnId="{86EA9346-265D-4575-8923-4D824F007609}">
      <dgm:prSet/>
      <dgm:spPr/>
      <dgm:t>
        <a:bodyPr/>
        <a:lstStyle/>
        <a:p>
          <a:endParaRPr lang="en-US"/>
        </a:p>
      </dgm:t>
    </dgm:pt>
    <dgm:pt modelId="{B12B7370-F7B4-43F4-A633-9D08184BCD77}">
      <dgm:prSet custT="1"/>
      <dgm:spPr/>
      <dgm:t>
        <a:bodyPr/>
        <a:lstStyle/>
        <a:p>
          <a:pPr rtl="0"/>
          <a:r>
            <a:rPr lang="en-US" sz="1050" dirty="0" smtClean="0"/>
            <a:t>1. Appraisal </a:t>
          </a:r>
          <a:endParaRPr lang="en-US" sz="1050" dirty="0"/>
        </a:p>
      </dgm:t>
    </dgm:pt>
    <dgm:pt modelId="{40AC8EC5-D52D-4ED0-97E9-1CA1CEEC5E8D}" type="parTrans" cxnId="{E63DD670-9BE4-48FC-B377-37D443BA3A22}">
      <dgm:prSet/>
      <dgm:spPr/>
      <dgm:t>
        <a:bodyPr/>
        <a:lstStyle/>
        <a:p>
          <a:endParaRPr lang="en-US"/>
        </a:p>
      </dgm:t>
    </dgm:pt>
    <dgm:pt modelId="{414CF17D-CAEB-464C-BEFA-584D5D5FA011}" type="sibTrans" cxnId="{E63DD670-9BE4-48FC-B377-37D443BA3A22}">
      <dgm:prSet/>
      <dgm:spPr/>
      <dgm:t>
        <a:bodyPr/>
        <a:lstStyle/>
        <a:p>
          <a:endParaRPr lang="en-US"/>
        </a:p>
      </dgm:t>
    </dgm:pt>
    <dgm:pt modelId="{563DFC54-1968-4288-97B4-376248EF342E}">
      <dgm:prSet custT="1"/>
      <dgm:spPr/>
      <dgm:t>
        <a:bodyPr/>
        <a:lstStyle/>
        <a:p>
          <a:pPr rtl="0"/>
          <a:r>
            <a:rPr lang="en-US" sz="1050" dirty="0" smtClean="0"/>
            <a:t>2. Placement </a:t>
          </a:r>
          <a:endParaRPr lang="en-US" sz="1050" dirty="0"/>
        </a:p>
      </dgm:t>
    </dgm:pt>
    <dgm:pt modelId="{3D7447FC-9FDA-4BD1-A9EA-E457392A54FD}" type="parTrans" cxnId="{1A224A46-A521-4C9D-AF4B-88B3325E652B}">
      <dgm:prSet/>
      <dgm:spPr/>
      <dgm:t>
        <a:bodyPr/>
        <a:lstStyle/>
        <a:p>
          <a:endParaRPr lang="en-US"/>
        </a:p>
      </dgm:t>
    </dgm:pt>
    <dgm:pt modelId="{2FEA1759-D397-4872-BC31-FD0D975757BB}" type="sibTrans" cxnId="{1A224A46-A521-4C9D-AF4B-88B3325E652B}">
      <dgm:prSet/>
      <dgm:spPr/>
      <dgm:t>
        <a:bodyPr/>
        <a:lstStyle/>
        <a:p>
          <a:endParaRPr lang="en-US"/>
        </a:p>
      </dgm:t>
    </dgm:pt>
    <dgm:pt modelId="{92F43435-0D67-4A99-8BA8-02BF9C0B1496}">
      <dgm:prSet custT="1"/>
      <dgm:spPr/>
      <dgm:t>
        <a:bodyPr/>
        <a:lstStyle/>
        <a:p>
          <a:pPr rtl="0"/>
          <a:r>
            <a:rPr lang="en-US" sz="1050" dirty="0" smtClean="0"/>
            <a:t>3. Assessment </a:t>
          </a:r>
          <a:endParaRPr lang="en-US" sz="1050" dirty="0"/>
        </a:p>
      </dgm:t>
    </dgm:pt>
    <dgm:pt modelId="{BDB89F90-2668-45EE-AF0E-D06C1C6AA772}" type="parTrans" cxnId="{1638244D-B2D8-48E7-A3FB-655DF562AC04}">
      <dgm:prSet/>
      <dgm:spPr/>
      <dgm:t>
        <a:bodyPr/>
        <a:lstStyle/>
        <a:p>
          <a:endParaRPr lang="en-US"/>
        </a:p>
      </dgm:t>
    </dgm:pt>
    <dgm:pt modelId="{E4EF9F97-F898-4048-8ED0-34F6BE999240}" type="sibTrans" cxnId="{1638244D-B2D8-48E7-A3FB-655DF562AC04}">
      <dgm:prSet/>
      <dgm:spPr/>
      <dgm:t>
        <a:bodyPr/>
        <a:lstStyle/>
        <a:p>
          <a:endParaRPr lang="en-US"/>
        </a:p>
      </dgm:t>
    </dgm:pt>
    <dgm:pt modelId="{E6A67072-53D9-4681-A237-1D89D266131C}">
      <dgm:prSet custT="1"/>
      <dgm:spPr/>
      <dgm:t>
        <a:bodyPr/>
        <a:lstStyle/>
        <a:p>
          <a:pPr rtl="0"/>
          <a:r>
            <a:rPr lang="en-US" sz="1200" dirty="0" smtClean="0"/>
            <a:t>4</a:t>
          </a:r>
          <a:r>
            <a:rPr lang="en-US" sz="1400" b="1" dirty="0" smtClean="0"/>
            <a:t>. Personal Objectives </a:t>
          </a:r>
          <a:endParaRPr lang="en-US" sz="1200" b="1" dirty="0"/>
        </a:p>
      </dgm:t>
    </dgm:pt>
    <dgm:pt modelId="{451C8536-D43E-43E9-BFED-43C9F071AF44}" type="parTrans" cxnId="{D6BECF58-C4AF-4762-B748-CC09BF1470BE}">
      <dgm:prSet/>
      <dgm:spPr/>
      <dgm:t>
        <a:bodyPr/>
        <a:lstStyle/>
        <a:p>
          <a:endParaRPr lang="en-US"/>
        </a:p>
      </dgm:t>
    </dgm:pt>
    <dgm:pt modelId="{DF68D596-6B9F-493A-90ED-9E3875393259}" type="sibTrans" cxnId="{D6BECF58-C4AF-4762-B748-CC09BF1470BE}">
      <dgm:prSet/>
      <dgm:spPr/>
      <dgm:t>
        <a:bodyPr/>
        <a:lstStyle/>
        <a:p>
          <a:endParaRPr lang="en-US"/>
        </a:p>
      </dgm:t>
    </dgm:pt>
    <dgm:pt modelId="{BE4BDD7E-AC57-4285-8DAA-C34AA5F9EF43}">
      <dgm:prSet custT="1"/>
      <dgm:spPr/>
      <dgm:t>
        <a:bodyPr/>
        <a:lstStyle/>
        <a:p>
          <a:pPr rtl="0"/>
          <a:r>
            <a:rPr lang="en-US" sz="1050" dirty="0" smtClean="0"/>
            <a:t>1. Training and development </a:t>
          </a:r>
          <a:endParaRPr lang="en-US" sz="1050" dirty="0"/>
        </a:p>
      </dgm:t>
    </dgm:pt>
    <dgm:pt modelId="{C9242E44-3887-4874-85CD-4758E4717663}" type="parTrans" cxnId="{EC3673CE-34DB-4C62-A72A-BA776F826D52}">
      <dgm:prSet/>
      <dgm:spPr/>
      <dgm:t>
        <a:bodyPr/>
        <a:lstStyle/>
        <a:p>
          <a:endParaRPr lang="en-US"/>
        </a:p>
      </dgm:t>
    </dgm:pt>
    <dgm:pt modelId="{79C29727-72C3-4D3A-A5EC-0F32AECFF99F}" type="sibTrans" cxnId="{EC3673CE-34DB-4C62-A72A-BA776F826D52}">
      <dgm:prSet/>
      <dgm:spPr/>
      <dgm:t>
        <a:bodyPr/>
        <a:lstStyle/>
        <a:p>
          <a:endParaRPr lang="en-US"/>
        </a:p>
      </dgm:t>
    </dgm:pt>
    <dgm:pt modelId="{BB677EEC-1F85-41C9-8FFF-77E67F49CCEC}">
      <dgm:prSet custT="1"/>
      <dgm:spPr/>
      <dgm:t>
        <a:bodyPr/>
        <a:lstStyle/>
        <a:p>
          <a:pPr rtl="0"/>
          <a:r>
            <a:rPr lang="en-US" sz="1050" dirty="0" smtClean="0"/>
            <a:t>2. Appraisal </a:t>
          </a:r>
          <a:endParaRPr lang="en-US" sz="1050" dirty="0"/>
        </a:p>
      </dgm:t>
    </dgm:pt>
    <dgm:pt modelId="{43309B84-28EE-4EF6-899C-944EDF137085}" type="parTrans" cxnId="{80B81832-2B4C-4A11-BC8E-FCB5208AA59C}">
      <dgm:prSet/>
      <dgm:spPr/>
      <dgm:t>
        <a:bodyPr/>
        <a:lstStyle/>
        <a:p>
          <a:endParaRPr lang="en-US"/>
        </a:p>
      </dgm:t>
    </dgm:pt>
    <dgm:pt modelId="{9082C42A-FA6F-4B82-8BB7-AF61D9DDF221}" type="sibTrans" cxnId="{80B81832-2B4C-4A11-BC8E-FCB5208AA59C}">
      <dgm:prSet/>
      <dgm:spPr/>
      <dgm:t>
        <a:bodyPr/>
        <a:lstStyle/>
        <a:p>
          <a:endParaRPr lang="en-US"/>
        </a:p>
      </dgm:t>
    </dgm:pt>
    <dgm:pt modelId="{CB115728-C99F-4A1F-AB72-C80A403418D6}">
      <dgm:prSet custT="1"/>
      <dgm:spPr/>
      <dgm:t>
        <a:bodyPr/>
        <a:lstStyle/>
        <a:p>
          <a:pPr rtl="0"/>
          <a:r>
            <a:rPr lang="en-US" sz="1050" dirty="0" smtClean="0"/>
            <a:t>3. Placement </a:t>
          </a:r>
          <a:endParaRPr lang="en-US" sz="1050" dirty="0"/>
        </a:p>
      </dgm:t>
    </dgm:pt>
    <dgm:pt modelId="{C0ADEC27-0B02-4269-AB0C-47965983F8D3}" type="parTrans" cxnId="{212314BF-F693-4C9F-A164-95A2DBF4F187}">
      <dgm:prSet/>
      <dgm:spPr/>
      <dgm:t>
        <a:bodyPr/>
        <a:lstStyle/>
        <a:p>
          <a:endParaRPr lang="en-US"/>
        </a:p>
      </dgm:t>
    </dgm:pt>
    <dgm:pt modelId="{10089571-564A-4757-B98C-0FFDAF66A897}" type="sibTrans" cxnId="{212314BF-F693-4C9F-A164-95A2DBF4F187}">
      <dgm:prSet/>
      <dgm:spPr/>
      <dgm:t>
        <a:bodyPr/>
        <a:lstStyle/>
        <a:p>
          <a:endParaRPr lang="en-US"/>
        </a:p>
      </dgm:t>
    </dgm:pt>
    <dgm:pt modelId="{2713DADE-324A-4E18-BA7E-A71A9A6A3F52}">
      <dgm:prSet custT="1"/>
      <dgm:spPr/>
      <dgm:t>
        <a:bodyPr/>
        <a:lstStyle/>
        <a:p>
          <a:pPr rtl="0"/>
          <a:r>
            <a:rPr lang="en-US" sz="1050" dirty="0" smtClean="0"/>
            <a:t>4. Compensation </a:t>
          </a:r>
          <a:endParaRPr lang="en-US" sz="1050" dirty="0"/>
        </a:p>
      </dgm:t>
    </dgm:pt>
    <dgm:pt modelId="{CB2C5A54-F1C6-4D11-8C3B-EE63B2C1148A}" type="parTrans" cxnId="{9D14AA69-6854-4A75-A382-B723285824DD}">
      <dgm:prSet/>
      <dgm:spPr/>
      <dgm:t>
        <a:bodyPr/>
        <a:lstStyle/>
        <a:p>
          <a:endParaRPr lang="en-US"/>
        </a:p>
      </dgm:t>
    </dgm:pt>
    <dgm:pt modelId="{9EFB922B-CF4A-4D71-8599-9DD7F069CC73}" type="sibTrans" cxnId="{9D14AA69-6854-4A75-A382-B723285824DD}">
      <dgm:prSet/>
      <dgm:spPr/>
      <dgm:t>
        <a:bodyPr/>
        <a:lstStyle/>
        <a:p>
          <a:endParaRPr lang="en-US"/>
        </a:p>
      </dgm:t>
    </dgm:pt>
    <dgm:pt modelId="{6D2C0806-84EC-42D0-B740-9C9A2AE5F42C}">
      <dgm:prSet custT="1"/>
      <dgm:spPr/>
      <dgm:t>
        <a:bodyPr/>
        <a:lstStyle/>
        <a:p>
          <a:pPr rtl="0"/>
          <a:r>
            <a:rPr lang="en-US" sz="1050" dirty="0" smtClean="0"/>
            <a:t>5. Assessment </a:t>
          </a:r>
          <a:endParaRPr lang="en-US" sz="1050" dirty="0"/>
        </a:p>
      </dgm:t>
    </dgm:pt>
    <dgm:pt modelId="{28CD3DD6-D1D6-4C5B-A197-697395D5A7F8}" type="parTrans" cxnId="{05DCB25B-635B-4BE0-9EB7-5702573D2680}">
      <dgm:prSet/>
      <dgm:spPr/>
      <dgm:t>
        <a:bodyPr/>
        <a:lstStyle/>
        <a:p>
          <a:endParaRPr lang="en-US"/>
        </a:p>
      </dgm:t>
    </dgm:pt>
    <dgm:pt modelId="{C13798C7-95CE-4681-A381-63AE208A240C}" type="sibTrans" cxnId="{05DCB25B-635B-4BE0-9EB7-5702573D2680}">
      <dgm:prSet/>
      <dgm:spPr/>
      <dgm:t>
        <a:bodyPr/>
        <a:lstStyle/>
        <a:p>
          <a:endParaRPr lang="en-US"/>
        </a:p>
      </dgm:t>
    </dgm:pt>
    <dgm:pt modelId="{DF3F8E3B-D7FB-42E5-9ACE-4AAAD41E1162}" type="pres">
      <dgm:prSet presAssocID="{C9D61997-5638-4AFC-849C-4BE861B0800B}" presName="Name0" presStyleCnt="0">
        <dgm:presLayoutVars>
          <dgm:dir/>
          <dgm:resizeHandles val="exact"/>
        </dgm:presLayoutVars>
      </dgm:prSet>
      <dgm:spPr/>
      <dgm:t>
        <a:bodyPr/>
        <a:lstStyle/>
        <a:p>
          <a:endParaRPr lang="en-US"/>
        </a:p>
      </dgm:t>
    </dgm:pt>
    <dgm:pt modelId="{462EF736-4BD0-42AE-9CFC-F945549331A9}" type="pres">
      <dgm:prSet presAssocID="{C9D61997-5638-4AFC-849C-4BE861B0800B}" presName="cycle" presStyleCnt="0"/>
      <dgm:spPr/>
    </dgm:pt>
    <dgm:pt modelId="{D9A8CAE4-CA22-4B91-97AD-CBB74317540F}" type="pres">
      <dgm:prSet presAssocID="{A1EBB0E7-2558-4A37-A9BA-C5070D191A0E}" presName="nodeFirstNode" presStyleLbl="node1" presStyleIdx="0" presStyleCnt="4" custRadScaleRad="103221" custRadScaleInc="-5248">
        <dgm:presLayoutVars>
          <dgm:bulletEnabled val="1"/>
        </dgm:presLayoutVars>
      </dgm:prSet>
      <dgm:spPr/>
      <dgm:t>
        <a:bodyPr/>
        <a:lstStyle/>
        <a:p>
          <a:endParaRPr lang="en-US"/>
        </a:p>
      </dgm:t>
    </dgm:pt>
    <dgm:pt modelId="{0F2FEF9B-5813-4BCC-AFA3-469BFC6E30B8}" type="pres">
      <dgm:prSet presAssocID="{F019CFE5-4887-4468-A030-4A0CD9CAA2D0}" presName="sibTransFirstNode" presStyleLbl="bgShp" presStyleIdx="0" presStyleCnt="1"/>
      <dgm:spPr/>
      <dgm:t>
        <a:bodyPr/>
        <a:lstStyle/>
        <a:p>
          <a:endParaRPr lang="en-US"/>
        </a:p>
      </dgm:t>
    </dgm:pt>
    <dgm:pt modelId="{F3F57C0D-2637-4C0C-B36A-ABCBAA35B91A}" type="pres">
      <dgm:prSet presAssocID="{B114A2F5-9CE1-44C9-BD64-084740B4254B}" presName="nodeFollowingNodes" presStyleLbl="node1" presStyleIdx="1" presStyleCnt="4" custScaleX="99977" custScaleY="121488">
        <dgm:presLayoutVars>
          <dgm:bulletEnabled val="1"/>
        </dgm:presLayoutVars>
      </dgm:prSet>
      <dgm:spPr/>
      <dgm:t>
        <a:bodyPr/>
        <a:lstStyle/>
        <a:p>
          <a:endParaRPr lang="en-US"/>
        </a:p>
      </dgm:t>
    </dgm:pt>
    <dgm:pt modelId="{3C47F703-9091-4F13-9A1C-A00D04719876}" type="pres">
      <dgm:prSet presAssocID="{EC2B6719-C21D-48B4-AF28-114733A18735}" presName="nodeFollowingNodes" presStyleLbl="node1" presStyleIdx="2" presStyleCnt="4" custScaleY="86899" custRadScaleRad="102969">
        <dgm:presLayoutVars>
          <dgm:bulletEnabled val="1"/>
        </dgm:presLayoutVars>
      </dgm:prSet>
      <dgm:spPr/>
      <dgm:t>
        <a:bodyPr/>
        <a:lstStyle/>
        <a:p>
          <a:endParaRPr lang="en-US"/>
        </a:p>
      </dgm:t>
    </dgm:pt>
    <dgm:pt modelId="{E5A7200E-F94F-4AF3-8C6D-D3CF627F7995}" type="pres">
      <dgm:prSet presAssocID="{E6A67072-53D9-4681-A237-1D89D266131C}" presName="nodeFollowingNodes" presStyleLbl="node1" presStyleIdx="3" presStyleCnt="4">
        <dgm:presLayoutVars>
          <dgm:bulletEnabled val="1"/>
        </dgm:presLayoutVars>
      </dgm:prSet>
      <dgm:spPr/>
      <dgm:t>
        <a:bodyPr/>
        <a:lstStyle/>
        <a:p>
          <a:endParaRPr lang="en-US"/>
        </a:p>
      </dgm:t>
    </dgm:pt>
  </dgm:ptLst>
  <dgm:cxnLst>
    <dgm:cxn modelId="{4D9602DA-85D9-4F84-BB51-B13C819DEE78}" srcId="{C9D61997-5638-4AFC-849C-4BE861B0800B}" destId="{A1EBB0E7-2558-4A37-A9BA-C5070D191A0E}" srcOrd="0" destOrd="0" parTransId="{D89D3D58-F293-44AA-B662-198A16DCFDF1}" sibTransId="{F019CFE5-4887-4468-A030-4A0CD9CAA2D0}"/>
    <dgm:cxn modelId="{7A376BD1-3935-44F7-AAA6-594C6A5C8D4D}" srcId="{B114A2F5-9CE1-44C9-BD64-084740B4254B}" destId="{BCAECA10-7729-411E-AA52-C9181ABF0924}" srcOrd="3" destOrd="0" parTransId="{4C8F7667-9B87-4879-84A9-12020FCF3839}" sibTransId="{A977A883-6167-4D59-8C9C-C1CA942B17FF}"/>
    <dgm:cxn modelId="{30C92FAF-7A2C-40C4-9135-8CBD02CA513B}" srcId="{B114A2F5-9CE1-44C9-BD64-084740B4254B}" destId="{C8AFEF42-3707-4DC3-AE44-EB2EBA4318A7}" srcOrd="5" destOrd="0" parTransId="{3F98FD6D-5526-4C3D-8301-ED81C9F77E4B}" sibTransId="{ECCB51B9-87DB-4C7C-A705-2277AE6E5024}"/>
    <dgm:cxn modelId="{0D9D7CE8-87CC-4E16-87BA-BE6AED51682E}" type="presOf" srcId="{F019CFE5-4887-4468-A030-4A0CD9CAA2D0}" destId="{0F2FEF9B-5813-4BCC-AFA3-469BFC6E30B8}" srcOrd="0" destOrd="0" presId="urn:microsoft.com/office/officeart/2005/8/layout/cycle3"/>
    <dgm:cxn modelId="{9D14AA69-6854-4A75-A382-B723285824DD}" srcId="{E6A67072-53D9-4681-A237-1D89D266131C}" destId="{2713DADE-324A-4E18-BA7E-A71A9A6A3F52}" srcOrd="3" destOrd="0" parTransId="{CB2C5A54-F1C6-4D11-8C3B-EE63B2C1148A}" sibTransId="{9EFB922B-CF4A-4D71-8599-9DD7F069CC73}"/>
    <dgm:cxn modelId="{09AF312D-4D68-41E7-A033-08546B6B32B1}" type="presOf" srcId="{CB115728-C99F-4A1F-AB72-C80A403418D6}" destId="{E5A7200E-F94F-4AF3-8C6D-D3CF627F7995}" srcOrd="0" destOrd="3" presId="urn:microsoft.com/office/officeart/2005/8/layout/cycle3"/>
    <dgm:cxn modelId="{E55A9824-38AB-4CDA-B9BC-880488F2A050}" type="presOf" srcId="{C9D61997-5638-4AFC-849C-4BE861B0800B}" destId="{DF3F8E3B-D7FB-42E5-9ACE-4AAAD41E1162}" srcOrd="0" destOrd="0" presId="urn:microsoft.com/office/officeart/2005/8/layout/cycle3"/>
    <dgm:cxn modelId="{9E18CA84-DC35-44FF-A1A3-E9E5867CF5BD}" type="presOf" srcId="{A728805B-F570-4B80-BC4D-B168615AC446}" destId="{F3F57C0D-2637-4C0C-B36A-ABCBAA35B91A}" srcOrd="0" destOrd="5" presId="urn:microsoft.com/office/officeart/2005/8/layout/cycle3"/>
    <dgm:cxn modelId="{4E123571-334D-48BC-A3CB-8F2C00D2723D}" srcId="{B114A2F5-9CE1-44C9-BD64-084740B4254B}" destId="{D63E556F-F76C-4FDF-9F52-AEA71CD5A71F}" srcOrd="2" destOrd="0" parTransId="{8392EB6B-4E2C-47B2-9BB5-1B5D08396729}" sibTransId="{6C869865-1769-4822-B78E-78A5FCD2677D}"/>
    <dgm:cxn modelId="{50C7568F-32DB-422E-93E7-0B77FD61F6A8}" type="presOf" srcId="{92F43435-0D67-4A99-8BA8-02BF9C0B1496}" destId="{3C47F703-9091-4F13-9A1C-A00D04719876}" srcOrd="0" destOrd="3" presId="urn:microsoft.com/office/officeart/2005/8/layout/cycle3"/>
    <dgm:cxn modelId="{CBF229BD-AA3B-476C-8DDA-5F6484EA4A5F}" srcId="{B114A2F5-9CE1-44C9-BD64-084740B4254B}" destId="{D60206C4-89F9-42A3-B749-0396087775A2}" srcOrd="0" destOrd="0" parTransId="{0FF7F3AB-0FAE-4D97-BEEE-5E85B89B7DEF}" sibTransId="{62871AF1-3E80-490C-9AC8-7A9A189A2742}"/>
    <dgm:cxn modelId="{F2F536C4-BD95-4764-B30F-C5D1B11D0E0F}" type="presOf" srcId="{B12B7370-F7B4-43F4-A633-9D08184BCD77}" destId="{3C47F703-9091-4F13-9A1C-A00D04719876}" srcOrd="0" destOrd="1" presId="urn:microsoft.com/office/officeart/2005/8/layout/cycle3"/>
    <dgm:cxn modelId="{1A224A46-A521-4C9D-AF4B-88B3325E652B}" srcId="{EC2B6719-C21D-48B4-AF28-114733A18735}" destId="{563DFC54-1968-4288-97B4-376248EF342E}" srcOrd="1" destOrd="0" parTransId="{3D7447FC-9FDA-4BD1-A9EA-E457392A54FD}" sibTransId="{2FEA1759-D397-4872-BC31-FD0D975757BB}"/>
    <dgm:cxn modelId="{F6C07D47-2EF6-443A-AF68-579E6B897D8F}" type="presOf" srcId="{A1EBB0E7-2558-4A37-A9BA-C5070D191A0E}" destId="{D9A8CAE4-CA22-4B91-97AD-CBB74317540F}" srcOrd="0" destOrd="0" presId="urn:microsoft.com/office/officeart/2005/8/layout/cycle3"/>
    <dgm:cxn modelId="{3302B6DB-B12C-42E7-8BD8-891748BF4CCC}" srcId="{A1EBB0E7-2558-4A37-A9BA-C5070D191A0E}" destId="{9719A699-8C39-4D6E-92E7-C39DDD106482}" srcOrd="0" destOrd="0" parTransId="{C6B28F3F-9715-4194-B9DE-A45657EA1857}" sibTransId="{10D64C47-552C-4E71-A2D4-B54A5694B966}"/>
    <dgm:cxn modelId="{1638244D-B2D8-48E7-A3FB-655DF562AC04}" srcId="{EC2B6719-C21D-48B4-AF28-114733A18735}" destId="{92F43435-0D67-4A99-8BA8-02BF9C0B1496}" srcOrd="2" destOrd="0" parTransId="{BDB89F90-2668-45EE-AF0E-D06C1C6AA772}" sibTransId="{E4EF9F97-F898-4048-8ED0-34F6BE999240}"/>
    <dgm:cxn modelId="{00D60C14-E4A0-4ACC-A3EC-B3BA0157678C}" srcId="{B114A2F5-9CE1-44C9-BD64-084740B4254B}" destId="{A728805B-F570-4B80-BC4D-B168615AC446}" srcOrd="4" destOrd="0" parTransId="{4BEA0779-6403-419E-9137-F4B047A58D75}" sibTransId="{4CA518EF-7EC6-4B6C-967A-A65D05E6BBE3}"/>
    <dgm:cxn modelId="{BB9FDA95-0894-491D-9503-4F45CB9DA813}" type="presOf" srcId="{9E3C9AAC-07AC-47DF-A3C2-9A0B921947FC}" destId="{D9A8CAE4-CA22-4B91-97AD-CBB74317540F}" srcOrd="0" destOrd="2" presId="urn:microsoft.com/office/officeart/2005/8/layout/cycle3"/>
    <dgm:cxn modelId="{F076A665-E02C-4DE2-A968-A73B99501AA8}" type="presOf" srcId="{BCAECA10-7729-411E-AA52-C9181ABF0924}" destId="{F3F57C0D-2637-4C0C-B36A-ABCBAA35B91A}" srcOrd="0" destOrd="4" presId="urn:microsoft.com/office/officeart/2005/8/layout/cycle3"/>
    <dgm:cxn modelId="{05DCB25B-635B-4BE0-9EB7-5702573D2680}" srcId="{E6A67072-53D9-4681-A237-1D89D266131C}" destId="{6D2C0806-84EC-42D0-B740-9C9A2AE5F42C}" srcOrd="4" destOrd="0" parTransId="{28CD3DD6-D1D6-4C5B-A197-697395D5A7F8}" sibTransId="{C13798C7-95CE-4681-A381-63AE208A240C}"/>
    <dgm:cxn modelId="{80B81832-2B4C-4A11-BC8E-FCB5208AA59C}" srcId="{E6A67072-53D9-4681-A237-1D89D266131C}" destId="{BB677EEC-1F85-41C9-8FFF-77E67F49CCEC}" srcOrd="1" destOrd="0" parTransId="{43309B84-28EE-4EF6-899C-944EDF137085}" sibTransId="{9082C42A-FA6F-4B82-8BB7-AF61D9DDF221}"/>
    <dgm:cxn modelId="{BC2F3722-4693-407F-A90A-E04A75397B94}" type="presOf" srcId="{6D2C0806-84EC-42D0-B740-9C9A2AE5F42C}" destId="{E5A7200E-F94F-4AF3-8C6D-D3CF627F7995}" srcOrd="0" destOrd="5" presId="urn:microsoft.com/office/officeart/2005/8/layout/cycle3"/>
    <dgm:cxn modelId="{E63DD670-9BE4-48FC-B377-37D443BA3A22}" srcId="{EC2B6719-C21D-48B4-AF28-114733A18735}" destId="{B12B7370-F7B4-43F4-A633-9D08184BCD77}" srcOrd="0" destOrd="0" parTransId="{40AC8EC5-D52D-4ED0-97E9-1CA1CEEC5E8D}" sibTransId="{414CF17D-CAEB-464C-BEFA-584D5D5FA011}"/>
    <dgm:cxn modelId="{7F78E6D4-E9F1-4148-A7E6-D51A6DB4069C}" type="presOf" srcId="{2713DADE-324A-4E18-BA7E-A71A9A6A3F52}" destId="{E5A7200E-F94F-4AF3-8C6D-D3CF627F7995}" srcOrd="0" destOrd="4" presId="urn:microsoft.com/office/officeart/2005/8/layout/cycle3"/>
    <dgm:cxn modelId="{70CEEF18-0ABC-4B07-81B7-BFFEA890044F}" srcId="{C9D61997-5638-4AFC-849C-4BE861B0800B}" destId="{B114A2F5-9CE1-44C9-BD64-084740B4254B}" srcOrd="1" destOrd="0" parTransId="{3D111BD9-F2F6-4BC1-BA5E-3A168C2E2270}" sibTransId="{2844ED0B-F789-4A91-8331-B54756CFA85F}"/>
    <dgm:cxn modelId="{E0D2A35F-AA0E-40C3-8116-4A2ABC9FEC8E}" type="presOf" srcId="{BB677EEC-1F85-41C9-8FFF-77E67F49CCEC}" destId="{E5A7200E-F94F-4AF3-8C6D-D3CF627F7995}" srcOrd="0" destOrd="2" presId="urn:microsoft.com/office/officeart/2005/8/layout/cycle3"/>
    <dgm:cxn modelId="{6DC67741-1D64-4DAF-A552-299727CF7DEF}" type="presOf" srcId="{E6A67072-53D9-4681-A237-1D89D266131C}" destId="{E5A7200E-F94F-4AF3-8C6D-D3CF627F7995}" srcOrd="0" destOrd="0" presId="urn:microsoft.com/office/officeart/2005/8/layout/cycle3"/>
    <dgm:cxn modelId="{88DB6F1C-5C3B-4968-8A9F-69FDAED307A0}" type="presOf" srcId="{D60206C4-89F9-42A3-B749-0396087775A2}" destId="{F3F57C0D-2637-4C0C-B36A-ABCBAA35B91A}" srcOrd="0" destOrd="1" presId="urn:microsoft.com/office/officeart/2005/8/layout/cycle3"/>
    <dgm:cxn modelId="{EC3673CE-34DB-4C62-A72A-BA776F826D52}" srcId="{E6A67072-53D9-4681-A237-1D89D266131C}" destId="{BE4BDD7E-AC57-4285-8DAA-C34AA5F9EF43}" srcOrd="0" destOrd="0" parTransId="{C9242E44-3887-4874-85CD-4758E4717663}" sibTransId="{79C29727-72C3-4D3A-A5EC-0F32AECFF99F}"/>
    <dgm:cxn modelId="{AFBD44CA-A708-4A34-9F0C-9E49FA1E7DCF}" type="presOf" srcId="{D63E556F-F76C-4FDF-9F52-AEA71CD5A71F}" destId="{F3F57C0D-2637-4C0C-B36A-ABCBAA35B91A}" srcOrd="0" destOrd="3" presId="urn:microsoft.com/office/officeart/2005/8/layout/cycle3"/>
    <dgm:cxn modelId="{145931E1-C713-4893-873F-DA9D32E59623}" type="presOf" srcId="{32EA1797-10CF-42E6-8615-37F3582CD771}" destId="{F3F57C0D-2637-4C0C-B36A-ABCBAA35B91A}" srcOrd="0" destOrd="7" presId="urn:microsoft.com/office/officeart/2005/8/layout/cycle3"/>
    <dgm:cxn modelId="{24E2DDFA-278A-4E72-BF1B-E8F4315085E8}" type="presOf" srcId="{9719A699-8C39-4D6E-92E7-C39DDD106482}" destId="{D9A8CAE4-CA22-4B91-97AD-CBB74317540F}" srcOrd="0" destOrd="1" presId="urn:microsoft.com/office/officeart/2005/8/layout/cycle3"/>
    <dgm:cxn modelId="{D6BECF58-C4AF-4762-B748-CC09BF1470BE}" srcId="{C9D61997-5638-4AFC-849C-4BE861B0800B}" destId="{E6A67072-53D9-4681-A237-1D89D266131C}" srcOrd="3" destOrd="0" parTransId="{451C8536-D43E-43E9-BFED-43C9F071AF44}" sibTransId="{DF68D596-6B9F-493A-90ED-9E3875393259}"/>
    <dgm:cxn modelId="{6960693D-C46B-4FB2-8AE0-1B3558891C39}" type="presOf" srcId="{BB344683-FEF8-4723-9375-C076711A03AA}" destId="{F3F57C0D-2637-4C0C-B36A-ABCBAA35B91A}" srcOrd="0" destOrd="2" presId="urn:microsoft.com/office/officeart/2005/8/layout/cycle3"/>
    <dgm:cxn modelId="{9A9DBDAD-7A9E-4156-AEB2-ACD0121E2C10}" type="presOf" srcId="{B114A2F5-9CE1-44C9-BD64-084740B4254B}" destId="{F3F57C0D-2637-4C0C-B36A-ABCBAA35B91A}" srcOrd="0" destOrd="0" presId="urn:microsoft.com/office/officeart/2005/8/layout/cycle3"/>
    <dgm:cxn modelId="{2546EA73-F8AD-493E-A07D-AD15741DC3AA}" type="presOf" srcId="{C8AFEF42-3707-4DC3-AE44-EB2EBA4318A7}" destId="{F3F57C0D-2637-4C0C-B36A-ABCBAA35B91A}" srcOrd="0" destOrd="6" presId="urn:microsoft.com/office/officeart/2005/8/layout/cycle3"/>
    <dgm:cxn modelId="{E1869D9B-F5AB-4711-BBB2-FDA31E6D02DB}" type="presOf" srcId="{563DFC54-1968-4288-97B4-376248EF342E}" destId="{3C47F703-9091-4F13-9A1C-A00D04719876}" srcOrd="0" destOrd="2" presId="urn:microsoft.com/office/officeart/2005/8/layout/cycle3"/>
    <dgm:cxn modelId="{03018B0A-7CB3-4CFD-8976-2DC9CF40BCB4}" srcId="{B114A2F5-9CE1-44C9-BD64-084740B4254B}" destId="{BB344683-FEF8-4723-9375-C076711A03AA}" srcOrd="1" destOrd="0" parTransId="{CD766DBE-97A0-4822-AC8E-D789DC940759}" sibTransId="{3500D459-2B81-4360-9609-0A49E188B62B}"/>
    <dgm:cxn modelId="{F2B23735-052A-427D-AF92-7860CCB62F90}" type="presOf" srcId="{BA0A0767-592C-4EBC-888F-F36CABA636FB}" destId="{D9A8CAE4-CA22-4B91-97AD-CBB74317540F}" srcOrd="0" destOrd="3" presId="urn:microsoft.com/office/officeart/2005/8/layout/cycle3"/>
    <dgm:cxn modelId="{F04A8019-0DB3-446B-88FC-1CBAEEA6A8A3}" srcId="{A1EBB0E7-2558-4A37-A9BA-C5070D191A0E}" destId="{BA0A0767-592C-4EBC-888F-F36CABA636FB}" srcOrd="2" destOrd="0" parTransId="{280847DD-52F6-40F9-A42F-F7E491E10B90}" sibTransId="{29234688-D15F-4C60-B1E1-06489D6D5023}"/>
    <dgm:cxn modelId="{4FF325B2-CEA4-4F70-A609-B0DB26A56F71}" srcId="{A1EBB0E7-2558-4A37-A9BA-C5070D191A0E}" destId="{9E3C9AAC-07AC-47DF-A3C2-9A0B921947FC}" srcOrd="1" destOrd="0" parTransId="{BB680642-6696-4D63-A63F-6A204525FEA9}" sibTransId="{45FAFB6B-99E3-4DCD-8685-75622D0F0937}"/>
    <dgm:cxn modelId="{212314BF-F693-4C9F-A164-95A2DBF4F187}" srcId="{E6A67072-53D9-4681-A237-1D89D266131C}" destId="{CB115728-C99F-4A1F-AB72-C80A403418D6}" srcOrd="2" destOrd="0" parTransId="{C0ADEC27-0B02-4269-AB0C-47965983F8D3}" sibTransId="{10089571-564A-4757-B98C-0FFDAF66A897}"/>
    <dgm:cxn modelId="{FB378068-2445-4C47-BE2C-4D9878698DCF}" type="presOf" srcId="{BE4BDD7E-AC57-4285-8DAA-C34AA5F9EF43}" destId="{E5A7200E-F94F-4AF3-8C6D-D3CF627F7995}" srcOrd="0" destOrd="1" presId="urn:microsoft.com/office/officeart/2005/8/layout/cycle3"/>
    <dgm:cxn modelId="{C2C16CDF-DB49-450D-B539-566F0A5DC449}" srcId="{B114A2F5-9CE1-44C9-BD64-084740B4254B}" destId="{32EA1797-10CF-42E6-8615-37F3582CD771}" srcOrd="6" destOrd="0" parTransId="{DCE69C06-3ED0-4BDA-B573-2CAF50523507}" sibTransId="{3F4081A4-1D95-4A10-99F7-26BB5D9B3B45}"/>
    <dgm:cxn modelId="{86EA9346-265D-4575-8923-4D824F007609}" srcId="{C9D61997-5638-4AFC-849C-4BE861B0800B}" destId="{EC2B6719-C21D-48B4-AF28-114733A18735}" srcOrd="2" destOrd="0" parTransId="{BAA3B787-7B77-442D-A003-C2B36BF6E7E7}" sibTransId="{1FDD67AE-6CC7-4E4B-AA06-76EEE2510ECF}"/>
    <dgm:cxn modelId="{7C995B4B-1E1A-4706-924B-FE4F38C0BC34}" type="presOf" srcId="{EC2B6719-C21D-48B4-AF28-114733A18735}" destId="{3C47F703-9091-4F13-9A1C-A00D04719876}" srcOrd="0" destOrd="0" presId="urn:microsoft.com/office/officeart/2005/8/layout/cycle3"/>
    <dgm:cxn modelId="{DA239242-AEA0-4EF2-80FA-EBCDCD04AC33}" type="presParOf" srcId="{DF3F8E3B-D7FB-42E5-9ACE-4AAAD41E1162}" destId="{462EF736-4BD0-42AE-9CFC-F945549331A9}" srcOrd="0" destOrd="0" presId="urn:microsoft.com/office/officeart/2005/8/layout/cycle3"/>
    <dgm:cxn modelId="{653D4958-8597-4E51-B09A-BB8B17AE8C3E}" type="presParOf" srcId="{462EF736-4BD0-42AE-9CFC-F945549331A9}" destId="{D9A8CAE4-CA22-4B91-97AD-CBB74317540F}" srcOrd="0" destOrd="0" presId="urn:microsoft.com/office/officeart/2005/8/layout/cycle3"/>
    <dgm:cxn modelId="{5086FE19-99C1-4555-B26B-F305C85281A1}" type="presParOf" srcId="{462EF736-4BD0-42AE-9CFC-F945549331A9}" destId="{0F2FEF9B-5813-4BCC-AFA3-469BFC6E30B8}" srcOrd="1" destOrd="0" presId="urn:microsoft.com/office/officeart/2005/8/layout/cycle3"/>
    <dgm:cxn modelId="{1A2BBC13-656E-4213-8AF2-DF2CBAC2C5B2}" type="presParOf" srcId="{462EF736-4BD0-42AE-9CFC-F945549331A9}" destId="{F3F57C0D-2637-4C0C-B36A-ABCBAA35B91A}" srcOrd="2" destOrd="0" presId="urn:microsoft.com/office/officeart/2005/8/layout/cycle3"/>
    <dgm:cxn modelId="{141E1CA5-DFB8-46BB-BF4C-BF0E4BB0206F}" type="presParOf" srcId="{462EF736-4BD0-42AE-9CFC-F945549331A9}" destId="{3C47F703-9091-4F13-9A1C-A00D04719876}" srcOrd="3" destOrd="0" presId="urn:microsoft.com/office/officeart/2005/8/layout/cycle3"/>
    <dgm:cxn modelId="{43B8E155-7A13-49C0-8158-4C4F8E87EDA2}" type="presParOf" srcId="{462EF736-4BD0-42AE-9CFC-F945549331A9}" destId="{E5A7200E-F94F-4AF3-8C6D-D3CF627F7995}" srcOrd="4" destOrd="0" presId="urn:microsoft.com/office/officeart/2005/8/layout/cycle3"/>
  </dgm:cxnLst>
  <dgm:bg/>
  <dgm:whole/>
</dgm:dataModel>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22439" y="2841522"/>
            <a:ext cx="7989723" cy="2192595"/>
          </a:xfrm>
          <a:noFill/>
          <a:effectLst>
            <a:outerShdw blurRad="50800" dist="38100" dir="2700000" algn="tl" rotWithShape="0">
              <a:prstClr val="black">
                <a:alpha val="40000"/>
              </a:prstClr>
            </a:outerShdw>
          </a:effectLst>
        </p:spPr>
        <p:txBody>
          <a:bodyPr>
            <a:normAutofit/>
          </a:bodyPr>
          <a:lstStyle>
            <a:lvl1pPr algn="r">
              <a:defRPr sz="3600">
                <a:solidFill>
                  <a:schemeClr val="bg1"/>
                </a:solidFill>
              </a:defRPr>
            </a:lvl1pPr>
          </a:lstStyle>
          <a:p>
            <a:r>
              <a:rPr lang="en-US" dirty="0"/>
              <a:t>Click to edit </a:t>
            </a:r>
            <a:r>
              <a:rPr lang="en-US" dirty="0" smtClean="0"/>
              <a:t/>
            </a:r>
            <a:br>
              <a:rPr lang="en-US" dirty="0" smtClean="0"/>
            </a:br>
            <a:r>
              <a:rPr lang="en-US" dirty="0" smtClean="0"/>
              <a:t>Master </a:t>
            </a:r>
            <a:r>
              <a:rPr lang="en-US" dirty="0"/>
              <a:t>title style</a:t>
            </a:r>
          </a:p>
        </p:txBody>
      </p:sp>
      <p:sp>
        <p:nvSpPr>
          <p:cNvPr id="3" name="Subtitle 2"/>
          <p:cNvSpPr>
            <a:spLocks noGrp="1"/>
          </p:cNvSpPr>
          <p:nvPr>
            <p:ph type="subTitle" idx="1"/>
          </p:nvPr>
        </p:nvSpPr>
        <p:spPr>
          <a:xfrm>
            <a:off x="837193" y="5073458"/>
            <a:ext cx="7975483" cy="914388"/>
          </a:xfrm>
        </p:spPr>
        <p:txBody>
          <a:bodyPr>
            <a:normAutofit/>
          </a:bodyPr>
          <a:lstStyle>
            <a:lvl1pPr marL="0" indent="0" algn="r">
              <a:buNone/>
              <a:defRPr sz="2800" b="0" i="0">
                <a:solidFill>
                  <a:srgbClr val="AC916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7/18/2023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6" descr="E:\websites\free-power-point-templates\2012\logos.png">
            <a:extLst>
              <a:ext uri="{FF2B5EF4-FFF2-40B4-BE49-F238E27FC236}">
                <a16:creationId xmlns:a16="http://schemas.microsoft.com/office/drawing/2014/main" xmlns="" id="{08B89D22-1D6E-450B-881F-4D2A4C527F72}"/>
              </a:ext>
            </a:extLst>
          </p:cNvPr>
          <p:cNvPicPr>
            <a:picLocks noChangeAspect="1" noChangeArrowheads="1"/>
          </p:cNvPicPr>
          <p:nvPr/>
        </p:nvPicPr>
        <p:blipFill>
          <a:blip r:embed="rId2">
            <a:extLst>
              <a:ext uri="{28A0092B-C50C-407E-A947-70E740481C1C}">
                <a14:useLocalDpi xmlns:a14="http://schemas.microsoft.com/office/drawing/2010/main" xmlns="" val="0"/>
              </a:ext>
            </a:extLst>
          </a:blip>
          <a:stretch>
            <a:fillRect/>
          </a:stretch>
        </p:blipFill>
        <p:spPr bwMode="auto">
          <a:xfrm>
            <a:off x="3808475" y="3101618"/>
            <a:ext cx="1463784" cy="702615"/>
          </a:xfrm>
          <a:prstGeom prst="rect">
            <a:avLst/>
          </a:prstGeom>
          <a:noFill/>
          <a:ln>
            <a:noFill/>
          </a:ln>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1590" y="299112"/>
            <a:ext cx="8246070" cy="1018035"/>
          </a:xfrm>
        </p:spPr>
        <p:txBody>
          <a:bodyPr>
            <a:normAutofit/>
          </a:bodyPr>
          <a:lstStyle>
            <a:lvl1pPr algn="r">
              <a:defRPr sz="3600" baseline="0">
                <a:solidFill>
                  <a:schemeClr val="bg1"/>
                </a:solidFill>
                <a:effectLst>
                  <a:outerShdw blurRad="50800" dist="38100" dir="2700000" algn="tl" rotWithShape="0">
                    <a:prstClr val="black">
                      <a:alpha val="40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26843" y="1887793"/>
            <a:ext cx="8246070" cy="4162683"/>
          </a:xfrm>
        </p:spPr>
        <p:txBody>
          <a:bodyPr/>
          <a:lstStyle>
            <a:lvl1pPr algn="l">
              <a:defRPr sz="2800">
                <a:solidFill>
                  <a:schemeClr val="tx1"/>
                </a:solidFill>
              </a:defRPr>
            </a:lvl1pPr>
            <a:lvl2pPr algn="l">
              <a:defRPr>
                <a:solidFill>
                  <a:schemeClr val="tx1"/>
                </a:solidFill>
              </a:defRPr>
            </a:lvl2pPr>
            <a:lvl3pPr algn="l">
              <a:defRPr>
                <a:solidFill>
                  <a:schemeClr val="tx1"/>
                </a:solidFill>
              </a:defRPr>
            </a:lvl3pPr>
            <a:lvl4pPr algn="l">
              <a:defRPr>
                <a:solidFill>
                  <a:schemeClr val="tx1"/>
                </a:solidFill>
              </a:defRPr>
            </a:lvl4pPr>
            <a:lvl5pPr algn="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7/18/2023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39066" y="601043"/>
            <a:ext cx="5847733" cy="967132"/>
          </a:xfrm>
        </p:spPr>
        <p:txBody>
          <a:bodyPr>
            <a:normAutofit/>
          </a:bodyPr>
          <a:lstStyle>
            <a:lvl1pPr algn="l">
              <a:defRPr sz="3600">
                <a:solidFill>
                  <a:schemeClr val="bg1"/>
                </a:solidFill>
                <a:effectLst>
                  <a:outerShdw blurRad="50800" dist="38100" dir="2700000" algn="tl" rotWithShape="0">
                    <a:prstClr val="black">
                      <a:alpha val="40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2839066" y="1619077"/>
            <a:ext cx="5847733" cy="4681415"/>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7/18/2023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2692" y="313030"/>
            <a:ext cx="8093365" cy="1018033"/>
          </a:xfrm>
        </p:spPr>
        <p:txBody>
          <a:bodyPr>
            <a:normAutofit/>
          </a:bodyPr>
          <a:lstStyle>
            <a:lvl1pPr algn="r">
              <a:defRPr sz="3600" baseline="0">
                <a:solidFill>
                  <a:schemeClr val="bg1"/>
                </a:solidFill>
                <a:effectLst>
                  <a:outerShdw blurRad="50800" dist="38100" dir="2700000" algn="tl" rotWithShape="0">
                    <a:prstClr val="black">
                      <a:alpha val="40000"/>
                    </a:prstClr>
                  </a:outerShdw>
                </a:effectLst>
              </a:defRPr>
            </a:lvl1pPr>
          </a:lstStyle>
          <a:p>
            <a:r>
              <a:rPr lang="en-US" smtClean="0"/>
              <a:t>Click to edit Master title style</a:t>
            </a:r>
            <a:endParaRPr lang="en-US" dirty="0"/>
          </a:p>
        </p:txBody>
      </p:sp>
      <p:sp>
        <p:nvSpPr>
          <p:cNvPr id="3" name="Text Placeholder 2"/>
          <p:cNvSpPr>
            <a:spLocks noGrp="1"/>
          </p:cNvSpPr>
          <p:nvPr>
            <p:ph type="body" idx="1"/>
          </p:nvPr>
        </p:nvSpPr>
        <p:spPr>
          <a:xfrm>
            <a:off x="536879" y="2128713"/>
            <a:ext cx="4040188" cy="639763"/>
          </a:xfrm>
        </p:spPr>
        <p:txBody>
          <a:bodyPr anchor="b"/>
          <a:lstStyle>
            <a:lvl1pPr marL="0" indent="0" algn="ctr">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36879" y="2758576"/>
            <a:ext cx="4040188" cy="3035059"/>
          </a:xfrm>
        </p:spPr>
        <p:txBody>
          <a:bodyPr/>
          <a:lstStyle>
            <a:lvl1pPr algn="ctr">
              <a:defRPr sz="2400">
                <a:solidFill>
                  <a:schemeClr val="tx1"/>
                </a:solidFill>
              </a:defRPr>
            </a:lvl1pPr>
            <a:lvl2pPr algn="ctr">
              <a:defRPr sz="2000">
                <a:solidFill>
                  <a:schemeClr val="tx1"/>
                </a:solidFill>
              </a:defRPr>
            </a:lvl2pPr>
            <a:lvl3pPr algn="ctr">
              <a:defRPr sz="1800">
                <a:solidFill>
                  <a:schemeClr val="tx1"/>
                </a:solidFill>
              </a:defRPr>
            </a:lvl3pPr>
            <a:lvl4pPr algn="ctr">
              <a:defRPr sz="1600">
                <a:solidFill>
                  <a:schemeClr val="tx1"/>
                </a:solidFill>
              </a:defRPr>
            </a:lvl4pPr>
            <a:lvl5pPr algn="ctr">
              <a:defRPr sz="1600">
                <a:solidFill>
                  <a:schemeClr val="tx1"/>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572001" y="2128713"/>
            <a:ext cx="4041775" cy="639763"/>
          </a:xfrm>
        </p:spPr>
        <p:txBody>
          <a:bodyPr anchor="b"/>
          <a:lstStyle>
            <a:lvl1pPr marL="0" indent="0" algn="ctr">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572001" y="2758576"/>
            <a:ext cx="4041775" cy="3035059"/>
          </a:xfrm>
        </p:spPr>
        <p:txBody>
          <a:bodyPr/>
          <a:lstStyle>
            <a:lvl1pPr algn="ctr">
              <a:defRPr sz="2400">
                <a:solidFill>
                  <a:schemeClr val="tx1"/>
                </a:solidFill>
              </a:defRPr>
            </a:lvl1pPr>
            <a:lvl2pPr algn="ctr">
              <a:defRPr sz="2000">
                <a:solidFill>
                  <a:schemeClr val="tx1"/>
                </a:solidFill>
              </a:defRPr>
            </a:lvl2pPr>
            <a:lvl3pPr algn="ctr">
              <a:defRPr sz="1800">
                <a:solidFill>
                  <a:schemeClr val="tx1"/>
                </a:solidFill>
              </a:defRPr>
            </a:lvl3pPr>
            <a:lvl4pPr algn="ctr">
              <a:defRPr sz="1600">
                <a:solidFill>
                  <a:schemeClr val="tx1"/>
                </a:solidFill>
              </a:defRPr>
            </a:lvl4pPr>
            <a:lvl5pPr algn="ctr">
              <a:defRPr sz="1600">
                <a:solidFill>
                  <a:schemeClr val="tx1"/>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7/18/2023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7/18/2023</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
        <p:nvSpPr>
          <p:cNvPr id="7" name="TextBox 6">
            <a:extLst>
              <a:ext uri="{FF2B5EF4-FFF2-40B4-BE49-F238E27FC236}">
                <a16:creationId xmlns:a16="http://schemas.microsoft.com/office/drawing/2014/main" xmlns="" id="{11E867DF-3DCA-4725-94F0-F2B6BD747A82}"/>
              </a:ext>
            </a:extLst>
          </p:cNvPr>
          <p:cNvSpPr txBox="1"/>
          <p:nvPr/>
        </p:nvSpPr>
        <p:spPr>
          <a:xfrm>
            <a:off x="-9150" y="6951663"/>
            <a:ext cx="8389625" cy="523220"/>
          </a:xfrm>
          <a:prstGeom prst="rect">
            <a:avLst/>
          </a:prstGeom>
          <a:noFill/>
        </p:spPr>
        <p:txBody>
          <a:bodyPr wrap="square" rtlCol="0">
            <a:spAutoFit/>
          </a:bodyPr>
          <a:lstStyle/>
          <a:p>
            <a:r>
              <a:rPr lang="en-US" sz="1400" dirty="0">
                <a:solidFill>
                  <a:schemeClr val="bg1">
                    <a:lumMod val="65000"/>
                  </a:schemeClr>
                </a:solidFill>
              </a:rPr>
              <a:t>This presentation uses a free template provided by FPPT.com</a:t>
            </a:r>
          </a:p>
          <a:p>
            <a:r>
              <a:rPr lang="en-US" sz="1400" dirty="0">
                <a:solidFill>
                  <a:schemeClr val="bg1">
                    <a:lumMod val="65000"/>
                  </a:schemeClr>
                </a:solidFill>
              </a:rPr>
              <a:t>www.free-power-point-templates.com</a:t>
            </a:r>
          </a:p>
        </p:txBody>
      </p:sp>
    </p:spTree>
    <p:extLst>
      <p:ext uri="{BB962C8B-B14F-4D97-AF65-F5344CB8AC3E}">
        <p14:creationId xmlns:p14="http://schemas.microsoft.com/office/powerpoint/2010/main" xmlns="" val="19440393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linkedin.com/in/sbpanna5"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Nature &amp; Scope Of HRM	</a:t>
            </a:r>
            <a:endParaRPr lang="en-US" dirty="0"/>
          </a:p>
        </p:txBody>
      </p:sp>
      <p:sp>
        <p:nvSpPr>
          <p:cNvPr id="3" name="Subtitle 2"/>
          <p:cNvSpPr>
            <a:spLocks noGrp="1"/>
          </p:cNvSpPr>
          <p:nvPr>
            <p:ph type="subTitle" idx="1"/>
          </p:nvPr>
        </p:nvSpPr>
        <p:spPr/>
        <p:txBody>
          <a:bodyPr/>
          <a:lstStyle/>
          <a:p>
            <a:r>
              <a:rPr lang="en-US" dirty="0" smtClean="0">
                <a:solidFill>
                  <a:schemeClr val="bg1"/>
                </a:solidFill>
                <a:hlinkClick r:id="rId2" action="ppaction://hlinkfile"/>
              </a:rPr>
              <a:t>Mr. Sanjay B. Panna</a:t>
            </a:r>
            <a:endParaRPr lang="en-US"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PERSONNEL POLICIES:-</a:t>
            </a:r>
            <a:endParaRPr lang="en-US" dirty="0"/>
          </a:p>
        </p:txBody>
      </p:sp>
      <p:sp>
        <p:nvSpPr>
          <p:cNvPr id="3" name="Content Placeholder 2"/>
          <p:cNvSpPr>
            <a:spLocks noGrp="1"/>
          </p:cNvSpPr>
          <p:nvPr>
            <p:ph idx="1"/>
          </p:nvPr>
        </p:nvSpPr>
        <p:spPr/>
        <p:txBody>
          <a:bodyPr/>
          <a:lstStyle/>
          <a:p>
            <a:r>
              <a:rPr lang="en-US" dirty="0" smtClean="0"/>
              <a:t>Policies are plans of action. Organizations need to evolve HR policies as they ensure consistency and uniformity in treating people. They help motivate and build loyalty. Policies become benchmarks to compare and evaluate performance.</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PERSONNEL POLICIES:-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Policy of hiring people with due respect to factors like reservation, sex, marital status, and the like. </a:t>
            </a:r>
          </a:p>
          <a:p>
            <a:r>
              <a:rPr lang="en-US" dirty="0" smtClean="0"/>
              <a:t>Policy on terms and conditions of employment—compensation policy and methods, hours of work, overtime, promotion, transfer, lay-off, and the like. </a:t>
            </a:r>
          </a:p>
          <a:p>
            <a:r>
              <a:rPr lang="en-US" dirty="0" smtClean="0"/>
              <a:t>Policy with regard to medical assistance—sickness benefits, ESI and company medical benefits. </a:t>
            </a:r>
          </a:p>
          <a:p>
            <a:r>
              <a:rPr lang="en-US" dirty="0" smtClean="0"/>
              <a:t>Policy regarding housing, transport, uniform and allowances. </a:t>
            </a:r>
          </a:p>
          <a:p>
            <a:r>
              <a:rPr lang="en-US" dirty="0" smtClean="0"/>
              <a:t> Policy regarding training and development—need for, methods of, and frequency of training and development. </a:t>
            </a:r>
          </a:p>
          <a:p>
            <a:r>
              <a:rPr lang="en-US" dirty="0" smtClean="0"/>
              <a:t>Policy regarding industrial relations—trade-union recognition, collective bargaining, grievance procedure, participative management, and communication with workers.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HRM Model:-</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It is time that we understand the theoretical perspectives on HRM—its defining features, popularity called models. Five major models have been identified and all these serve four purposes. </a:t>
            </a:r>
          </a:p>
          <a:p>
            <a:r>
              <a:rPr lang="en-US" dirty="0" smtClean="0"/>
              <a:t>1. They provide an analytical framework for studying HRM (for example, situational factors, stakeholders, strategic choice levels, competence). </a:t>
            </a:r>
          </a:p>
          <a:p>
            <a:r>
              <a:rPr lang="en-US" dirty="0" smtClean="0"/>
              <a:t>2. They legitimize certain HRM practices; a key issue here being the distinctiveness of HRM practices: “It is not the presence of selection or training but a distinctive approach to selection or training that matters”. </a:t>
            </a:r>
          </a:p>
          <a:p>
            <a:r>
              <a:rPr lang="en-US" dirty="0" smtClean="0"/>
              <a:t>3. They provide a characterization of HRM that establishes variables and relationship to be researched. </a:t>
            </a:r>
          </a:p>
          <a:p>
            <a:r>
              <a:rPr lang="en-US" dirty="0" smtClean="0"/>
              <a:t>4. They serve as a heuristic device—something to help us discover and understand the world for explaining the nature and significance of key HR practices. </a:t>
            </a:r>
          </a:p>
          <a:p>
            <a:pPr>
              <a:buNone/>
            </a:pPr>
            <a:r>
              <a:rPr lang="en-US" dirty="0" smtClean="0"/>
              <a:t>The five HR models are: (</a:t>
            </a:r>
            <a:r>
              <a:rPr lang="en-US" dirty="0" err="1" smtClean="0"/>
              <a:t>i</a:t>
            </a:r>
            <a:r>
              <a:rPr lang="en-US" dirty="0" smtClean="0"/>
              <a:t>) The </a:t>
            </a:r>
            <a:r>
              <a:rPr lang="en-US" dirty="0" err="1" smtClean="0"/>
              <a:t>Fombrun</a:t>
            </a:r>
            <a:r>
              <a:rPr lang="en-US" dirty="0" smtClean="0"/>
              <a:t>, (ii) The Harvard, (iii) The Guest, (iv) The Warwick, and (v) Dave Ulrich.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a:t>
            </a:r>
            <a:r>
              <a:rPr lang="en-US" dirty="0" err="1" smtClean="0"/>
              <a:t>fombrun</a:t>
            </a:r>
            <a:r>
              <a:rPr lang="en-US" dirty="0" smtClean="0"/>
              <a:t>, </a:t>
            </a:r>
            <a:r>
              <a:rPr lang="en-US" dirty="0" err="1" smtClean="0"/>
              <a:t>Tichy</a:t>
            </a:r>
            <a:r>
              <a:rPr lang="en-US" dirty="0" smtClean="0"/>
              <a:t> and </a:t>
            </a:r>
            <a:r>
              <a:rPr lang="en-US" dirty="0" err="1" smtClean="0"/>
              <a:t>Devanna</a:t>
            </a:r>
            <a:r>
              <a:rPr lang="en-US" dirty="0" smtClean="0"/>
              <a:t> Model</a:t>
            </a:r>
            <a:endParaRPr lang="en-US" dirty="0"/>
          </a:p>
        </p:txBody>
      </p:sp>
      <p:pic>
        <p:nvPicPr>
          <p:cNvPr id="4" name="Content Placeholder 3" descr="fombrun-tichy-and-devanna-model-slide.png"/>
          <p:cNvPicPr>
            <a:picLocks noGrp="1" noChangeAspect="1"/>
          </p:cNvPicPr>
          <p:nvPr>
            <p:ph idx="1"/>
          </p:nvPr>
        </p:nvPicPr>
        <p:blipFill>
          <a:blip r:embed="rId2"/>
          <a:stretch>
            <a:fillRect/>
          </a:stretch>
        </p:blipFill>
        <p:spPr>
          <a:xfrm>
            <a:off x="1322917" y="1752600"/>
            <a:ext cx="6220883" cy="4665662"/>
          </a:xfr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Harvard Model</a:t>
            </a:r>
            <a:endParaRPr lang="en-US" dirty="0"/>
          </a:p>
        </p:txBody>
      </p:sp>
      <p:pic>
        <p:nvPicPr>
          <p:cNvPr id="4" name="Content Placeholder 3" descr="harvard-model-of-hrm.png"/>
          <p:cNvPicPr>
            <a:picLocks noGrp="1" noChangeAspect="1"/>
          </p:cNvPicPr>
          <p:nvPr>
            <p:ph idx="1"/>
          </p:nvPr>
        </p:nvPicPr>
        <p:blipFill>
          <a:blip r:embed="rId2"/>
          <a:stretch>
            <a:fillRect/>
          </a:stretch>
        </p:blipFill>
        <p:spPr>
          <a:xfrm>
            <a:off x="1554691" y="1718468"/>
            <a:ext cx="6446309" cy="4834732"/>
          </a:xfr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Guest Model </a:t>
            </a:r>
            <a:endParaRPr lang="en-US" dirty="0"/>
          </a:p>
        </p:txBody>
      </p:sp>
      <p:pic>
        <p:nvPicPr>
          <p:cNvPr id="4" name="Content Placeholder 3" descr="guest-model-of-hrm-mc-slide3.png"/>
          <p:cNvPicPr>
            <a:picLocks noGrp="1" noChangeAspect="1"/>
          </p:cNvPicPr>
          <p:nvPr>
            <p:ph idx="1"/>
          </p:nvPr>
        </p:nvPicPr>
        <p:blipFill>
          <a:blip r:embed="rId2"/>
          <a:stretch>
            <a:fillRect/>
          </a:stretch>
        </p:blipFill>
        <p:spPr>
          <a:xfrm>
            <a:off x="1447800" y="1756568"/>
            <a:ext cx="6598709" cy="4949032"/>
          </a:xfr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Warwick Model</a:t>
            </a:r>
            <a:endParaRPr lang="en-US" dirty="0"/>
          </a:p>
        </p:txBody>
      </p:sp>
      <p:pic>
        <p:nvPicPr>
          <p:cNvPr id="6" name="Content Placeholder 5" descr="warwick-model-slide.png"/>
          <p:cNvPicPr>
            <a:picLocks noGrp="1" noChangeAspect="1"/>
          </p:cNvPicPr>
          <p:nvPr>
            <p:ph idx="1"/>
          </p:nvPr>
        </p:nvPicPr>
        <p:blipFill>
          <a:blip r:embed="rId2"/>
          <a:stretch>
            <a:fillRect/>
          </a:stretch>
        </p:blipFill>
        <p:spPr>
          <a:xfrm>
            <a:off x="1371600" y="1718468"/>
            <a:ext cx="6446309" cy="4834732"/>
          </a:xfr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err="1" smtClean="0"/>
              <a:t>ulrich</a:t>
            </a:r>
            <a:r>
              <a:rPr lang="en-US" dirty="0" smtClean="0"/>
              <a:t> Model </a:t>
            </a:r>
            <a:endParaRPr lang="en-US" dirty="0"/>
          </a:p>
        </p:txBody>
      </p:sp>
      <p:pic>
        <p:nvPicPr>
          <p:cNvPr id="4" name="Content Placeholder 3" descr="Dave-Ulrich-HR-Model-PowerPoint-Templates-0001-1.jpg"/>
          <p:cNvPicPr>
            <a:picLocks noGrp="1" noChangeAspect="1"/>
          </p:cNvPicPr>
          <p:nvPr>
            <p:ph idx="1"/>
          </p:nvPr>
        </p:nvPicPr>
        <p:blipFill>
          <a:blip r:embed="rId2"/>
          <a:stretch>
            <a:fillRect/>
          </a:stretch>
        </p:blipFill>
        <p:spPr>
          <a:xfrm>
            <a:off x="849842" y="1887538"/>
            <a:ext cx="7399867" cy="4162425"/>
          </a:xfr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a:p>
        </p:txBody>
      </p:sp>
      <p:sp>
        <p:nvSpPr>
          <p:cNvPr id="3" name="Subtitle 2"/>
          <p:cNvSpPr>
            <a:spLocks noGrp="1"/>
          </p:cNvSpPr>
          <p:nvPr>
            <p:ph type="subTitle" idx="1"/>
          </p:nvPr>
        </p:nvSpPr>
        <p:spPr/>
        <p:txBody>
          <a:bodyPr/>
          <a:lstStyle/>
          <a:p>
            <a:endParaRPr/>
          </a:p>
        </p:txBody>
      </p:sp>
      <p:pic>
        <p:nvPicPr>
          <p:cNvPr id="4" name="Picture 3" descr="image.jpg"/>
          <p:cNvPicPr>
            <a:picLocks noChangeAspect="1"/>
          </p:cNvPicPr>
          <p:nvPr/>
        </p:nvPicPr>
        <p:blipFill>
          <a:blip r:embed="rId2"/>
          <a:stretch>
            <a:fillRect/>
          </a:stretch>
        </p:blipFill>
        <p:spPr>
          <a:xfrm>
            <a:off x="0" y="0"/>
            <a:ext cx="9144000" cy="68580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a:p>
        </p:txBody>
      </p:sp>
      <p:sp>
        <p:nvSpPr>
          <p:cNvPr id="3" name="Subtitle 2"/>
          <p:cNvSpPr>
            <a:spLocks noGrp="1"/>
          </p:cNvSpPr>
          <p:nvPr>
            <p:ph type="subTitle" idx="1"/>
          </p:nvPr>
        </p:nvSpPr>
        <p:spPr/>
        <p:txBody>
          <a:bodyPr/>
          <a:lstStyle/>
          <a:p>
            <a:endParaRPr/>
          </a:p>
        </p:txBody>
      </p:sp>
      <p:pic>
        <p:nvPicPr>
          <p:cNvPr id="4" name="Picture 3" descr="image.jpg"/>
          <p:cNvPicPr>
            <a:picLocks noChangeAspect="1"/>
          </p:cNvPicPr>
          <p:nvPr/>
        </p:nvPicPr>
        <p:blipFill>
          <a:blip r:embed="rId2"/>
          <a:stretch>
            <a:fillRect/>
          </a:stretch>
        </p:blipFill>
        <p:spPr>
          <a:xfrm>
            <a:off x="0" y="0"/>
            <a:ext cx="9144000" cy="68580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Content</a:t>
            </a:r>
            <a:endParaRPr lang="en-US" dirty="0"/>
          </a:p>
        </p:txBody>
      </p:sp>
      <p:sp>
        <p:nvSpPr>
          <p:cNvPr id="3" name="Content Placeholder 2"/>
          <p:cNvSpPr>
            <a:spLocks noGrp="1"/>
          </p:cNvSpPr>
          <p:nvPr>
            <p:ph idx="1"/>
          </p:nvPr>
        </p:nvSpPr>
        <p:spPr/>
        <p:txBody>
          <a:bodyPr/>
          <a:lstStyle/>
          <a:p>
            <a:r>
              <a:rPr lang="en-US" dirty="0" smtClean="0"/>
              <a:t>Nature, Scope, Semantics, Functions, Personnel Policies, HRM Model, Evolution, Human Capital Management, External Forces, Internal Forces, HRM and environment scanning.</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Capital Management</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The term HRM is now sought to be replaced by Human Capital Management (HCM), often called talent management. </a:t>
            </a:r>
          </a:p>
          <a:p>
            <a:r>
              <a:rPr lang="en-US" dirty="0" smtClean="0"/>
              <a:t>Human capital is understood as the experience that an individual brings to an organization in the form of knowledge, skills, abilities, and values that he or she has accumulated over time. Consequently, the employees of an organization are viewed as an asset or a resource that can be improved through investment in the same way as other assets or resources such as building and equipment. </a:t>
            </a:r>
          </a:p>
          <a:p>
            <a:r>
              <a:rPr lang="en-US" dirty="0" smtClean="0"/>
              <a:t>Organizations do not own capital but can rent it from their employees. As a result, human capital is highly precarious and is in constant danger of being lost when an employee exits the </a:t>
            </a:r>
            <a:r>
              <a:rPr lang="en-US" dirty="0" err="1" smtClean="0"/>
              <a:t>organisation</a:t>
            </a:r>
            <a:r>
              <a:rPr lang="en-US" dirty="0" smtClean="0"/>
              <a:t>. </a:t>
            </a:r>
          </a:p>
          <a:p>
            <a:r>
              <a:rPr lang="en-US" dirty="0" smtClean="0"/>
              <a:t>HRM treats people as an </a:t>
            </a:r>
            <a:r>
              <a:rPr lang="en-US" dirty="0" err="1" smtClean="0"/>
              <a:t>organisational</a:t>
            </a:r>
            <a:r>
              <a:rPr lang="en-US" dirty="0" smtClean="0"/>
              <a:t> resource. The term ‘human resource’ implies an available supply that can be drawn on and used to accomplish a task. Resources appear as costs in traditional accounting practices. </a:t>
            </a:r>
          </a:p>
          <a:p>
            <a:r>
              <a:rPr lang="en-US" dirty="0" smtClean="0"/>
              <a:t>HCM recognizes that people are investors of their personal human capital and this provides the main source of value for an organization. </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HCM demands action by an organization on the following:-</a:t>
            </a:r>
            <a:endParaRPr lang="en-US" dirty="0"/>
          </a:p>
        </p:txBody>
      </p:sp>
      <p:sp>
        <p:nvSpPr>
          <p:cNvPr id="3" name="Content Placeholder 2"/>
          <p:cNvSpPr>
            <a:spLocks noGrp="1"/>
          </p:cNvSpPr>
          <p:nvPr>
            <p:ph idx="1"/>
          </p:nvPr>
        </p:nvSpPr>
        <p:spPr>
          <a:xfrm>
            <a:off x="426843" y="1887793"/>
            <a:ext cx="8246070" cy="4970207"/>
          </a:xfrm>
        </p:spPr>
        <p:txBody>
          <a:bodyPr>
            <a:normAutofit fontScale="62500" lnSpcReduction="20000"/>
          </a:bodyPr>
          <a:lstStyle/>
          <a:p>
            <a:r>
              <a:rPr lang="en-US" dirty="0" smtClean="0"/>
              <a:t>Focusing on knowledge and insight rather than on metrics and standards. </a:t>
            </a:r>
          </a:p>
          <a:p>
            <a:r>
              <a:rPr lang="en-US" dirty="0" smtClean="0"/>
              <a:t>Acknowledging complexity and not trying to understand everything through cause and effect. </a:t>
            </a:r>
          </a:p>
          <a:p>
            <a:r>
              <a:rPr lang="en-US" dirty="0" smtClean="0"/>
              <a:t>Using best–fit, not just basic or best practices.</a:t>
            </a:r>
          </a:p>
          <a:p>
            <a:r>
              <a:rPr lang="en-US" dirty="0" smtClean="0"/>
              <a:t>Focusing on creating value through intangible capability. </a:t>
            </a:r>
          </a:p>
          <a:p>
            <a:r>
              <a:rPr lang="en-US" dirty="0" smtClean="0"/>
              <a:t>Integrating people and business strategy, driving and accelerating the business plan. </a:t>
            </a:r>
          </a:p>
          <a:p>
            <a:r>
              <a:rPr lang="en-US" dirty="0" smtClean="0"/>
              <a:t>Managing a large proportion of the people management agenda through strategic programmers. </a:t>
            </a:r>
          </a:p>
          <a:p>
            <a:r>
              <a:rPr lang="en-US" dirty="0" smtClean="0"/>
              <a:t>Gaining energy from the outside-in, matching potential capability with investors’ and customers’ needs.</a:t>
            </a:r>
          </a:p>
          <a:p>
            <a:r>
              <a:rPr lang="en-US" dirty="0" smtClean="0"/>
              <a:t>Measuring strategic differentiators that indicate potential transformation. </a:t>
            </a:r>
          </a:p>
          <a:p>
            <a:r>
              <a:rPr lang="en-US" dirty="0" smtClean="0"/>
              <a:t>Using informal, longitudinal and focused, strategic, external benchmarking. </a:t>
            </a:r>
          </a:p>
          <a:p>
            <a:r>
              <a:rPr lang="en-US" dirty="0" smtClean="0"/>
              <a:t>Focusing on long-term stretch objectives, and learning from their outcomes. </a:t>
            </a:r>
          </a:p>
          <a:p>
            <a:r>
              <a:rPr lang="en-US" dirty="0" smtClean="0"/>
              <a:t>Reporting to employees, managers and the Board.</a:t>
            </a:r>
          </a:p>
          <a:p>
            <a:r>
              <a:rPr lang="en-US" dirty="0" smtClean="0"/>
              <a:t>HR acting as a strategic partner.</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Context of HRM:</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Context of HRM refers to the environment within which HR professionals need to function. Environment may be understood as all those forces which have their bearing on the functioning of the HR department. The forces are— political–legal, economic, technological, cultural, unions, and professional bodies. Then there are strategy and task, leadership, management and organizational culture. Some of these are external to the firm and others are internal. </a:t>
            </a:r>
          </a:p>
          <a:p>
            <a:r>
              <a:rPr lang="en-US" dirty="0" smtClean="0"/>
              <a:t>Before examining these forces, it is useful to understand the utility of analyzing the environment in which HR managers need to work. Analysis of the environment is useful for the HR manager and his/her team in order to become proactive and not remain reactive to the environment. Reactive strategy serves the purpose when the environment is fairly stable and competition is less severe. Both of these have become things of the past. Today’s business environment is characterized by change and intense competition. Proactive steps are vital for any organization if it has to survive in such an environment. </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lide_5.jpg"/>
          <p:cNvPicPr>
            <a:picLocks noGrp="1" noChangeAspect="1"/>
          </p:cNvPicPr>
          <p:nvPr>
            <p:ph idx="1"/>
          </p:nvPr>
        </p:nvPicPr>
        <p:blipFill>
          <a:blip r:embed="rId2"/>
          <a:srcRect t="11403" b="11709"/>
          <a:stretch>
            <a:fillRect/>
          </a:stretch>
        </p:blipFill>
        <p:spPr>
          <a:xfrm>
            <a:off x="189138" y="1664630"/>
            <a:ext cx="8954862" cy="5163902"/>
          </a:xfr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External forces:</a:t>
            </a:r>
            <a:endParaRPr lang="en-US" dirty="0"/>
          </a:p>
        </p:txBody>
      </p:sp>
      <p:sp>
        <p:nvSpPr>
          <p:cNvPr id="3" name="Content Placeholder 2"/>
          <p:cNvSpPr>
            <a:spLocks noGrp="1"/>
          </p:cNvSpPr>
          <p:nvPr>
            <p:ph idx="1"/>
          </p:nvPr>
        </p:nvSpPr>
        <p:spPr/>
        <p:txBody>
          <a:bodyPr>
            <a:normAutofit lnSpcReduction="10000"/>
          </a:bodyPr>
          <a:lstStyle/>
          <a:p>
            <a:r>
              <a:rPr lang="en-US" b="1" dirty="0" smtClean="0"/>
              <a:t>1.Economic factors </a:t>
            </a:r>
            <a:r>
              <a:rPr lang="en-US" dirty="0" smtClean="0"/>
              <a:t>are those factors which give shape and form to the development of economic activities and include factors like nature of economic system, general economic conditions, various economic policies, and various factors of production including human resources.</a:t>
            </a:r>
          </a:p>
          <a:p>
            <a:r>
              <a:rPr lang="en-US" dirty="0" smtClean="0"/>
              <a:t>Out of these, factors that influence human resource management practices are population and workforce, workforce market conditions, national income, and inflationary pressures.</a:t>
            </a:r>
          </a:p>
          <a:p>
            <a:endParaRPr lang="en-US" dirty="0" smtClean="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External forces:</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b="1" dirty="0" smtClean="0"/>
              <a:t>2.Cultural factors </a:t>
            </a:r>
            <a:r>
              <a:rPr lang="en-US" dirty="0" smtClean="0"/>
              <a:t>are quite comprehensive and affect various aspects of organizational operations, including human resource management. From human resource management point of view, attitudes, beliefs, desires, expectations, and customs of the society at a given point of time are important.</a:t>
            </a:r>
          </a:p>
          <a:p>
            <a:r>
              <a:rPr lang="en-US" dirty="0" smtClean="0"/>
              <a:t>These factors determine- </a:t>
            </a:r>
          </a:p>
          <a:p>
            <a:r>
              <a:rPr lang="en-US" dirty="0" smtClean="0"/>
              <a:t>(</a:t>
            </a:r>
            <a:r>
              <a:rPr lang="en-US" dirty="0" err="1" smtClean="0"/>
              <a:t>i</a:t>
            </a:r>
            <a:r>
              <a:rPr lang="en-US" dirty="0" smtClean="0"/>
              <a:t>) expectations of the society from organizations, </a:t>
            </a:r>
          </a:p>
          <a:p>
            <a:r>
              <a:rPr lang="en-US" dirty="0" smtClean="0"/>
              <a:t>(ii) views towards social status of jobs, </a:t>
            </a:r>
          </a:p>
          <a:p>
            <a:r>
              <a:rPr lang="en-US" dirty="0" smtClean="0"/>
              <a:t>(iii) views towards achievement of work,</a:t>
            </a:r>
          </a:p>
          <a:p>
            <a:r>
              <a:rPr lang="en-US" dirty="0" smtClean="0"/>
              <a:t>(iv) views towards authority structure, responsibility, and organizational positions, </a:t>
            </a:r>
          </a:p>
          <a:p>
            <a:r>
              <a:rPr lang="en-US" dirty="0" smtClean="0"/>
              <a:t>(v) workforce mobility, and </a:t>
            </a:r>
          </a:p>
          <a:p>
            <a:r>
              <a:rPr lang="en-US" dirty="0" smtClean="0"/>
              <a:t>(vi) role of unions in managing human resources. In the light of various socio- cultural factors, organizations can do better if they follow human resource management practices in accordance with the needs of these factors.</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External forces:</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3.Technological factors </a:t>
            </a:r>
            <a:r>
              <a:rPr lang="en-US" dirty="0" smtClean="0"/>
              <a:t>consist of sum total of knowledge providing ways to do things. These include inventions and techniques which affect the ways of doing things, that is, designing, producing, and distributing products and services. Technology affects an organization in two ways- (</a:t>
            </a:r>
            <a:r>
              <a:rPr lang="en-US" dirty="0" err="1" smtClean="0"/>
              <a:t>i</a:t>
            </a:r>
            <a:r>
              <a:rPr lang="en-US" dirty="0" smtClean="0"/>
              <a:t>) defining nature of jobs and (ii) affecting human resource management practices.</a:t>
            </a:r>
          </a:p>
          <a:p>
            <a:r>
              <a:rPr lang="en-US" b="1" dirty="0" smtClean="0"/>
              <a:t>4.Political-legal factors </a:t>
            </a:r>
            <a:r>
              <a:rPr lang="en-US" dirty="0" smtClean="0"/>
              <a:t>include political system, role of government in business, various government policies related to business operations, laws formulated by governments, both central and state levels.</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Internal Forces:</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b="1" dirty="0" smtClean="0"/>
              <a:t>	Unions:</a:t>
            </a:r>
            <a:endParaRPr lang="en-US" dirty="0" smtClean="0"/>
          </a:p>
          <a:p>
            <a:r>
              <a:rPr lang="en-US" dirty="0" smtClean="0"/>
              <a:t>Though a trade union in an organization is a separate entity, it has been treated as an internal factor because organization’s employees (particularly operatives) are members of the trade union. Trade union affects recruitment of employees, their development, compensation, maintenance, and industrial relations.</a:t>
            </a:r>
          </a:p>
          <a:p>
            <a:r>
              <a:rPr lang="en-US" dirty="0" smtClean="0"/>
              <a:t>Generally, agreement between management and </a:t>
            </a:r>
            <a:r>
              <a:rPr lang="en-US" dirty="0" err="1" smtClean="0"/>
              <a:t>labour</a:t>
            </a:r>
            <a:r>
              <a:rPr lang="en-US" dirty="0" smtClean="0"/>
              <a:t> is reached through collective bargaining. Outcome of the collective bargaining depends on the relative bargaining position of the management and </a:t>
            </a:r>
            <a:r>
              <a:rPr lang="en-US" dirty="0" err="1" smtClean="0"/>
              <a:t>labour</a:t>
            </a:r>
            <a:r>
              <a:rPr lang="en-US" dirty="0" smtClean="0"/>
              <a:t>. If trade union is in relatively better bargaining position, outcome of the collective bargaining goes in its </a:t>
            </a:r>
            <a:r>
              <a:rPr lang="en-US" dirty="0" err="1" smtClean="0"/>
              <a:t>favour</a:t>
            </a:r>
            <a:r>
              <a:rPr lang="en-US" dirty="0" smtClean="0"/>
              <a:t>.</a:t>
            </a:r>
          </a:p>
          <a:p>
            <a:r>
              <a:rPr lang="en-US" dirty="0" smtClean="0"/>
              <a:t>In such a situation, the organization has to adopt human resource management practices according to wishes of the trade union though such practices may have adverse impact on the organization. Bargaining position of a trade union depends on the strength of its members as well as support of trade unions of other organizations at the same location and apex body of trade unions at national level.</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Internal Forces:</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b="1" dirty="0" smtClean="0"/>
              <a:t>	Organization’s Strategy:</a:t>
            </a:r>
            <a:endParaRPr lang="en-US" dirty="0" smtClean="0"/>
          </a:p>
          <a:p>
            <a:r>
              <a:rPr lang="en-US" dirty="0" smtClean="0"/>
              <a:t>Human resource management issues are not independent issues but these are derived; these are derived from organization’s strategy. Every organization sets its strategy either explicitly or implicitly. Strategy is a way in which an organization, reacting to its environment, deploys its principal resources and marshals its main efforts in pursuit of its purpose.</a:t>
            </a:r>
          </a:p>
          <a:p>
            <a:r>
              <a:rPr lang="en-US" dirty="0" smtClean="0"/>
              <a:t>Human resource is one of the principal resources of any organization. Therefore, it must be deployed and utilized keeping in view the requirements of the strategy. Its implication is that HR strategy should be chalked out in the light of organization strategy.</a:t>
            </a:r>
          </a:p>
          <a:p>
            <a:r>
              <a:rPr lang="en-US" dirty="0" smtClean="0"/>
              <a:t>How strategy affects human resource management practices can be seen by analyzing how strategy works in an organization. Strategy operates at three levels- corporate level, business level, and functional level. At the corporate level, strategic decision involves deciding ‘what business should we be in’.</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Internal Forces:</a:t>
            </a:r>
            <a:endParaRPr lang="en-US" dirty="0"/>
          </a:p>
        </p:txBody>
      </p:sp>
      <p:sp>
        <p:nvSpPr>
          <p:cNvPr id="3" name="Content Placeholder 2"/>
          <p:cNvSpPr>
            <a:spLocks noGrp="1"/>
          </p:cNvSpPr>
          <p:nvPr>
            <p:ph idx="1"/>
          </p:nvPr>
        </p:nvSpPr>
        <p:spPr/>
        <p:txBody>
          <a:bodyPr>
            <a:normAutofit fontScale="62500" lnSpcReduction="20000"/>
          </a:bodyPr>
          <a:lstStyle/>
          <a:p>
            <a:pPr>
              <a:buNone/>
            </a:pPr>
            <a:r>
              <a:rPr lang="en-US" b="1" dirty="0" smtClean="0"/>
              <a:t>	Organizational Culture:</a:t>
            </a:r>
            <a:endParaRPr lang="en-US" dirty="0" smtClean="0"/>
          </a:p>
          <a:p>
            <a:r>
              <a:rPr lang="en-US" dirty="0" smtClean="0"/>
              <a:t>Organizational culture is another factor that shapes human resource management practices. Organizational culture is the set of assumptions, beliefs, values, and norms that are shared by an organization’s members. There are two types of elements which define the culture of an organization- abstract elements and material elements. Abstract elements are internally- oriented and include values, beliefs, attitudes, and feelings.</a:t>
            </a:r>
          </a:p>
          <a:p>
            <a:r>
              <a:rPr lang="en-US" dirty="0" smtClean="0"/>
              <a:t>Material elements are externally- </a:t>
            </a:r>
            <a:r>
              <a:rPr lang="en-US" dirty="0" err="1" smtClean="0"/>
              <a:t>focussed</a:t>
            </a:r>
            <a:r>
              <a:rPr lang="en-US" dirty="0" smtClean="0"/>
              <a:t> and include buildings, personnel dresses, products, etc. Every organization, being a social entity, develops within it a cultural system with some unique modes of </a:t>
            </a:r>
            <a:r>
              <a:rPr lang="en-US" dirty="0" err="1" smtClean="0"/>
              <a:t>behaviour</a:t>
            </a:r>
            <a:r>
              <a:rPr lang="en-US" dirty="0" smtClean="0"/>
              <a:t>. These unique modes distinguish an organization from others.</a:t>
            </a:r>
          </a:p>
          <a:p>
            <a:r>
              <a:rPr lang="en-US" dirty="0" smtClean="0"/>
              <a:t>Organizational culture is very important factor which affects organizational processes and practices including human resource management practices. To understand the differences in human resource management practices in different types of organizational culture, it can be divided into two groups- high-performing culture and low-performing culture.</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INTRU..</a:t>
            </a:r>
            <a:endParaRPr lang="en-US" dirty="0"/>
          </a:p>
        </p:txBody>
      </p:sp>
      <p:sp>
        <p:nvSpPr>
          <p:cNvPr id="3" name="Content Placeholder 2"/>
          <p:cNvSpPr>
            <a:spLocks noGrp="1"/>
          </p:cNvSpPr>
          <p:nvPr>
            <p:ph idx="1"/>
          </p:nvPr>
        </p:nvSpPr>
        <p:spPr/>
        <p:txBody>
          <a:bodyPr/>
          <a:lstStyle/>
          <a:p>
            <a:r>
              <a:rPr lang="en-US" b="1" i="1" dirty="0" smtClean="0"/>
              <a:t>Human:</a:t>
            </a:r>
            <a:r>
              <a:rPr lang="en-US" i="1" dirty="0" smtClean="0"/>
              <a:t> refers to the skilled workforce in an organization.</a:t>
            </a:r>
            <a:endParaRPr lang="en-US" dirty="0" smtClean="0"/>
          </a:p>
          <a:p>
            <a:r>
              <a:rPr lang="en-US" b="1" i="1" dirty="0" smtClean="0"/>
              <a:t>Resource: </a:t>
            </a:r>
            <a:r>
              <a:rPr lang="en-US" i="1" dirty="0" smtClean="0"/>
              <a:t>refers to limited availability or scarce.</a:t>
            </a:r>
            <a:endParaRPr lang="en-US" dirty="0" smtClean="0"/>
          </a:p>
          <a:p>
            <a:r>
              <a:rPr lang="en-US" b="1" i="1" dirty="0" smtClean="0"/>
              <a:t>Management:</a:t>
            </a:r>
            <a:r>
              <a:rPr lang="en-US" i="1" dirty="0" smtClean="0"/>
              <a:t> refers  how to optimize  and make best use of such limited or scarce resource so as to meet the organization goals and objectives.</a:t>
            </a:r>
            <a:endParaRPr lang="en-US" dirty="0" smtClean="0"/>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Internal Forces:</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b="1" dirty="0" smtClean="0"/>
              <a:t>	Professional Association:</a:t>
            </a:r>
            <a:endParaRPr lang="en-US" dirty="0" smtClean="0"/>
          </a:p>
          <a:p>
            <a:r>
              <a:rPr lang="en-US" dirty="0" smtClean="0"/>
              <a:t>For every major profession, there is a professional association. A professional association consists of organizations and individuals whose membership is based on common professional, scientific, or technical aims. The representative body of professionals is needed to regulate and develop the professional activities.</a:t>
            </a:r>
          </a:p>
          <a:p>
            <a:r>
              <a:rPr lang="en-US" dirty="0" smtClean="0"/>
              <a:t>For this purpose, the association prescribes code of ethics to ensure adoption of ethical practices of its members. For example, in India, there is National Institute of Personnel Management which has provided a code of ethics to its members that aims at governing their </a:t>
            </a:r>
            <a:r>
              <a:rPr lang="en-US" dirty="0" err="1" smtClean="0"/>
              <a:t>behaviour</a:t>
            </a:r>
            <a:r>
              <a:rPr lang="en-US" dirty="0" smtClean="0"/>
              <a:t> in performing their duties related to managing human resources.</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SCANNING THE ENVIRONMENT</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Environmental scanning involves general surveillance of the environment to determine trends and projections of factors that will affect the fortunes of the organization. The scan focuses on the firm’s task environment. Elements outside the task environment are not ignored, but are paid less attention. </a:t>
            </a:r>
          </a:p>
          <a:p>
            <a:r>
              <a:rPr lang="en-US" b="1" dirty="0" smtClean="0"/>
              <a:t>Environmental scanning focuses on task environment. HR department is in the best position to scan environment (task). HR department obtains environmental information and feeds it to key decision makers. </a:t>
            </a:r>
          </a:p>
          <a:p>
            <a:r>
              <a:rPr lang="en-US" dirty="0" smtClean="0"/>
              <a:t>Scanning is done to prevent information overload for decision makers. It should focus on providing relevant information for planning and decision making. With regard to HRM, the relevant areas to be scanned for planning and decision-making are the </a:t>
            </a:r>
            <a:r>
              <a:rPr lang="en-US" b="1" dirty="0" smtClean="0"/>
              <a:t>labor market, legal environment, constitutional provisions and technology</a:t>
            </a:r>
            <a:r>
              <a:rPr lang="en-US" dirty="0" smtClean="0"/>
              <a:t>. This does not mean that other elements, such as globalization, should be ignored. But it does mean that the four factors identified tend to have a major impact on HR decisions. If a company has overseas operations, these four factors in other countries of operations need to be examined. </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SCANNING THE ENVIRONMENT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HR department is in the best position to scan the environment for human-resources and labor-market issues. HR department obtains environmental information and feeds it to key decision makers. </a:t>
            </a:r>
          </a:p>
          <a:p>
            <a:r>
              <a:rPr lang="en-US" dirty="0" smtClean="0"/>
              <a:t>In fact, the department may play a major role in making the decision. The department also has the responsibility of obtaining internal organizational information for consideration by strategic decision makers. But the role of the HR department is confined to a boundary spanning role in that it helps link the organization to its environment through environmental scanning.</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chor="ctr">
            <a:normAutofit/>
          </a:bodyPr>
          <a:lstStyle/>
          <a:p>
            <a:pPr algn="ctr"/>
            <a:r>
              <a:rPr lang="en-US" sz="6000" b="1" u="sng" dirty="0" smtClean="0">
                <a:solidFill>
                  <a:schemeClr val="accent3"/>
                </a:solidFill>
                <a:latin typeface="Curlz MT" pitchFamily="82" charset="0"/>
              </a:rPr>
              <a:t>THANK YOU..  </a:t>
            </a:r>
            <a:endParaRPr lang="en-US" sz="6000" b="1" u="sng" dirty="0">
              <a:solidFill>
                <a:schemeClr val="accent3"/>
              </a:solidFill>
              <a:latin typeface="Curlz MT" pitchFamily="82"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normAutofit/>
          </a:bodyPr>
          <a:lstStyle/>
          <a:p>
            <a:r>
              <a:rPr lang="en-US" dirty="0" smtClean="0"/>
              <a:t>Human resource management (HRM or HR) is the strategic and coherent approach to the effective and efficient management of people in a company or organization such that they help their business gain a competitive advantage. </a:t>
            </a:r>
          </a:p>
          <a:p>
            <a:r>
              <a:rPr lang="en-US" dirty="0" smtClean="0"/>
              <a:t>It is designed to maximize employee performance in service of an employer's strategic objectives.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Nature Of HRM:</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Simply put, HRM refers to the application of management principles to management of people in an organization.</a:t>
            </a:r>
          </a:p>
          <a:p>
            <a:r>
              <a:rPr lang="en-US" dirty="0" smtClean="0"/>
              <a:t>HRM comprises the following: </a:t>
            </a:r>
          </a:p>
          <a:p>
            <a:pPr lvl="1"/>
            <a:r>
              <a:rPr lang="en-US" dirty="0" smtClean="0"/>
              <a:t>HRM consists of people-related functions as hiring, training and development, performance review, compensation, safety and health, welfare, industrial relations and the like.</a:t>
            </a:r>
          </a:p>
          <a:p>
            <a:pPr lvl="1"/>
            <a:r>
              <a:rPr lang="en-US" dirty="0" smtClean="0"/>
              <a:t> More important functions of HRM are the building of human capital. Human capital refers to the stock of employee skills, knowledge and capabilities that may not show up in a balance sheet but have significant impact on a firm’s performance.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Nature Of HRM:</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HRM necessitates alignment of HR policies and practices with the organization's strategies—both corporate as well as functional. </a:t>
            </a:r>
          </a:p>
          <a:p>
            <a:r>
              <a:rPr lang="en-US" dirty="0" smtClean="0"/>
              <a:t>As stated above, HRM involves the application of management principles and functions to doubles and deliverables of people management. </a:t>
            </a:r>
          </a:p>
          <a:p>
            <a:r>
              <a:rPr lang="en-US" dirty="0" smtClean="0"/>
              <a:t>HRM assumes that it is the people who make the difference. They alone are capable of generating value and adding to the competitive advantage to organizations. </a:t>
            </a:r>
          </a:p>
          <a:p>
            <a:r>
              <a:rPr lang="en-US" dirty="0" smtClean="0"/>
              <a:t>HR activities, both </a:t>
            </a:r>
            <a:r>
              <a:rPr lang="en-US" dirty="0" err="1" smtClean="0"/>
              <a:t>doables</a:t>
            </a:r>
            <a:r>
              <a:rPr lang="en-US" dirty="0" smtClean="0"/>
              <a:t> and deliverables, are not the sole responsibility of the HR specialists. Line managers are equally responsible for carrying out the activities. </a:t>
            </a:r>
          </a:p>
          <a:p>
            <a:r>
              <a:rPr lang="en-US" dirty="0" smtClean="0"/>
              <a:t>HR functions are not confined to business establishments only. They are applicable to non-business organizations too, such as education, health care, recreation and the like.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Content Placeholder 3" descr="Scope of HRM www.whatishumanresource. com.jpg"/>
          <p:cNvPicPr>
            <a:picLocks noGrp="1" noChangeAspect="1"/>
          </p:cNvPicPr>
          <p:nvPr>
            <p:ph idx="1"/>
          </p:nvPr>
        </p:nvPicPr>
        <p:blipFill>
          <a:blip r:embed="rId2"/>
          <a:stretch>
            <a:fillRect/>
          </a:stretch>
        </p:blipFill>
        <p:spPr>
          <a:xfrm>
            <a:off x="762000" y="28213"/>
            <a:ext cx="7239000" cy="5839187"/>
          </a:xfrm>
        </p:spPr>
      </p:pic>
      <p:sp>
        <p:nvSpPr>
          <p:cNvPr id="5" name="TextBox 4"/>
          <p:cNvSpPr txBox="1"/>
          <p:nvPr/>
        </p:nvSpPr>
        <p:spPr>
          <a:xfrm>
            <a:off x="3429000" y="6172200"/>
            <a:ext cx="2092368" cy="461665"/>
          </a:xfrm>
          <a:prstGeom prst="rect">
            <a:avLst/>
          </a:prstGeom>
          <a:noFill/>
        </p:spPr>
        <p:txBody>
          <a:bodyPr wrap="none" rtlCol="0">
            <a:spAutoFit/>
          </a:bodyPr>
          <a:lstStyle/>
          <a:p>
            <a:r>
              <a:rPr lang="en-US" sz="2400" b="1" dirty="0" smtClean="0"/>
              <a:t>Scope  Of HRM</a:t>
            </a:r>
            <a:endParaRPr lang="en-US" sz="24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Semantics Of HRM:-</a:t>
            </a:r>
            <a:endParaRPr lang="en-US" dirty="0"/>
          </a:p>
        </p:txBody>
      </p:sp>
      <p:pic>
        <p:nvPicPr>
          <p:cNvPr id="4" name="Content Placeholder 3" descr="image.jpg"/>
          <p:cNvPicPr>
            <a:picLocks noGrp="1" noChangeAspect="1"/>
          </p:cNvPicPr>
          <p:nvPr>
            <p:ph idx="1"/>
          </p:nvPr>
        </p:nvPicPr>
        <p:blipFill>
          <a:blip r:embed="rId2"/>
          <a:srcRect t="11785" r="350" b="4034"/>
          <a:stretch>
            <a:fillRect/>
          </a:stretch>
        </p:blipFill>
        <p:spPr>
          <a:xfrm>
            <a:off x="629412" y="1676400"/>
            <a:ext cx="7904988" cy="5003157"/>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HRM:</a:t>
            </a:r>
            <a:endParaRPr lang="en-US" dirty="0"/>
          </a:p>
        </p:txBody>
      </p:sp>
      <p:graphicFrame>
        <p:nvGraphicFramePr>
          <p:cNvPr id="4" name="Content Placeholder 3"/>
          <p:cNvGraphicFramePr>
            <a:graphicFrameLocks noGrp="1"/>
          </p:cNvGraphicFramePr>
          <p:nvPr>
            <p:ph idx="1"/>
          </p:nvPr>
        </p:nvGraphicFramePr>
        <p:xfrm>
          <a:off x="457200" y="19050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heme2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Theme23</Template>
  <TotalTime>225</TotalTime>
  <Words>1869</Words>
  <Application>Microsoft Office PowerPoint</Application>
  <PresentationFormat>On-screen Show (4:3)</PresentationFormat>
  <Paragraphs>132</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Theme23</vt:lpstr>
      <vt:lpstr>Nature &amp; Scope Of HRM </vt:lpstr>
      <vt:lpstr>Course Content</vt:lpstr>
      <vt:lpstr>INTRU..</vt:lpstr>
      <vt:lpstr>Definition:-</vt:lpstr>
      <vt:lpstr>Nature Of HRM:</vt:lpstr>
      <vt:lpstr>Nature Of HRM:</vt:lpstr>
      <vt:lpstr>Slide 7</vt:lpstr>
      <vt:lpstr>Semantics Of HRM:-</vt:lpstr>
      <vt:lpstr>Functions Of HRM:</vt:lpstr>
      <vt:lpstr>PERSONNEL POLICIES:-</vt:lpstr>
      <vt:lpstr>PERSONNEL POLICIES:-</vt:lpstr>
      <vt:lpstr>HRM Model:-</vt:lpstr>
      <vt:lpstr>The fombrun, Tichy and Devanna Model</vt:lpstr>
      <vt:lpstr>The Harvard Model</vt:lpstr>
      <vt:lpstr>The Guest Model </vt:lpstr>
      <vt:lpstr>The Warwick Model</vt:lpstr>
      <vt:lpstr>The ulrich Model </vt:lpstr>
      <vt:lpstr>Slide 18</vt:lpstr>
      <vt:lpstr>Slide 19</vt:lpstr>
      <vt:lpstr>Human Capital Management</vt:lpstr>
      <vt:lpstr>HCM demands action by an organization on the following:-</vt:lpstr>
      <vt:lpstr>Context of HRM:</vt:lpstr>
      <vt:lpstr>Slide 23</vt:lpstr>
      <vt:lpstr>External forces:</vt:lpstr>
      <vt:lpstr>External forces:</vt:lpstr>
      <vt:lpstr>External forces:</vt:lpstr>
      <vt:lpstr>Internal Forces:</vt:lpstr>
      <vt:lpstr>Internal Forces:</vt:lpstr>
      <vt:lpstr>Internal Forces:</vt:lpstr>
      <vt:lpstr>Internal Forces:</vt:lpstr>
      <vt:lpstr>SCANNING THE ENVIRONMENT</vt:lpstr>
      <vt:lpstr>SCANNING THE ENVIRONMENT</vt:lpstr>
      <vt:lpstr>Slide 33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Nature &amp; Scope Of HRM </dc:title>
  <dc:creator>Mr.Panna</dc:creator>
  <cp:lastModifiedBy>abc</cp:lastModifiedBy>
  <cp:revision>10</cp:revision>
  <dcterms:created xsi:type="dcterms:W3CDTF">2006-08-16T00:00:00Z</dcterms:created>
  <dcterms:modified xsi:type="dcterms:W3CDTF">2023-07-18T04:50:28Z</dcterms:modified>
</cp:coreProperties>
</file>