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0091" y="3224981"/>
            <a:ext cx="7012855" cy="166165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1467128" y="4876799"/>
            <a:ext cx="7006560" cy="1071715"/>
          </a:xfrm>
        </p:spPr>
        <p:txBody>
          <a:bodyPr>
            <a:normAutofit/>
          </a:bodyPr>
          <a:lstStyle>
            <a:lvl1pPr marL="0" indent="0" algn="l">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D65E7-8BFE-4D6E-BDBC-92477793E5E6}" type="slidenum">
              <a:rPr lang="en-US" smtClean="0"/>
              <a:pPr/>
              <a:t>‹#›</a:t>
            </a:fld>
            <a:endParaRPr lang="en-US" dirty="0"/>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CD65E7-8BFE-4D6E-BDBC-92477793E5E6}" type="slidenum">
              <a:rPr lang="en-US" smtClean="0"/>
              <a:pPr/>
              <a:t>‹#›</a:t>
            </a:fld>
            <a:endParaRPr lang="en-US" dirty="0"/>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D65E7-8BFE-4D6E-BDBC-92477793E5E6}" type="slidenum">
              <a:rPr lang="en-US" smtClean="0"/>
              <a:pPr/>
              <a:t>‹#›</a:t>
            </a:fld>
            <a:endParaRPr lang="en-US" dirty="0"/>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D65E7-8BFE-4D6E-BDBC-92477793E5E6}" type="slidenum">
              <a:rPr lang="en-US" smtClean="0"/>
              <a:pPr/>
              <a:t>‹#›</a:t>
            </a:fld>
            <a:endParaRPr lang="en-US" dirty="0"/>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3808475" y="3101618"/>
            <a:ext cx="1463784" cy="70261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696" y="299112"/>
            <a:ext cx="8259098" cy="101803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63714" y="1622323"/>
            <a:ext cx="8246070" cy="4748979"/>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D65E7-8BFE-4D6E-BDBC-92477793E5E6}" type="slidenum">
              <a:rPr lang="en-US" smtClean="0"/>
              <a:pPr/>
              <a:t>‹#›</a:t>
            </a:fld>
            <a:endParaRPr lang="en-US" dirty="0"/>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6582" y="276578"/>
            <a:ext cx="6224988" cy="967132"/>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769806" y="1278194"/>
            <a:ext cx="6245943" cy="4825652"/>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D65E7-8BFE-4D6E-BDBC-92477793E5E6}" type="slidenum">
              <a:rPr lang="en-US" smtClean="0"/>
              <a:pPr/>
              <a:t>‹#›</a:t>
            </a:fld>
            <a:endParaRPr lang="en-US" dirty="0"/>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D65E7-8BFE-4D6E-BDBC-92477793E5E6}" type="slidenum">
              <a:rPr lang="en-US" smtClean="0"/>
              <a:pPr/>
              <a:t>‹#›</a:t>
            </a:fld>
            <a:endParaRPr lang="en-US" dirty="0"/>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CD65E7-8BFE-4D6E-BDBC-92477793E5E6}" type="slidenum">
              <a:rPr lang="en-US" smtClean="0"/>
              <a:pPr/>
              <a:t>‹#›</a:t>
            </a:fld>
            <a:endParaRPr lang="en-US" dirty="0"/>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7945" y="303202"/>
            <a:ext cx="8093365" cy="1018033"/>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522131" y="2079536"/>
            <a:ext cx="4040188" cy="639763"/>
          </a:xfrm>
        </p:spPr>
        <p:txBody>
          <a:bodyPr anchor="b"/>
          <a:lstStyle>
            <a:lvl1pPr marL="0" indent="0" algn="ctr">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131" y="2709399"/>
            <a:ext cx="4040188" cy="303505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7253" y="2079536"/>
            <a:ext cx="4041775" cy="639763"/>
          </a:xfrm>
        </p:spPr>
        <p:txBody>
          <a:bodyPr anchor="b"/>
          <a:lstStyle>
            <a:lvl1pPr marL="0" indent="0" algn="ctr">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7253" y="2709399"/>
            <a:ext cx="4041775" cy="303505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CD65E7-8BFE-4D6E-BDBC-92477793E5E6}" type="slidenum">
              <a:rPr lang="en-US" smtClean="0"/>
              <a:pPr/>
              <a:t>‹#›</a:t>
            </a:fld>
            <a:endParaRPr lang="en-US" dirty="0"/>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CD65E7-8BFE-4D6E-BDBC-92477793E5E6}" type="slidenum">
              <a:rPr lang="en-US" smtClean="0"/>
              <a:pPr/>
              <a:t>‹#›</a:t>
            </a:fld>
            <a:endParaRPr lang="en-US" dirty="0"/>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CD65E7-8BFE-4D6E-BDBC-92477793E5E6}" type="slidenum">
              <a:rPr lang="en-US" smtClean="0"/>
              <a:pPr/>
              <a:t>‹#›</a:t>
            </a:fld>
            <a:endParaRPr lang="en-US" dirty="0"/>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9D734-AA24-4461-A764-B6B98174EA2E}" type="datetimeFigureOut">
              <a:rPr lang="en-US" smtClean="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CD65E7-8BFE-4D6E-BDBC-92477793E5E6}" type="slidenum">
              <a:rPr lang="en-US" smtClean="0"/>
              <a:pPr/>
              <a:t>‹#›</a:t>
            </a:fld>
            <a:endParaRPr lang="en-US" dirty="0"/>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9D734-AA24-4461-A764-B6B98174EA2E}" type="datetimeFigureOut">
              <a:rPr lang="en-US" smtClean="0"/>
              <a:pPr/>
              <a:t>6/13/2023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D65E7-8BFE-4D6E-BDBC-92477793E5E6}" type="slidenum">
              <a:rPr lang="en-US" smtClean="0"/>
              <a:pPr/>
              <a:t>‹#›</a:t>
            </a:fld>
            <a:endParaRPr lang="en-US" dirty="0"/>
          </a:p>
        </p:txBody>
      </p:sp>
      <p:sp>
        <p:nvSpPr>
          <p:cNvPr id="7" name="TextBox 6">
            <a:extLst>
              <a:ext uri="{FF2B5EF4-FFF2-40B4-BE49-F238E27FC236}">
                <a16:creationId xmlns:a16="http://schemas.microsoft.com/office/drawing/2014/main" xmlns="" id="{11E867DF-3DCA-4725-94F0-F2B6BD747A82}"/>
              </a:ext>
            </a:extLst>
          </p:cNvPr>
          <p:cNvSpPr txBox="1"/>
          <p:nvPr/>
        </p:nvSpPr>
        <p:spPr>
          <a:xfrm>
            <a:off x="-9150" y="6951663"/>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HOSPITAL ARCHITECTURE, PLANNING &amp; MAINTENANCE</a:t>
            </a:r>
            <a:endParaRPr lang="en-US" dirty="0"/>
          </a:p>
        </p:txBody>
      </p:sp>
      <p:sp>
        <p:nvSpPr>
          <p:cNvPr id="3" name="Subtitle 2"/>
          <p:cNvSpPr>
            <a:spLocks noGrp="1"/>
          </p:cNvSpPr>
          <p:nvPr>
            <p:ph type="subTitle" idx="1"/>
          </p:nvPr>
        </p:nvSpPr>
        <p:spPr/>
        <p:txBody>
          <a:bodyPr/>
          <a:lstStyle/>
          <a:p>
            <a:r>
              <a:rPr lang="en-US" dirty="0" smtClean="0"/>
              <a:t>Mr. Sanjay Panna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Planning: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 efficient hospital requires a well- balanced organization for compassionate care within an adequate technical and environmental framework.</a:t>
            </a:r>
          </a:p>
          <a:p>
            <a:r>
              <a:rPr lang="en-US" dirty="0" smtClean="0"/>
              <a:t>Planning involves and requires understanding and evaluation of the current cultural mainstreams, the economic and technological conditions, and the goals of the community.</a:t>
            </a:r>
          </a:p>
          <a:p>
            <a:r>
              <a:rPr lang="en-US" dirty="0" smtClean="0"/>
              <a:t>Total project cost considerations are planning, financing, construction, and equipment.</a:t>
            </a:r>
          </a:p>
          <a:p>
            <a:r>
              <a:rPr lang="en-US" dirty="0" smtClean="0"/>
              <a:t>A hospital emerges in three interdependent processes: Analysis-Planning-Programming, designing and construction.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hospital</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
            </a:r>
            <a:br>
              <a:rPr lang="en-US" dirty="0" smtClean="0"/>
            </a:br>
            <a:r>
              <a:rPr lang="en-US" dirty="0" smtClean="0"/>
              <a:t>Growth</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Since many health problems require a level of medical treatment and personal care that extents beyond the range of services normally available in the patient’s home or in the physician’s office, modern society has developed formal institutions for patient care intended to help meet the more complex health needs of its members.</a:t>
            </a:r>
          </a:p>
          <a:p>
            <a:r>
              <a:rPr lang="en-US" dirty="0" smtClean="0"/>
              <a:t>The hospital, the major social institution for the delivery of health care in modern world, offers considerable advantages to both patient and society. </a:t>
            </a:r>
          </a:p>
          <a:p>
            <a:r>
              <a:rPr lang="en-US" dirty="0" smtClean="0"/>
              <a:t>From the standpoint of the individual, the sick or injured person has access to centralized medical knowledge and technology that will render treatment which is through and efficient from the standpoint of society, hospitalization both protects and family from many of the disruptive and injured into medically supervised institutions where their problems are less disruptive for society as a whole.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hospital as a social institution</a:t>
            </a:r>
            <a:endParaRPr lang="en-US" dirty="0"/>
          </a:p>
        </p:txBody>
      </p:sp>
      <p:sp>
        <p:nvSpPr>
          <p:cNvPr id="3" name="Content Placeholder 2"/>
          <p:cNvSpPr>
            <a:spLocks noGrp="1"/>
          </p:cNvSpPr>
          <p:nvPr>
            <p:ph idx="1"/>
          </p:nvPr>
        </p:nvSpPr>
        <p:spPr/>
        <p:txBody>
          <a:bodyPr/>
          <a:lstStyle/>
          <a:p>
            <a:r>
              <a:rPr lang="en-US" dirty="0" smtClean="0"/>
              <a:t>Historically, hospitals has passed through four distinct phases of development:</a:t>
            </a:r>
          </a:p>
          <a:p>
            <a:pPr lvl="1"/>
            <a:r>
              <a:rPr lang="en-US" dirty="0" smtClean="0"/>
              <a:t>As a centers of religious practice</a:t>
            </a:r>
          </a:p>
          <a:p>
            <a:pPr lvl="1"/>
            <a:r>
              <a:rPr lang="en-US" dirty="0" smtClean="0"/>
              <a:t>As poor houses</a:t>
            </a:r>
          </a:p>
          <a:p>
            <a:pPr lvl="1"/>
            <a:r>
              <a:rPr lang="en-US" dirty="0" smtClean="0"/>
              <a:t>As death houses</a:t>
            </a:r>
          </a:p>
          <a:p>
            <a:pPr lvl="1"/>
            <a:r>
              <a:rPr lang="en-US" dirty="0" smtClean="0"/>
              <a:t>As centers of medical technology.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Hospital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hospital is an integral part of a social and medical organization, the function of which is to provide for the population complete health care, both curative and preventive, and whose outpatient services reach out to the family and its home environment: the hospital is also a center for the training of health workers and for biosocial research.</a:t>
            </a:r>
          </a:p>
          <a:p>
            <a:r>
              <a:rPr lang="en-US" dirty="0" smtClean="0"/>
              <a:t>Functions:</a:t>
            </a:r>
          </a:p>
          <a:p>
            <a:pPr lvl="1"/>
            <a:r>
              <a:rPr lang="en-US" dirty="0" smtClean="0"/>
              <a:t>Patient care</a:t>
            </a:r>
          </a:p>
          <a:p>
            <a:pPr lvl="1"/>
            <a:r>
              <a:rPr lang="en-US" dirty="0" smtClean="0"/>
              <a:t>Education</a:t>
            </a:r>
          </a:p>
          <a:p>
            <a:pPr lvl="1"/>
            <a:r>
              <a:rPr lang="en-US" dirty="0" smtClean="0"/>
              <a:t>Research</a:t>
            </a:r>
          </a:p>
          <a:p>
            <a:pPr lvl="1"/>
            <a:r>
              <a:rPr lang="en-US" dirty="0" smtClean="0"/>
              <a:t>Community outreach services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Hospitals</a:t>
            </a:r>
            <a:endParaRPr lang="en-US" dirty="0"/>
          </a:p>
        </p:txBody>
      </p:sp>
      <p:sp>
        <p:nvSpPr>
          <p:cNvPr id="3" name="Content Placeholder 2"/>
          <p:cNvSpPr>
            <a:spLocks noGrp="1"/>
          </p:cNvSpPr>
          <p:nvPr>
            <p:ph idx="1"/>
          </p:nvPr>
        </p:nvSpPr>
        <p:spPr/>
        <p:txBody>
          <a:bodyPr/>
          <a:lstStyle/>
          <a:p>
            <a:r>
              <a:rPr lang="en-US" dirty="0" smtClean="0"/>
              <a:t>According to various criteria:</a:t>
            </a:r>
          </a:p>
          <a:p>
            <a:pPr lvl="1"/>
            <a:r>
              <a:rPr lang="en-US" dirty="0" smtClean="0"/>
              <a:t>Length of stay</a:t>
            </a:r>
          </a:p>
          <a:p>
            <a:pPr lvl="1"/>
            <a:r>
              <a:rPr lang="en-US" dirty="0" smtClean="0"/>
              <a:t>acute/short-tem vs. long-tem</a:t>
            </a:r>
          </a:p>
          <a:p>
            <a:pPr lvl="1"/>
            <a:r>
              <a:rPr lang="en-US" dirty="0" smtClean="0"/>
              <a:t>Type of services</a:t>
            </a:r>
          </a:p>
          <a:p>
            <a:pPr lvl="1"/>
            <a:r>
              <a:rPr lang="en-US" dirty="0" smtClean="0"/>
              <a:t>Type of control </a:t>
            </a:r>
          </a:p>
          <a:p>
            <a:pPr lvl="1"/>
            <a:r>
              <a:rPr lang="en-US" dirty="0" smtClean="0"/>
              <a:t>Level of care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Indicators</a:t>
            </a:r>
            <a:endParaRPr lang="en-US" dirty="0"/>
          </a:p>
        </p:txBody>
      </p:sp>
      <p:sp>
        <p:nvSpPr>
          <p:cNvPr id="3" name="Content Placeholder 2"/>
          <p:cNvSpPr>
            <a:spLocks noGrp="1"/>
          </p:cNvSpPr>
          <p:nvPr>
            <p:ph idx="1"/>
          </p:nvPr>
        </p:nvSpPr>
        <p:spPr/>
        <p:txBody>
          <a:bodyPr/>
          <a:lstStyle/>
          <a:p>
            <a:r>
              <a:rPr lang="en-US" dirty="0" smtClean="0"/>
              <a:t>Hospital size or activity is commonly described by using a variety of statistical indicators.</a:t>
            </a:r>
          </a:p>
          <a:p>
            <a:pPr lvl="1"/>
            <a:r>
              <a:rPr lang="en-US" dirty="0" smtClean="0"/>
              <a:t>Numbers of beds</a:t>
            </a:r>
          </a:p>
          <a:p>
            <a:pPr lvl="1"/>
            <a:r>
              <a:rPr lang="en-US" dirty="0" smtClean="0"/>
              <a:t>Inpatient admissions</a:t>
            </a:r>
          </a:p>
          <a:p>
            <a:pPr lvl="1"/>
            <a:r>
              <a:rPr lang="en-US" dirty="0" smtClean="0"/>
              <a:t>Outpatient visits</a:t>
            </a:r>
          </a:p>
          <a:p>
            <a:pPr lvl="1"/>
            <a:r>
              <a:rPr lang="en-US" dirty="0" smtClean="0"/>
              <a:t>procedures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Hospital requirements and standards:</a:t>
            </a:r>
            <a:endParaRPr lang="en-US" u="sng" dirty="0"/>
          </a:p>
        </p:txBody>
      </p:sp>
      <p:sp>
        <p:nvSpPr>
          <p:cNvPr id="3" name="Content Placeholder 2"/>
          <p:cNvSpPr>
            <a:spLocks noGrp="1"/>
          </p:cNvSpPr>
          <p:nvPr>
            <p:ph idx="1"/>
          </p:nvPr>
        </p:nvSpPr>
        <p:spPr/>
        <p:txBody>
          <a:bodyPr/>
          <a:lstStyle/>
          <a:p>
            <a:r>
              <a:rPr lang="en-US" dirty="0" smtClean="0"/>
              <a:t>The basic minimum requirements for health care institutions some standard are mandatory.	</a:t>
            </a:r>
          </a:p>
          <a:p>
            <a:pPr lvl="1"/>
            <a:r>
              <a:rPr lang="en-US" dirty="0" smtClean="0"/>
              <a:t>1. Licensure</a:t>
            </a:r>
          </a:p>
          <a:p>
            <a:pPr lvl="1"/>
            <a:r>
              <a:rPr lang="en-US" dirty="0" smtClean="0"/>
              <a:t>2. Accreditation</a:t>
            </a:r>
          </a:p>
          <a:p>
            <a:pPr lvl="1"/>
            <a:r>
              <a:rPr lang="en-US" dirty="0" smtClean="0"/>
              <a:t>3. Other </a:t>
            </a:r>
            <a:r>
              <a:rPr lang="en-US" dirty="0" smtClean="0"/>
              <a:t>S</a:t>
            </a:r>
            <a:r>
              <a:rPr lang="en-US" dirty="0" smtClean="0"/>
              <a:t>tandards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HOSPITAL –A Multiple Service Unit</a:t>
            </a:r>
            <a:endParaRPr lang="en-US" dirty="0"/>
          </a:p>
        </p:txBody>
      </p:sp>
      <p:pic>
        <p:nvPicPr>
          <p:cNvPr id="6" name="Content Placeholder 5" descr="IMG_6532.JPG"/>
          <p:cNvPicPr>
            <a:picLocks noGrp="1" noChangeAspect="1"/>
          </p:cNvPicPr>
          <p:nvPr>
            <p:ph idx="1"/>
          </p:nvPr>
        </p:nvPicPr>
        <p:blipFill>
          <a:blip r:embed="rId2" cstate="print"/>
          <a:stretch>
            <a:fillRect/>
          </a:stretch>
        </p:blipFill>
        <p:spPr>
          <a:xfrm>
            <a:off x="1981200" y="1539451"/>
            <a:ext cx="5266237" cy="52423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hospital’s changing role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Health delivery systems are changing at an increasingly faster pace. England is experiencing some shifting from socialized medicine to private care. In the us the change is toward more government control. Under Canada’s changing system, everyone receives government- mandated healthcare.</a:t>
            </a:r>
          </a:p>
          <a:p>
            <a:r>
              <a:rPr lang="en-US" dirty="0" smtClean="0"/>
              <a:t>Hospital care constitutes as major part of the delivery of healthcare. However, there is more emphasis on ambulatory care.</a:t>
            </a:r>
          </a:p>
          <a:p>
            <a:r>
              <a:rPr lang="en-US" dirty="0" smtClean="0"/>
              <a:t>With diversification, hospitals acquired a keen sense of the need to compete for patients.</a:t>
            </a:r>
          </a:p>
          <a:p>
            <a:r>
              <a:rPr lang="en-US" dirty="0" smtClean="0"/>
              <a:t>The hospitals of the future will provide a core of high-level inpatient services for chronic and critical-care units of today.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HOSPITAL ARCHITECTURE, PLANNING &amp; MAINTENANCE</a:t>
            </a:r>
            <a:endParaRPr lang="en-US" dirty="0"/>
          </a:p>
        </p:txBody>
      </p:sp>
      <p:sp>
        <p:nvSpPr>
          <p:cNvPr id="3" name="Content Placeholder 2"/>
          <p:cNvSpPr>
            <a:spLocks noGrp="1"/>
          </p:cNvSpPr>
          <p:nvPr>
            <p:ph idx="1"/>
          </p:nvPr>
        </p:nvSpPr>
        <p:spPr/>
        <p:txBody>
          <a:bodyPr/>
          <a:lstStyle/>
          <a:p>
            <a:r>
              <a:rPr lang="en-US" dirty="0" smtClean="0"/>
              <a:t>The art and science of Medicine: Medical care, challenges, Hospital planning </a:t>
            </a:r>
          </a:p>
          <a:p>
            <a:r>
              <a:rPr lang="en-US" dirty="0" smtClean="0"/>
              <a:t>The hospital: Introduction, classification, Requirements and standards, role of hospital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2895600"/>
            <a:ext cx="4267200" cy="1905000"/>
          </a:xfrm>
        </p:spPr>
        <p:txBody>
          <a:bodyPr>
            <a:noAutofit/>
          </a:bodyPr>
          <a:lstStyle/>
          <a:p>
            <a:r>
              <a:rPr lang="en-US" sz="6600" dirty="0" smtClean="0"/>
              <a:t>Thank You</a:t>
            </a:r>
            <a:endParaRPr lang="en-US" sz="6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Health is social value. This is reflected in provision of services, which need to consider ethical and philosophical issues as well as medical-scientific and medical-behavioral issues.</a:t>
            </a:r>
          </a:p>
          <a:p>
            <a:r>
              <a:rPr lang="en-US" dirty="0" smtClean="0"/>
              <a:t>Medicine deals with health and disease. </a:t>
            </a:r>
          </a:p>
          <a:p>
            <a:r>
              <a:rPr lang="en-US" dirty="0" smtClean="0"/>
              <a:t>Phases are discernible in its history;</a:t>
            </a:r>
          </a:p>
          <a:p>
            <a:pPr lvl="1"/>
            <a:r>
              <a:rPr lang="en-US" dirty="0" smtClean="0"/>
              <a:t>Primitive ignorance and superstition with resulting fear of disease</a:t>
            </a:r>
          </a:p>
          <a:p>
            <a:pPr lvl="1"/>
            <a:r>
              <a:rPr lang="en-US" dirty="0" smtClean="0"/>
              <a:t>Accumulation of experience in managing disease</a:t>
            </a:r>
          </a:p>
          <a:p>
            <a:pPr lvl="1"/>
            <a:r>
              <a:rPr lang="en-US" dirty="0" smtClean="0"/>
              <a:t>Gradual growth of verifiable knowledge of the cause of illness</a:t>
            </a:r>
          </a:p>
          <a:p>
            <a:pPr lvl="1"/>
            <a:r>
              <a:rPr lang="en-US" dirty="0" smtClean="0"/>
              <a:t>With knowledge applied to the control of disease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 and science of Medicine :</a:t>
            </a:r>
            <a:endParaRPr lang="en-US" dirty="0"/>
          </a:p>
        </p:txBody>
      </p:sp>
      <p:sp>
        <p:nvSpPr>
          <p:cNvPr id="3" name="Content Placeholder 2"/>
          <p:cNvSpPr>
            <a:spLocks noGrp="1"/>
          </p:cNvSpPr>
          <p:nvPr>
            <p:ph idx="1"/>
          </p:nvPr>
        </p:nvSpPr>
        <p:spPr/>
        <p:txBody>
          <a:bodyPr/>
          <a:lstStyle/>
          <a:p>
            <a:r>
              <a:rPr lang="en-US" dirty="0" smtClean="0"/>
              <a:t>The twenty-first century may prove to be the golden age of medicine. This is period of revolutionary change in medical therapy.</a:t>
            </a:r>
          </a:p>
          <a:p>
            <a:r>
              <a:rPr lang="en-US" dirty="0" smtClean="0"/>
              <a:t>Before 1900, there were few drugs which were specific treatment for specific diseases. however, the drug industry has become one of the largest industries. Today, the strength and purity of drugs are rigidly standardized.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in medical care: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Surgeries: </a:t>
            </a:r>
          </a:p>
          <a:p>
            <a:pPr lvl="1"/>
            <a:r>
              <a:rPr lang="en-US" dirty="0" smtClean="0"/>
              <a:t>Open heart surgery</a:t>
            </a:r>
          </a:p>
          <a:p>
            <a:pPr lvl="1"/>
            <a:r>
              <a:rPr lang="en-US" dirty="0" smtClean="0"/>
              <a:t>Brain surgery</a:t>
            </a:r>
          </a:p>
          <a:p>
            <a:pPr lvl="1"/>
            <a:r>
              <a:rPr lang="en-US" dirty="0" smtClean="0"/>
              <a:t>Organ transplantation</a:t>
            </a:r>
          </a:p>
          <a:p>
            <a:pPr lvl="1"/>
            <a:r>
              <a:rPr lang="en-US" dirty="0" smtClean="0"/>
              <a:t>Hip and joint replacement </a:t>
            </a:r>
          </a:p>
          <a:p>
            <a:pPr lvl="1"/>
            <a:r>
              <a:rPr lang="en-US" dirty="0" smtClean="0"/>
              <a:t>BMT and IVF</a:t>
            </a:r>
          </a:p>
          <a:p>
            <a:pPr lvl="1"/>
            <a:r>
              <a:rPr lang="en-US" dirty="0" smtClean="0"/>
              <a:t>Prosthetics </a:t>
            </a:r>
          </a:p>
          <a:p>
            <a:r>
              <a:rPr lang="en-US" dirty="0" smtClean="0"/>
              <a:t>Radio-diagnosis</a:t>
            </a:r>
          </a:p>
          <a:p>
            <a:r>
              <a:rPr lang="en-US" dirty="0" smtClean="0"/>
              <a:t>Anesthesia </a:t>
            </a:r>
          </a:p>
          <a:p>
            <a:r>
              <a:rPr lang="en-US" dirty="0" smtClean="0"/>
              <a:t>Medicine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a:t>
            </a:r>
            <a:endParaRPr lang="en-US" dirty="0"/>
          </a:p>
        </p:txBody>
      </p:sp>
      <p:sp>
        <p:nvSpPr>
          <p:cNvPr id="3" name="Content Placeholder 2"/>
          <p:cNvSpPr>
            <a:spLocks noGrp="1"/>
          </p:cNvSpPr>
          <p:nvPr>
            <p:ph idx="1"/>
          </p:nvPr>
        </p:nvSpPr>
        <p:spPr/>
        <p:txBody>
          <a:bodyPr>
            <a:normAutofit/>
          </a:bodyPr>
          <a:lstStyle/>
          <a:p>
            <a:r>
              <a:rPr lang="en-US" dirty="0" smtClean="0"/>
              <a:t>An integral part of a social and medical organization. The functions of which is to provide for the population complete health care both preventive and curative and whose opd services reach out to the family and its home environment; the hospital is also center for biosocial research.</a:t>
            </a:r>
          </a:p>
          <a:p>
            <a:r>
              <a:rPr lang="en-US" dirty="0" smtClean="0"/>
              <a:t>Hospitals arouse strong emotions. for the general public the perception is different. Most people fear the prospect of entering a hospital, even as visitor.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 health and illness:</a:t>
            </a:r>
            <a:endParaRPr lang="en-US" dirty="0"/>
          </a:p>
        </p:txBody>
      </p:sp>
      <p:sp>
        <p:nvSpPr>
          <p:cNvPr id="3" name="Content Placeholder 2"/>
          <p:cNvSpPr>
            <a:spLocks noGrp="1"/>
          </p:cNvSpPr>
          <p:nvPr>
            <p:ph idx="1"/>
          </p:nvPr>
        </p:nvSpPr>
        <p:spPr/>
        <p:txBody>
          <a:bodyPr>
            <a:normAutofit lnSpcReduction="10000"/>
          </a:bodyPr>
          <a:lstStyle/>
          <a:p>
            <a:r>
              <a:rPr lang="en-US" dirty="0" smtClean="0"/>
              <a:t>In most societies people suffering from physical discomfort or emotional distress have a number of ways of helping themselves or of seeking help from other people.</a:t>
            </a:r>
          </a:p>
          <a:p>
            <a:r>
              <a:rPr lang="en-US" dirty="0" smtClean="0"/>
              <a:t>Different type of societies, one may see free health care needs, while other  may see as a commodity to be brought only by those who can afford it.</a:t>
            </a:r>
          </a:p>
          <a:p>
            <a:r>
              <a:rPr lang="en-US" dirty="0" smtClean="0"/>
              <a:t>In major countries, the main institutional structure of scientific medicine is the hospital. The ill person is removed from family, friends and community at a time of personal crisis.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Care</a:t>
            </a:r>
            <a:endParaRPr lang="en-US" dirty="0"/>
          </a:p>
        </p:txBody>
      </p:sp>
      <p:sp>
        <p:nvSpPr>
          <p:cNvPr id="3" name="Content Placeholder 2"/>
          <p:cNvSpPr>
            <a:spLocks noGrp="1"/>
          </p:cNvSpPr>
          <p:nvPr>
            <p:ph idx="1"/>
          </p:nvPr>
        </p:nvSpPr>
        <p:spPr/>
        <p:txBody>
          <a:bodyPr/>
          <a:lstStyle/>
          <a:p>
            <a:r>
              <a:rPr lang="en-US" dirty="0" smtClean="0"/>
              <a:t>Medical care cannot be separated from the buildings in which it is delivered. The quality of space in such building affects the outcome of medical care.</a:t>
            </a:r>
          </a:p>
          <a:p>
            <a:r>
              <a:rPr lang="en-US" dirty="0" smtClean="0"/>
              <a:t>Hospital also improve by learning from their experience. Good architecture can be created in expansion or renovation projects, as well as in new facilities.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dirty="0" smtClean="0"/>
              <a:t>hallenges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addition to the share size and complexity of its technical planning problems, hospital design presents a challenge to administrator, hospital consultant and architects.</a:t>
            </a:r>
          </a:p>
          <a:p>
            <a:r>
              <a:rPr lang="en-US" dirty="0" smtClean="0"/>
              <a:t>No matter how complex a hospital may be, its map must be easy to understand by all its users.</a:t>
            </a:r>
          </a:p>
          <a:p>
            <a:r>
              <a:rPr lang="en-US" dirty="0" smtClean="0"/>
              <a:t>The physical form of the hospital will change over a period of time as it responds to internal and external forces and will acquire complexity as it ages.</a:t>
            </a:r>
          </a:p>
          <a:p>
            <a:r>
              <a:rPr lang="en-US" dirty="0" smtClean="0"/>
              <a:t>The availability of medical personnel and economic resources have to be analyzed to make an efficient medical and social service possible.</a:t>
            </a:r>
          </a:p>
          <a:p>
            <a:r>
              <a:rPr lang="en-US" dirty="0" smtClean="0"/>
              <a:t>The hospitals should invariably be designed in support of the needs of the health centers and other healthcare units rendering primary care at the peripheral level.</a:t>
            </a:r>
          </a:p>
          <a:p>
            <a:r>
              <a:rPr lang="en-US" dirty="0" smtClean="0"/>
              <a:t>The IP care has three broad levels: critical or intensive, intermediate and minimal.</a:t>
            </a:r>
            <a:endParaRPr lang="en-US" dirty="0"/>
          </a:p>
        </p:txBody>
      </p:sp>
    </p:spTree>
  </p:cSld>
  <p:clrMapOvr>
    <a:masterClrMapping/>
  </p:clrMapOvr>
</p:sld>
</file>

<file path=ppt/theme/theme1.xml><?xml version="1.0" encoding="utf-8"?>
<a:theme xmlns:a="http://schemas.openxmlformats.org/drawingml/2006/main" name="Theme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Theme17</Template>
  <TotalTime>358</TotalTime>
  <Words>1110</Words>
  <Application>Microsoft Office PowerPoint</Application>
  <PresentationFormat>On-screen Show (4:3)</PresentationFormat>
  <Paragraphs>94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Theme17</vt:lpstr>
      <vt:lpstr>HOSPITAL ARCHITECTURE, PLANNING &amp; MAINTENANCE</vt:lpstr>
      <vt:lpstr>HOSPITAL ARCHITECTURE, PLANNING &amp; MAINTENANCE</vt:lpstr>
      <vt:lpstr>Intro..</vt:lpstr>
      <vt:lpstr>The art and science of Medicine :</vt:lpstr>
      <vt:lpstr>Development in medical care:</vt:lpstr>
      <vt:lpstr>Hospital:</vt:lpstr>
      <vt:lpstr>Culture , health and illness:</vt:lpstr>
      <vt:lpstr>Medical Care</vt:lpstr>
      <vt:lpstr>Challenges</vt:lpstr>
      <vt:lpstr>Hospital Planning:</vt:lpstr>
      <vt:lpstr>The hospital</vt:lpstr>
      <vt:lpstr>Introduction </vt:lpstr>
      <vt:lpstr>The hospital as a social institution</vt:lpstr>
      <vt:lpstr>Modern Hospital</vt:lpstr>
      <vt:lpstr>Classification of Hospitals</vt:lpstr>
      <vt:lpstr>Statistical Indicators</vt:lpstr>
      <vt:lpstr>Hospital requirements and standards:</vt:lpstr>
      <vt:lpstr>THE HOSPITAL –A Multiple Service Unit</vt:lpstr>
      <vt:lpstr>The hospital’s changing role</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ARCHITECTURE, PLANNING &amp; MAINTENANCE</dc:title>
  <dc:creator>abc</dc:creator>
  <cp:lastModifiedBy>abc</cp:lastModifiedBy>
  <cp:revision>8</cp:revision>
  <dcterms:created xsi:type="dcterms:W3CDTF">2023-06-12T05:20:13Z</dcterms:created>
  <dcterms:modified xsi:type="dcterms:W3CDTF">2023-06-13T06:44:03Z</dcterms:modified>
</cp:coreProperties>
</file>