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1"/>
                </a:lnTo>
                <a:lnTo>
                  <a:pt x="8959784" y="6543130"/>
                </a:lnTo>
                <a:lnTo>
                  <a:pt x="8932012" y="6579937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2"/>
                </a:lnTo>
                <a:lnTo>
                  <a:pt x="8778290" y="6679438"/>
                </a:lnTo>
                <a:lnTo>
                  <a:pt x="8731751" y="6689829"/>
                </a:lnTo>
                <a:lnTo>
                  <a:pt x="8682990" y="6693406"/>
                </a:lnTo>
                <a:lnTo>
                  <a:pt x="329920" y="6693406"/>
                </a:lnTo>
                <a:lnTo>
                  <a:pt x="281168" y="6689829"/>
                </a:lnTo>
                <a:lnTo>
                  <a:pt x="234636" y="6679438"/>
                </a:lnTo>
                <a:lnTo>
                  <a:pt x="190835" y="6662742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7"/>
                </a:lnTo>
                <a:lnTo>
                  <a:pt x="53153" y="6543130"/>
                </a:lnTo>
                <a:lnTo>
                  <a:pt x="30664" y="6502571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120" y="765429"/>
            <a:ext cx="17627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96363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791" y="1240307"/>
            <a:ext cx="7242809" cy="459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png"/><Relationship Id="rId5" Type="http://schemas.openxmlformats.org/officeDocument/2006/relationships/image" Target="../media/image5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5.jpg"/><Relationship Id="rId4" Type="http://schemas.openxmlformats.org/officeDocument/2006/relationships/image" Target="../media/image25.jpg"/><Relationship Id="rId5" Type="http://schemas.openxmlformats.org/officeDocument/2006/relationships/image" Target="../media/image5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56" y="66928"/>
            <a:ext cx="9020810" cy="6696709"/>
            <a:chOff x="62356" y="66928"/>
            <a:chExt cx="9020810" cy="66967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70103"/>
              <a:ext cx="9012936" cy="669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531" y="70103"/>
              <a:ext cx="9013190" cy="6690359"/>
            </a:xfrm>
            <a:custGeom>
              <a:avLst/>
              <a:gdLst/>
              <a:ahLst/>
              <a:cxnLst/>
              <a:rect l="l" t="t" r="r" b="b"/>
              <a:pathLst>
                <a:path w="9013190" h="6690359">
                  <a:moveTo>
                    <a:pt x="0" y="329819"/>
                  </a:moveTo>
                  <a:lnTo>
                    <a:pt x="3575" y="281088"/>
                  </a:lnTo>
                  <a:lnTo>
                    <a:pt x="13961" y="234576"/>
                  </a:lnTo>
                  <a:lnTo>
                    <a:pt x="30648" y="190791"/>
                  </a:lnTo>
                  <a:lnTo>
                    <a:pt x="53126" y="150245"/>
                  </a:lnTo>
                  <a:lnTo>
                    <a:pt x="80884" y="113448"/>
                  </a:lnTo>
                  <a:lnTo>
                    <a:pt x="113414" y="80911"/>
                  </a:lnTo>
                  <a:lnTo>
                    <a:pt x="150203" y="53144"/>
                  </a:lnTo>
                  <a:lnTo>
                    <a:pt x="190744" y="30660"/>
                  </a:lnTo>
                  <a:lnTo>
                    <a:pt x="234525" y="13967"/>
                  </a:lnTo>
                  <a:lnTo>
                    <a:pt x="281036" y="3576"/>
                  </a:lnTo>
                  <a:lnTo>
                    <a:pt x="329768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0591"/>
                  </a:lnTo>
                  <a:lnTo>
                    <a:pt x="9009359" y="6409323"/>
                  </a:lnTo>
                  <a:lnTo>
                    <a:pt x="8998968" y="6455834"/>
                  </a:lnTo>
                  <a:lnTo>
                    <a:pt x="8982275" y="6499615"/>
                  </a:lnTo>
                  <a:lnTo>
                    <a:pt x="8959791" y="6540156"/>
                  </a:lnTo>
                  <a:lnTo>
                    <a:pt x="8932024" y="6576945"/>
                  </a:lnTo>
                  <a:lnTo>
                    <a:pt x="8899487" y="6609475"/>
                  </a:lnTo>
                  <a:lnTo>
                    <a:pt x="8862690" y="6637233"/>
                  </a:lnTo>
                  <a:lnTo>
                    <a:pt x="8822144" y="6659711"/>
                  </a:lnTo>
                  <a:lnTo>
                    <a:pt x="8778359" y="6676398"/>
                  </a:lnTo>
                  <a:lnTo>
                    <a:pt x="8731847" y="6686784"/>
                  </a:lnTo>
                  <a:lnTo>
                    <a:pt x="8683117" y="6690360"/>
                  </a:lnTo>
                  <a:lnTo>
                    <a:pt x="329768" y="6690360"/>
                  </a:lnTo>
                  <a:lnTo>
                    <a:pt x="281036" y="6686784"/>
                  </a:lnTo>
                  <a:lnTo>
                    <a:pt x="234525" y="6676398"/>
                  </a:lnTo>
                  <a:lnTo>
                    <a:pt x="190744" y="6659711"/>
                  </a:lnTo>
                  <a:lnTo>
                    <a:pt x="150203" y="6637233"/>
                  </a:lnTo>
                  <a:lnTo>
                    <a:pt x="113414" y="6609475"/>
                  </a:lnTo>
                  <a:lnTo>
                    <a:pt x="80884" y="6576945"/>
                  </a:lnTo>
                  <a:lnTo>
                    <a:pt x="53126" y="6540156"/>
                  </a:lnTo>
                  <a:lnTo>
                    <a:pt x="30648" y="6499615"/>
                  </a:lnTo>
                  <a:lnTo>
                    <a:pt x="13961" y="6455834"/>
                  </a:lnTo>
                  <a:lnTo>
                    <a:pt x="3575" y="6409323"/>
                  </a:lnTo>
                  <a:lnTo>
                    <a:pt x="0" y="6360591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007" y="1517903"/>
              <a:ext cx="9019540" cy="1458595"/>
            </a:xfrm>
            <a:custGeom>
              <a:avLst/>
              <a:gdLst/>
              <a:ahLst/>
              <a:cxnLst/>
              <a:rect l="l" t="t" r="r" b="b"/>
              <a:pathLst>
                <a:path w="9019540" h="1458595">
                  <a:moveTo>
                    <a:pt x="0" y="1458468"/>
                  </a:moveTo>
                  <a:lnTo>
                    <a:pt x="9019032" y="1458468"/>
                  </a:lnTo>
                  <a:lnTo>
                    <a:pt x="9019032" y="0"/>
                  </a:lnTo>
                  <a:lnTo>
                    <a:pt x="0" y="0"/>
                  </a:lnTo>
                  <a:lnTo>
                    <a:pt x="0" y="1458468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007" y="1397507"/>
              <a:ext cx="9019540" cy="120650"/>
            </a:xfrm>
            <a:custGeom>
              <a:avLst/>
              <a:gdLst/>
              <a:ahLst/>
              <a:cxnLst/>
              <a:rect l="l" t="t" r="r" b="b"/>
              <a:pathLst>
                <a:path w="9019540" h="120650">
                  <a:moveTo>
                    <a:pt x="901903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019032" y="120396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007" y="2976371"/>
              <a:ext cx="9019540" cy="111760"/>
            </a:xfrm>
            <a:custGeom>
              <a:avLst/>
              <a:gdLst/>
              <a:ahLst/>
              <a:cxnLst/>
              <a:rect l="l" t="t" r="r" b="b"/>
              <a:pathLst>
                <a:path w="9019540" h="111760">
                  <a:moveTo>
                    <a:pt x="9019032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19032" y="111251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007" y="1517903"/>
            <a:ext cx="9019540" cy="1458595"/>
          </a:xfrm>
          <a:prstGeom prst="rect"/>
        </p:spPr>
        <p:txBody>
          <a:bodyPr wrap="square" lIns="0" tIns="168275" rIns="0" bIns="0" rtlCol="0" vert="horz">
            <a:spAutoFit/>
          </a:bodyPr>
          <a:lstStyle/>
          <a:p>
            <a:pPr algn="ctr" marR="270510">
              <a:lnSpc>
                <a:spcPct val="100000"/>
              </a:lnSpc>
              <a:spcBef>
                <a:spcPts val="1325"/>
              </a:spcBef>
            </a:pPr>
            <a:r>
              <a:rPr dirty="0" sz="5600" spc="-10">
                <a:solidFill>
                  <a:srgbClr val="FFFFFF"/>
                </a:solidFill>
                <a:latin typeface="Perpetua"/>
                <a:cs typeface="Perpetua"/>
              </a:rPr>
              <a:t>Proteins</a:t>
            </a:r>
            <a:endParaRPr sz="5600">
              <a:latin typeface="Perpetua"/>
              <a:cs typeface="Perpet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1602" y="6410536"/>
            <a:ext cx="565785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 spc="10">
                <a:solidFill>
                  <a:srgbClr val="696363"/>
                </a:solidFill>
                <a:latin typeface="Arial"/>
                <a:cs typeface="Arial"/>
              </a:rPr>
              <a:t>2006</a:t>
            </a:r>
            <a:r>
              <a:rPr dirty="0" sz="900" spc="10">
                <a:solidFill>
                  <a:srgbClr val="696363"/>
                </a:solidFill>
                <a:latin typeface="Arial"/>
                <a:cs typeface="Arial"/>
              </a:rPr>
              <a:t>-</a:t>
            </a:r>
            <a:r>
              <a:rPr dirty="0" sz="900" spc="10">
                <a:solidFill>
                  <a:srgbClr val="696363"/>
                </a:solidFill>
                <a:latin typeface="Arial"/>
                <a:cs typeface="Arial"/>
              </a:rPr>
              <a:t>20</a:t>
            </a:r>
            <a:r>
              <a:rPr dirty="0" sz="900" spc="20">
                <a:solidFill>
                  <a:srgbClr val="696363"/>
                </a:solidFill>
                <a:latin typeface="Arial"/>
                <a:cs typeface="Arial"/>
              </a:rPr>
              <a:t>0</a:t>
            </a:r>
            <a:r>
              <a:rPr dirty="0" sz="900" spc="15">
                <a:solidFill>
                  <a:srgbClr val="696363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811" y="380944"/>
            <a:ext cx="9124315" cy="6325235"/>
            <a:chOff x="19811" y="380944"/>
            <a:chExt cx="9124315" cy="63252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80944"/>
              <a:ext cx="1981201" cy="19766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380999"/>
              <a:ext cx="2580131" cy="25862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235" y="3886177"/>
              <a:ext cx="2302756" cy="27432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1" y="3357372"/>
              <a:ext cx="2570988" cy="334822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013710" y="3919804"/>
            <a:ext cx="3961129" cy="2176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68325" marR="975360" indent="-300355">
              <a:lnSpc>
                <a:spcPct val="100000"/>
              </a:lnSpc>
              <a:spcBef>
                <a:spcPts val="95"/>
              </a:spcBef>
            </a:pPr>
            <a:r>
              <a:rPr dirty="0" sz="3400" spc="-5" b="1">
                <a:solidFill>
                  <a:srgbClr val="696363"/>
                </a:solidFill>
                <a:latin typeface="Arial"/>
                <a:cs typeface="Arial"/>
              </a:rPr>
              <a:t>Multipurpose  </a:t>
            </a:r>
            <a:r>
              <a:rPr dirty="0" sz="3400" spc="-5" b="1">
                <a:solidFill>
                  <a:srgbClr val="696363"/>
                </a:solidFill>
                <a:latin typeface="Arial"/>
                <a:cs typeface="Arial"/>
              </a:rPr>
              <a:t>molecules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ts val="2200"/>
              </a:lnSpc>
              <a:spcBef>
                <a:spcPts val="2755"/>
              </a:spcBef>
            </a:pPr>
            <a:r>
              <a:rPr dirty="0" sz="1850" spc="-50" b="1">
                <a:solidFill>
                  <a:srgbClr val="FF0000"/>
                </a:solidFill>
                <a:latin typeface="Bodoni MT Black"/>
                <a:cs typeface="Bodoni MT Black"/>
              </a:rPr>
              <a:t>Dr.</a:t>
            </a:r>
            <a:r>
              <a:rPr dirty="0" sz="1850" b="1">
                <a:solidFill>
                  <a:srgbClr val="FF0000"/>
                </a:solidFill>
                <a:latin typeface="Bodoni MT Black"/>
                <a:cs typeface="Bodoni MT Black"/>
              </a:rPr>
              <a:t> </a:t>
            </a:r>
            <a:r>
              <a:rPr dirty="0" sz="1850" spc="5" b="1">
                <a:solidFill>
                  <a:srgbClr val="FF0000"/>
                </a:solidFill>
                <a:latin typeface="Bodoni MT Black"/>
                <a:cs typeface="Bodoni MT Black"/>
              </a:rPr>
              <a:t>Navneet</a:t>
            </a:r>
            <a:r>
              <a:rPr dirty="0" sz="1850" spc="-30" b="1">
                <a:solidFill>
                  <a:srgbClr val="FF0000"/>
                </a:solidFill>
                <a:latin typeface="Bodoni MT Black"/>
                <a:cs typeface="Bodoni MT Black"/>
              </a:rPr>
              <a:t> </a:t>
            </a:r>
            <a:r>
              <a:rPr dirty="0" sz="1850" spc="15" b="1">
                <a:solidFill>
                  <a:srgbClr val="FF0000"/>
                </a:solidFill>
                <a:latin typeface="Bodoni MT Black"/>
                <a:cs typeface="Bodoni MT Black"/>
              </a:rPr>
              <a:t>Kumar</a:t>
            </a:r>
            <a:r>
              <a:rPr dirty="0" sz="1850" spc="-30" b="1">
                <a:solidFill>
                  <a:srgbClr val="FF0000"/>
                </a:solidFill>
                <a:latin typeface="Bodoni MT Black"/>
                <a:cs typeface="Bodoni MT Black"/>
              </a:rPr>
              <a:t> </a:t>
            </a:r>
            <a:r>
              <a:rPr dirty="0" sz="1850" spc="10" b="1">
                <a:solidFill>
                  <a:srgbClr val="FF0000"/>
                </a:solidFill>
                <a:latin typeface="Bodoni MT Black"/>
                <a:cs typeface="Bodoni MT Black"/>
              </a:rPr>
              <a:t>Singh</a:t>
            </a:r>
            <a:endParaRPr sz="1850">
              <a:latin typeface="Bodoni MT Black"/>
              <a:cs typeface="Bodoni MT Black"/>
            </a:endParaRPr>
          </a:p>
          <a:p>
            <a:pPr marL="12700">
              <a:lnSpc>
                <a:spcPts val="1900"/>
              </a:lnSpc>
            </a:pPr>
            <a:r>
              <a:rPr dirty="0" sz="1600" spc="-5">
                <a:latin typeface="Arial"/>
                <a:cs typeface="Arial"/>
              </a:rPr>
              <a:t>Associate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Professor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Sumandeep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Vidyapeeth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Deemed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University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47472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0"/>
              <a:t>Primary</a:t>
            </a:r>
            <a:r>
              <a:rPr dirty="0" spc="-50"/>
              <a:t> </a:t>
            </a:r>
            <a:r>
              <a:rPr dirty="0" spc="-5"/>
              <a:t>(1°)</a:t>
            </a:r>
            <a:r>
              <a:rPr dirty="0" spc="-25"/>
              <a:t> </a:t>
            </a:r>
            <a:r>
              <a:rPr dirty="0" spc="-5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1408303"/>
            <a:ext cx="4914265" cy="5223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dirty="0" sz="2400">
                <a:latin typeface="Perpetua"/>
                <a:cs typeface="Perpetua"/>
              </a:rPr>
              <a:t>The </a:t>
            </a:r>
            <a:r>
              <a:rPr dirty="0" u="sng" sz="2400" spc="10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primary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structure</a:t>
            </a:r>
            <a:r>
              <a:rPr dirty="0" sz="2400">
                <a:latin typeface="Perpetua"/>
                <a:cs typeface="Perpetua"/>
              </a:rPr>
              <a:t> of a </a:t>
            </a:r>
            <a:r>
              <a:rPr dirty="0" sz="2400" spc="-5">
                <a:latin typeface="Perpetua"/>
                <a:cs typeface="Perpetua"/>
              </a:rPr>
              <a:t>protein </a:t>
            </a:r>
            <a:r>
              <a:rPr dirty="0" sz="2400">
                <a:latin typeface="Perpetua"/>
                <a:cs typeface="Perpetua"/>
              </a:rPr>
              <a:t>refers </a:t>
            </a:r>
            <a:r>
              <a:rPr dirty="0" sz="2400" spc="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to</a:t>
            </a:r>
            <a:r>
              <a:rPr dirty="0" sz="240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its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amin</a:t>
            </a:r>
            <a:r>
              <a:rPr dirty="0" sz="2400">
                <a:latin typeface="Perpetua"/>
                <a:cs typeface="Perpetua"/>
              </a:rPr>
              <a:t>o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aci</a:t>
            </a:r>
            <a:r>
              <a:rPr dirty="0" sz="2400">
                <a:latin typeface="Perpetua"/>
                <a:cs typeface="Perpetua"/>
              </a:rPr>
              <a:t>d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sequenc</a:t>
            </a:r>
            <a:r>
              <a:rPr dirty="0" sz="2400" spc="-55">
                <a:latin typeface="Perpetua"/>
                <a:cs typeface="Perpetua"/>
              </a:rPr>
              <a:t>e</a:t>
            </a:r>
            <a:r>
              <a:rPr dirty="0" sz="2400">
                <a:latin typeface="Perpetua"/>
                <a:cs typeface="Perpetua"/>
              </a:rPr>
              <a:t>.</a:t>
            </a:r>
            <a:r>
              <a:rPr dirty="0" sz="2400" spc="-28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Amin</a:t>
            </a:r>
            <a:r>
              <a:rPr dirty="0" sz="2400">
                <a:latin typeface="Perpetua"/>
                <a:cs typeface="Perpetua"/>
              </a:rPr>
              <a:t>o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acid</a:t>
            </a:r>
            <a:r>
              <a:rPr dirty="0" sz="2400">
                <a:latin typeface="Perpetua"/>
                <a:cs typeface="Perpetua"/>
              </a:rPr>
              <a:t>s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in 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peptides</a:t>
            </a:r>
            <a:r>
              <a:rPr dirty="0" sz="2400">
                <a:latin typeface="Perpetua"/>
                <a:cs typeface="Perpetua"/>
              </a:rPr>
              <a:t> (&lt;30 </a:t>
            </a:r>
            <a:r>
              <a:rPr dirty="0" sz="2400" spc="-5">
                <a:latin typeface="Perpetua"/>
                <a:cs typeface="Perpetua"/>
              </a:rPr>
              <a:t>aas) and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proteins</a:t>
            </a:r>
            <a:r>
              <a:rPr dirty="0" sz="2400" spc="-5">
                <a:latin typeface="Perpetua"/>
                <a:cs typeface="Perpetua"/>
              </a:rPr>
              <a:t> (typically </a:t>
            </a:r>
            <a:r>
              <a:rPr dirty="0" sz="2400" spc="-5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200 </a:t>
            </a:r>
            <a:r>
              <a:rPr dirty="0" sz="2400" spc="-10">
                <a:latin typeface="Perpetua"/>
                <a:cs typeface="Perpetua"/>
              </a:rPr>
              <a:t>to </a:t>
            </a:r>
            <a:r>
              <a:rPr dirty="0" sz="2400">
                <a:latin typeface="Perpetua"/>
                <a:cs typeface="Perpetua"/>
              </a:rPr>
              <a:t>1,000 </a:t>
            </a:r>
            <a:r>
              <a:rPr dirty="0" sz="2400" spc="-5">
                <a:latin typeface="Perpetua"/>
                <a:cs typeface="Perpetua"/>
              </a:rPr>
              <a:t>aas) </a:t>
            </a:r>
            <a:r>
              <a:rPr dirty="0" sz="2400" spc="-10">
                <a:latin typeface="Perpetua"/>
                <a:cs typeface="Perpetua"/>
              </a:rPr>
              <a:t>are </a:t>
            </a:r>
            <a:r>
              <a:rPr dirty="0" sz="2400">
                <a:latin typeface="Perpetua"/>
                <a:cs typeface="Perpetua"/>
              </a:rPr>
              <a:t>joined </a:t>
            </a:r>
            <a:r>
              <a:rPr dirty="0" sz="2400" spc="-5">
                <a:latin typeface="Perpetua"/>
                <a:cs typeface="Perpetua"/>
              </a:rPr>
              <a:t>together </a:t>
            </a:r>
            <a:r>
              <a:rPr dirty="0" sz="2400" spc="-25">
                <a:latin typeface="Perpetua"/>
                <a:cs typeface="Perpetua"/>
              </a:rPr>
              <a:t>by 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Perpetua"/>
                <a:cs typeface="Perpetua"/>
              </a:rPr>
              <a:t>peptide bonds</a:t>
            </a:r>
            <a:r>
              <a:rPr dirty="0" sz="2400">
                <a:latin typeface="Perpetua"/>
                <a:cs typeface="Perpetua"/>
              </a:rPr>
              <a:t> (amide bonds) </a:t>
            </a:r>
            <a:r>
              <a:rPr dirty="0" sz="2400" spc="-15">
                <a:latin typeface="Perpetua"/>
                <a:cs typeface="Perpetua"/>
              </a:rPr>
              <a:t>between </a:t>
            </a:r>
            <a:r>
              <a:rPr dirty="0" sz="2400">
                <a:latin typeface="Perpetua"/>
                <a:cs typeface="Perpetua"/>
              </a:rPr>
              <a:t>the </a:t>
            </a:r>
            <a:r>
              <a:rPr dirty="0" sz="2400" spc="-53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carboxyl and amino </a:t>
            </a:r>
            <a:r>
              <a:rPr dirty="0" sz="2400">
                <a:latin typeface="Perpetua"/>
                <a:cs typeface="Perpetua"/>
              </a:rPr>
              <a:t>groups of </a:t>
            </a:r>
            <a:r>
              <a:rPr dirty="0" sz="2400" spc="-5">
                <a:latin typeface="Perpetua"/>
                <a:cs typeface="Perpetua"/>
              </a:rPr>
              <a:t>adjacent </a:t>
            </a:r>
            <a:r>
              <a:rPr dirty="0" sz="240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amino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15">
                <a:latin typeface="Perpetua"/>
                <a:cs typeface="Perpetua"/>
              </a:rPr>
              <a:t>acids.</a:t>
            </a:r>
            <a:endParaRPr sz="2400">
              <a:latin typeface="Perpetua"/>
              <a:cs typeface="Perpetua"/>
            </a:endParaRPr>
          </a:p>
          <a:p>
            <a:pPr marL="285115" marR="135890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dirty="0" sz="2400">
                <a:latin typeface="Perpetua"/>
                <a:cs typeface="Perpetua"/>
              </a:rPr>
              <a:t>The </a:t>
            </a:r>
            <a:r>
              <a:rPr dirty="0" sz="2400" spc="-20">
                <a:latin typeface="Perpetua"/>
                <a:cs typeface="Perpetua"/>
              </a:rPr>
              <a:t>average </a:t>
            </a:r>
            <a:r>
              <a:rPr dirty="0" sz="2400" spc="-10">
                <a:latin typeface="Perpetua"/>
                <a:cs typeface="Perpetua"/>
              </a:rPr>
              <a:t>yeast </a:t>
            </a:r>
            <a:r>
              <a:rPr dirty="0" sz="2400" spc="-5">
                <a:latin typeface="Perpetua"/>
                <a:cs typeface="Perpetua"/>
              </a:rPr>
              <a:t>protein </a:t>
            </a:r>
            <a:r>
              <a:rPr dirty="0" sz="2400">
                <a:latin typeface="Perpetua"/>
                <a:cs typeface="Perpetua"/>
              </a:rPr>
              <a:t>contains 466 </a:t>
            </a:r>
            <a:r>
              <a:rPr dirty="0" sz="2400" spc="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amino </a:t>
            </a:r>
            <a:r>
              <a:rPr dirty="0" sz="2400" spc="-15">
                <a:latin typeface="Perpetua"/>
                <a:cs typeface="Perpetua"/>
              </a:rPr>
              <a:t>acids. </a:t>
            </a:r>
            <a:r>
              <a:rPr dirty="0" sz="2400">
                <a:latin typeface="Perpetua"/>
                <a:cs typeface="Perpetua"/>
              </a:rPr>
              <a:t>Because the </a:t>
            </a:r>
            <a:r>
              <a:rPr dirty="0" sz="2400" spc="-20">
                <a:latin typeface="Perpetua"/>
                <a:cs typeface="Perpetua"/>
              </a:rPr>
              <a:t>average 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molecular </a:t>
            </a:r>
            <a:r>
              <a:rPr dirty="0" sz="2400" spc="-20">
                <a:latin typeface="Perpetua"/>
                <a:cs typeface="Perpetua"/>
              </a:rPr>
              <a:t>weight </a:t>
            </a:r>
            <a:r>
              <a:rPr dirty="0" sz="2400">
                <a:latin typeface="Perpetua"/>
                <a:cs typeface="Perpetua"/>
              </a:rPr>
              <a:t>of </a:t>
            </a:r>
            <a:r>
              <a:rPr dirty="0" sz="2400" spc="-5">
                <a:latin typeface="Perpetua"/>
                <a:cs typeface="Perpetua"/>
              </a:rPr>
              <a:t>an amino acid </a:t>
            </a:r>
            <a:r>
              <a:rPr dirty="0" sz="2400">
                <a:latin typeface="Perpetua"/>
                <a:cs typeface="Perpetua"/>
              </a:rPr>
              <a:t>is 113 </a:t>
            </a:r>
            <a:r>
              <a:rPr dirty="0" sz="2400" spc="-5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daltons (Da), the </a:t>
            </a:r>
            <a:r>
              <a:rPr dirty="0" sz="2400" spc="-20">
                <a:latin typeface="Perpetua"/>
                <a:cs typeface="Perpetua"/>
              </a:rPr>
              <a:t>average </a:t>
            </a:r>
            <a:r>
              <a:rPr dirty="0" sz="2400" spc="-5">
                <a:latin typeface="Perpetua"/>
                <a:cs typeface="Perpetua"/>
              </a:rPr>
              <a:t>molecular </a:t>
            </a:r>
            <a:r>
              <a:rPr dirty="0" sz="2400">
                <a:latin typeface="Perpetua"/>
                <a:cs typeface="Perpetua"/>
              </a:rPr>
              <a:t> </a:t>
            </a:r>
            <a:r>
              <a:rPr dirty="0" sz="2400" spc="-15">
                <a:latin typeface="Perpetua"/>
                <a:cs typeface="Perpetua"/>
              </a:rPr>
              <a:t>weight </a:t>
            </a:r>
            <a:r>
              <a:rPr dirty="0" sz="2400">
                <a:latin typeface="Perpetua"/>
                <a:cs typeface="Perpetua"/>
              </a:rPr>
              <a:t>of a </a:t>
            </a:r>
            <a:r>
              <a:rPr dirty="0" sz="2400" spc="-10">
                <a:latin typeface="Perpetua"/>
                <a:cs typeface="Perpetua"/>
              </a:rPr>
              <a:t>yeast </a:t>
            </a:r>
            <a:r>
              <a:rPr dirty="0" sz="2400" spc="-5">
                <a:latin typeface="Perpetua"/>
                <a:cs typeface="Perpetua"/>
              </a:rPr>
              <a:t>protein </a:t>
            </a:r>
            <a:r>
              <a:rPr dirty="0" sz="2400">
                <a:latin typeface="Perpetua"/>
                <a:cs typeface="Perpetua"/>
              </a:rPr>
              <a:t>is 52,728 Da. </a:t>
            </a:r>
            <a:r>
              <a:rPr dirty="0" sz="2400" spc="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Note </a:t>
            </a:r>
            <a:r>
              <a:rPr dirty="0" sz="2400" spc="-10">
                <a:latin typeface="Perpetua"/>
                <a:cs typeface="Perpetua"/>
              </a:rPr>
              <a:t>that </a:t>
            </a:r>
            <a:r>
              <a:rPr dirty="0" sz="2400">
                <a:latin typeface="Perpetua"/>
                <a:cs typeface="Perpetua"/>
              </a:rPr>
              <a:t>1 Da = 1 </a:t>
            </a:r>
            <a:r>
              <a:rPr dirty="0" sz="2400" spc="-5">
                <a:latin typeface="Perpetua"/>
                <a:cs typeface="Perpetua"/>
              </a:rPr>
              <a:t>a.m.u. </a:t>
            </a:r>
            <a:r>
              <a:rPr dirty="0" sz="2400">
                <a:latin typeface="Perpetua"/>
                <a:cs typeface="Perpetua"/>
              </a:rPr>
              <a:t>(1 </a:t>
            </a:r>
            <a:r>
              <a:rPr dirty="0" sz="2400" spc="-5">
                <a:latin typeface="Perpetua"/>
                <a:cs typeface="Perpetua"/>
              </a:rPr>
              <a:t>proton </a:t>
            </a:r>
            <a:r>
              <a:rPr dirty="0" sz="240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mass).</a:t>
            </a:r>
            <a:endParaRPr sz="2400">
              <a:latin typeface="Perpetua"/>
              <a:cs typeface="Perpet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1891" y="1556003"/>
            <a:ext cx="3912107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0320" y="380999"/>
            <a:ext cx="2697479" cy="6476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47472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0"/>
              <a:t>Primary</a:t>
            </a:r>
            <a:r>
              <a:rPr dirty="0" spc="-50"/>
              <a:t> </a:t>
            </a:r>
            <a:r>
              <a:rPr dirty="0" spc="-5"/>
              <a:t>(1°)</a:t>
            </a:r>
            <a:r>
              <a:rPr dirty="0" spc="-25"/>
              <a:t> </a:t>
            </a:r>
            <a:r>
              <a:rPr dirty="0" spc="-5"/>
              <a:t>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5720" y="1289754"/>
            <a:ext cx="5885815" cy="270764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52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53695" algn="l"/>
                <a:tab pos="354330" algn="l"/>
              </a:tabLst>
            </a:pPr>
            <a:r>
              <a:rPr dirty="0" u="sng" sz="26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Order</a:t>
            </a:r>
            <a:r>
              <a:rPr dirty="0" u="sng" sz="26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6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of</a:t>
            </a:r>
            <a:r>
              <a:rPr dirty="0" u="sng" sz="26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amino acids </a:t>
            </a:r>
            <a:r>
              <a:rPr dirty="0" u="sng" sz="26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in</a:t>
            </a:r>
            <a:r>
              <a:rPr dirty="0" u="sng" sz="26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600" spc="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chain</a:t>
            </a:r>
            <a:endParaRPr sz="2600">
              <a:latin typeface="Perpetua"/>
              <a:cs typeface="Perpetua"/>
            </a:endParaRPr>
          </a:p>
          <a:p>
            <a:pPr lvl="1" marL="754380" marR="612140" indent="-28511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754380" algn="l"/>
                <a:tab pos="755015" algn="l"/>
              </a:tabLst>
            </a:pPr>
            <a:r>
              <a:rPr dirty="0" sz="2400" spc="-5">
                <a:latin typeface="Perpetua"/>
                <a:cs typeface="Perpetua"/>
              </a:rPr>
              <a:t>amino acid </a:t>
            </a:r>
            <a:r>
              <a:rPr dirty="0" sz="2400">
                <a:latin typeface="Perpetua"/>
                <a:cs typeface="Perpetua"/>
              </a:rPr>
              <a:t>sequence </a:t>
            </a:r>
            <a:r>
              <a:rPr dirty="0" sz="2400" spc="5">
                <a:latin typeface="Perpetua"/>
                <a:cs typeface="Perpetua"/>
              </a:rPr>
              <a:t>determined </a:t>
            </a:r>
            <a:r>
              <a:rPr dirty="0" sz="2400" spc="-25">
                <a:latin typeface="Perpetua"/>
                <a:cs typeface="Perpetua"/>
              </a:rPr>
              <a:t>by </a:t>
            </a:r>
            <a:r>
              <a:rPr dirty="0" sz="2400" spc="-5">
                <a:latin typeface="Perpetua"/>
                <a:cs typeface="Perpetua"/>
              </a:rPr>
              <a:t>gene </a:t>
            </a:r>
            <a:r>
              <a:rPr dirty="0" sz="2400" spc="-5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(DNA)</a:t>
            </a:r>
            <a:endParaRPr sz="2400">
              <a:latin typeface="Perpetua"/>
              <a:cs typeface="Perpetua"/>
            </a:endParaRPr>
          </a:p>
          <a:p>
            <a:pPr lvl="1" marL="754380" indent="-28575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754380" algn="l"/>
                <a:tab pos="755015" algn="l"/>
              </a:tabLst>
            </a:pPr>
            <a:r>
              <a:rPr dirty="0" sz="2400">
                <a:latin typeface="Perpetua"/>
                <a:cs typeface="Perpetua"/>
              </a:rPr>
              <a:t>slight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change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in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amino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acid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sequence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can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affect</a:t>
            </a:r>
            <a:endParaRPr sz="2400">
              <a:latin typeface="Perpetua"/>
              <a:cs typeface="Perpetua"/>
            </a:endParaRPr>
          </a:p>
          <a:p>
            <a:pPr marL="754380">
              <a:lnSpc>
                <a:spcPct val="100000"/>
              </a:lnSpc>
            </a:pPr>
            <a:r>
              <a:rPr dirty="0" sz="2400" spc="-30">
                <a:latin typeface="Perpetua"/>
                <a:cs typeface="Perpetua"/>
              </a:rPr>
              <a:t>protein’s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structure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&amp;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60">
                <a:latin typeface="Perpetua"/>
                <a:cs typeface="Perpetua"/>
              </a:rPr>
              <a:t>it’s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function</a:t>
            </a:r>
            <a:endParaRPr sz="2400">
              <a:latin typeface="Perpetua"/>
              <a:cs typeface="Perpetua"/>
            </a:endParaRPr>
          </a:p>
          <a:p>
            <a:pPr lvl="2" marL="1097280" marR="327025" indent="-228600">
              <a:lnSpc>
                <a:spcPct val="100000"/>
              </a:lnSpc>
              <a:spcBef>
                <a:spcPts val="459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97915" algn="l"/>
              </a:tabLst>
            </a:pPr>
            <a:r>
              <a:rPr dirty="0" sz="2000" spc="-20">
                <a:latin typeface="Perpetua"/>
                <a:cs typeface="Perpetua"/>
              </a:rPr>
              <a:t>even </a:t>
            </a:r>
            <a:r>
              <a:rPr dirty="0" sz="2000" spc="-5">
                <a:latin typeface="Perpetua"/>
                <a:cs typeface="Perpetua"/>
              </a:rPr>
              <a:t>just one amino acid </a:t>
            </a:r>
            <a:r>
              <a:rPr dirty="0" sz="2000" spc="5">
                <a:latin typeface="Perpetua"/>
                <a:cs typeface="Perpetua"/>
              </a:rPr>
              <a:t>change </a:t>
            </a:r>
            <a:r>
              <a:rPr dirty="0" sz="2000">
                <a:latin typeface="Perpetua"/>
                <a:cs typeface="Perpetua"/>
              </a:rPr>
              <a:t>can </a:t>
            </a:r>
            <a:r>
              <a:rPr dirty="0" sz="2000" spc="-10">
                <a:latin typeface="Perpetua"/>
                <a:cs typeface="Perpetua"/>
              </a:rPr>
              <a:t>make </a:t>
            </a:r>
            <a:r>
              <a:rPr dirty="0" sz="2000" spc="-5">
                <a:latin typeface="Perpetua"/>
                <a:cs typeface="Perpetua"/>
              </a:rPr>
              <a:t>all </a:t>
            </a:r>
            <a:r>
              <a:rPr dirty="0" sz="2000">
                <a:latin typeface="Perpetua"/>
                <a:cs typeface="Perpetua"/>
              </a:rPr>
              <a:t>the </a:t>
            </a:r>
            <a:r>
              <a:rPr dirty="0" sz="2000" spc="-440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difference!</a:t>
            </a:r>
            <a:endParaRPr sz="2000">
              <a:latin typeface="Perpetua"/>
              <a:cs typeface="Perpet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071" y="5084062"/>
            <a:ext cx="4511040" cy="16672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60721" y="5898286"/>
            <a:ext cx="2030730" cy="82105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59"/>
              </a:spcBef>
            </a:pPr>
            <a:r>
              <a:rPr dirty="0" sz="1800" spc="-10" b="1">
                <a:latin typeface="Arial"/>
                <a:cs typeface="Arial"/>
              </a:rPr>
              <a:t>lysozyme: </a:t>
            </a:r>
            <a:r>
              <a:rPr dirty="0" sz="1800" spc="-5" b="1">
                <a:latin typeface="Arial"/>
                <a:cs typeface="Arial"/>
              </a:rPr>
              <a:t>enzyme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 </a:t>
            </a:r>
            <a:r>
              <a:rPr dirty="0" sz="1800" spc="-5" b="1">
                <a:latin typeface="Arial"/>
                <a:cs typeface="Arial"/>
              </a:rPr>
              <a:t>tears &amp; </a:t>
            </a:r>
            <a:r>
              <a:rPr dirty="0" sz="1800" b="1">
                <a:latin typeface="Arial"/>
                <a:cs typeface="Arial"/>
              </a:rPr>
              <a:t>mucus 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that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kills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bacteria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38957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Sickle</a:t>
            </a:r>
            <a:r>
              <a:rPr dirty="0" spc="-35"/>
              <a:t> </a:t>
            </a:r>
            <a:r>
              <a:rPr dirty="0" spc="-5"/>
              <a:t>cell</a:t>
            </a:r>
            <a:r>
              <a:rPr dirty="0" spc="-10"/>
              <a:t> </a:t>
            </a:r>
            <a:r>
              <a:rPr dirty="0" spc="-5"/>
              <a:t>anemia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216650"/>
            <a:ext cx="3584575" cy="640080"/>
          </a:xfrm>
          <a:custGeom>
            <a:avLst/>
            <a:gdLst/>
            <a:ahLst/>
            <a:cxnLst/>
            <a:rect l="l" t="t" r="r" b="b"/>
            <a:pathLst>
              <a:path w="3584575" h="640079">
                <a:moveTo>
                  <a:pt x="3584448" y="0"/>
                </a:moveTo>
                <a:lnTo>
                  <a:pt x="0" y="0"/>
                </a:lnTo>
                <a:lnTo>
                  <a:pt x="0" y="1270"/>
                </a:lnTo>
                <a:lnTo>
                  <a:pt x="0" y="640080"/>
                </a:lnTo>
                <a:lnTo>
                  <a:pt x="3584448" y="640080"/>
                </a:lnTo>
                <a:lnTo>
                  <a:pt x="3584448" y="1270"/>
                </a:lnTo>
                <a:lnTo>
                  <a:pt x="3584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606295"/>
            <a:ext cx="8315111" cy="40325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7323" y="1524000"/>
            <a:ext cx="4643628" cy="4800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53689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"/>
              <a:t>Secondary</a:t>
            </a:r>
            <a:r>
              <a:rPr dirty="0" spc="-45"/>
              <a:t> </a:t>
            </a:r>
            <a:r>
              <a:rPr dirty="0"/>
              <a:t>(2°)</a:t>
            </a:r>
            <a:r>
              <a:rPr dirty="0" spc="-25"/>
              <a:t> </a:t>
            </a:r>
            <a:r>
              <a:rPr dirty="0" spc="-5"/>
              <a:t>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3320" y="1289754"/>
            <a:ext cx="3774440" cy="466979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52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53695" algn="l"/>
                <a:tab pos="354330" algn="l"/>
              </a:tabLst>
            </a:pPr>
            <a:r>
              <a:rPr dirty="0" sz="2600">
                <a:latin typeface="Perpetua"/>
                <a:cs typeface="Perpetua"/>
              </a:rPr>
              <a:t>“</a:t>
            </a:r>
            <a:r>
              <a:rPr dirty="0" u="sng" sz="26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Local</a:t>
            </a:r>
            <a:r>
              <a:rPr dirty="0" u="sng" sz="2600" spc="-4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6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folding</a:t>
            </a:r>
            <a:r>
              <a:rPr dirty="0" sz="2600" spc="-5">
                <a:latin typeface="Perpetua"/>
                <a:cs typeface="Perpetua"/>
              </a:rPr>
              <a:t>”</a:t>
            </a:r>
            <a:endParaRPr sz="2600">
              <a:latin typeface="Perpetua"/>
              <a:cs typeface="Perpetua"/>
            </a:endParaRPr>
          </a:p>
          <a:p>
            <a:pPr lvl="1" marL="754380" marR="5080" indent="-28511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754380" algn="l"/>
                <a:tab pos="755015" algn="l"/>
              </a:tabLst>
            </a:pPr>
            <a:r>
              <a:rPr dirty="0" sz="2400">
                <a:latin typeface="Perpetua"/>
                <a:cs typeface="Perpetua"/>
              </a:rPr>
              <a:t>folding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along</a:t>
            </a:r>
            <a:r>
              <a:rPr dirty="0" sz="2400" spc="-40">
                <a:latin typeface="Perpetua"/>
                <a:cs typeface="Perpetua"/>
              </a:rPr>
              <a:t> </a:t>
            </a:r>
            <a:r>
              <a:rPr dirty="0" sz="2400" spc="15">
                <a:latin typeface="Perpetua"/>
                <a:cs typeface="Perpetua"/>
              </a:rPr>
              <a:t>short</a:t>
            </a:r>
            <a:r>
              <a:rPr dirty="0" sz="2400" spc="-4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sections </a:t>
            </a:r>
            <a:r>
              <a:rPr dirty="0" sz="2400" spc="-5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of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polypeptide</a:t>
            </a:r>
            <a:endParaRPr sz="2400">
              <a:latin typeface="Perpetua"/>
              <a:cs typeface="Perpetua"/>
            </a:endParaRPr>
          </a:p>
          <a:p>
            <a:pPr lvl="2" marL="1097280" indent="-229235">
              <a:lnSpc>
                <a:spcPct val="100000"/>
              </a:lnSpc>
              <a:spcBef>
                <a:spcPts val="459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97915" algn="l"/>
              </a:tabLst>
            </a:pPr>
            <a:r>
              <a:rPr dirty="0" sz="2000" spc="-5">
                <a:latin typeface="Perpetua"/>
                <a:cs typeface="Perpetua"/>
              </a:rPr>
              <a:t>interaction</a:t>
            </a:r>
            <a:r>
              <a:rPr dirty="0" sz="2000">
                <a:latin typeface="Perpetua"/>
                <a:cs typeface="Perpetua"/>
              </a:rPr>
              <a:t> </a:t>
            </a:r>
            <a:r>
              <a:rPr dirty="0" sz="2000" spc="-10">
                <a:latin typeface="Perpetua"/>
                <a:cs typeface="Perpetua"/>
              </a:rPr>
              <a:t>between </a:t>
            </a:r>
            <a:r>
              <a:rPr dirty="0" sz="2000" spc="-5">
                <a:latin typeface="Perpetua"/>
                <a:cs typeface="Perpetua"/>
              </a:rPr>
              <a:t>adjacent</a:t>
            </a:r>
            <a:endParaRPr sz="2000">
              <a:latin typeface="Perpetua"/>
              <a:cs typeface="Perpetua"/>
            </a:endParaRPr>
          </a:p>
          <a:p>
            <a:pPr marL="1097280">
              <a:lnSpc>
                <a:spcPct val="100000"/>
              </a:lnSpc>
            </a:pPr>
            <a:r>
              <a:rPr dirty="0" sz="2000" spc="-5">
                <a:latin typeface="Perpetua"/>
                <a:cs typeface="Perpetua"/>
              </a:rPr>
              <a:t>amino</a:t>
            </a:r>
            <a:r>
              <a:rPr dirty="0" sz="2000" spc="-55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acids</a:t>
            </a:r>
            <a:endParaRPr sz="2000">
              <a:latin typeface="Perpetua"/>
              <a:cs typeface="Perpetua"/>
            </a:endParaRPr>
          </a:p>
          <a:p>
            <a:pPr lvl="2" marL="1097280" marR="1065530" indent="-228600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97915" algn="l"/>
              </a:tabLst>
            </a:pPr>
            <a:r>
              <a:rPr dirty="0" u="sng" sz="20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H</a:t>
            </a:r>
            <a:r>
              <a:rPr dirty="0" u="sng" sz="2000" spc="-3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0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bonds</a:t>
            </a:r>
            <a:r>
              <a:rPr dirty="0" sz="2000" spc="-35">
                <a:solidFill>
                  <a:srgbClr val="CC0000"/>
                </a:solidFill>
                <a:latin typeface="Perpetua"/>
                <a:cs typeface="Perpetua"/>
              </a:rPr>
              <a:t> </a:t>
            </a:r>
            <a:r>
              <a:rPr dirty="0" sz="2000" spc="-10">
                <a:latin typeface="Perpetua"/>
                <a:cs typeface="Perpetua"/>
              </a:rPr>
              <a:t>between </a:t>
            </a:r>
            <a:r>
              <a:rPr dirty="0" sz="2000" spc="-434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backbones</a:t>
            </a:r>
            <a:r>
              <a:rPr dirty="0" sz="2000" spc="-55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(O:H)</a:t>
            </a:r>
            <a:endParaRPr sz="2000">
              <a:latin typeface="Perpetua"/>
              <a:cs typeface="Perpetua"/>
            </a:endParaRPr>
          </a:p>
          <a:p>
            <a:pPr lvl="2" marL="1097280" indent="-229235">
              <a:lnSpc>
                <a:spcPct val="100000"/>
              </a:lnSpc>
              <a:spcBef>
                <a:spcPts val="470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97915" algn="l"/>
              </a:tabLst>
            </a:pPr>
            <a:r>
              <a:rPr dirty="0" sz="2000">
                <a:latin typeface="Symbol"/>
                <a:cs typeface="Symbol"/>
              </a:rPr>
              <a:t></a:t>
            </a:r>
            <a:r>
              <a:rPr dirty="0" sz="2000">
                <a:latin typeface="Perpetua"/>
                <a:cs typeface="Perpetua"/>
              </a:rPr>
              <a:t>-helix</a:t>
            </a:r>
            <a:endParaRPr sz="2000">
              <a:latin typeface="Perpetua"/>
              <a:cs typeface="Perpetua"/>
            </a:endParaRPr>
          </a:p>
          <a:p>
            <a:pPr lvl="2" marL="1097280" indent="-229235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97915" algn="l"/>
              </a:tabLst>
            </a:pPr>
            <a:r>
              <a:rPr dirty="0" sz="2000" spc="-5">
                <a:latin typeface="Symbol"/>
                <a:cs typeface="Symbol"/>
              </a:rPr>
              <a:t></a:t>
            </a:r>
            <a:r>
              <a:rPr dirty="0" sz="2000" spc="-5">
                <a:latin typeface="Perpetua"/>
                <a:cs typeface="Perpetua"/>
              </a:rPr>
              <a:t>-pleated</a:t>
            </a:r>
            <a:r>
              <a:rPr dirty="0" sz="2000" spc="-60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sheet</a:t>
            </a:r>
            <a:endParaRPr sz="2000">
              <a:latin typeface="Perpetua"/>
              <a:cs typeface="Perpetua"/>
            </a:endParaRPr>
          </a:p>
          <a:p>
            <a:pPr lvl="2" marL="1097280" marR="83185" indent="-228600">
              <a:lnSpc>
                <a:spcPct val="100000"/>
              </a:lnSpc>
              <a:spcBef>
                <a:spcPts val="340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97915" algn="l"/>
              </a:tabLst>
            </a:pPr>
            <a:r>
              <a:rPr dirty="0" sz="2000" spc="-10">
                <a:latin typeface="Perpetua"/>
                <a:cs typeface="Perpetua"/>
              </a:rPr>
              <a:t>Fibrous </a:t>
            </a:r>
            <a:r>
              <a:rPr dirty="0" sz="2000" spc="-5">
                <a:latin typeface="Perpetua"/>
                <a:cs typeface="Perpetua"/>
              </a:rPr>
              <a:t>proteins </a:t>
            </a:r>
            <a:r>
              <a:rPr dirty="0" sz="2000">
                <a:latin typeface="Perpetua"/>
                <a:cs typeface="Perpetua"/>
              </a:rPr>
              <a:t>– </a:t>
            </a:r>
            <a:r>
              <a:rPr dirty="0" sz="2000" spc="-15">
                <a:latin typeface="Perpetua"/>
                <a:cs typeface="Perpetua"/>
              </a:rPr>
              <a:t>only </a:t>
            </a:r>
            <a:r>
              <a:rPr dirty="0" sz="2000" spc="-25">
                <a:latin typeface="Perpetua"/>
                <a:cs typeface="Perpetua"/>
              </a:rPr>
              <a:t>have </a:t>
            </a:r>
            <a:r>
              <a:rPr dirty="0" sz="2000" spc="-440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secondary </a:t>
            </a:r>
            <a:r>
              <a:rPr dirty="0" sz="2000">
                <a:latin typeface="Perpetua"/>
                <a:cs typeface="Perpetua"/>
              </a:rPr>
              <a:t>structure</a:t>
            </a:r>
            <a:endParaRPr sz="2000">
              <a:latin typeface="Perpetua"/>
              <a:cs typeface="Perpetua"/>
            </a:endParaRPr>
          </a:p>
          <a:p>
            <a:pPr lvl="3" marL="1370330" indent="-229235">
              <a:lnSpc>
                <a:spcPct val="100000"/>
              </a:lnSpc>
              <a:spcBef>
                <a:spcPts val="395"/>
              </a:spcBef>
              <a:buClr>
                <a:srgbClr val="A18E6A"/>
              </a:buClr>
              <a:buSzPct val="80000"/>
              <a:buFont typeface="Wingdings 2"/>
              <a:buChar char=""/>
              <a:tabLst>
                <a:tab pos="1370965" algn="l"/>
              </a:tabLst>
            </a:pPr>
            <a:r>
              <a:rPr dirty="0" sz="2000" spc="-10">
                <a:latin typeface="Perpetua"/>
                <a:cs typeface="Perpetua"/>
              </a:rPr>
              <a:t>Keratin</a:t>
            </a:r>
            <a:endParaRPr sz="2000">
              <a:latin typeface="Perpetua"/>
              <a:cs typeface="Perpetua"/>
            </a:endParaRPr>
          </a:p>
          <a:p>
            <a:pPr lvl="3" marL="1370330" indent="-229235">
              <a:lnSpc>
                <a:spcPct val="100000"/>
              </a:lnSpc>
              <a:spcBef>
                <a:spcPts val="409"/>
              </a:spcBef>
              <a:buClr>
                <a:srgbClr val="A18E6A"/>
              </a:buClr>
              <a:buSzPct val="80000"/>
              <a:buFont typeface="Wingdings 2"/>
              <a:buChar char=""/>
              <a:tabLst>
                <a:tab pos="1370965" algn="l"/>
              </a:tabLst>
            </a:pPr>
            <a:r>
              <a:rPr dirty="0" sz="2000">
                <a:latin typeface="Perpetua"/>
                <a:cs typeface="Perpetua"/>
              </a:rPr>
              <a:t>Silk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53689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"/>
              <a:t>Secondary</a:t>
            </a:r>
            <a:r>
              <a:rPr dirty="0" spc="-45"/>
              <a:t> </a:t>
            </a:r>
            <a:r>
              <a:rPr dirty="0"/>
              <a:t>(2°)</a:t>
            </a:r>
            <a:r>
              <a:rPr dirty="0" spc="-25"/>
              <a:t> </a:t>
            </a:r>
            <a:r>
              <a:rPr dirty="0" spc="-5"/>
              <a:t>structure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9700" y="1435691"/>
            <a:ext cx="6326505" cy="4752340"/>
            <a:chOff x="1409700" y="1435691"/>
            <a:chExt cx="6326505" cy="4752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4083" y="1459991"/>
              <a:ext cx="6301740" cy="4727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700" y="1435691"/>
              <a:ext cx="6298747" cy="47243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345435"/>
            <a:ext cx="4571999" cy="39898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171" y="361645"/>
            <a:ext cx="46996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Tertiary</a:t>
            </a:r>
            <a:r>
              <a:rPr dirty="0" spc="-35"/>
              <a:t> </a:t>
            </a:r>
            <a:r>
              <a:rPr dirty="0"/>
              <a:t>(3°)</a:t>
            </a:r>
            <a:r>
              <a:rPr dirty="0" spc="-30"/>
              <a:t> </a:t>
            </a:r>
            <a:r>
              <a:rPr dirty="0" spc="-5"/>
              <a:t>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215" y="1076036"/>
            <a:ext cx="5547360" cy="540639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53695" algn="l"/>
                <a:tab pos="354965" algn="l"/>
              </a:tabLst>
            </a:pPr>
            <a:r>
              <a:rPr dirty="0" sz="2600">
                <a:latin typeface="Perpetua"/>
                <a:cs typeface="Perpetua"/>
              </a:rPr>
              <a:t>“</a:t>
            </a:r>
            <a:r>
              <a:rPr dirty="0" u="sng" sz="26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Whole</a:t>
            </a:r>
            <a:r>
              <a:rPr dirty="0" u="sng" sz="2600" spc="-3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6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molecule</a:t>
            </a:r>
            <a:r>
              <a:rPr dirty="0" u="sng" sz="2600" spc="-1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6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folding</a:t>
            </a:r>
            <a:r>
              <a:rPr dirty="0" sz="2600" spc="-5">
                <a:latin typeface="Perpetua"/>
                <a:cs typeface="Perpetua"/>
              </a:rPr>
              <a:t>”</a:t>
            </a:r>
            <a:endParaRPr sz="2600">
              <a:latin typeface="Perpetua"/>
              <a:cs typeface="Perpetua"/>
            </a:endParaRPr>
          </a:p>
          <a:p>
            <a:pPr lvl="1" marL="629920" marR="5080" indent="-343535">
              <a:lnSpc>
                <a:spcPts val="2740"/>
              </a:lnSpc>
              <a:spcBef>
                <a:spcPts val="49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629920" algn="l"/>
                <a:tab pos="630555" algn="l"/>
              </a:tabLst>
            </a:pPr>
            <a:r>
              <a:rPr dirty="0" sz="2400" spc="-10" b="1">
                <a:latin typeface="Perpetua"/>
                <a:cs typeface="Perpetua"/>
              </a:rPr>
              <a:t>created </a:t>
            </a:r>
            <a:r>
              <a:rPr dirty="0" sz="2400" spc="-15" b="1">
                <a:latin typeface="Perpetua"/>
                <a:cs typeface="Perpetua"/>
              </a:rPr>
              <a:t>when </a:t>
            </a:r>
            <a:r>
              <a:rPr dirty="0" sz="2400" spc="-5" b="1">
                <a:latin typeface="Perpetua"/>
                <a:cs typeface="Perpetua"/>
              </a:rPr>
              <a:t>the </a:t>
            </a:r>
            <a:r>
              <a:rPr dirty="0" sz="2400" b="1">
                <a:latin typeface="Perpetua"/>
                <a:cs typeface="Perpetua"/>
              </a:rPr>
              <a:t>secondary </a:t>
            </a:r>
            <a:r>
              <a:rPr dirty="0" sz="2400" spc="5" b="1">
                <a:latin typeface="Perpetua"/>
                <a:cs typeface="Perpetua"/>
              </a:rPr>
              <a:t>structure </a:t>
            </a:r>
            <a:r>
              <a:rPr dirty="0" sz="2400" spc="-530" b="1">
                <a:latin typeface="Perpetua"/>
                <a:cs typeface="Perpetua"/>
              </a:rPr>
              <a:t> </a:t>
            </a:r>
            <a:r>
              <a:rPr dirty="0" sz="2400" b="1">
                <a:latin typeface="Perpetua"/>
                <a:cs typeface="Perpetua"/>
              </a:rPr>
              <a:t>fold and </a:t>
            </a:r>
            <a:r>
              <a:rPr dirty="0" sz="2400" spc="15" b="1">
                <a:latin typeface="Perpetua"/>
                <a:cs typeface="Perpetua"/>
              </a:rPr>
              <a:t>form </a:t>
            </a:r>
            <a:r>
              <a:rPr dirty="0" sz="2400" spc="-5" b="1">
                <a:latin typeface="Perpetua"/>
                <a:cs typeface="Perpetua"/>
              </a:rPr>
              <a:t>bonds </a:t>
            </a:r>
            <a:r>
              <a:rPr dirty="0" sz="2400" b="1">
                <a:latin typeface="Perpetua"/>
                <a:cs typeface="Perpetua"/>
              </a:rPr>
              <a:t>to </a:t>
            </a:r>
            <a:r>
              <a:rPr dirty="0" sz="2400" spc="-10" b="1">
                <a:latin typeface="Perpetua"/>
                <a:cs typeface="Perpetua"/>
              </a:rPr>
              <a:t>stabilize </a:t>
            </a:r>
            <a:r>
              <a:rPr dirty="0" sz="2400" b="1">
                <a:latin typeface="Perpetua"/>
                <a:cs typeface="Perpetua"/>
              </a:rPr>
              <a:t>the </a:t>
            </a:r>
            <a:r>
              <a:rPr dirty="0" sz="2400" spc="5" b="1">
                <a:latin typeface="Perpetua"/>
                <a:cs typeface="Perpetua"/>
              </a:rPr>
              <a:t> structure</a:t>
            </a:r>
            <a:r>
              <a:rPr dirty="0" sz="2400" spc="-25" b="1">
                <a:latin typeface="Perpetua"/>
                <a:cs typeface="Perpetua"/>
              </a:rPr>
              <a:t> </a:t>
            </a:r>
            <a:r>
              <a:rPr dirty="0" sz="2400" b="1">
                <a:latin typeface="Perpetua"/>
                <a:cs typeface="Perpetua"/>
              </a:rPr>
              <a:t>into</a:t>
            </a:r>
            <a:r>
              <a:rPr dirty="0" sz="2400" spc="-10" b="1">
                <a:latin typeface="Perpetua"/>
                <a:cs typeface="Perpetua"/>
              </a:rPr>
              <a:t> </a:t>
            </a:r>
            <a:r>
              <a:rPr dirty="0" sz="2400" b="1">
                <a:latin typeface="Perpetua"/>
                <a:cs typeface="Perpetua"/>
              </a:rPr>
              <a:t>a</a:t>
            </a:r>
            <a:r>
              <a:rPr dirty="0" sz="2400" spc="-15" b="1">
                <a:latin typeface="Perpetua"/>
                <a:cs typeface="Perpetua"/>
              </a:rPr>
              <a:t> </a:t>
            </a:r>
            <a:r>
              <a:rPr dirty="0" sz="2400" b="1">
                <a:latin typeface="Perpetua"/>
                <a:cs typeface="Perpetua"/>
              </a:rPr>
              <a:t>unique</a:t>
            </a:r>
            <a:r>
              <a:rPr dirty="0" sz="2400" spc="-25" b="1">
                <a:latin typeface="Perpetua"/>
                <a:cs typeface="Perpetua"/>
              </a:rPr>
              <a:t> </a:t>
            </a:r>
            <a:r>
              <a:rPr dirty="0" sz="2400" spc="-10" b="1">
                <a:latin typeface="Perpetua"/>
                <a:cs typeface="Perpetua"/>
              </a:rPr>
              <a:t>shape</a:t>
            </a:r>
            <a:endParaRPr sz="2400">
              <a:latin typeface="Perpetua"/>
              <a:cs typeface="Perpetua"/>
            </a:endParaRPr>
          </a:p>
          <a:p>
            <a:pPr lvl="1" marL="629920" indent="-343535">
              <a:lnSpc>
                <a:spcPts val="2810"/>
              </a:lnSpc>
              <a:spcBef>
                <a:spcPts val="18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629920" algn="l"/>
                <a:tab pos="630555" algn="l"/>
              </a:tabLst>
            </a:pPr>
            <a:r>
              <a:rPr dirty="0" sz="2400" spc="5">
                <a:latin typeface="Perpetua"/>
                <a:cs typeface="Perpetua"/>
              </a:rPr>
              <a:t>determined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25">
                <a:latin typeface="Perpetua"/>
                <a:cs typeface="Perpetua"/>
              </a:rPr>
              <a:t>by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interactions</a:t>
            </a:r>
            <a:endParaRPr sz="2400">
              <a:latin typeface="Perpetua"/>
              <a:cs typeface="Perpetua"/>
            </a:endParaRPr>
          </a:p>
          <a:p>
            <a:pPr marL="629920">
              <a:lnSpc>
                <a:spcPts val="2810"/>
              </a:lnSpc>
            </a:pPr>
            <a:r>
              <a:rPr dirty="0" sz="2400" spc="-15">
                <a:latin typeface="Perpetua"/>
                <a:cs typeface="Perpetua"/>
              </a:rPr>
              <a:t>between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R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groups</a:t>
            </a:r>
            <a:endParaRPr sz="2400">
              <a:latin typeface="Perpetua"/>
              <a:cs typeface="Perpetua"/>
            </a:endParaRPr>
          </a:p>
          <a:p>
            <a:pPr lvl="2" marL="1029335" indent="-285750">
              <a:lnSpc>
                <a:spcPct val="100000"/>
              </a:lnSpc>
              <a:spcBef>
                <a:spcPts val="420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29335" algn="l"/>
                <a:tab pos="1029969" algn="l"/>
              </a:tabLst>
            </a:pPr>
            <a:r>
              <a:rPr dirty="0" sz="2000" spc="-5">
                <a:latin typeface="Perpetua"/>
                <a:cs typeface="Perpetua"/>
              </a:rPr>
              <a:t>Hydrophobic</a:t>
            </a:r>
            <a:r>
              <a:rPr dirty="0" sz="2000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interactions</a:t>
            </a:r>
            <a:endParaRPr sz="2000">
              <a:latin typeface="Perpetua"/>
              <a:cs typeface="Perpetua"/>
            </a:endParaRPr>
          </a:p>
          <a:p>
            <a:pPr lvl="2" marL="1029335" marR="3008630" indent="-285115">
              <a:lnSpc>
                <a:spcPct val="100000"/>
              </a:lnSpc>
              <a:spcBef>
                <a:spcPts val="400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29335" algn="l"/>
                <a:tab pos="1029969" algn="l"/>
              </a:tabLst>
            </a:pPr>
            <a:r>
              <a:rPr dirty="0" sz="2000" spc="-5">
                <a:latin typeface="Perpetua"/>
                <a:cs typeface="Perpetua"/>
              </a:rPr>
              <a:t>anchored </a:t>
            </a:r>
            <a:r>
              <a:rPr dirty="0" sz="2000" spc="-20">
                <a:latin typeface="Perpetua"/>
                <a:cs typeface="Perpetua"/>
              </a:rPr>
              <a:t>by </a:t>
            </a:r>
            <a:r>
              <a:rPr dirty="0" sz="2000" spc="-15">
                <a:solidFill>
                  <a:srgbClr val="CC0000"/>
                </a:solidFill>
                <a:latin typeface="Perpetua"/>
                <a:cs typeface="Perpetua"/>
              </a:rPr>
              <a:t> </a:t>
            </a:r>
            <a:r>
              <a:rPr dirty="0" u="sng" sz="20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disulfide</a:t>
            </a:r>
            <a:r>
              <a:rPr dirty="0" u="sng" sz="2000" spc="-4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00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bridges</a:t>
            </a:r>
            <a:endParaRPr sz="2000">
              <a:latin typeface="Perpetua"/>
              <a:cs typeface="Perpetua"/>
            </a:endParaRPr>
          </a:p>
          <a:p>
            <a:pPr lvl="2" marL="1029335" indent="-285750">
              <a:lnSpc>
                <a:spcPct val="100000"/>
              </a:lnSpc>
              <a:spcBef>
                <a:spcPts val="409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29335" algn="l"/>
                <a:tab pos="1029969" algn="l"/>
              </a:tabLst>
            </a:pPr>
            <a:r>
              <a:rPr dirty="0" sz="2000" spc="-5">
                <a:latin typeface="Perpetua"/>
                <a:cs typeface="Perpetua"/>
              </a:rPr>
              <a:t>Ionic</a:t>
            </a:r>
            <a:r>
              <a:rPr dirty="0" sz="2000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Bonds</a:t>
            </a:r>
            <a:r>
              <a:rPr dirty="0" sz="2000">
                <a:latin typeface="Perpetua"/>
                <a:cs typeface="Perpetua"/>
              </a:rPr>
              <a:t> </a:t>
            </a:r>
            <a:r>
              <a:rPr dirty="0" sz="2000" spc="-10">
                <a:latin typeface="Perpetua"/>
                <a:cs typeface="Perpetua"/>
              </a:rPr>
              <a:t>between</a:t>
            </a:r>
            <a:r>
              <a:rPr dirty="0" sz="2000" spc="-15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R</a:t>
            </a:r>
            <a:r>
              <a:rPr dirty="0" sz="2000" spc="-25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groups</a:t>
            </a:r>
            <a:endParaRPr sz="2000">
              <a:latin typeface="Perpetua"/>
              <a:cs typeface="Perpetua"/>
            </a:endParaRPr>
          </a:p>
          <a:p>
            <a:pPr lvl="2" marL="1029335" indent="-285750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29335" algn="l"/>
                <a:tab pos="1029969" algn="l"/>
              </a:tabLst>
            </a:pPr>
            <a:r>
              <a:rPr dirty="0" sz="2000" spc="-5">
                <a:latin typeface="Perpetua"/>
                <a:cs typeface="Perpetua"/>
              </a:rPr>
              <a:t>Hydrogen</a:t>
            </a:r>
            <a:r>
              <a:rPr dirty="0" sz="2000" spc="-10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bonds</a:t>
            </a:r>
            <a:r>
              <a:rPr dirty="0" sz="2000" spc="-15">
                <a:latin typeface="Perpetua"/>
                <a:cs typeface="Perpetua"/>
              </a:rPr>
              <a:t> </a:t>
            </a:r>
            <a:r>
              <a:rPr dirty="0" sz="2000" spc="-10">
                <a:latin typeface="Perpetua"/>
                <a:cs typeface="Perpetua"/>
              </a:rPr>
              <a:t>between</a:t>
            </a:r>
            <a:r>
              <a:rPr dirty="0" sz="2000" spc="-15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backbones</a:t>
            </a:r>
            <a:endParaRPr sz="2000">
              <a:latin typeface="Perpetua"/>
              <a:cs typeface="Perpetua"/>
            </a:endParaRPr>
          </a:p>
          <a:p>
            <a:pPr lvl="2" marL="1029335" indent="-285750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29335" algn="l"/>
                <a:tab pos="1029969" algn="l"/>
              </a:tabLst>
            </a:pPr>
            <a:r>
              <a:rPr dirty="0" sz="2000" spc="-185">
                <a:latin typeface="Perpetua"/>
                <a:cs typeface="Perpetua"/>
              </a:rPr>
              <a:t>V</a:t>
            </a:r>
            <a:r>
              <a:rPr dirty="0" sz="2000" spc="-5">
                <a:latin typeface="Perpetua"/>
                <a:cs typeface="Perpetua"/>
              </a:rPr>
              <a:t>a</a:t>
            </a:r>
            <a:r>
              <a:rPr dirty="0" sz="2000">
                <a:latin typeface="Perpetua"/>
                <a:cs typeface="Perpetua"/>
              </a:rPr>
              <a:t>n</a:t>
            </a:r>
            <a:r>
              <a:rPr dirty="0" sz="2000" spc="-15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der</a:t>
            </a:r>
            <a:r>
              <a:rPr dirty="0" sz="2000" spc="-254">
                <a:latin typeface="Perpetua"/>
                <a:cs typeface="Perpetua"/>
              </a:rPr>
              <a:t> </a:t>
            </a:r>
            <a:r>
              <a:rPr dirty="0" sz="2000" spc="-210">
                <a:latin typeface="Perpetua"/>
                <a:cs typeface="Perpetua"/>
              </a:rPr>
              <a:t>W</a:t>
            </a:r>
            <a:r>
              <a:rPr dirty="0" sz="2000" spc="-5">
                <a:latin typeface="Perpetua"/>
                <a:cs typeface="Perpetua"/>
              </a:rPr>
              <a:t>aal</a:t>
            </a:r>
            <a:r>
              <a:rPr dirty="0" sz="2000">
                <a:latin typeface="Perpetua"/>
                <a:cs typeface="Perpetua"/>
              </a:rPr>
              <a:t>s</a:t>
            </a:r>
            <a:r>
              <a:rPr dirty="0" sz="2000" spc="-25">
                <a:latin typeface="Perpetua"/>
                <a:cs typeface="Perpetua"/>
              </a:rPr>
              <a:t> </a:t>
            </a:r>
            <a:r>
              <a:rPr dirty="0" sz="2000" spc="-70">
                <a:latin typeface="Perpetua"/>
                <a:cs typeface="Perpetua"/>
              </a:rPr>
              <a:t>F</a:t>
            </a:r>
            <a:r>
              <a:rPr dirty="0" sz="2000">
                <a:latin typeface="Perpetua"/>
                <a:cs typeface="Perpetua"/>
              </a:rPr>
              <a:t>o</a:t>
            </a:r>
            <a:r>
              <a:rPr dirty="0" sz="2000" spc="-15">
                <a:latin typeface="Perpetua"/>
                <a:cs typeface="Perpetua"/>
              </a:rPr>
              <a:t>r</a:t>
            </a:r>
            <a:r>
              <a:rPr dirty="0" sz="2000">
                <a:latin typeface="Perpetua"/>
                <a:cs typeface="Perpetua"/>
              </a:rPr>
              <a:t>ce</a:t>
            </a:r>
            <a:r>
              <a:rPr dirty="0" sz="2000">
                <a:latin typeface="Perpetua"/>
                <a:cs typeface="Perpetua"/>
              </a:rPr>
              <a:t> </a:t>
            </a:r>
            <a:r>
              <a:rPr dirty="0" sz="2000" spc="5">
                <a:latin typeface="Perpetua"/>
                <a:cs typeface="Perpetua"/>
              </a:rPr>
              <a:t>(</a:t>
            </a:r>
            <a:r>
              <a:rPr dirty="0" sz="2000" spc="-35">
                <a:latin typeface="Perpetua"/>
                <a:cs typeface="Perpetua"/>
              </a:rPr>
              <a:t>v</a:t>
            </a:r>
            <a:r>
              <a:rPr dirty="0" sz="2000">
                <a:latin typeface="Perpetua"/>
                <a:cs typeface="Perpetua"/>
              </a:rPr>
              <a:t>elc</a:t>
            </a:r>
            <a:r>
              <a:rPr dirty="0" sz="2000" spc="-35">
                <a:latin typeface="Perpetua"/>
                <a:cs typeface="Perpetua"/>
              </a:rPr>
              <a:t>r</a:t>
            </a:r>
            <a:r>
              <a:rPr dirty="0" sz="2000" spc="-10">
                <a:latin typeface="Perpetua"/>
                <a:cs typeface="Perpetua"/>
              </a:rPr>
              <a:t>o</a:t>
            </a:r>
            <a:r>
              <a:rPr dirty="0" sz="2000">
                <a:latin typeface="Perpetua"/>
                <a:cs typeface="Perpetua"/>
              </a:rPr>
              <a:t>)</a:t>
            </a:r>
            <a:endParaRPr sz="2000">
              <a:latin typeface="Perpetua"/>
              <a:cs typeface="Perpetua"/>
            </a:endParaRPr>
          </a:p>
          <a:p>
            <a:pPr lvl="3" marL="1303655" indent="-285750">
              <a:lnSpc>
                <a:spcPct val="100000"/>
              </a:lnSpc>
              <a:spcBef>
                <a:spcPts val="409"/>
              </a:spcBef>
              <a:buClr>
                <a:srgbClr val="A18E6A"/>
              </a:buClr>
              <a:buSzPct val="80000"/>
              <a:buFont typeface="Wingdings 2"/>
              <a:buChar char=""/>
              <a:tabLst>
                <a:tab pos="1303655" algn="l"/>
                <a:tab pos="1304290" algn="l"/>
              </a:tabLst>
            </a:pPr>
            <a:r>
              <a:rPr dirty="0" sz="2000" spc="-5">
                <a:latin typeface="Perpetua"/>
                <a:cs typeface="Perpetua"/>
              </a:rPr>
              <a:t>Globular</a:t>
            </a:r>
            <a:r>
              <a:rPr dirty="0" sz="2000" spc="-35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(spherical)</a:t>
            </a:r>
            <a:r>
              <a:rPr dirty="0" sz="2000" spc="-15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proteins</a:t>
            </a:r>
            <a:r>
              <a:rPr dirty="0" sz="2000" spc="15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–</a:t>
            </a:r>
            <a:r>
              <a:rPr dirty="0" sz="2000" spc="-15">
                <a:latin typeface="Perpetua"/>
                <a:cs typeface="Perpetua"/>
              </a:rPr>
              <a:t> </a:t>
            </a:r>
            <a:r>
              <a:rPr dirty="0" sz="2000" spc="-25">
                <a:latin typeface="Perpetua"/>
                <a:cs typeface="Perpetua"/>
              </a:rPr>
              <a:t>have</a:t>
            </a:r>
            <a:r>
              <a:rPr dirty="0" sz="2000" spc="-20">
                <a:latin typeface="Perpetua"/>
                <a:cs typeface="Perpetua"/>
              </a:rPr>
              <a:t> </a:t>
            </a:r>
            <a:r>
              <a:rPr dirty="0" sz="2000" spc="10">
                <a:latin typeface="Perpetua"/>
                <a:cs typeface="Perpetua"/>
              </a:rPr>
              <a:t>tertiary</a:t>
            </a:r>
            <a:endParaRPr sz="2000">
              <a:latin typeface="Perpetua"/>
              <a:cs typeface="Perpetua"/>
            </a:endParaRPr>
          </a:p>
          <a:p>
            <a:pPr algn="r" marR="3397250">
              <a:lnSpc>
                <a:spcPct val="100000"/>
              </a:lnSpc>
            </a:pPr>
            <a:r>
              <a:rPr dirty="0" sz="2000">
                <a:latin typeface="Perpetua"/>
                <a:cs typeface="Perpetua"/>
              </a:rPr>
              <a:t>structure</a:t>
            </a:r>
            <a:endParaRPr sz="2000">
              <a:latin typeface="Perpetua"/>
              <a:cs typeface="Perpetua"/>
            </a:endParaRPr>
          </a:p>
          <a:p>
            <a:pPr algn="r" lvl="4" marL="228600" marR="3382645" indent="-228600">
              <a:lnSpc>
                <a:spcPct val="100000"/>
              </a:lnSpc>
              <a:spcBef>
                <a:spcPts val="395"/>
              </a:spcBef>
              <a:buClr>
                <a:srgbClr val="A18E6A"/>
              </a:buClr>
              <a:buSzPct val="80000"/>
              <a:buFont typeface="Wingdings 2"/>
              <a:buChar char=""/>
              <a:tabLst>
                <a:tab pos="228600" algn="l"/>
              </a:tabLst>
            </a:pPr>
            <a:r>
              <a:rPr dirty="0" sz="2000">
                <a:latin typeface="Perpetua"/>
                <a:cs typeface="Perpetua"/>
              </a:rPr>
              <a:t>enzymes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293319"/>
            <a:ext cx="54844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Quaternary (4°)</a:t>
            </a:r>
            <a:r>
              <a:rPr dirty="0"/>
              <a:t> </a:t>
            </a:r>
            <a:r>
              <a:rPr dirty="0" spc="-5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720" y="945007"/>
            <a:ext cx="7825740" cy="171323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353695" marR="5080" indent="-341630">
              <a:lnSpc>
                <a:spcPts val="2960"/>
              </a:lnSpc>
              <a:spcBef>
                <a:spcPts val="33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53695" algn="l"/>
                <a:tab pos="354330" algn="l"/>
              </a:tabLst>
            </a:pPr>
            <a:r>
              <a:rPr dirty="0" sz="2600" spc="-25" b="1">
                <a:latin typeface="Perpetua"/>
                <a:cs typeface="Perpetua"/>
              </a:rPr>
              <a:t>two</a:t>
            </a:r>
            <a:r>
              <a:rPr dirty="0" sz="2600" b="1">
                <a:latin typeface="Perpetua"/>
                <a:cs typeface="Perpetua"/>
              </a:rPr>
              <a:t> or</a:t>
            </a:r>
            <a:r>
              <a:rPr dirty="0" sz="2600" spc="-10" b="1">
                <a:latin typeface="Perpetua"/>
                <a:cs typeface="Perpetua"/>
              </a:rPr>
              <a:t> </a:t>
            </a:r>
            <a:r>
              <a:rPr dirty="0" sz="2600" b="1">
                <a:latin typeface="Perpetua"/>
                <a:cs typeface="Perpetua"/>
              </a:rPr>
              <a:t>more</a:t>
            </a:r>
            <a:r>
              <a:rPr dirty="0" sz="2600" spc="5" b="1">
                <a:latin typeface="Perpetua"/>
                <a:cs typeface="Perpetua"/>
              </a:rPr>
              <a:t> </a:t>
            </a:r>
            <a:r>
              <a:rPr dirty="0" sz="2600" spc="10" b="1">
                <a:latin typeface="Perpetua"/>
                <a:cs typeface="Perpetua"/>
              </a:rPr>
              <a:t>tertiary</a:t>
            </a:r>
            <a:r>
              <a:rPr dirty="0" sz="2600" spc="5" b="1">
                <a:latin typeface="Perpetua"/>
                <a:cs typeface="Perpetua"/>
              </a:rPr>
              <a:t> </a:t>
            </a:r>
            <a:r>
              <a:rPr dirty="0" sz="2600" b="1">
                <a:latin typeface="Perpetua"/>
                <a:cs typeface="Perpetua"/>
              </a:rPr>
              <a:t>folded</a:t>
            </a:r>
            <a:r>
              <a:rPr dirty="0" sz="2600" spc="-5" b="1">
                <a:latin typeface="Perpetua"/>
                <a:cs typeface="Perpetua"/>
              </a:rPr>
              <a:t> </a:t>
            </a:r>
            <a:r>
              <a:rPr dirty="0" sz="2600" b="1">
                <a:latin typeface="Perpetua"/>
                <a:cs typeface="Perpetua"/>
              </a:rPr>
              <a:t>peptide </a:t>
            </a:r>
            <a:r>
              <a:rPr dirty="0" sz="2600" spc="-10" b="1">
                <a:latin typeface="Perpetua"/>
                <a:cs typeface="Perpetua"/>
              </a:rPr>
              <a:t>subunits</a:t>
            </a:r>
            <a:r>
              <a:rPr dirty="0" sz="2600" spc="15" b="1">
                <a:latin typeface="Perpetua"/>
                <a:cs typeface="Perpetua"/>
              </a:rPr>
              <a:t> </a:t>
            </a:r>
            <a:r>
              <a:rPr dirty="0" sz="2600" b="1">
                <a:latin typeface="Perpetua"/>
                <a:cs typeface="Perpetua"/>
              </a:rPr>
              <a:t>bonded </a:t>
            </a:r>
            <a:r>
              <a:rPr dirty="0" sz="2600" spc="-570" b="1">
                <a:latin typeface="Perpetua"/>
                <a:cs typeface="Perpetua"/>
              </a:rPr>
              <a:t> </a:t>
            </a:r>
            <a:r>
              <a:rPr dirty="0" sz="2600" spc="-5" b="1">
                <a:latin typeface="Perpetua"/>
                <a:cs typeface="Perpetua"/>
              </a:rPr>
              <a:t>together</a:t>
            </a:r>
            <a:r>
              <a:rPr dirty="0" sz="2600" spc="-20" b="1">
                <a:latin typeface="Perpetua"/>
                <a:cs typeface="Perpetua"/>
              </a:rPr>
              <a:t> </a:t>
            </a:r>
            <a:r>
              <a:rPr dirty="0" sz="2600" b="1">
                <a:latin typeface="Perpetua"/>
                <a:cs typeface="Perpetua"/>
              </a:rPr>
              <a:t>to </a:t>
            </a:r>
            <a:r>
              <a:rPr dirty="0" sz="2600" spc="-15" b="1">
                <a:latin typeface="Perpetua"/>
                <a:cs typeface="Perpetua"/>
              </a:rPr>
              <a:t>make</a:t>
            </a:r>
            <a:r>
              <a:rPr dirty="0" sz="2600" b="1">
                <a:latin typeface="Perpetua"/>
                <a:cs typeface="Perpetua"/>
              </a:rPr>
              <a:t> a functional protein</a:t>
            </a:r>
            <a:endParaRPr sz="2600">
              <a:latin typeface="Perpetua"/>
              <a:cs typeface="Perpetua"/>
            </a:endParaRPr>
          </a:p>
          <a:p>
            <a:pPr lvl="1" marL="754380" indent="-285750">
              <a:lnSpc>
                <a:spcPct val="100000"/>
              </a:lnSpc>
              <a:spcBef>
                <a:spcPts val="500"/>
              </a:spcBef>
              <a:buClr>
                <a:srgbClr val="9B2C1F"/>
              </a:buClr>
              <a:buSzPct val="84615"/>
              <a:buFont typeface="Wingdings 2"/>
              <a:buChar char=""/>
              <a:tabLst>
                <a:tab pos="754380" algn="l"/>
                <a:tab pos="755015" algn="l"/>
              </a:tabLst>
            </a:pPr>
            <a:r>
              <a:rPr dirty="0" sz="2600" spc="-5">
                <a:latin typeface="Perpetua"/>
                <a:cs typeface="Perpetua"/>
              </a:rPr>
              <a:t>Hemoglobin</a:t>
            </a:r>
            <a:r>
              <a:rPr dirty="0" sz="2600">
                <a:latin typeface="Perpetua"/>
                <a:cs typeface="Perpetua"/>
              </a:rPr>
              <a:t> –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4 </a:t>
            </a:r>
            <a:r>
              <a:rPr dirty="0" sz="2600" spc="-10">
                <a:latin typeface="Perpetua"/>
                <a:cs typeface="Perpetua"/>
              </a:rPr>
              <a:t>polypeptides</a:t>
            </a:r>
            <a:endParaRPr sz="2600">
              <a:latin typeface="Perpetua"/>
              <a:cs typeface="Perpetua"/>
            </a:endParaRPr>
          </a:p>
          <a:p>
            <a:pPr lvl="1" marL="754380" indent="-285750">
              <a:lnSpc>
                <a:spcPct val="100000"/>
              </a:lnSpc>
              <a:spcBef>
                <a:spcPts val="6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754380" algn="l"/>
                <a:tab pos="755015" algn="l"/>
              </a:tabLst>
            </a:pPr>
            <a:r>
              <a:rPr dirty="0" sz="2400" spc="-5">
                <a:latin typeface="Perpetua"/>
                <a:cs typeface="Perpetua"/>
              </a:rPr>
              <a:t>Collagen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–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3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polypeptides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1940" y="6256426"/>
            <a:ext cx="190055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solidFill>
                  <a:srgbClr val="660066"/>
                </a:solidFill>
                <a:latin typeface="Arial"/>
                <a:cs typeface="Arial"/>
              </a:rPr>
              <a:t>h</a:t>
            </a:r>
            <a:r>
              <a:rPr dirty="0" sz="2600" spc="5" b="1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dirty="0" sz="2600" b="1">
                <a:solidFill>
                  <a:srgbClr val="660066"/>
                </a:solidFill>
                <a:latin typeface="Arial"/>
                <a:cs typeface="Arial"/>
              </a:rPr>
              <a:t>mo</a:t>
            </a:r>
            <a:r>
              <a:rPr dirty="0" sz="2600" spc="5" b="1">
                <a:solidFill>
                  <a:srgbClr val="660066"/>
                </a:solidFill>
                <a:latin typeface="Arial"/>
                <a:cs typeface="Arial"/>
              </a:rPr>
              <a:t>g</a:t>
            </a:r>
            <a:r>
              <a:rPr dirty="0" sz="2600" b="1">
                <a:solidFill>
                  <a:srgbClr val="660066"/>
                </a:solidFill>
                <a:latin typeface="Arial"/>
                <a:cs typeface="Arial"/>
              </a:rPr>
              <a:t>lob</a:t>
            </a:r>
            <a:r>
              <a:rPr dirty="0" sz="2600" spc="-15" b="1">
                <a:solidFill>
                  <a:srgbClr val="660066"/>
                </a:solidFill>
                <a:latin typeface="Arial"/>
                <a:cs typeface="Arial"/>
              </a:rPr>
              <a:t>i</a:t>
            </a:r>
            <a:r>
              <a:rPr dirty="0" sz="2600" b="1">
                <a:solidFill>
                  <a:srgbClr val="660066"/>
                </a:solidFill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524" y="5158638"/>
            <a:ext cx="2397125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2600" b="1">
                <a:solidFill>
                  <a:srgbClr val="660066"/>
                </a:solidFill>
                <a:latin typeface="Arial"/>
                <a:cs typeface="Arial"/>
              </a:rPr>
              <a:t>collagen</a:t>
            </a:r>
            <a:r>
              <a:rPr dirty="0" sz="2600" spc="720" b="1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dirty="0" sz="2600" spc="5" b="1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660066"/>
                </a:solidFill>
                <a:latin typeface="Arial"/>
                <a:cs typeface="Arial"/>
              </a:rPr>
              <a:t>skin</a:t>
            </a:r>
            <a:r>
              <a:rPr dirty="0" sz="2600" spc="-30" b="1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660066"/>
                </a:solidFill>
                <a:latin typeface="Arial"/>
                <a:cs typeface="Arial"/>
              </a:rPr>
              <a:t>&amp;</a:t>
            </a:r>
            <a:r>
              <a:rPr dirty="0" sz="2600" spc="-45" b="1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660066"/>
                </a:solidFill>
                <a:latin typeface="Arial"/>
                <a:cs typeface="Arial"/>
              </a:rPr>
              <a:t>tendons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2161" y="3534126"/>
            <a:ext cx="4274968" cy="272380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564614"/>
            <a:ext cx="3886200" cy="3292475"/>
            <a:chOff x="0" y="3564614"/>
            <a:chExt cx="3886200" cy="3292475"/>
          </a:xfrm>
        </p:grpSpPr>
        <p:sp>
          <p:nvSpPr>
            <p:cNvPr id="8" name="object 8"/>
            <p:cNvSpPr/>
            <p:nvPr/>
          </p:nvSpPr>
          <p:spPr>
            <a:xfrm>
              <a:off x="0" y="6216650"/>
              <a:ext cx="3584575" cy="640080"/>
            </a:xfrm>
            <a:custGeom>
              <a:avLst/>
              <a:gdLst/>
              <a:ahLst/>
              <a:cxnLst/>
              <a:rect l="l" t="t" r="r" b="b"/>
              <a:pathLst>
                <a:path w="3584575" h="640079">
                  <a:moveTo>
                    <a:pt x="358444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640080"/>
                  </a:lnTo>
                  <a:lnTo>
                    <a:pt x="3584448" y="640080"/>
                  </a:lnTo>
                  <a:lnTo>
                    <a:pt x="3584448" y="1270"/>
                  </a:lnTo>
                  <a:lnTo>
                    <a:pt x="3584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9023" y="3564614"/>
              <a:ext cx="1027129" cy="2619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36" y="1686994"/>
            <a:ext cx="7776209" cy="4998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53701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Protein </a:t>
            </a:r>
            <a:r>
              <a:rPr dirty="0" spc="-5"/>
              <a:t>structure</a:t>
            </a:r>
            <a:r>
              <a:rPr dirty="0" spc="-30"/>
              <a:t> (review)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0500" y="4567808"/>
            <a:ext cx="3168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CC0000"/>
                </a:solidFill>
                <a:latin typeface="Arial"/>
                <a:cs typeface="Arial"/>
              </a:rPr>
              <a:t>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0409" y="5558129"/>
            <a:ext cx="3168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dirty="0" sz="2400" b="1">
                <a:solidFill>
                  <a:srgbClr val="CC0000"/>
                </a:solidFill>
                <a:latin typeface="Arial"/>
                <a:cs typeface="Arial"/>
              </a:rPr>
              <a:t>°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1609" y="3453129"/>
            <a:ext cx="3168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dirty="0" sz="2400" b="1">
                <a:solidFill>
                  <a:srgbClr val="CC0000"/>
                </a:solidFill>
                <a:latin typeface="Arial"/>
                <a:cs typeface="Arial"/>
              </a:rPr>
              <a:t>°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3141" y="5959855"/>
            <a:ext cx="3168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C0000"/>
                </a:solidFill>
                <a:latin typeface="Arial"/>
                <a:cs typeface="Arial"/>
              </a:rPr>
              <a:t>4</a:t>
            </a:r>
            <a:r>
              <a:rPr dirty="0" sz="2400" b="1">
                <a:solidFill>
                  <a:srgbClr val="CC0000"/>
                </a:solidFill>
                <a:latin typeface="Arial"/>
                <a:cs typeface="Arial"/>
              </a:rPr>
              <a:t>°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4970779"/>
            <a:ext cx="2132330" cy="627380"/>
          </a:xfrm>
          <a:custGeom>
            <a:avLst/>
            <a:gdLst/>
            <a:ahLst/>
            <a:cxnLst/>
            <a:rect l="l" t="t" r="r" b="b"/>
            <a:pathLst>
              <a:path w="2132330" h="627379">
                <a:moveTo>
                  <a:pt x="0" y="627380"/>
                </a:moveTo>
                <a:lnTo>
                  <a:pt x="2132076" y="627380"/>
                </a:lnTo>
                <a:lnTo>
                  <a:pt x="2132076" y="0"/>
                </a:lnTo>
                <a:lnTo>
                  <a:pt x="0" y="0"/>
                </a:lnTo>
                <a:lnTo>
                  <a:pt x="0" y="627380"/>
                </a:lnTo>
                <a:close/>
              </a:path>
            </a:pathLst>
          </a:custGeom>
          <a:solidFill>
            <a:srgbClr val="FFCC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2400" y="4969509"/>
            <a:ext cx="2132330" cy="280670"/>
          </a:xfrm>
          <a:prstGeom prst="rect">
            <a:avLst/>
          </a:prstGeom>
          <a:solidFill>
            <a:srgbClr val="FFCC17"/>
          </a:solidFill>
        </p:spPr>
        <p:txBody>
          <a:bodyPr wrap="square" lIns="0" tIns="0" rIns="0" bIns="0" rtlCol="0" vert="horz">
            <a:spAutoFit/>
          </a:bodyPr>
          <a:lstStyle/>
          <a:p>
            <a:pPr marL="226060">
              <a:lnSpc>
                <a:spcPts val="2205"/>
              </a:lnSpc>
            </a:pPr>
            <a:r>
              <a:rPr dirty="0" sz="2200" spc="-5" b="1">
                <a:solidFill>
                  <a:srgbClr val="CC0000"/>
                </a:solidFill>
                <a:latin typeface="Arial"/>
                <a:cs typeface="Arial"/>
              </a:rPr>
              <a:t>aa</a:t>
            </a:r>
            <a:r>
              <a:rPr dirty="0" sz="2200" spc="-3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CC0000"/>
                </a:solidFill>
                <a:latin typeface="Arial"/>
                <a:cs typeface="Arial"/>
              </a:rPr>
              <a:t>sequence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8523" y="5249798"/>
            <a:ext cx="1678305" cy="29209"/>
          </a:xfrm>
          <a:custGeom>
            <a:avLst/>
            <a:gdLst/>
            <a:ahLst/>
            <a:cxnLst/>
            <a:rect l="l" t="t" r="r" b="b"/>
            <a:pathLst>
              <a:path w="1678305" h="29210">
                <a:moveTo>
                  <a:pt x="1677860" y="0"/>
                </a:moveTo>
                <a:lnTo>
                  <a:pt x="0" y="0"/>
                </a:lnTo>
                <a:lnTo>
                  <a:pt x="0" y="28956"/>
                </a:lnTo>
                <a:lnTo>
                  <a:pt x="1677860" y="28956"/>
                </a:lnTo>
                <a:lnTo>
                  <a:pt x="167786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2400" y="5278754"/>
            <a:ext cx="2132330" cy="320675"/>
          </a:xfrm>
          <a:prstGeom prst="rect">
            <a:avLst/>
          </a:prstGeom>
          <a:solidFill>
            <a:srgbClr val="FFCC17"/>
          </a:solidFill>
        </p:spPr>
        <p:txBody>
          <a:bodyPr wrap="square" lIns="0" tIns="0" rIns="0" bIns="0" rtlCol="0" vert="horz">
            <a:spAutoFit/>
          </a:bodyPr>
          <a:lstStyle/>
          <a:p>
            <a:pPr marL="108585">
              <a:lnSpc>
                <a:spcPts val="2105"/>
              </a:lnSpc>
            </a:pP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peptide bonds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34056" y="5998209"/>
            <a:ext cx="1409700" cy="629920"/>
          </a:xfrm>
          <a:custGeom>
            <a:avLst/>
            <a:gdLst/>
            <a:ahLst/>
            <a:cxnLst/>
            <a:rect l="l" t="t" r="r" b="b"/>
            <a:pathLst>
              <a:path w="1409700" h="629920">
                <a:moveTo>
                  <a:pt x="1409700" y="1270"/>
                </a:moveTo>
                <a:lnTo>
                  <a:pt x="1409344" y="1270"/>
                </a:lnTo>
                <a:lnTo>
                  <a:pt x="1409344" y="0"/>
                </a:lnTo>
                <a:lnTo>
                  <a:pt x="342" y="0"/>
                </a:lnTo>
                <a:lnTo>
                  <a:pt x="342" y="1270"/>
                </a:lnTo>
                <a:lnTo>
                  <a:pt x="0" y="1270"/>
                </a:lnTo>
                <a:lnTo>
                  <a:pt x="0" y="628650"/>
                </a:lnTo>
                <a:lnTo>
                  <a:pt x="342" y="628650"/>
                </a:lnTo>
                <a:lnTo>
                  <a:pt x="342" y="629920"/>
                </a:lnTo>
                <a:lnTo>
                  <a:pt x="1409344" y="629920"/>
                </a:lnTo>
                <a:lnTo>
                  <a:pt x="1409344" y="628650"/>
                </a:lnTo>
                <a:lnTo>
                  <a:pt x="1409700" y="628650"/>
                </a:lnTo>
                <a:lnTo>
                  <a:pt x="1409700" y="1270"/>
                </a:lnTo>
                <a:close/>
              </a:path>
            </a:pathLst>
          </a:custGeom>
          <a:solidFill>
            <a:srgbClr val="FFCC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734055" y="6105855"/>
            <a:ext cx="14097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H</a:t>
            </a:r>
            <a:r>
              <a:rPr dirty="0" sz="2200" spc="-4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bonds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53000" y="2433319"/>
            <a:ext cx="4191000" cy="977900"/>
          </a:xfrm>
          <a:custGeom>
            <a:avLst/>
            <a:gdLst/>
            <a:ahLst/>
            <a:cxnLst/>
            <a:rect l="l" t="t" r="r" b="b"/>
            <a:pathLst>
              <a:path w="4191000" h="977900">
                <a:moveTo>
                  <a:pt x="4191000" y="1270"/>
                </a:moveTo>
                <a:lnTo>
                  <a:pt x="4190619" y="1270"/>
                </a:lnTo>
                <a:lnTo>
                  <a:pt x="4190619" y="0"/>
                </a:lnTo>
                <a:lnTo>
                  <a:pt x="381" y="0"/>
                </a:lnTo>
                <a:lnTo>
                  <a:pt x="381" y="1270"/>
                </a:lnTo>
                <a:lnTo>
                  <a:pt x="0" y="1270"/>
                </a:lnTo>
                <a:lnTo>
                  <a:pt x="0" y="976630"/>
                </a:lnTo>
                <a:lnTo>
                  <a:pt x="381" y="976630"/>
                </a:lnTo>
                <a:lnTo>
                  <a:pt x="381" y="977900"/>
                </a:lnTo>
                <a:lnTo>
                  <a:pt x="4190619" y="977900"/>
                </a:lnTo>
                <a:lnTo>
                  <a:pt x="4190619" y="976630"/>
                </a:lnTo>
                <a:lnTo>
                  <a:pt x="4191000" y="976630"/>
                </a:lnTo>
                <a:lnTo>
                  <a:pt x="4191000" y="1270"/>
                </a:lnTo>
                <a:close/>
              </a:path>
            </a:pathLst>
          </a:custGeom>
          <a:solidFill>
            <a:srgbClr val="FFCC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052821" y="2432685"/>
            <a:ext cx="3993515" cy="93027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76225" marR="274955" indent="1106170">
              <a:lnSpc>
                <a:spcPts val="2380"/>
              </a:lnSpc>
              <a:spcBef>
                <a:spcPts val="390"/>
              </a:spcBef>
            </a:pPr>
            <a:r>
              <a:rPr dirty="0" u="sng" sz="2200" spc="-5" b="1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R groups </a:t>
            </a:r>
            <a:r>
              <a:rPr dirty="0" sz="220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hydrophobic</a:t>
            </a:r>
            <a:r>
              <a:rPr dirty="0" sz="2200" spc="3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interactions,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disulfide</a:t>
            </a:r>
            <a:r>
              <a:rPr dirty="0" sz="2200" spc="3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bridges,</a:t>
            </a:r>
            <a:r>
              <a:rPr dirty="0" sz="2200" spc="30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ionic</a:t>
            </a:r>
            <a:r>
              <a:rPr dirty="0" sz="2200" spc="1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bonds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379" y="5692140"/>
            <a:ext cx="1690370" cy="632460"/>
          </a:xfrm>
          <a:prstGeom prst="rect">
            <a:avLst/>
          </a:prstGeom>
          <a:solidFill>
            <a:srgbClr val="FFCC17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175"/>
              </a:lnSpc>
            </a:pPr>
            <a:r>
              <a:rPr dirty="0" sz="2200" spc="-5" b="1">
                <a:solidFill>
                  <a:srgbClr val="696363"/>
                </a:solidFill>
                <a:latin typeface="Arial"/>
                <a:cs typeface="Arial"/>
              </a:rPr>
              <a:t>determined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375"/>
              </a:lnSpc>
            </a:pPr>
            <a:r>
              <a:rPr dirty="0" sz="2200" spc="-5" b="1">
                <a:solidFill>
                  <a:srgbClr val="696363"/>
                </a:solidFill>
                <a:latin typeface="Arial"/>
                <a:cs typeface="Arial"/>
              </a:rPr>
              <a:t>by</a:t>
            </a:r>
            <a:r>
              <a:rPr dirty="0" sz="2200" spc="-35" b="1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696363"/>
                </a:solidFill>
                <a:latin typeface="Arial"/>
                <a:cs typeface="Arial"/>
              </a:rPr>
              <a:t>DNA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86600" y="3651503"/>
            <a:ext cx="1953895" cy="1301750"/>
          </a:xfrm>
          <a:custGeom>
            <a:avLst/>
            <a:gdLst/>
            <a:ahLst/>
            <a:cxnLst/>
            <a:rect l="l" t="t" r="r" b="b"/>
            <a:pathLst>
              <a:path w="1953895" h="1301750">
                <a:moveTo>
                  <a:pt x="1952371" y="0"/>
                </a:moveTo>
                <a:lnTo>
                  <a:pt x="1397" y="0"/>
                </a:lnTo>
                <a:lnTo>
                  <a:pt x="0" y="1397"/>
                </a:lnTo>
                <a:lnTo>
                  <a:pt x="0" y="3302"/>
                </a:lnTo>
                <a:lnTo>
                  <a:pt x="0" y="1300099"/>
                </a:lnTo>
                <a:lnTo>
                  <a:pt x="1397" y="1301496"/>
                </a:lnTo>
                <a:lnTo>
                  <a:pt x="1952371" y="1301496"/>
                </a:lnTo>
                <a:lnTo>
                  <a:pt x="1953768" y="1300099"/>
                </a:lnTo>
                <a:lnTo>
                  <a:pt x="1953768" y="1397"/>
                </a:lnTo>
                <a:lnTo>
                  <a:pt x="1952371" y="0"/>
                </a:lnTo>
                <a:close/>
              </a:path>
            </a:pathLst>
          </a:custGeom>
          <a:solidFill>
            <a:srgbClr val="FFCC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4705" y="3645534"/>
            <a:ext cx="1772285" cy="126619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algn="ctr" marL="12700" marR="5080" indent="26670">
              <a:lnSpc>
                <a:spcPct val="90000"/>
              </a:lnSpc>
              <a:spcBef>
                <a:spcPts val="359"/>
              </a:spcBef>
            </a:pPr>
            <a:r>
              <a:rPr dirty="0" sz="2200" spc="-5" b="1">
                <a:solidFill>
                  <a:srgbClr val="CC0000"/>
                </a:solidFill>
                <a:latin typeface="Arial"/>
                <a:cs typeface="Arial"/>
              </a:rPr>
              <a:t>multiple </a:t>
            </a:r>
            <a:r>
              <a:rPr dirty="0" sz="220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u="sng" sz="2200" spc="-5" b="1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polypeptides </a:t>
            </a:r>
            <a:r>
              <a:rPr dirty="0" sz="2200" spc="-60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hydrophobic </a:t>
            </a:r>
            <a:r>
              <a:rPr dirty="0" sz="2200" spc="-600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E116A"/>
                </a:solidFill>
                <a:latin typeface="Arial"/>
                <a:cs typeface="Arial"/>
              </a:rPr>
              <a:t>interactions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403732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Denature </a:t>
            </a:r>
            <a:r>
              <a:rPr dirty="0" spc="-5"/>
              <a:t>a</a:t>
            </a:r>
            <a:r>
              <a:rPr dirty="0" spc="-35"/>
              <a:t> </a:t>
            </a:r>
            <a:r>
              <a:rPr dirty="0" spc="-30"/>
              <a:t>protein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3020" y="1169774"/>
            <a:ext cx="5354320" cy="3344545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366395" indent="-341630">
              <a:lnSpc>
                <a:spcPct val="100000"/>
              </a:lnSpc>
              <a:spcBef>
                <a:spcPts val="144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366395" algn="l"/>
                <a:tab pos="367030" algn="l"/>
              </a:tabLst>
            </a:pPr>
            <a:r>
              <a:rPr dirty="0" sz="2800" spc="-5">
                <a:latin typeface="Perpetua"/>
                <a:cs typeface="Perpetua"/>
              </a:rPr>
              <a:t>Unfolding</a:t>
            </a:r>
            <a:r>
              <a:rPr dirty="0" sz="2800" spc="-1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a</a:t>
            </a:r>
            <a:r>
              <a:rPr dirty="0" sz="2800">
                <a:latin typeface="Perpetua"/>
                <a:cs typeface="Perpetua"/>
              </a:rPr>
              <a:t> protein/changes</a:t>
            </a:r>
            <a:r>
              <a:rPr dirty="0" sz="2800" spc="-15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the</a:t>
            </a:r>
            <a:r>
              <a:rPr dirty="0" sz="2800" spc="-1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shape</a:t>
            </a:r>
            <a:endParaRPr sz="2800">
              <a:latin typeface="Perpetua"/>
              <a:cs typeface="Perpetua"/>
            </a:endParaRPr>
          </a:p>
          <a:p>
            <a:pPr lvl="1" marL="767080" indent="-285750">
              <a:lnSpc>
                <a:spcPct val="100000"/>
              </a:lnSpc>
              <a:spcBef>
                <a:spcPts val="1255"/>
              </a:spcBef>
              <a:buClr>
                <a:srgbClr val="9B2C1F"/>
              </a:buClr>
              <a:buSzPct val="84615"/>
              <a:buFont typeface="Wingdings 2"/>
              <a:buChar char=""/>
              <a:tabLst>
                <a:tab pos="767080" algn="l"/>
                <a:tab pos="767715" algn="l"/>
              </a:tabLst>
            </a:pPr>
            <a:r>
              <a:rPr dirty="0" sz="2600" spc="5">
                <a:latin typeface="Perpetua"/>
                <a:cs typeface="Perpetua"/>
              </a:rPr>
              <a:t>disrupt</a:t>
            </a:r>
            <a:r>
              <a:rPr dirty="0" sz="2600" spc="-2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3°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structure</a:t>
            </a:r>
            <a:endParaRPr sz="2600">
              <a:latin typeface="Perpetua"/>
              <a:cs typeface="Perpetua"/>
            </a:endParaRPr>
          </a:p>
          <a:p>
            <a:pPr lvl="2" marL="1109980" indent="-229235">
              <a:lnSpc>
                <a:spcPct val="100000"/>
              </a:lnSpc>
              <a:spcBef>
                <a:spcPts val="615"/>
              </a:spcBef>
              <a:buClr>
                <a:srgbClr val="E6B0AB"/>
              </a:buClr>
              <a:buSzPct val="84090"/>
              <a:buFont typeface="Wingdings 2"/>
              <a:buChar char=""/>
              <a:tabLst>
                <a:tab pos="1110615" algn="l"/>
                <a:tab pos="3112770" algn="l"/>
              </a:tabLst>
            </a:pPr>
            <a:r>
              <a:rPr dirty="0" sz="2200" spc="-5">
                <a:latin typeface="Perpetua"/>
                <a:cs typeface="Perpetua"/>
              </a:rPr>
              <a:t>pH	</a:t>
            </a:r>
            <a:r>
              <a:rPr dirty="0" baseline="24691" sz="1350" spc="52">
                <a:solidFill>
                  <a:srgbClr val="6E88F7"/>
                </a:solidFill>
                <a:latin typeface="Webdings"/>
                <a:cs typeface="Webdings"/>
              </a:rPr>
              <a:t></a:t>
            </a:r>
            <a:r>
              <a:rPr dirty="0" baseline="24691" sz="1350" spc="262">
                <a:solidFill>
                  <a:srgbClr val="6E88F7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Perpetua"/>
                <a:cs typeface="Perpetua"/>
              </a:rPr>
              <a:t>temperature</a:t>
            </a:r>
            <a:endParaRPr sz="2200">
              <a:latin typeface="Perpetua"/>
              <a:cs typeface="Perpetua"/>
            </a:endParaRPr>
          </a:p>
          <a:p>
            <a:pPr lvl="1" marL="767080" indent="-285750">
              <a:lnSpc>
                <a:spcPct val="100000"/>
              </a:lnSpc>
              <a:spcBef>
                <a:spcPts val="350"/>
              </a:spcBef>
              <a:buClr>
                <a:srgbClr val="9B2C1F"/>
              </a:buClr>
              <a:buSzPct val="84615"/>
              <a:buFont typeface="Wingdings 2"/>
              <a:buChar char=""/>
              <a:tabLst>
                <a:tab pos="767080" algn="l"/>
                <a:tab pos="767715" algn="l"/>
              </a:tabLst>
            </a:pPr>
            <a:r>
              <a:rPr dirty="0" sz="2600" spc="-20">
                <a:latin typeface="Perpetua"/>
                <a:cs typeface="Perpetua"/>
              </a:rPr>
              <a:t>unravels </a:t>
            </a:r>
            <a:r>
              <a:rPr dirty="0" sz="2600">
                <a:latin typeface="Perpetua"/>
                <a:cs typeface="Perpetua"/>
              </a:rPr>
              <a:t>or</a:t>
            </a:r>
            <a:r>
              <a:rPr dirty="0" sz="2600" spc="-10">
                <a:solidFill>
                  <a:srgbClr val="CC0000"/>
                </a:solidFill>
                <a:latin typeface="Perpetua"/>
                <a:cs typeface="Perpetua"/>
              </a:rPr>
              <a:t> </a:t>
            </a:r>
            <a:r>
              <a:rPr dirty="0" u="sng" sz="2600" spc="-1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denatures</a:t>
            </a:r>
            <a:r>
              <a:rPr dirty="0" sz="2600" spc="-25">
                <a:solidFill>
                  <a:srgbClr val="CC0000"/>
                </a:solidFill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protein</a:t>
            </a:r>
            <a:endParaRPr sz="2600">
              <a:latin typeface="Perpetua"/>
              <a:cs typeface="Perpetua"/>
            </a:endParaRPr>
          </a:p>
          <a:p>
            <a:pPr lvl="1" marL="767080" marR="756285" indent="-285115">
              <a:lnSpc>
                <a:spcPts val="2810"/>
              </a:lnSpc>
              <a:spcBef>
                <a:spcPts val="840"/>
              </a:spcBef>
              <a:buClr>
                <a:srgbClr val="9B2C1F"/>
              </a:buClr>
              <a:buSzPct val="84615"/>
              <a:buFont typeface="Wingdings 2"/>
              <a:buChar char=""/>
              <a:tabLst>
                <a:tab pos="767080" algn="l"/>
                <a:tab pos="767715" algn="l"/>
              </a:tabLst>
            </a:pPr>
            <a:r>
              <a:rPr dirty="0" sz="2600" spc="5">
                <a:latin typeface="Perpetua"/>
                <a:cs typeface="Perpetua"/>
              </a:rPr>
              <a:t>disrupts</a:t>
            </a:r>
            <a:r>
              <a:rPr dirty="0" sz="2600" spc="-1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H</a:t>
            </a:r>
            <a:r>
              <a:rPr dirty="0" sz="2600" spc="-1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bonds,</a:t>
            </a:r>
            <a:r>
              <a:rPr dirty="0" sz="2600" spc="-13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ionic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bonds</a:t>
            </a:r>
            <a:r>
              <a:rPr dirty="0" sz="2600" spc="-1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&amp; </a:t>
            </a:r>
            <a:r>
              <a:rPr dirty="0" sz="2600" spc="-57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disulfide</a:t>
            </a:r>
            <a:r>
              <a:rPr dirty="0" sz="2600" spc="-20">
                <a:latin typeface="Perpetua"/>
                <a:cs typeface="Perpetua"/>
              </a:rPr>
              <a:t> </a:t>
            </a:r>
            <a:r>
              <a:rPr dirty="0" sz="2600" spc="5">
                <a:latin typeface="Perpetua"/>
                <a:cs typeface="Perpetua"/>
              </a:rPr>
              <a:t>bridges</a:t>
            </a:r>
            <a:endParaRPr sz="2600">
              <a:latin typeface="Perpetua"/>
              <a:cs typeface="Perpetua"/>
            </a:endParaRPr>
          </a:p>
          <a:p>
            <a:pPr lvl="1" marL="767080" indent="-285750">
              <a:lnSpc>
                <a:spcPct val="100000"/>
              </a:lnSpc>
              <a:spcBef>
                <a:spcPts val="750"/>
              </a:spcBef>
              <a:buClr>
                <a:srgbClr val="9B2C1F"/>
              </a:buClr>
              <a:buSzPct val="84615"/>
              <a:buFont typeface="Wingdings 2"/>
              <a:buChar char=""/>
              <a:tabLst>
                <a:tab pos="767080" algn="l"/>
                <a:tab pos="767715" algn="l"/>
              </a:tabLst>
            </a:pPr>
            <a:r>
              <a:rPr dirty="0" sz="2600" spc="-15">
                <a:latin typeface="Perpetua"/>
                <a:cs typeface="Perpetua"/>
              </a:rPr>
              <a:t>destroys</a:t>
            </a:r>
            <a:r>
              <a:rPr dirty="0" sz="2600" spc="-4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functionality</a:t>
            </a:r>
            <a:endParaRPr sz="2600">
              <a:latin typeface="Perpetua"/>
              <a:cs typeface="Perpet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9323" y="3671314"/>
            <a:ext cx="3656076" cy="31104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5393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Metabolism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5353"/>
            <a:ext cx="7411720" cy="446595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-5">
                <a:latin typeface="Perpetua"/>
                <a:cs typeface="Perpetua"/>
              </a:rPr>
              <a:t>Enzymes</a:t>
            </a:r>
            <a:endParaRPr sz="2600">
              <a:latin typeface="Perpetua"/>
              <a:cs typeface="Perpetua"/>
            </a:endParaRPr>
          </a:p>
          <a:p>
            <a:pPr lvl="1" marL="560705" indent="-229235">
              <a:lnSpc>
                <a:spcPct val="1000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5">
                <a:latin typeface="Perpetua"/>
                <a:cs typeface="Perpetua"/>
              </a:rPr>
              <a:t>Biological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15">
                <a:latin typeface="Perpetua"/>
                <a:cs typeface="Perpetua"/>
              </a:rPr>
              <a:t>catalysts</a:t>
            </a:r>
            <a:r>
              <a:rPr dirty="0" sz="2400" spc="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–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speed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up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chemical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reactions</a:t>
            </a:r>
            <a:endParaRPr sz="2400">
              <a:latin typeface="Perpetua"/>
              <a:cs typeface="Perpetua"/>
            </a:endParaRPr>
          </a:p>
          <a:p>
            <a:pPr lvl="2" marL="1155065" marR="3350895" indent="-548640">
              <a:lnSpc>
                <a:spcPct val="116500"/>
              </a:lnSpc>
              <a:spcBef>
                <a:spcPts val="70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dirty="0" sz="2000" spc="-5">
                <a:latin typeface="Perpetua"/>
                <a:cs typeface="Perpetua"/>
              </a:rPr>
              <a:t>Digestive</a:t>
            </a:r>
            <a:r>
              <a:rPr dirty="0" sz="2000" spc="-10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enzymes</a:t>
            </a:r>
            <a:r>
              <a:rPr dirty="0" sz="2000" spc="-35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aid</a:t>
            </a:r>
            <a:r>
              <a:rPr dirty="0" sz="2000" spc="-30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in</a:t>
            </a:r>
            <a:r>
              <a:rPr dirty="0" sz="2000" spc="-25">
                <a:latin typeface="Perpetua"/>
                <a:cs typeface="Perpetua"/>
              </a:rPr>
              <a:t> </a:t>
            </a:r>
            <a:r>
              <a:rPr dirty="0" sz="2000" spc="-10">
                <a:latin typeface="Perpetua"/>
                <a:cs typeface="Perpetua"/>
              </a:rPr>
              <a:t>hydrolysis </a:t>
            </a:r>
            <a:r>
              <a:rPr dirty="0" sz="2000" spc="-434">
                <a:latin typeface="Perpetua"/>
                <a:cs typeface="Perpetua"/>
              </a:rPr>
              <a:t> </a:t>
            </a:r>
            <a:r>
              <a:rPr dirty="0" sz="2000">
                <a:solidFill>
                  <a:srgbClr val="A18E6A"/>
                </a:solidFill>
                <a:latin typeface="Perpetua"/>
                <a:cs typeface="Perpetua"/>
              </a:rPr>
              <a:t>o</a:t>
            </a:r>
            <a:r>
              <a:rPr dirty="0" sz="2000" spc="425">
                <a:solidFill>
                  <a:srgbClr val="A18E6A"/>
                </a:solidFill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Lipase</a:t>
            </a:r>
            <a:endParaRPr sz="2000">
              <a:latin typeface="Perpetua"/>
              <a:cs typeface="Perpetua"/>
            </a:endParaRPr>
          </a:p>
          <a:p>
            <a:pPr lvl="3" marL="1383665" indent="-229235">
              <a:lnSpc>
                <a:spcPct val="100000"/>
              </a:lnSpc>
              <a:spcBef>
                <a:spcPts val="395"/>
              </a:spcBef>
              <a:buClr>
                <a:srgbClr val="A18E6A"/>
              </a:buClr>
              <a:buChar char="o"/>
              <a:tabLst>
                <a:tab pos="1384300" algn="l"/>
              </a:tabLst>
            </a:pPr>
            <a:r>
              <a:rPr dirty="0" sz="2000" spc="-15">
                <a:latin typeface="Perpetua"/>
                <a:cs typeface="Perpetua"/>
              </a:rPr>
              <a:t>Amylase</a:t>
            </a:r>
            <a:endParaRPr sz="2000">
              <a:latin typeface="Perpetua"/>
              <a:cs typeface="Perpetua"/>
            </a:endParaRPr>
          </a:p>
          <a:p>
            <a:pPr lvl="3" marL="1383665" indent="-229235">
              <a:lnSpc>
                <a:spcPct val="100000"/>
              </a:lnSpc>
              <a:spcBef>
                <a:spcPts val="405"/>
              </a:spcBef>
              <a:buClr>
                <a:srgbClr val="A18E6A"/>
              </a:buClr>
              <a:buChar char="o"/>
              <a:tabLst>
                <a:tab pos="1384300" algn="l"/>
              </a:tabLst>
            </a:pPr>
            <a:r>
              <a:rPr dirty="0" sz="2000">
                <a:latin typeface="Perpetua"/>
                <a:cs typeface="Perpetua"/>
              </a:rPr>
              <a:t>Lactase</a:t>
            </a:r>
            <a:endParaRPr sz="2000">
              <a:latin typeface="Perpetua"/>
              <a:cs typeface="Perpetua"/>
            </a:endParaRPr>
          </a:p>
          <a:p>
            <a:pPr lvl="3" marL="1383665" indent="-229235">
              <a:lnSpc>
                <a:spcPct val="100000"/>
              </a:lnSpc>
              <a:spcBef>
                <a:spcPts val="400"/>
              </a:spcBef>
              <a:buClr>
                <a:srgbClr val="A18E6A"/>
              </a:buClr>
              <a:buChar char="o"/>
              <a:tabLst>
                <a:tab pos="1384300" algn="l"/>
              </a:tabLst>
            </a:pPr>
            <a:r>
              <a:rPr dirty="0" sz="2000" spc="-5">
                <a:latin typeface="Perpetua"/>
                <a:cs typeface="Perpetua"/>
              </a:rPr>
              <a:t>Protease</a:t>
            </a:r>
            <a:endParaRPr sz="2000">
              <a:latin typeface="Perpetua"/>
              <a:cs typeface="Perpetua"/>
            </a:endParaRPr>
          </a:p>
          <a:p>
            <a:pPr lvl="2" marL="835025" indent="-229235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dirty="0" sz="2000" spc="-5">
                <a:latin typeface="Perpetua"/>
                <a:cs typeface="Perpetua"/>
              </a:rPr>
              <a:t>Molecular</a:t>
            </a:r>
            <a:r>
              <a:rPr dirty="0" sz="2000" spc="-45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Biology</a:t>
            </a:r>
            <a:endParaRPr sz="2000">
              <a:latin typeface="Perpetua"/>
              <a:cs typeface="Perpetua"/>
            </a:endParaRPr>
          </a:p>
          <a:p>
            <a:pPr lvl="3" marL="1383665" indent="-229235">
              <a:lnSpc>
                <a:spcPct val="100000"/>
              </a:lnSpc>
              <a:spcBef>
                <a:spcPts val="409"/>
              </a:spcBef>
              <a:buClr>
                <a:srgbClr val="A18E6A"/>
              </a:buClr>
              <a:buChar char="o"/>
              <a:tabLst>
                <a:tab pos="1384300" algn="l"/>
              </a:tabLst>
            </a:pPr>
            <a:r>
              <a:rPr dirty="0" sz="2000" spc="-15">
                <a:latin typeface="Perpetua"/>
                <a:cs typeface="Perpetua"/>
              </a:rPr>
              <a:t>Polymerase</a:t>
            </a:r>
            <a:endParaRPr sz="2000">
              <a:latin typeface="Perpetua"/>
              <a:cs typeface="Perpetua"/>
            </a:endParaRPr>
          </a:p>
          <a:p>
            <a:pPr lvl="3" marL="1383665" indent="-229235">
              <a:lnSpc>
                <a:spcPct val="100000"/>
              </a:lnSpc>
              <a:spcBef>
                <a:spcPts val="395"/>
              </a:spcBef>
              <a:buClr>
                <a:srgbClr val="A18E6A"/>
              </a:buClr>
              <a:buChar char="o"/>
              <a:tabLst>
                <a:tab pos="1384300" algn="l"/>
              </a:tabLst>
            </a:pPr>
            <a:r>
              <a:rPr dirty="0" sz="2000" spc="-5">
                <a:latin typeface="Perpetua"/>
                <a:cs typeface="Perpetua"/>
              </a:rPr>
              <a:t>Ligase</a:t>
            </a:r>
            <a:endParaRPr sz="2000">
              <a:latin typeface="Perpetua"/>
              <a:cs typeface="Perpetua"/>
            </a:endParaRPr>
          </a:p>
          <a:p>
            <a:pPr lvl="2" marL="835025" indent="-229235">
              <a:lnSpc>
                <a:spcPct val="100000"/>
              </a:lnSpc>
              <a:spcBef>
                <a:spcPts val="400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dirty="0" sz="2000">
                <a:latin typeface="Perpetua"/>
                <a:cs typeface="Perpetua"/>
              </a:rPr>
              <a:t>Industry</a:t>
            </a:r>
            <a:endParaRPr sz="2000">
              <a:latin typeface="Perpetua"/>
              <a:cs typeface="Perpetua"/>
            </a:endParaRPr>
          </a:p>
          <a:p>
            <a:pPr lvl="3" marL="1383665" indent="-229235">
              <a:lnSpc>
                <a:spcPct val="100000"/>
              </a:lnSpc>
              <a:spcBef>
                <a:spcPts val="405"/>
              </a:spcBef>
              <a:buClr>
                <a:srgbClr val="A18E6A"/>
              </a:buClr>
              <a:buChar char="o"/>
              <a:tabLst>
                <a:tab pos="1384300" algn="l"/>
              </a:tabLst>
            </a:pPr>
            <a:r>
              <a:rPr dirty="0" sz="2000" spc="-35">
                <a:latin typeface="Perpetua"/>
                <a:cs typeface="Perpetua"/>
              </a:rPr>
              <a:t>Dairy,</a:t>
            </a:r>
            <a:r>
              <a:rPr dirty="0" sz="2000" spc="-85">
                <a:latin typeface="Perpetua"/>
                <a:cs typeface="Perpetua"/>
              </a:rPr>
              <a:t> </a:t>
            </a:r>
            <a:r>
              <a:rPr dirty="0" sz="2000" spc="-10">
                <a:latin typeface="Perpetua"/>
                <a:cs typeface="Perpetua"/>
              </a:rPr>
              <a:t>baby</a:t>
            </a:r>
            <a:r>
              <a:rPr dirty="0" sz="2000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food,</a:t>
            </a:r>
            <a:r>
              <a:rPr dirty="0" sz="2000" spc="-90">
                <a:latin typeface="Perpetua"/>
                <a:cs typeface="Perpetua"/>
              </a:rPr>
              <a:t> </a:t>
            </a:r>
            <a:r>
              <a:rPr dirty="0" sz="2000" spc="-25">
                <a:latin typeface="Perpetua"/>
                <a:cs typeface="Perpetua"/>
              </a:rPr>
              <a:t>rubber,</a:t>
            </a:r>
            <a:r>
              <a:rPr dirty="0" sz="2000" spc="-70">
                <a:latin typeface="Perpetua"/>
                <a:cs typeface="Perpetua"/>
              </a:rPr>
              <a:t> </a:t>
            </a:r>
            <a:r>
              <a:rPr dirty="0" sz="2000" spc="-40">
                <a:latin typeface="Perpetua"/>
                <a:cs typeface="Perpetua"/>
              </a:rPr>
              <a:t>beer,</a:t>
            </a:r>
            <a:r>
              <a:rPr dirty="0" sz="2000" spc="-85">
                <a:latin typeface="Perpetua"/>
                <a:cs typeface="Perpetua"/>
              </a:rPr>
              <a:t> </a:t>
            </a:r>
            <a:r>
              <a:rPr dirty="0" sz="2000" spc="-20">
                <a:latin typeface="Perpetua"/>
                <a:cs typeface="Perpetua"/>
              </a:rPr>
              <a:t>photography,</a:t>
            </a:r>
            <a:r>
              <a:rPr dirty="0" sz="2000" spc="-90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contact </a:t>
            </a:r>
            <a:r>
              <a:rPr dirty="0" sz="2000" spc="-5">
                <a:latin typeface="Perpetua"/>
                <a:cs typeface="Perpetua"/>
              </a:rPr>
              <a:t>lense</a:t>
            </a:r>
            <a:r>
              <a:rPr dirty="0" sz="2000" spc="-15">
                <a:latin typeface="Perpetua"/>
                <a:cs typeface="Perpetua"/>
              </a:rPr>
              <a:t> </a:t>
            </a:r>
            <a:r>
              <a:rPr dirty="0" sz="2000">
                <a:latin typeface="Perpetua"/>
                <a:cs typeface="Perpetua"/>
              </a:rPr>
              <a:t>cleaner</a:t>
            </a:r>
            <a:endParaRPr sz="2000">
              <a:latin typeface="Perpetua"/>
              <a:cs typeface="Perpet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0647" y="0"/>
            <a:ext cx="5483352" cy="21412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8403" y="2395727"/>
            <a:ext cx="2857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65862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Interesting</a:t>
            </a:r>
            <a:r>
              <a:rPr dirty="0" spc="-35"/>
              <a:t> </a:t>
            </a:r>
            <a:r>
              <a:rPr dirty="0" spc="-15"/>
              <a:t>Facts</a:t>
            </a:r>
            <a:r>
              <a:rPr dirty="0" spc="-20"/>
              <a:t> </a:t>
            </a:r>
            <a:r>
              <a:rPr dirty="0"/>
              <a:t>about</a:t>
            </a:r>
            <a:r>
              <a:rPr dirty="0" spc="-35"/>
              <a:t> </a:t>
            </a:r>
            <a:r>
              <a:rPr dirty="0" spc="-25"/>
              <a:t>Protein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17" y="1358613"/>
            <a:ext cx="7642859" cy="231203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-15">
                <a:latin typeface="Perpetua"/>
                <a:cs typeface="Perpetua"/>
              </a:rPr>
              <a:t>Approximately</a:t>
            </a:r>
            <a:r>
              <a:rPr dirty="0" sz="260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one-fifth</a:t>
            </a:r>
            <a:r>
              <a:rPr dirty="0" sz="2600">
                <a:latin typeface="Perpetua"/>
                <a:cs typeface="Perpetua"/>
              </a:rPr>
              <a:t> of</a:t>
            </a:r>
            <a:r>
              <a:rPr dirty="0" sz="2600" spc="-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our </a:t>
            </a:r>
            <a:r>
              <a:rPr dirty="0" sz="2600" spc="-15">
                <a:latin typeface="Perpetua"/>
                <a:cs typeface="Perpetua"/>
              </a:rPr>
              <a:t>body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 spc="-15">
                <a:latin typeface="Perpetua"/>
                <a:cs typeface="Perpetua"/>
              </a:rPr>
              <a:t>weight</a:t>
            </a:r>
            <a:r>
              <a:rPr dirty="0" sz="2600">
                <a:latin typeface="Perpetua"/>
                <a:cs typeface="Perpetua"/>
              </a:rPr>
              <a:t> is </a:t>
            </a:r>
            <a:r>
              <a:rPr dirty="0" sz="2600" spc="-5">
                <a:latin typeface="Perpetua"/>
                <a:cs typeface="Perpetua"/>
              </a:rPr>
              <a:t>protein.</a:t>
            </a:r>
            <a:endParaRPr sz="2600">
              <a:latin typeface="Perpetua"/>
              <a:cs typeface="Perpetua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-5">
                <a:latin typeface="Perpetua"/>
                <a:cs typeface="Perpetua"/>
              </a:rPr>
              <a:t>Proteins</a:t>
            </a:r>
            <a:r>
              <a:rPr dirty="0" sz="2600" spc="-15">
                <a:latin typeface="Perpetua"/>
                <a:cs typeface="Perpetua"/>
              </a:rPr>
              <a:t> </a:t>
            </a:r>
            <a:r>
              <a:rPr dirty="0" sz="2600" spc="-10">
                <a:latin typeface="Perpetua"/>
                <a:cs typeface="Perpetua"/>
              </a:rPr>
              <a:t>are </a:t>
            </a:r>
            <a:r>
              <a:rPr dirty="0" sz="2600" spc="20">
                <a:latin typeface="Perpetua"/>
                <a:cs typeface="Perpetua"/>
              </a:rPr>
              <a:t>part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of</a:t>
            </a:r>
            <a:r>
              <a:rPr dirty="0" sz="2600" spc="-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the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structure of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 spc="-15">
                <a:latin typeface="Perpetua"/>
                <a:cs typeface="Perpetua"/>
              </a:rPr>
              <a:t>every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cell</a:t>
            </a:r>
            <a:r>
              <a:rPr dirty="0" sz="260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and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 spc="-15">
                <a:latin typeface="Perpetua"/>
                <a:cs typeface="Perpetua"/>
              </a:rPr>
              <a:t>body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tissue </a:t>
            </a:r>
            <a:r>
              <a:rPr dirty="0" sz="2600" spc="-57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inc</a:t>
            </a:r>
            <a:r>
              <a:rPr dirty="0" sz="2600" spc="-10">
                <a:latin typeface="Perpetua"/>
                <a:cs typeface="Perpetua"/>
              </a:rPr>
              <a:t>l</a:t>
            </a:r>
            <a:r>
              <a:rPr dirty="0" sz="2600">
                <a:latin typeface="Perpetua"/>
                <a:cs typeface="Perpetua"/>
              </a:rPr>
              <a:t>u</a:t>
            </a:r>
            <a:r>
              <a:rPr dirty="0" sz="2600" spc="-15">
                <a:latin typeface="Perpetua"/>
                <a:cs typeface="Perpetua"/>
              </a:rPr>
              <a:t>d</a:t>
            </a:r>
            <a:r>
              <a:rPr dirty="0" sz="2600">
                <a:latin typeface="Perpetua"/>
                <a:cs typeface="Perpetua"/>
              </a:rPr>
              <a:t>ing</a:t>
            </a:r>
            <a:r>
              <a:rPr dirty="0" sz="260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ha</a:t>
            </a:r>
            <a:r>
              <a:rPr dirty="0" sz="2600" spc="5">
                <a:latin typeface="Perpetua"/>
                <a:cs typeface="Perpetua"/>
              </a:rPr>
              <a:t>i</a:t>
            </a:r>
            <a:r>
              <a:rPr dirty="0" sz="2600" spc="-225">
                <a:latin typeface="Perpetua"/>
                <a:cs typeface="Perpetua"/>
              </a:rPr>
              <a:t>r</a:t>
            </a:r>
            <a:r>
              <a:rPr dirty="0" sz="2600">
                <a:latin typeface="Perpetua"/>
                <a:cs typeface="Perpetua"/>
              </a:rPr>
              <a:t>,</a:t>
            </a:r>
            <a:r>
              <a:rPr dirty="0" sz="2600" spc="-114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nails,</a:t>
            </a:r>
            <a:r>
              <a:rPr dirty="0" sz="2600" spc="-105">
                <a:latin typeface="Perpetua"/>
                <a:cs typeface="Perpetua"/>
              </a:rPr>
              <a:t> </a:t>
            </a:r>
            <a:r>
              <a:rPr dirty="0" sz="2600" spc="-40">
                <a:latin typeface="Perpetua"/>
                <a:cs typeface="Perpetua"/>
              </a:rPr>
              <a:t>b</a:t>
            </a:r>
            <a:r>
              <a:rPr dirty="0" sz="2600" spc="-5">
                <a:latin typeface="Perpetua"/>
                <a:cs typeface="Perpetua"/>
              </a:rPr>
              <a:t>lo</a:t>
            </a:r>
            <a:r>
              <a:rPr dirty="0" sz="2600" spc="-15">
                <a:latin typeface="Perpetua"/>
                <a:cs typeface="Perpetua"/>
              </a:rPr>
              <a:t>o</a:t>
            </a:r>
            <a:r>
              <a:rPr dirty="0" sz="2600">
                <a:latin typeface="Perpetua"/>
                <a:cs typeface="Perpetua"/>
              </a:rPr>
              <a:t>d,</a:t>
            </a:r>
            <a:r>
              <a:rPr dirty="0" sz="2600" spc="-12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skin</a:t>
            </a:r>
            <a:r>
              <a:rPr dirty="0" sz="260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an</a:t>
            </a:r>
            <a:r>
              <a:rPr dirty="0" sz="2600">
                <a:latin typeface="Perpetua"/>
                <a:cs typeface="Perpetua"/>
              </a:rPr>
              <a:t>d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bo</a:t>
            </a:r>
            <a:r>
              <a:rPr dirty="0" sz="2600" spc="-10">
                <a:latin typeface="Perpetua"/>
                <a:cs typeface="Perpetua"/>
              </a:rPr>
              <a:t>n</a:t>
            </a:r>
            <a:r>
              <a:rPr dirty="0" sz="2600">
                <a:latin typeface="Perpetua"/>
                <a:cs typeface="Perpetua"/>
              </a:rPr>
              <a:t>e</a:t>
            </a:r>
            <a:r>
              <a:rPr dirty="0" sz="2600" spc="-50">
                <a:latin typeface="Perpetua"/>
                <a:cs typeface="Perpetua"/>
              </a:rPr>
              <a:t>s</a:t>
            </a:r>
            <a:r>
              <a:rPr dirty="0" sz="260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5115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-25">
                <a:latin typeface="Perpetua"/>
                <a:cs typeface="Perpetua"/>
              </a:rPr>
              <a:t>How</a:t>
            </a:r>
            <a:r>
              <a:rPr dirty="0" sz="2600" spc="-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much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protein</a:t>
            </a:r>
            <a:r>
              <a:rPr dirty="0" sz="2600" spc="-2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do</a:t>
            </a:r>
            <a:r>
              <a:rPr dirty="0" sz="2600" spc="-1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I </a:t>
            </a:r>
            <a:r>
              <a:rPr dirty="0" sz="2600" spc="-5">
                <a:latin typeface="Perpetua"/>
                <a:cs typeface="Perpetua"/>
              </a:rPr>
              <a:t>need</a:t>
            </a:r>
            <a:r>
              <a:rPr dirty="0" sz="2600" spc="-20">
                <a:latin typeface="Perpetua"/>
                <a:cs typeface="Perpetua"/>
              </a:rPr>
              <a:t> </a:t>
            </a:r>
            <a:r>
              <a:rPr dirty="0" sz="2600" spc="-15">
                <a:latin typeface="Perpetua"/>
                <a:cs typeface="Perpetua"/>
              </a:rPr>
              <a:t>every</a:t>
            </a:r>
            <a:r>
              <a:rPr dirty="0" sz="2600" spc="-5">
                <a:latin typeface="Perpetua"/>
                <a:cs typeface="Perpetua"/>
              </a:rPr>
              <a:t> </a:t>
            </a:r>
            <a:r>
              <a:rPr dirty="0" sz="2600" spc="-30">
                <a:latin typeface="Perpetua"/>
                <a:cs typeface="Perpetua"/>
              </a:rPr>
              <a:t>day?</a:t>
            </a:r>
            <a:endParaRPr sz="26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600">
                <a:latin typeface="Perpetua"/>
                <a:cs typeface="Perpetua"/>
              </a:rPr>
              <a:t>Dietary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Reference</a:t>
            </a:r>
            <a:r>
              <a:rPr dirty="0" sz="2600" spc="-35">
                <a:latin typeface="Perpetua"/>
                <a:cs typeface="Perpetua"/>
              </a:rPr>
              <a:t> </a:t>
            </a:r>
            <a:r>
              <a:rPr dirty="0" sz="2600" spc="-10">
                <a:latin typeface="Perpetua"/>
                <a:cs typeface="Perpetua"/>
              </a:rPr>
              <a:t>Intakes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(DRIs)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for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Protein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in</a:t>
            </a:r>
            <a:r>
              <a:rPr dirty="0" sz="2600" spc="5">
                <a:latin typeface="Perpetua"/>
                <a:cs typeface="Perpetua"/>
              </a:rPr>
              <a:t> grams</a:t>
            </a:r>
            <a:r>
              <a:rPr dirty="0" sz="2600" spc="1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per</a:t>
            </a:r>
            <a:r>
              <a:rPr dirty="0" sz="2600" spc="10">
                <a:latin typeface="Perpetua"/>
                <a:cs typeface="Perpetua"/>
              </a:rPr>
              <a:t> </a:t>
            </a:r>
            <a:r>
              <a:rPr dirty="0" sz="2600" spc="-25">
                <a:latin typeface="Perpetua"/>
                <a:cs typeface="Perpetua"/>
              </a:rPr>
              <a:t>day:</a:t>
            </a:r>
            <a:endParaRPr sz="2600">
              <a:latin typeface="Perpetua"/>
              <a:cs typeface="Perpetu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83075" y="3817873"/>
          <a:ext cx="4133850" cy="2372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160"/>
                <a:gridCol w="1021714"/>
                <a:gridCol w="1304289"/>
              </a:tblGrid>
              <a:tr h="351790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spc="-5" b="1">
                          <a:latin typeface="Perpetua"/>
                          <a:cs typeface="Perpetua"/>
                        </a:rPr>
                        <a:t>Age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spc="-5" b="1">
                          <a:latin typeface="Perpetua"/>
                          <a:cs typeface="Perpetua"/>
                        </a:rPr>
                        <a:t>Male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Female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4</a:t>
                      </a:r>
                      <a:r>
                        <a:rPr dirty="0" sz="2000" spc="-2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–</a:t>
                      </a:r>
                      <a:r>
                        <a:rPr dirty="0" sz="2000" spc="-30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8</a:t>
                      </a:r>
                      <a:r>
                        <a:rPr dirty="0" sz="2000" spc="-2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spc="-10" b="1">
                          <a:latin typeface="Perpetua"/>
                          <a:cs typeface="Perpetua"/>
                        </a:rPr>
                        <a:t>years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19</a:t>
                      </a:r>
                      <a:r>
                        <a:rPr dirty="0" sz="2000" spc="-5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19</a:t>
                      </a:r>
                      <a:r>
                        <a:rPr dirty="0" sz="2000" spc="-5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9</a:t>
                      </a:r>
                      <a:r>
                        <a:rPr dirty="0" sz="2000" spc="-20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–</a:t>
                      </a:r>
                      <a:r>
                        <a:rPr dirty="0" sz="2000" spc="-3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13</a:t>
                      </a:r>
                      <a:r>
                        <a:rPr dirty="0" sz="2000" spc="-3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spc="-10" b="1">
                          <a:latin typeface="Perpetua"/>
                          <a:cs typeface="Perpetua"/>
                        </a:rPr>
                        <a:t>years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34</a:t>
                      </a:r>
                      <a:r>
                        <a:rPr dirty="0" sz="2000" spc="-5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34</a:t>
                      </a:r>
                      <a:r>
                        <a:rPr dirty="0" sz="2000" spc="-5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spc="-5" b="1">
                          <a:latin typeface="Perpetua"/>
                          <a:cs typeface="Perpetua"/>
                        </a:rPr>
                        <a:t>14</a:t>
                      </a:r>
                      <a:r>
                        <a:rPr dirty="0" sz="2000" spc="-20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–</a:t>
                      </a:r>
                      <a:r>
                        <a:rPr dirty="0" sz="2000" spc="-3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18</a:t>
                      </a:r>
                      <a:r>
                        <a:rPr dirty="0" sz="2000" spc="-30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spc="-10" b="1">
                          <a:latin typeface="Perpetua"/>
                          <a:cs typeface="Perpetua"/>
                        </a:rPr>
                        <a:t>years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52</a:t>
                      </a:r>
                      <a:r>
                        <a:rPr dirty="0" sz="2000" spc="-5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46</a:t>
                      </a:r>
                      <a:r>
                        <a:rPr dirty="0" sz="2000" spc="-5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000" spc="-5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19</a:t>
                      </a:r>
                      <a:r>
                        <a:rPr dirty="0" sz="2000" spc="-20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–</a:t>
                      </a:r>
                      <a:r>
                        <a:rPr dirty="0" sz="2000" spc="-35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30</a:t>
                      </a:r>
                      <a:r>
                        <a:rPr dirty="0" sz="2000" spc="-30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years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000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56</a:t>
                      </a:r>
                      <a:r>
                        <a:rPr dirty="0" sz="2000" spc="-55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000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46</a:t>
                      </a:r>
                      <a:r>
                        <a:rPr dirty="0" sz="2000" spc="-55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solidFill>
                            <a:srgbClr val="00AFEF"/>
                          </a:solidFill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615315">
                <a:tc>
                  <a:txBody>
                    <a:bodyPr/>
                    <a:lstStyle/>
                    <a:p>
                      <a:pPr marL="6985">
                        <a:lnSpc>
                          <a:spcPts val="2185"/>
                        </a:lnSpc>
                      </a:pPr>
                      <a:r>
                        <a:rPr dirty="0" sz="2000" spc="-10" b="1">
                          <a:latin typeface="Perpetua"/>
                          <a:cs typeface="Perpetua"/>
                        </a:rPr>
                        <a:t>31years</a:t>
                      </a:r>
                      <a:r>
                        <a:rPr dirty="0" sz="2000" spc="-50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spc="-5" b="1">
                          <a:latin typeface="Perpetua"/>
                          <a:cs typeface="Perpetua"/>
                        </a:rPr>
                        <a:t>and</a:t>
                      </a:r>
                      <a:endParaRPr sz="2000">
                        <a:latin typeface="Perpetua"/>
                        <a:cs typeface="Perpetua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2000" spc="-25" b="1">
                          <a:latin typeface="Perpetua"/>
                          <a:cs typeface="Perpetua"/>
                        </a:rPr>
                        <a:t>over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56</a:t>
                      </a:r>
                      <a:r>
                        <a:rPr dirty="0" sz="2000" spc="-5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Perpetua"/>
                          <a:cs typeface="Perpetua"/>
                        </a:rPr>
                        <a:t>46</a:t>
                      </a:r>
                      <a:r>
                        <a:rPr dirty="0" sz="2000" spc="-55" b="1">
                          <a:latin typeface="Perpetua"/>
                          <a:cs typeface="Perpetua"/>
                        </a:rPr>
                        <a:t> </a:t>
                      </a:r>
                      <a:r>
                        <a:rPr dirty="0" sz="2000" b="1">
                          <a:latin typeface="Perpetua"/>
                          <a:cs typeface="Perpetua"/>
                        </a:rPr>
                        <a:t>gm</a:t>
                      </a:r>
                      <a:endParaRPr sz="2000">
                        <a:latin typeface="Perpetua"/>
                        <a:cs typeface="Perpetua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3840479"/>
            <a:ext cx="3543300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17341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0"/>
              <a:t>Support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5353"/>
            <a:ext cx="5959475" cy="173482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>
                <a:latin typeface="Perpetua"/>
                <a:cs typeface="Perpetua"/>
              </a:rPr>
              <a:t>Structural</a:t>
            </a:r>
            <a:r>
              <a:rPr dirty="0" sz="2600" spc="1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proteins</a:t>
            </a:r>
            <a:endParaRPr sz="2600">
              <a:latin typeface="Perpetua"/>
              <a:cs typeface="Perpetua"/>
            </a:endParaRPr>
          </a:p>
          <a:p>
            <a:pPr lvl="1" marL="560705" indent="-229235">
              <a:lnSpc>
                <a:spcPct val="1000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15">
                <a:latin typeface="Perpetua"/>
                <a:cs typeface="Perpetua"/>
              </a:rPr>
              <a:t>Keratin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–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hair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and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nails</a:t>
            </a:r>
            <a:endParaRPr sz="2400">
              <a:latin typeface="Perpetua"/>
              <a:cs typeface="Perpetua"/>
            </a:endParaRPr>
          </a:p>
          <a:p>
            <a:pPr lvl="1" marL="560705" indent="-229235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5">
                <a:latin typeface="Perpetua"/>
                <a:cs typeface="Perpetua"/>
              </a:rPr>
              <a:t>Collagen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–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10">
                <a:latin typeface="Perpetua"/>
                <a:cs typeface="Perpetua"/>
              </a:rPr>
              <a:t>supports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ligaments,</a:t>
            </a:r>
            <a:r>
              <a:rPr dirty="0" sz="2400" spc="-1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tendons,</a:t>
            </a:r>
            <a:r>
              <a:rPr dirty="0" sz="2400" spc="-12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and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skin</a:t>
            </a:r>
            <a:endParaRPr sz="2400">
              <a:latin typeface="Perpetua"/>
              <a:cs typeface="Perpetua"/>
            </a:endParaRPr>
          </a:p>
          <a:p>
            <a:pPr lvl="1" marL="560705" indent="-229235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>
                <a:latin typeface="Perpetua"/>
                <a:cs typeface="Perpetua"/>
              </a:rPr>
              <a:t>Silk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–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cocoons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and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spider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25">
                <a:latin typeface="Perpetua"/>
                <a:cs typeface="Perpetua"/>
              </a:rPr>
              <a:t>webs</a:t>
            </a:r>
            <a:endParaRPr sz="2400">
              <a:latin typeface="Perpetua"/>
              <a:cs typeface="Perpet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6291" y="181355"/>
            <a:ext cx="2796540" cy="21046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7583" y="2721863"/>
            <a:ext cx="2566415" cy="41361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7620" y="3496055"/>
            <a:ext cx="2240279" cy="30236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480" y="3750564"/>
            <a:ext cx="3127247" cy="24475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9364" y="178307"/>
            <a:ext cx="3564635" cy="28605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118" y="414273"/>
            <a:ext cx="2058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Transport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037016"/>
            <a:ext cx="6309995" cy="1790064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-5">
                <a:latin typeface="Perpetua"/>
                <a:cs typeface="Perpetua"/>
              </a:rPr>
              <a:t>Channel</a:t>
            </a:r>
            <a:r>
              <a:rPr dirty="0" sz="2600" spc="-2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and</a:t>
            </a:r>
            <a:r>
              <a:rPr dirty="0" sz="2600" spc="-15">
                <a:latin typeface="Perpetua"/>
                <a:cs typeface="Perpetua"/>
              </a:rPr>
              <a:t> </a:t>
            </a:r>
            <a:r>
              <a:rPr dirty="0" sz="2600" spc="10">
                <a:latin typeface="Perpetua"/>
                <a:cs typeface="Perpetua"/>
              </a:rPr>
              <a:t>carrier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proteins</a:t>
            </a:r>
            <a:r>
              <a:rPr dirty="0" sz="2600">
                <a:latin typeface="Perpetua"/>
                <a:cs typeface="Perpetua"/>
              </a:rPr>
              <a:t> in the</a:t>
            </a:r>
            <a:r>
              <a:rPr dirty="0" sz="2600" spc="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cell</a:t>
            </a:r>
            <a:r>
              <a:rPr dirty="0" sz="260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membrane</a:t>
            </a:r>
            <a:endParaRPr sz="2600">
              <a:latin typeface="Perpetua"/>
              <a:cs typeface="Perpetua"/>
            </a:endParaRPr>
          </a:p>
          <a:p>
            <a:pPr lvl="1" marL="561340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15">
                <a:latin typeface="Perpetua"/>
                <a:cs typeface="Perpetua"/>
              </a:rPr>
              <a:t>Allows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substances</a:t>
            </a:r>
            <a:r>
              <a:rPr dirty="0" sz="2400" spc="-3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to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enter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and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exit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the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cell</a:t>
            </a:r>
            <a:endParaRPr sz="2400">
              <a:latin typeface="Perpetua"/>
              <a:cs typeface="Perpetua"/>
            </a:endParaRPr>
          </a:p>
          <a:p>
            <a:pPr marL="285115" indent="-273050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-15">
                <a:latin typeface="Perpetua"/>
                <a:cs typeface="Perpetua"/>
              </a:rPr>
              <a:t>Transport </a:t>
            </a:r>
            <a:r>
              <a:rPr dirty="0" sz="2600" spc="-5">
                <a:latin typeface="Perpetua"/>
                <a:cs typeface="Perpetua"/>
              </a:rPr>
              <a:t>molecules</a:t>
            </a:r>
            <a:r>
              <a:rPr dirty="0" sz="2600" spc="-2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in</a:t>
            </a:r>
            <a:r>
              <a:rPr dirty="0" sz="2600" spc="-15">
                <a:latin typeface="Perpetua"/>
                <a:cs typeface="Perpetua"/>
              </a:rPr>
              <a:t> blood</a:t>
            </a:r>
            <a:endParaRPr sz="2600">
              <a:latin typeface="Perpetua"/>
              <a:cs typeface="Perpetua"/>
            </a:endParaRPr>
          </a:p>
          <a:p>
            <a:pPr lvl="1" marL="561340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5">
                <a:latin typeface="Perpetua"/>
                <a:cs typeface="Perpetua"/>
              </a:rPr>
              <a:t>Hemoglobin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–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transports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10">
                <a:latin typeface="Perpetua"/>
                <a:cs typeface="Perpetua"/>
              </a:rPr>
              <a:t>oxygen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in</a:t>
            </a:r>
            <a:r>
              <a:rPr dirty="0" sz="2400" spc="-5">
                <a:latin typeface="Perpetua"/>
                <a:cs typeface="Perpetua"/>
              </a:rPr>
              <a:t> the</a:t>
            </a:r>
            <a:r>
              <a:rPr dirty="0" sz="2400">
                <a:latin typeface="Perpetua"/>
                <a:cs typeface="Perpetua"/>
              </a:rPr>
              <a:t> </a:t>
            </a:r>
            <a:r>
              <a:rPr dirty="0" sz="2400" spc="-10">
                <a:latin typeface="Perpetua"/>
                <a:cs typeface="Perpetua"/>
              </a:rPr>
              <a:t>blood</a:t>
            </a:r>
            <a:endParaRPr sz="2400">
              <a:latin typeface="Perpetua"/>
              <a:cs typeface="Perpet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" y="3595115"/>
            <a:ext cx="6672072" cy="32628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17938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De</a:t>
            </a:r>
            <a:r>
              <a:rPr dirty="0" spc="-114"/>
              <a:t>f</a:t>
            </a:r>
            <a:r>
              <a:rPr dirty="0" spc="-5"/>
              <a:t>en</a:t>
            </a:r>
            <a:r>
              <a:rPr dirty="0" spc="-20"/>
              <a:t>s</a:t>
            </a:r>
            <a:r>
              <a:rPr dirty="0" spc="-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5353"/>
            <a:ext cx="3683635" cy="90106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-5">
                <a:latin typeface="Perpetua"/>
                <a:cs typeface="Perpetua"/>
              </a:rPr>
              <a:t>Antibodies</a:t>
            </a:r>
            <a:endParaRPr sz="2600">
              <a:latin typeface="Perpetua"/>
              <a:cs typeface="Perpetua"/>
            </a:endParaRPr>
          </a:p>
          <a:p>
            <a:pPr lvl="1" marL="560705" indent="-229235">
              <a:lnSpc>
                <a:spcPct val="1000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10">
                <a:latin typeface="Perpetua"/>
                <a:cs typeface="Perpetua"/>
              </a:rPr>
              <a:t>Combat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bacteria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and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viruses</a:t>
            </a:r>
            <a:endParaRPr sz="2400">
              <a:latin typeface="Perpetua"/>
              <a:cs typeface="Perpet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19427" y="338327"/>
            <a:ext cx="6941820" cy="6520180"/>
            <a:chOff x="1519427" y="338327"/>
            <a:chExt cx="6941820" cy="6520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427" y="2357627"/>
              <a:ext cx="5487924" cy="45003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5748" y="338327"/>
              <a:ext cx="2095500" cy="2095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62143"/>
            <a:ext cx="2167128" cy="18958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4411" y="449580"/>
            <a:ext cx="2799587" cy="35905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3133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Regulation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444" y="1375353"/>
            <a:ext cx="6207125" cy="429006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5">
                <a:latin typeface="Perpetua"/>
                <a:cs typeface="Perpetua"/>
              </a:rPr>
              <a:t>Hormones</a:t>
            </a:r>
            <a:endParaRPr sz="2600">
              <a:latin typeface="Perpetua"/>
              <a:cs typeface="Perpetua"/>
            </a:endParaRPr>
          </a:p>
          <a:p>
            <a:pPr lvl="1" marL="560705" indent="-229235">
              <a:lnSpc>
                <a:spcPct val="1000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5">
                <a:latin typeface="Perpetua"/>
                <a:cs typeface="Perpetua"/>
              </a:rPr>
              <a:t>Intercellular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messengers</a:t>
            </a:r>
            <a:r>
              <a:rPr dirty="0" sz="2400" spc="-10">
                <a:latin typeface="Perpetua"/>
                <a:cs typeface="Perpetua"/>
              </a:rPr>
              <a:t> that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influence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metabolism</a:t>
            </a:r>
            <a:endParaRPr sz="2400">
              <a:latin typeface="Perpetua"/>
              <a:cs typeface="Perpetua"/>
            </a:endParaRPr>
          </a:p>
          <a:p>
            <a:pPr lvl="1" marL="629285" marR="447675" indent="-297180">
              <a:lnSpc>
                <a:spcPts val="3290"/>
              </a:lnSpc>
              <a:spcBef>
                <a:spcPts val="17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>
                <a:latin typeface="Perpetua"/>
                <a:cs typeface="Perpetua"/>
              </a:rPr>
              <a:t>Insulin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–</a:t>
            </a:r>
            <a:r>
              <a:rPr dirty="0" sz="2400" spc="-10">
                <a:latin typeface="Perpetua"/>
                <a:cs typeface="Perpetua"/>
              </a:rPr>
              <a:t> regulates </a:t>
            </a:r>
            <a:r>
              <a:rPr dirty="0" sz="2400">
                <a:latin typeface="Perpetua"/>
                <a:cs typeface="Perpetua"/>
              </a:rPr>
              <a:t>the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amount</a:t>
            </a:r>
            <a:r>
              <a:rPr dirty="0" sz="2400" spc="-3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of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glucose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in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the </a:t>
            </a:r>
            <a:r>
              <a:rPr dirty="0" sz="2400" spc="-525">
                <a:latin typeface="Perpetua"/>
                <a:cs typeface="Perpetua"/>
              </a:rPr>
              <a:t> </a:t>
            </a:r>
            <a:r>
              <a:rPr dirty="0" sz="2400" spc="-10">
                <a:latin typeface="Perpetua"/>
                <a:cs typeface="Perpetua"/>
              </a:rPr>
              <a:t>blood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and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in</a:t>
            </a:r>
            <a:r>
              <a:rPr dirty="0" sz="2400" spc="-5">
                <a:latin typeface="Perpetua"/>
                <a:cs typeface="Perpetua"/>
              </a:rPr>
              <a:t> cells</a:t>
            </a:r>
            <a:endParaRPr sz="2400">
              <a:latin typeface="Perpetua"/>
              <a:cs typeface="Perpetua"/>
            </a:endParaRPr>
          </a:p>
          <a:p>
            <a:pPr lvl="1" marL="560705" indent="-229235">
              <a:lnSpc>
                <a:spcPct val="100000"/>
              </a:lnSpc>
              <a:spcBef>
                <a:spcPts val="21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>
                <a:latin typeface="Perpetua"/>
                <a:cs typeface="Perpetua"/>
              </a:rPr>
              <a:t>Human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15">
                <a:latin typeface="Perpetua"/>
                <a:cs typeface="Perpetua"/>
              </a:rPr>
              <a:t>growth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10">
                <a:latin typeface="Perpetua"/>
                <a:cs typeface="Perpetua"/>
              </a:rPr>
              <a:t>hormone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–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its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presence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determines</a:t>
            </a:r>
            <a:endParaRPr sz="24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  <a:spcBef>
                <a:spcPts val="395"/>
              </a:spcBef>
            </a:pPr>
            <a:r>
              <a:rPr dirty="0" sz="2400">
                <a:latin typeface="Perpetua"/>
                <a:cs typeface="Perpetua"/>
              </a:rPr>
              <a:t>the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height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of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an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individual</a:t>
            </a:r>
            <a:endParaRPr sz="2400">
              <a:latin typeface="Perpetua"/>
              <a:cs typeface="Perpetua"/>
            </a:endParaRPr>
          </a:p>
          <a:p>
            <a:pPr marL="285115" indent="-273050">
              <a:lnSpc>
                <a:spcPct val="100000"/>
              </a:lnSpc>
              <a:spcBef>
                <a:spcPts val="58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-5">
                <a:latin typeface="Perpetua"/>
                <a:cs typeface="Perpetua"/>
              </a:rPr>
              <a:t>Receptor</a:t>
            </a:r>
            <a:r>
              <a:rPr dirty="0" sz="2600" spc="-3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Proteins</a:t>
            </a:r>
            <a:endParaRPr sz="2600">
              <a:latin typeface="Perpetua"/>
              <a:cs typeface="Perpetua"/>
            </a:endParaRPr>
          </a:p>
          <a:p>
            <a:pPr lvl="1" marL="560705" indent="-229235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>
                <a:latin typeface="Perpetua"/>
                <a:cs typeface="Perpetua"/>
              </a:rPr>
              <a:t>Built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into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the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membranes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of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nerve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cells</a:t>
            </a:r>
            <a:endParaRPr sz="2400">
              <a:latin typeface="Perpetua"/>
              <a:cs typeface="Perpetua"/>
            </a:endParaRPr>
          </a:p>
          <a:p>
            <a:pPr lvl="1" marL="560705" indent="-22923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5">
                <a:latin typeface="Perpetua"/>
                <a:cs typeface="Perpetua"/>
              </a:rPr>
              <a:t>Detect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chemical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signals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(neurotransmitters)</a:t>
            </a:r>
            <a:endParaRPr sz="2400">
              <a:latin typeface="Perpetua"/>
              <a:cs typeface="Perpetua"/>
            </a:endParaRPr>
          </a:p>
          <a:p>
            <a:pPr marL="400685">
              <a:lnSpc>
                <a:spcPct val="100000"/>
              </a:lnSpc>
              <a:spcBef>
                <a:spcPts val="400"/>
              </a:spcBef>
            </a:pPr>
            <a:r>
              <a:rPr dirty="0" sz="2400" spc="-5">
                <a:latin typeface="Perpetua"/>
                <a:cs typeface="Perpetua"/>
              </a:rPr>
              <a:t>released</a:t>
            </a:r>
            <a:r>
              <a:rPr dirty="0" sz="2400" spc="-25">
                <a:latin typeface="Perpetua"/>
                <a:cs typeface="Perpetua"/>
              </a:rPr>
              <a:t> by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other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nerve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cells</a:t>
            </a:r>
            <a:endParaRPr sz="2400">
              <a:latin typeface="Perpetua"/>
              <a:cs typeface="Perpetu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7855" y="4341876"/>
            <a:ext cx="2676143" cy="23408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2971" y="0"/>
            <a:ext cx="2891028" cy="28910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990" y="239648"/>
            <a:ext cx="15081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M</a:t>
            </a:r>
            <a:r>
              <a:rPr dirty="0" spc="-45"/>
              <a:t>o</a:t>
            </a:r>
            <a:r>
              <a:rPr dirty="0" spc="-5"/>
              <a:t>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3067" y="743138"/>
            <a:ext cx="6235065" cy="262382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>
                <a:latin typeface="Perpetua"/>
                <a:cs typeface="Perpetua"/>
              </a:rPr>
              <a:t>Muscle</a:t>
            </a:r>
            <a:r>
              <a:rPr dirty="0" sz="2600" spc="-55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contraction</a:t>
            </a:r>
            <a:endParaRPr sz="2600">
              <a:latin typeface="Perpetua"/>
              <a:cs typeface="Perpetua"/>
            </a:endParaRPr>
          </a:p>
          <a:p>
            <a:pPr lvl="1" marL="561340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5">
                <a:latin typeface="Perpetua"/>
                <a:cs typeface="Perpetua"/>
              </a:rPr>
              <a:t>Actin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and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25">
                <a:latin typeface="Perpetua"/>
                <a:cs typeface="Perpetua"/>
              </a:rPr>
              <a:t>myosin</a:t>
            </a:r>
            <a:r>
              <a:rPr dirty="0" sz="2400">
                <a:latin typeface="Perpetua"/>
                <a:cs typeface="Perpetua"/>
              </a:rPr>
              <a:t> –</a:t>
            </a:r>
            <a:r>
              <a:rPr dirty="0" sz="2400" spc="-10">
                <a:latin typeface="Perpetua"/>
                <a:cs typeface="Perpetua"/>
              </a:rPr>
              <a:t> make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up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muscle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fibers</a:t>
            </a:r>
            <a:endParaRPr sz="2400">
              <a:latin typeface="Perpetua"/>
              <a:cs typeface="Perpetua"/>
            </a:endParaRPr>
          </a:p>
          <a:p>
            <a:pPr marL="285115" indent="-273050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dirty="0" sz="2600" spc="-5">
                <a:latin typeface="Perpetua"/>
                <a:cs typeface="Perpetua"/>
              </a:rPr>
              <a:t>Motor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proteins </a:t>
            </a:r>
            <a:r>
              <a:rPr dirty="0" sz="2600">
                <a:latin typeface="Perpetua"/>
                <a:cs typeface="Perpetua"/>
              </a:rPr>
              <a:t>within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the</a:t>
            </a:r>
            <a:r>
              <a:rPr dirty="0" sz="2600" spc="-2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cell</a:t>
            </a:r>
            <a:endParaRPr sz="2600">
              <a:latin typeface="Perpetua"/>
              <a:cs typeface="Perpetua"/>
            </a:endParaRPr>
          </a:p>
          <a:p>
            <a:pPr lvl="1" marL="561340" indent="-228600">
              <a:lnSpc>
                <a:spcPct val="100000"/>
              </a:lnSpc>
              <a:spcBef>
                <a:spcPts val="434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20">
                <a:latin typeface="Perpetua"/>
                <a:cs typeface="Perpetua"/>
              </a:rPr>
              <a:t>Allow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cell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components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to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35">
                <a:latin typeface="Perpetua"/>
                <a:cs typeface="Perpetua"/>
              </a:rPr>
              <a:t>move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 spc="-10">
                <a:latin typeface="Perpetua"/>
                <a:cs typeface="Perpetua"/>
              </a:rPr>
              <a:t>from </a:t>
            </a:r>
            <a:r>
              <a:rPr dirty="0" sz="2400">
                <a:latin typeface="Perpetua"/>
                <a:cs typeface="Perpetua"/>
              </a:rPr>
              <a:t>place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to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place</a:t>
            </a:r>
            <a:endParaRPr sz="2400">
              <a:latin typeface="Perpetua"/>
              <a:cs typeface="Perpetua"/>
            </a:endParaRPr>
          </a:p>
          <a:p>
            <a:pPr lvl="1" marL="561340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5">
                <a:latin typeface="Perpetua"/>
                <a:cs typeface="Perpetua"/>
              </a:rPr>
              <a:t>Flagella-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35">
                <a:latin typeface="Perpetua"/>
                <a:cs typeface="Perpetua"/>
              </a:rPr>
              <a:t>move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the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cell</a:t>
            </a:r>
            <a:endParaRPr sz="2400">
              <a:latin typeface="Perpetua"/>
              <a:cs typeface="Perpetua"/>
            </a:endParaRPr>
          </a:p>
          <a:p>
            <a:pPr lvl="1" marL="561340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dirty="0" sz="2400" spc="-5">
                <a:latin typeface="Perpetua"/>
                <a:cs typeface="Perpetua"/>
              </a:rPr>
              <a:t>Cilia-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35">
                <a:latin typeface="Perpetua"/>
                <a:cs typeface="Perpetua"/>
              </a:rPr>
              <a:t>move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contents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around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the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cell</a:t>
            </a:r>
            <a:endParaRPr sz="2400">
              <a:latin typeface="Perpetua"/>
              <a:cs typeface="Perpetu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374135"/>
            <a:ext cx="9144000" cy="3484245"/>
            <a:chOff x="0" y="3374135"/>
            <a:chExt cx="9144000" cy="34842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0" y="3994403"/>
              <a:ext cx="2857499" cy="28635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6164" y="3436619"/>
              <a:ext cx="3685032" cy="28285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374135"/>
              <a:ext cx="2897124" cy="29062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16428"/>
            <a:ext cx="1946089" cy="19415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8247" y="4280915"/>
            <a:ext cx="1825751" cy="23987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6052" y="4833927"/>
            <a:ext cx="1929348" cy="1739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0" y="381000"/>
            <a:ext cx="3428999" cy="27188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</a:t>
            </a:r>
            <a:r>
              <a:rPr dirty="0" spc="-80"/>
              <a:t>r</a:t>
            </a:r>
            <a:r>
              <a:rPr dirty="0" spc="-40"/>
              <a:t>o</a:t>
            </a:r>
            <a:r>
              <a:rPr dirty="0" spc="-85"/>
              <a:t>t</a:t>
            </a:r>
            <a:r>
              <a:rPr dirty="0" spc="-5"/>
              <a:t>ei</a:t>
            </a:r>
            <a:r>
              <a:rPr dirty="0" spc="-20"/>
              <a:t>n</a:t>
            </a:r>
            <a:r>
              <a:rPr dirty="0" spc="-5"/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2079" y="6283248"/>
            <a:ext cx="11264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CC0000"/>
                </a:solidFill>
                <a:latin typeface="Arial"/>
                <a:cs typeface="Arial"/>
              </a:rPr>
              <a:t>Rubisco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459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353695" algn="l"/>
                <a:tab pos="354965" algn="l"/>
              </a:tabLst>
            </a:pPr>
            <a:r>
              <a:rPr dirty="0"/>
              <a:t>Structure:</a:t>
            </a:r>
          </a:p>
          <a:p>
            <a:pPr lvl="1" marL="755015" indent="-285750">
              <a:lnSpc>
                <a:spcPct val="100000"/>
              </a:lnSpc>
              <a:spcBef>
                <a:spcPts val="360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755650" algn="l"/>
              </a:tabLst>
            </a:pPr>
            <a:r>
              <a:rPr dirty="0" sz="2800" spc="-5">
                <a:solidFill>
                  <a:srgbClr val="CC0000"/>
                </a:solidFill>
                <a:latin typeface="Perpetua"/>
                <a:cs typeface="Perpetua"/>
              </a:rPr>
              <a:t>monomer</a:t>
            </a:r>
            <a:r>
              <a:rPr dirty="0" sz="2800" spc="-10">
                <a:solidFill>
                  <a:srgbClr val="CC0000"/>
                </a:solidFill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=</a:t>
            </a:r>
            <a:r>
              <a:rPr dirty="0" sz="2800" spc="-10">
                <a:solidFill>
                  <a:srgbClr val="CC0000"/>
                </a:solidFill>
                <a:latin typeface="Perpetua"/>
                <a:cs typeface="Perpetua"/>
              </a:rPr>
              <a:t> </a:t>
            </a:r>
            <a:r>
              <a:rPr dirty="0" u="sng" sz="2800" spc="-1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amino</a:t>
            </a:r>
            <a:r>
              <a:rPr dirty="0" u="sng" sz="28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800" spc="-1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acids</a:t>
            </a:r>
            <a:endParaRPr sz="2800">
              <a:latin typeface="Perpetua"/>
              <a:cs typeface="Perpetua"/>
            </a:endParaRPr>
          </a:p>
          <a:p>
            <a:pPr lvl="2" marL="1097915" indent="-229235">
              <a:lnSpc>
                <a:spcPct val="100000"/>
              </a:lnSpc>
              <a:spcBef>
                <a:spcPts val="445"/>
              </a:spcBef>
              <a:buClr>
                <a:srgbClr val="E6B0AB"/>
              </a:buClr>
              <a:buSzPct val="85416"/>
              <a:buFont typeface="Wingdings 2"/>
              <a:buChar char=""/>
              <a:tabLst>
                <a:tab pos="1098550" algn="l"/>
              </a:tabLst>
            </a:pPr>
            <a:r>
              <a:rPr dirty="0" sz="2400">
                <a:latin typeface="Perpetua"/>
                <a:cs typeface="Perpetua"/>
              </a:rPr>
              <a:t>20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different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amino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acids</a:t>
            </a:r>
            <a:endParaRPr sz="2400">
              <a:latin typeface="Perpetua"/>
              <a:cs typeface="Perpetua"/>
            </a:endParaRPr>
          </a:p>
          <a:p>
            <a:pPr lvl="3" marL="1372235" indent="-229235">
              <a:lnSpc>
                <a:spcPct val="100000"/>
              </a:lnSpc>
              <a:spcBef>
                <a:spcPts val="409"/>
              </a:spcBef>
              <a:buClr>
                <a:srgbClr val="A18E6A"/>
              </a:buClr>
              <a:buSzPct val="79166"/>
              <a:buFont typeface="Wingdings 2"/>
              <a:buChar char=""/>
              <a:tabLst>
                <a:tab pos="1372870" algn="l"/>
              </a:tabLst>
            </a:pPr>
            <a:r>
              <a:rPr dirty="0" sz="2400">
                <a:latin typeface="Perpetua"/>
                <a:cs typeface="Perpetua"/>
              </a:rPr>
              <a:t>12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made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25">
                <a:latin typeface="Perpetua"/>
                <a:cs typeface="Perpetua"/>
              </a:rPr>
              <a:t>by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10">
                <a:latin typeface="Perpetua"/>
                <a:cs typeface="Perpetua"/>
              </a:rPr>
              <a:t>body</a:t>
            </a:r>
            <a:endParaRPr sz="2400">
              <a:latin typeface="Perpetua"/>
              <a:cs typeface="Perpetua"/>
            </a:endParaRPr>
          </a:p>
          <a:p>
            <a:pPr lvl="3" marL="1372235" indent="-229235">
              <a:lnSpc>
                <a:spcPct val="100000"/>
              </a:lnSpc>
              <a:spcBef>
                <a:spcPts val="400"/>
              </a:spcBef>
              <a:buClr>
                <a:srgbClr val="A18E6A"/>
              </a:buClr>
              <a:buSzPct val="79166"/>
              <a:buFont typeface="Wingdings 2"/>
              <a:buChar char=""/>
              <a:tabLst>
                <a:tab pos="1372870" algn="l"/>
              </a:tabLst>
            </a:pPr>
            <a:r>
              <a:rPr dirty="0" sz="2400">
                <a:latin typeface="Perpetua"/>
                <a:cs typeface="Perpetua"/>
              </a:rPr>
              <a:t>8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essential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amino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acids (must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get</a:t>
            </a:r>
            <a:r>
              <a:rPr dirty="0" sz="2400" spc="-10">
                <a:latin typeface="Perpetua"/>
                <a:cs typeface="Perpetua"/>
              </a:rPr>
              <a:t> from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food)</a:t>
            </a:r>
            <a:endParaRPr sz="2400">
              <a:latin typeface="Perpetua"/>
              <a:cs typeface="Perpetua"/>
            </a:endParaRPr>
          </a:p>
          <a:p>
            <a:pPr lvl="1" marL="755015" indent="-285750">
              <a:lnSpc>
                <a:spcPct val="100000"/>
              </a:lnSpc>
              <a:spcBef>
                <a:spcPts val="345"/>
              </a:spcBef>
              <a:buClr>
                <a:srgbClr val="9B2C1F"/>
              </a:buClr>
              <a:buSzPct val="83928"/>
              <a:buFont typeface="Wingdings 2"/>
              <a:buChar char=""/>
              <a:tabLst>
                <a:tab pos="755650" algn="l"/>
              </a:tabLst>
            </a:pPr>
            <a:r>
              <a:rPr dirty="0" sz="2800" spc="-10">
                <a:solidFill>
                  <a:srgbClr val="CC0000"/>
                </a:solidFill>
                <a:latin typeface="Perpetua"/>
                <a:cs typeface="Perpetua"/>
              </a:rPr>
              <a:t>polymer </a:t>
            </a:r>
            <a:r>
              <a:rPr dirty="0" sz="2800" spc="-5">
                <a:latin typeface="Perpetua"/>
                <a:cs typeface="Perpetua"/>
              </a:rPr>
              <a:t>=</a:t>
            </a:r>
            <a:r>
              <a:rPr dirty="0" sz="2800" spc="-30">
                <a:solidFill>
                  <a:srgbClr val="CC0000"/>
                </a:solidFill>
                <a:latin typeface="Perpetua"/>
                <a:cs typeface="Perpetua"/>
              </a:rPr>
              <a:t> </a:t>
            </a:r>
            <a:r>
              <a:rPr dirty="0" u="sng" sz="2800" spc="-1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polypeptide</a:t>
            </a:r>
            <a:endParaRPr sz="2800">
              <a:latin typeface="Perpetua"/>
              <a:cs typeface="Perpetua"/>
            </a:endParaRPr>
          </a:p>
          <a:p>
            <a:pPr lvl="2" marL="1097915" marR="5080" indent="-228600">
              <a:lnSpc>
                <a:spcPct val="100000"/>
              </a:lnSpc>
              <a:spcBef>
                <a:spcPts val="459"/>
              </a:spcBef>
              <a:buClr>
                <a:srgbClr val="E6B0AB"/>
              </a:buClr>
              <a:buSzPct val="85416"/>
              <a:buFont typeface="Wingdings 2"/>
              <a:buChar char=""/>
              <a:tabLst>
                <a:tab pos="1098550" algn="l"/>
              </a:tabLst>
            </a:pPr>
            <a:r>
              <a:rPr dirty="0" sz="2400" spc="-5">
                <a:latin typeface="Perpetua"/>
                <a:cs typeface="Perpetua"/>
              </a:rPr>
              <a:t>protein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can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be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one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or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more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polypeptide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chains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folded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&amp; </a:t>
            </a:r>
            <a:r>
              <a:rPr dirty="0" sz="2400" spc="-5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bonded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together</a:t>
            </a:r>
            <a:endParaRPr sz="2400">
              <a:latin typeface="Perpetua"/>
              <a:cs typeface="Perpetua"/>
            </a:endParaRPr>
          </a:p>
          <a:p>
            <a:pPr lvl="2" marL="1097915" indent="-229235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5416"/>
              <a:buFont typeface="Wingdings 2"/>
              <a:buChar char=""/>
              <a:tabLst>
                <a:tab pos="1098550" algn="l"/>
              </a:tabLst>
            </a:pPr>
            <a:r>
              <a:rPr dirty="0" sz="2400" spc="-5">
                <a:latin typeface="Perpetua"/>
                <a:cs typeface="Perpetua"/>
              </a:rPr>
              <a:t>large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&amp;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complex</a:t>
            </a:r>
            <a:r>
              <a:rPr dirty="0" sz="2400" spc="-4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molecules</a:t>
            </a:r>
            <a:endParaRPr sz="2400">
              <a:latin typeface="Perpetua"/>
              <a:cs typeface="Perpetua"/>
            </a:endParaRPr>
          </a:p>
          <a:p>
            <a:pPr lvl="2" marL="1097915" indent="-229235">
              <a:lnSpc>
                <a:spcPts val="2660"/>
              </a:lnSpc>
              <a:spcBef>
                <a:spcPts val="395"/>
              </a:spcBef>
              <a:buClr>
                <a:srgbClr val="E6B0AB"/>
              </a:buClr>
              <a:buSzPct val="85416"/>
              <a:buFont typeface="Wingdings 2"/>
              <a:buChar char=""/>
              <a:tabLst>
                <a:tab pos="1098550" algn="l"/>
              </a:tabLst>
            </a:pPr>
            <a:r>
              <a:rPr dirty="0" sz="2400">
                <a:latin typeface="Perpetua"/>
                <a:cs typeface="Perpetua"/>
              </a:rPr>
              <a:t>complex</a:t>
            </a:r>
            <a:r>
              <a:rPr dirty="0" sz="2400" spc="-3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3-D</a:t>
            </a:r>
            <a:r>
              <a:rPr dirty="0" sz="2400" spc="-3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shape</a:t>
            </a:r>
            <a:endParaRPr sz="2400">
              <a:latin typeface="Perpetua"/>
              <a:cs typeface="Perpetua"/>
            </a:endParaRPr>
          </a:p>
          <a:p>
            <a:pPr algn="ctr" marR="344805">
              <a:lnSpc>
                <a:spcPts val="2420"/>
              </a:lnSpc>
            </a:pPr>
            <a:r>
              <a:rPr dirty="0" sz="2200" spc="-5" b="1">
                <a:solidFill>
                  <a:srgbClr val="CC0000"/>
                </a:solidFill>
                <a:latin typeface="Arial"/>
                <a:cs typeface="Arial"/>
              </a:rPr>
              <a:t>hemoglobin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5740" y="6189370"/>
            <a:ext cx="1374775" cy="62865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 marR="5080" indent="208279">
              <a:lnSpc>
                <a:spcPct val="80000"/>
              </a:lnSpc>
              <a:spcBef>
                <a:spcPts val="625"/>
              </a:spcBef>
            </a:pPr>
            <a:r>
              <a:rPr dirty="0" sz="2200" b="1">
                <a:solidFill>
                  <a:srgbClr val="CC0000"/>
                </a:solidFill>
                <a:latin typeface="Arial"/>
                <a:cs typeface="Arial"/>
              </a:rPr>
              <a:t>growth </a:t>
            </a:r>
            <a:r>
              <a:rPr dirty="0" sz="2200" spc="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CC0000"/>
                </a:solidFill>
                <a:latin typeface="Arial"/>
                <a:cs typeface="Arial"/>
              </a:rPr>
              <a:t>horm</a:t>
            </a:r>
            <a:r>
              <a:rPr dirty="0" sz="2200" b="1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dirty="0" sz="2200" spc="-5" b="1">
                <a:solidFill>
                  <a:srgbClr val="CC0000"/>
                </a:solidFill>
                <a:latin typeface="Arial"/>
                <a:cs typeface="Arial"/>
              </a:rPr>
              <a:t>nes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17627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</a:t>
            </a:r>
            <a:r>
              <a:rPr dirty="0" spc="-80"/>
              <a:t>r</a:t>
            </a:r>
            <a:r>
              <a:rPr dirty="0" spc="-40"/>
              <a:t>o</a:t>
            </a:r>
            <a:r>
              <a:rPr dirty="0" spc="-85"/>
              <a:t>t</a:t>
            </a:r>
            <a:r>
              <a:rPr dirty="0" spc="-5"/>
              <a:t>ei</a:t>
            </a:r>
            <a:r>
              <a:rPr dirty="0" spc="-20"/>
              <a:t>n</a:t>
            </a:r>
            <a:r>
              <a:rPr dirty="0" spc="-5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401572"/>
            <a:ext cx="8590280" cy="494919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85115" marR="5080" indent="-273050">
              <a:lnSpc>
                <a:spcPct val="90000"/>
              </a:lnSpc>
              <a:spcBef>
                <a:spcPts val="43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dirty="0" sz="2800" spc="-30">
                <a:latin typeface="Perpetua"/>
                <a:cs typeface="Perpetua"/>
              </a:rPr>
              <a:t>Any </a:t>
            </a:r>
            <a:r>
              <a:rPr dirty="0" sz="2800" spc="-5">
                <a:latin typeface="Perpetua"/>
                <a:cs typeface="Perpetua"/>
              </a:rPr>
              <a:t>of a class of </a:t>
            </a:r>
            <a:r>
              <a:rPr dirty="0" sz="2800" spc="-5">
                <a:solidFill>
                  <a:srgbClr val="00AFEF"/>
                </a:solidFill>
                <a:latin typeface="Perpetua"/>
                <a:cs typeface="Perpetua"/>
              </a:rPr>
              <a:t>nitrogenous organic compounds </a:t>
            </a:r>
            <a:r>
              <a:rPr dirty="0" sz="2800" spc="5">
                <a:latin typeface="Perpetua"/>
                <a:cs typeface="Perpetua"/>
              </a:rPr>
              <a:t>which </a:t>
            </a:r>
            <a:r>
              <a:rPr dirty="0" sz="2800" spc="-40">
                <a:latin typeface="Perpetua"/>
                <a:cs typeface="Perpetua"/>
              </a:rPr>
              <a:t>have </a:t>
            </a:r>
            <a:r>
              <a:rPr dirty="0" sz="2800" spc="-35">
                <a:latin typeface="Perpetua"/>
                <a:cs typeface="Perpetua"/>
              </a:rPr>
              <a:t> </a:t>
            </a:r>
            <a:r>
              <a:rPr dirty="0" sz="2800" spc="-10">
                <a:latin typeface="Perpetua"/>
                <a:cs typeface="Perpetua"/>
              </a:rPr>
              <a:t>large </a:t>
            </a:r>
            <a:r>
              <a:rPr dirty="0" sz="2800" spc="-5">
                <a:latin typeface="Perpetua"/>
                <a:cs typeface="Perpetua"/>
              </a:rPr>
              <a:t>molecules </a:t>
            </a:r>
            <a:r>
              <a:rPr dirty="0" sz="2800">
                <a:latin typeface="Perpetua"/>
                <a:cs typeface="Perpetua"/>
              </a:rPr>
              <a:t>composed </a:t>
            </a:r>
            <a:r>
              <a:rPr dirty="0" sz="2800" spc="-5">
                <a:latin typeface="Perpetua"/>
                <a:cs typeface="Perpetua"/>
              </a:rPr>
              <a:t>of one </a:t>
            </a:r>
            <a:r>
              <a:rPr dirty="0" sz="2800">
                <a:latin typeface="Perpetua"/>
                <a:cs typeface="Perpetua"/>
              </a:rPr>
              <a:t>or </a:t>
            </a:r>
            <a:r>
              <a:rPr dirty="0" sz="2800" spc="-15">
                <a:latin typeface="Perpetua"/>
                <a:cs typeface="Perpetua"/>
              </a:rPr>
              <a:t>more </a:t>
            </a:r>
            <a:r>
              <a:rPr dirty="0" sz="2800" spc="-5">
                <a:latin typeface="Perpetua"/>
                <a:cs typeface="Perpetua"/>
              </a:rPr>
              <a:t>long </a:t>
            </a:r>
            <a:r>
              <a:rPr dirty="0" sz="2800" spc="5">
                <a:latin typeface="Perpetua"/>
                <a:cs typeface="Perpetua"/>
              </a:rPr>
              <a:t>chains </a:t>
            </a:r>
            <a:r>
              <a:rPr dirty="0" sz="2800" spc="-5">
                <a:latin typeface="Perpetua"/>
                <a:cs typeface="Perpetua"/>
              </a:rPr>
              <a:t>of </a:t>
            </a:r>
            <a:r>
              <a:rPr dirty="0" sz="2800" spc="-10">
                <a:solidFill>
                  <a:srgbClr val="00AFEF"/>
                </a:solidFill>
                <a:latin typeface="Perpetua"/>
                <a:cs typeface="Perpetua"/>
              </a:rPr>
              <a:t>amino </a:t>
            </a:r>
            <a:r>
              <a:rPr dirty="0" sz="2800" spc="-5">
                <a:solidFill>
                  <a:srgbClr val="00AFEF"/>
                </a:solidFill>
                <a:latin typeface="Perpetua"/>
                <a:cs typeface="Perpetua"/>
              </a:rPr>
              <a:t> acids</a:t>
            </a:r>
            <a:r>
              <a:rPr dirty="0" sz="2800" spc="185">
                <a:solidFill>
                  <a:srgbClr val="00AFEF"/>
                </a:solidFill>
                <a:latin typeface="Perpetua"/>
                <a:cs typeface="Perpetua"/>
              </a:rPr>
              <a:t> </a:t>
            </a:r>
            <a:r>
              <a:rPr dirty="0" sz="2800">
                <a:latin typeface="Perpetua"/>
                <a:cs typeface="Perpetua"/>
              </a:rPr>
              <a:t>and</a:t>
            </a:r>
            <a:r>
              <a:rPr dirty="0" sz="2800" spc="190">
                <a:latin typeface="Perpetua"/>
                <a:cs typeface="Perpetua"/>
              </a:rPr>
              <a:t> </a:t>
            </a:r>
            <a:r>
              <a:rPr dirty="0" sz="2800" spc="-10">
                <a:latin typeface="Perpetua"/>
                <a:cs typeface="Perpetua"/>
              </a:rPr>
              <a:t>are</a:t>
            </a:r>
            <a:r>
              <a:rPr dirty="0" sz="2800" spc="19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an</a:t>
            </a:r>
            <a:r>
              <a:rPr dirty="0" sz="2800" spc="185">
                <a:latin typeface="Perpetua"/>
                <a:cs typeface="Perpetua"/>
              </a:rPr>
              <a:t> </a:t>
            </a:r>
            <a:r>
              <a:rPr dirty="0" sz="2800">
                <a:latin typeface="Perpetua"/>
                <a:cs typeface="Perpetua"/>
              </a:rPr>
              <a:t>essential</a:t>
            </a:r>
            <a:r>
              <a:rPr dirty="0" sz="2800" spc="195">
                <a:latin typeface="Perpetua"/>
                <a:cs typeface="Perpetua"/>
              </a:rPr>
              <a:t> </a:t>
            </a:r>
            <a:r>
              <a:rPr dirty="0" sz="2800" spc="20">
                <a:latin typeface="Perpetua"/>
                <a:cs typeface="Perpetua"/>
              </a:rPr>
              <a:t>part</a:t>
            </a:r>
            <a:r>
              <a:rPr dirty="0" sz="2800" spc="19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of</a:t>
            </a:r>
            <a:r>
              <a:rPr dirty="0" sz="2800" spc="200">
                <a:latin typeface="Perpetua"/>
                <a:cs typeface="Perpetua"/>
              </a:rPr>
              <a:t> </a:t>
            </a:r>
            <a:r>
              <a:rPr dirty="0" sz="2800">
                <a:latin typeface="Perpetua"/>
                <a:cs typeface="Perpetua"/>
              </a:rPr>
              <a:t>all</a:t>
            </a:r>
            <a:r>
              <a:rPr dirty="0" sz="2800" spc="185">
                <a:latin typeface="Perpetua"/>
                <a:cs typeface="Perpetua"/>
              </a:rPr>
              <a:t> </a:t>
            </a:r>
            <a:r>
              <a:rPr dirty="0" sz="2800" spc="-10">
                <a:latin typeface="Perpetua"/>
                <a:cs typeface="Perpetua"/>
              </a:rPr>
              <a:t>living</a:t>
            </a:r>
            <a:r>
              <a:rPr dirty="0" sz="2800" spc="20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organisms,</a:t>
            </a:r>
            <a:r>
              <a:rPr dirty="0" sz="2800" spc="80">
                <a:latin typeface="Perpetua"/>
                <a:cs typeface="Perpetua"/>
              </a:rPr>
              <a:t> </a:t>
            </a:r>
            <a:r>
              <a:rPr dirty="0" sz="2800" spc="-10">
                <a:latin typeface="Perpetua"/>
                <a:cs typeface="Perpetua"/>
              </a:rPr>
              <a:t>especially </a:t>
            </a:r>
            <a:r>
              <a:rPr dirty="0" sz="2800" spc="-62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as </a:t>
            </a:r>
            <a:r>
              <a:rPr dirty="0" sz="2800" spc="5">
                <a:latin typeface="Perpetua"/>
                <a:cs typeface="Perpetua"/>
              </a:rPr>
              <a:t>structural </a:t>
            </a:r>
            <a:r>
              <a:rPr dirty="0" sz="2800">
                <a:latin typeface="Perpetua"/>
                <a:cs typeface="Perpetua"/>
              </a:rPr>
              <a:t>components </a:t>
            </a:r>
            <a:r>
              <a:rPr dirty="0" sz="2800" spc="-5">
                <a:latin typeface="Perpetua"/>
                <a:cs typeface="Perpetua"/>
              </a:rPr>
              <a:t>of </a:t>
            </a:r>
            <a:r>
              <a:rPr dirty="0" sz="2800" spc="-15">
                <a:latin typeface="Perpetua"/>
                <a:cs typeface="Perpetua"/>
              </a:rPr>
              <a:t>body </a:t>
            </a:r>
            <a:r>
              <a:rPr dirty="0" sz="2800" spc="-5">
                <a:latin typeface="Perpetua"/>
                <a:cs typeface="Perpetua"/>
              </a:rPr>
              <a:t>tissues </a:t>
            </a:r>
            <a:r>
              <a:rPr dirty="0" sz="2800" spc="10">
                <a:latin typeface="Perpetua"/>
                <a:cs typeface="Perpetua"/>
              </a:rPr>
              <a:t>such </a:t>
            </a:r>
            <a:r>
              <a:rPr dirty="0" sz="2800" spc="-5">
                <a:latin typeface="Perpetua"/>
                <a:cs typeface="Perpetua"/>
              </a:rPr>
              <a:t>as </a:t>
            </a:r>
            <a:r>
              <a:rPr dirty="0" sz="2800" spc="-15">
                <a:latin typeface="Perpetua"/>
                <a:cs typeface="Perpetua"/>
              </a:rPr>
              <a:t>muscle, </a:t>
            </a:r>
            <a:r>
              <a:rPr dirty="0" sz="2800" spc="-55">
                <a:latin typeface="Perpetua"/>
                <a:cs typeface="Perpetua"/>
              </a:rPr>
              <a:t>hair, </a:t>
            </a:r>
            <a:r>
              <a:rPr dirty="0" sz="2800" spc="-50">
                <a:latin typeface="Perpetua"/>
                <a:cs typeface="Perpetua"/>
              </a:rPr>
              <a:t> </a:t>
            </a:r>
            <a:r>
              <a:rPr dirty="0" sz="2800" spc="-10">
                <a:latin typeface="Perpetua"/>
                <a:cs typeface="Perpetua"/>
              </a:rPr>
              <a:t>etc.,</a:t>
            </a:r>
            <a:r>
              <a:rPr dirty="0" sz="2800" spc="-14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and</a:t>
            </a:r>
            <a:r>
              <a:rPr dirty="0" sz="2800" spc="1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as</a:t>
            </a:r>
            <a:r>
              <a:rPr dirty="0" sz="2800" spc="-1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enzymes</a:t>
            </a:r>
            <a:r>
              <a:rPr dirty="0" sz="280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and</a:t>
            </a:r>
            <a:r>
              <a:rPr dirty="0" sz="2800" spc="10">
                <a:latin typeface="Perpetua"/>
                <a:cs typeface="Perpetua"/>
              </a:rPr>
              <a:t> </a:t>
            </a:r>
            <a:r>
              <a:rPr dirty="0" sz="2800" spc="-15">
                <a:latin typeface="Perpetua"/>
                <a:cs typeface="Perpetua"/>
              </a:rPr>
              <a:t>antibodies.</a:t>
            </a:r>
            <a:endParaRPr sz="2800">
              <a:latin typeface="Perpetua"/>
              <a:cs typeface="Perpetua"/>
            </a:endParaRPr>
          </a:p>
          <a:p>
            <a:pPr algn="just" marL="285115" indent="-273050">
              <a:lnSpc>
                <a:spcPts val="3325"/>
              </a:lnSpc>
              <a:spcBef>
                <a:spcPts val="1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dirty="0" sz="2800" spc="-5">
                <a:latin typeface="Perpetua"/>
                <a:cs typeface="Perpetua"/>
              </a:rPr>
              <a:t>Most</a:t>
            </a:r>
            <a:r>
              <a:rPr dirty="0" sz="2800" spc="5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structurally</a:t>
            </a:r>
            <a:r>
              <a:rPr dirty="0" sz="2800" spc="2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&amp;</a:t>
            </a:r>
            <a:r>
              <a:rPr dirty="0" sz="2800" spc="10">
                <a:latin typeface="Perpetua"/>
                <a:cs typeface="Perpetua"/>
              </a:rPr>
              <a:t> </a:t>
            </a:r>
            <a:r>
              <a:rPr dirty="0" sz="2800" spc="-10">
                <a:latin typeface="Perpetua"/>
                <a:cs typeface="Perpetua"/>
              </a:rPr>
              <a:t>functionally</a:t>
            </a:r>
            <a:r>
              <a:rPr dirty="0" sz="2800" spc="2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diverse</a:t>
            </a:r>
            <a:r>
              <a:rPr dirty="0" sz="2800" spc="10">
                <a:latin typeface="Perpetua"/>
                <a:cs typeface="Perpetua"/>
              </a:rPr>
              <a:t> </a:t>
            </a:r>
            <a:r>
              <a:rPr dirty="0" sz="2800">
                <a:latin typeface="Perpetua"/>
                <a:cs typeface="Perpetua"/>
              </a:rPr>
              <a:t>group</a:t>
            </a:r>
            <a:r>
              <a:rPr dirty="0" sz="2800" spc="25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of biomolecules</a:t>
            </a:r>
            <a:endParaRPr sz="2800">
              <a:latin typeface="Perpetua"/>
              <a:cs typeface="Perpetua"/>
            </a:endParaRPr>
          </a:p>
          <a:p>
            <a:pPr algn="just" marL="285115" indent="-273050">
              <a:lnSpc>
                <a:spcPts val="3195"/>
              </a:lnSpc>
              <a:buClr>
                <a:srgbClr val="D24717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dirty="0" sz="2800">
                <a:latin typeface="Perpetua"/>
                <a:cs typeface="Perpetua"/>
              </a:rPr>
              <a:t>Function:</a:t>
            </a:r>
            <a:endParaRPr sz="2800">
              <a:latin typeface="Perpetua"/>
              <a:cs typeface="Perpetua"/>
            </a:endParaRPr>
          </a:p>
          <a:p>
            <a:pPr algn="just" lvl="1" marL="755015" indent="-285750">
              <a:lnSpc>
                <a:spcPts val="3155"/>
              </a:lnSpc>
              <a:buClr>
                <a:srgbClr val="9B2C1F"/>
              </a:buClr>
              <a:buSzPct val="83928"/>
              <a:buFont typeface="Wingdings 2"/>
              <a:buChar char=""/>
              <a:tabLst>
                <a:tab pos="755650" algn="l"/>
              </a:tabLst>
            </a:pPr>
            <a:r>
              <a:rPr dirty="0" sz="2800" spc="-30">
                <a:latin typeface="Perpetua"/>
                <a:cs typeface="Perpetua"/>
              </a:rPr>
              <a:t>involved</a:t>
            </a:r>
            <a:r>
              <a:rPr dirty="0" sz="2800" spc="10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in</a:t>
            </a:r>
            <a:r>
              <a:rPr dirty="0" sz="2800" spc="-15">
                <a:latin typeface="Perpetua"/>
                <a:cs typeface="Perpetua"/>
              </a:rPr>
              <a:t> </a:t>
            </a:r>
            <a:r>
              <a:rPr dirty="0" sz="2800" spc="-5">
                <a:latin typeface="Perpetua"/>
                <a:cs typeface="Perpetua"/>
              </a:rPr>
              <a:t>almost </a:t>
            </a:r>
            <a:r>
              <a:rPr dirty="0" sz="2800" spc="-10">
                <a:latin typeface="Perpetua"/>
                <a:cs typeface="Perpetua"/>
              </a:rPr>
              <a:t>everything</a:t>
            </a:r>
            <a:endParaRPr sz="2800">
              <a:latin typeface="Perpetua"/>
              <a:cs typeface="Perpetua"/>
            </a:endParaRPr>
          </a:p>
          <a:p>
            <a:pPr lvl="2" marL="1097915" indent="-229235">
              <a:lnSpc>
                <a:spcPts val="2720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1098550" algn="l"/>
              </a:tabLst>
            </a:pPr>
            <a:r>
              <a:rPr dirty="0" sz="2400" spc="-5">
                <a:latin typeface="Perpetua"/>
                <a:cs typeface="Perpetua"/>
              </a:rPr>
              <a:t>Metabolism</a:t>
            </a:r>
            <a:endParaRPr sz="2400">
              <a:latin typeface="Perpetua"/>
              <a:cs typeface="Perpetua"/>
            </a:endParaRPr>
          </a:p>
          <a:p>
            <a:pPr lvl="2" marL="1097915" indent="-229235">
              <a:lnSpc>
                <a:spcPts val="2705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1098550" algn="l"/>
              </a:tabLst>
            </a:pPr>
            <a:r>
              <a:rPr dirty="0" sz="2400" spc="10">
                <a:latin typeface="Perpetua"/>
                <a:cs typeface="Perpetua"/>
              </a:rPr>
              <a:t>Support</a:t>
            </a:r>
            <a:endParaRPr sz="2400">
              <a:latin typeface="Perpetua"/>
              <a:cs typeface="Perpetua"/>
            </a:endParaRPr>
          </a:p>
          <a:p>
            <a:pPr lvl="2" marL="1097915" indent="-229235">
              <a:lnSpc>
                <a:spcPts val="2700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1098550" algn="l"/>
              </a:tabLst>
            </a:pPr>
            <a:r>
              <a:rPr dirty="0" sz="2400" spc="-10">
                <a:latin typeface="Perpetua"/>
                <a:cs typeface="Perpetua"/>
              </a:rPr>
              <a:t>Transport</a:t>
            </a:r>
            <a:endParaRPr sz="2400">
              <a:latin typeface="Perpetua"/>
              <a:cs typeface="Perpetua"/>
            </a:endParaRPr>
          </a:p>
          <a:p>
            <a:pPr lvl="2" marL="1097915" indent="-229235">
              <a:lnSpc>
                <a:spcPts val="2705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1098550" algn="l"/>
              </a:tabLst>
            </a:pPr>
            <a:r>
              <a:rPr dirty="0" sz="2400" spc="-5">
                <a:latin typeface="Perpetua"/>
                <a:cs typeface="Perpetua"/>
              </a:rPr>
              <a:t>Regulation</a:t>
            </a:r>
            <a:endParaRPr sz="2400">
              <a:latin typeface="Perpetua"/>
              <a:cs typeface="Perpetua"/>
            </a:endParaRPr>
          </a:p>
          <a:p>
            <a:pPr lvl="2" marL="1097915" indent="-229235">
              <a:lnSpc>
                <a:spcPts val="2795"/>
              </a:lnSpc>
              <a:buClr>
                <a:srgbClr val="E6B0AB"/>
              </a:buClr>
              <a:buSzPct val="85416"/>
              <a:buFont typeface="Wingdings 2"/>
              <a:buChar char=""/>
              <a:tabLst>
                <a:tab pos="1098550" algn="l"/>
              </a:tabLst>
            </a:pPr>
            <a:r>
              <a:rPr dirty="0" sz="2400">
                <a:latin typeface="Perpetua"/>
                <a:cs typeface="Perpetua"/>
              </a:rPr>
              <a:t>Motion</a:t>
            </a:r>
            <a:endParaRPr sz="2400">
              <a:latin typeface="Perpetua"/>
              <a:cs typeface="Perpet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1923" y="4372355"/>
            <a:ext cx="5893435" cy="2339340"/>
            <a:chOff x="3201923" y="4372355"/>
            <a:chExt cx="5893435" cy="2339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2091" y="4372355"/>
              <a:ext cx="2263140" cy="22616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1923" y="4608575"/>
              <a:ext cx="4020312" cy="2103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26212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Amino</a:t>
            </a:r>
            <a:r>
              <a:rPr dirty="0" spc="-70"/>
              <a:t> </a:t>
            </a:r>
            <a:r>
              <a:rPr dirty="0" spc="-5"/>
              <a:t>acids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720" y="1299065"/>
            <a:ext cx="5055870" cy="323913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500"/>
              </a:spcBef>
              <a:buSzPct val="120000"/>
              <a:buFont typeface="Wingdings"/>
              <a:buChar char=""/>
              <a:tabLst>
                <a:tab pos="354330" algn="l"/>
              </a:tabLst>
            </a:pPr>
            <a:r>
              <a:rPr dirty="0" sz="3000" b="1">
                <a:solidFill>
                  <a:srgbClr val="0E116A"/>
                </a:solidFill>
                <a:latin typeface="Arial"/>
                <a:cs typeface="Arial"/>
              </a:rPr>
              <a:t>Structure:</a:t>
            </a:r>
            <a:endParaRPr sz="3000">
              <a:latin typeface="Arial"/>
              <a:cs typeface="Arial"/>
            </a:endParaRPr>
          </a:p>
          <a:p>
            <a:pPr lvl="1" marL="751205" indent="-283845">
              <a:lnSpc>
                <a:spcPct val="100000"/>
              </a:lnSpc>
              <a:spcBef>
                <a:spcPts val="365"/>
              </a:spcBef>
              <a:buClr>
                <a:srgbClr val="40458B"/>
              </a:buClr>
              <a:buSzPct val="58928"/>
              <a:buFont typeface="Wingdings"/>
              <a:buChar char=""/>
              <a:tabLst>
                <a:tab pos="751840" algn="l"/>
              </a:tabLst>
            </a:pPr>
            <a:r>
              <a:rPr dirty="0" sz="2800" spc="-5" b="1">
                <a:latin typeface="Arial"/>
                <a:cs typeface="Arial"/>
              </a:rPr>
              <a:t>central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carbon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(α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carbon)</a:t>
            </a:r>
            <a:endParaRPr sz="2800">
              <a:latin typeface="Arial"/>
              <a:cs typeface="Arial"/>
            </a:endParaRPr>
          </a:p>
          <a:p>
            <a:pPr lvl="1" marL="751205" indent="-283845">
              <a:lnSpc>
                <a:spcPct val="100000"/>
              </a:lnSpc>
              <a:spcBef>
                <a:spcPts val="375"/>
              </a:spcBef>
              <a:buClr>
                <a:srgbClr val="40458B"/>
              </a:buClr>
              <a:buSzPct val="58928"/>
              <a:buFont typeface="Wingdings"/>
              <a:buChar char=""/>
              <a:tabLst>
                <a:tab pos="751840" algn="l"/>
              </a:tabLst>
            </a:pPr>
            <a:r>
              <a:rPr dirty="0" sz="2800" spc="-5" b="1">
                <a:solidFill>
                  <a:srgbClr val="1721CD"/>
                </a:solidFill>
                <a:latin typeface="Arial"/>
                <a:cs typeface="Arial"/>
              </a:rPr>
              <a:t>amino</a:t>
            </a:r>
            <a:r>
              <a:rPr dirty="0" sz="2800" spc="-35" b="1">
                <a:solidFill>
                  <a:srgbClr val="1721CD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721CD"/>
                </a:solidFill>
                <a:latin typeface="Arial"/>
                <a:cs typeface="Arial"/>
              </a:rPr>
              <a:t>group</a:t>
            </a:r>
            <a:endParaRPr sz="2800">
              <a:latin typeface="Arial"/>
              <a:cs typeface="Arial"/>
            </a:endParaRPr>
          </a:p>
          <a:p>
            <a:pPr lvl="1" marL="751205" indent="-283845">
              <a:lnSpc>
                <a:spcPct val="100000"/>
              </a:lnSpc>
              <a:spcBef>
                <a:spcPts val="360"/>
              </a:spcBef>
              <a:buClr>
                <a:srgbClr val="40458B"/>
              </a:buClr>
              <a:buSzPct val="58928"/>
              <a:buFont typeface="Wingdings"/>
              <a:buChar char=""/>
              <a:tabLst>
                <a:tab pos="751840" algn="l"/>
              </a:tabLst>
            </a:pPr>
            <a:r>
              <a:rPr dirty="0" sz="2800" spc="-10" b="1">
                <a:solidFill>
                  <a:srgbClr val="2E8A1F"/>
                </a:solidFill>
                <a:latin typeface="Arial"/>
                <a:cs typeface="Arial"/>
              </a:rPr>
              <a:t>carboxyl</a:t>
            </a:r>
            <a:r>
              <a:rPr dirty="0" sz="2800" spc="30" b="1">
                <a:solidFill>
                  <a:srgbClr val="2E8A1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E8A1F"/>
                </a:solidFill>
                <a:latin typeface="Arial"/>
                <a:cs typeface="Arial"/>
              </a:rPr>
              <a:t>group</a:t>
            </a:r>
            <a:r>
              <a:rPr dirty="0" sz="2800" spc="5" b="1">
                <a:solidFill>
                  <a:srgbClr val="2E8A1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E8A1F"/>
                </a:solidFill>
                <a:latin typeface="Arial"/>
                <a:cs typeface="Arial"/>
              </a:rPr>
              <a:t>(acid)</a:t>
            </a:r>
            <a:endParaRPr sz="2800">
              <a:latin typeface="Arial"/>
              <a:cs typeface="Arial"/>
            </a:endParaRPr>
          </a:p>
          <a:p>
            <a:pPr lvl="1" marL="751205" indent="-283845">
              <a:lnSpc>
                <a:spcPct val="100000"/>
              </a:lnSpc>
              <a:spcBef>
                <a:spcPts val="360"/>
              </a:spcBef>
              <a:buClr>
                <a:srgbClr val="40458B"/>
              </a:buClr>
              <a:buSzPct val="58928"/>
              <a:buFont typeface="Wingdings"/>
              <a:buChar char=""/>
              <a:tabLst>
                <a:tab pos="751840" algn="l"/>
              </a:tabLst>
            </a:pPr>
            <a:r>
              <a:rPr dirty="0" sz="2800" spc="-5" b="1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dirty="0" sz="2800" spc="-2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C0000"/>
                </a:solidFill>
                <a:latin typeface="Arial"/>
                <a:cs typeface="Arial"/>
              </a:rPr>
              <a:t>group</a:t>
            </a:r>
            <a:r>
              <a:rPr dirty="0" sz="2800" spc="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C0000"/>
                </a:solidFill>
                <a:latin typeface="Arial"/>
                <a:cs typeface="Arial"/>
              </a:rPr>
              <a:t>(side</a:t>
            </a:r>
            <a:r>
              <a:rPr dirty="0" sz="280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CC0000"/>
                </a:solidFill>
                <a:latin typeface="Arial"/>
                <a:cs typeface="Arial"/>
              </a:rPr>
              <a:t>chain)</a:t>
            </a:r>
            <a:endParaRPr sz="2800">
              <a:latin typeface="Arial"/>
              <a:cs typeface="Arial"/>
            </a:endParaRPr>
          </a:p>
          <a:p>
            <a:pPr lvl="2" marL="1094105" indent="-229235">
              <a:lnSpc>
                <a:spcPct val="100000"/>
              </a:lnSpc>
              <a:spcBef>
                <a:spcPts val="330"/>
              </a:spcBef>
              <a:buClr>
                <a:srgbClr val="6E88F7"/>
              </a:buClr>
              <a:buSzPct val="93750"/>
              <a:buFont typeface="Wingdings"/>
              <a:buChar char=""/>
              <a:tabLst>
                <a:tab pos="1094740" algn="l"/>
              </a:tabLst>
            </a:pPr>
            <a:r>
              <a:rPr dirty="0" sz="2400" b="1">
                <a:solidFill>
                  <a:srgbClr val="0E116A"/>
                </a:solidFill>
                <a:latin typeface="Arial"/>
                <a:cs typeface="Arial"/>
              </a:rPr>
              <a:t>variable</a:t>
            </a:r>
            <a:r>
              <a:rPr dirty="0" sz="2400" spc="-40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E116A"/>
                </a:solidFill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lvl="2" marL="1094105" indent="-229235">
              <a:lnSpc>
                <a:spcPct val="100000"/>
              </a:lnSpc>
              <a:spcBef>
                <a:spcPts val="310"/>
              </a:spcBef>
              <a:buClr>
                <a:srgbClr val="6E88F7"/>
              </a:buClr>
              <a:buSzPct val="93750"/>
              <a:buFont typeface="Wingdings"/>
              <a:buChar char=""/>
              <a:tabLst>
                <a:tab pos="1094740" algn="l"/>
              </a:tabLst>
            </a:pPr>
            <a:r>
              <a:rPr dirty="0" sz="2400" spc="-5" b="1">
                <a:solidFill>
                  <a:srgbClr val="0E116A"/>
                </a:solidFill>
                <a:latin typeface="Arial"/>
                <a:cs typeface="Arial"/>
              </a:rPr>
              <a:t>confers</a:t>
            </a:r>
            <a:r>
              <a:rPr dirty="0" sz="2400" spc="-3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E116A"/>
                </a:solidFill>
                <a:latin typeface="Arial"/>
                <a:cs typeface="Arial"/>
              </a:rPr>
              <a:t>unique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7710" y="4476115"/>
            <a:ext cx="290449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 b="1">
                <a:solidFill>
                  <a:srgbClr val="0E116A"/>
                </a:solidFill>
                <a:latin typeface="Arial"/>
                <a:cs typeface="Arial"/>
              </a:rPr>
              <a:t>chemical</a:t>
            </a:r>
            <a:r>
              <a:rPr dirty="0" sz="2400" spc="-2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E116A"/>
                </a:solidFill>
                <a:latin typeface="Arial"/>
                <a:cs typeface="Arial"/>
              </a:rPr>
              <a:t>properties </a:t>
            </a:r>
            <a:r>
              <a:rPr dirty="0" sz="2400" spc="-650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E116A"/>
                </a:solidFill>
                <a:latin typeface="Arial"/>
                <a:cs typeface="Arial"/>
              </a:rPr>
              <a:t>of</a:t>
            </a:r>
            <a:r>
              <a:rPr dirty="0" sz="2400" spc="-1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E116A"/>
                </a:solidFill>
                <a:latin typeface="Arial"/>
                <a:cs typeface="Arial"/>
              </a:rPr>
              <a:t>the</a:t>
            </a:r>
            <a:r>
              <a:rPr dirty="0" sz="2400" spc="-2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E116A"/>
                </a:solidFill>
                <a:latin typeface="Arial"/>
                <a:cs typeface="Arial"/>
              </a:rPr>
              <a:t>amino</a:t>
            </a:r>
            <a:r>
              <a:rPr dirty="0" sz="2400" spc="-1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E116A"/>
                </a:solidFill>
                <a:latin typeface="Arial"/>
                <a:cs typeface="Arial"/>
              </a:rPr>
              <a:t>acid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8226" y="4571238"/>
            <a:ext cx="309880" cy="307975"/>
          </a:xfrm>
          <a:custGeom>
            <a:avLst/>
            <a:gdLst/>
            <a:ahLst/>
            <a:cxnLst/>
            <a:rect l="l" t="t" r="r" b="b"/>
            <a:pathLst>
              <a:path w="309879" h="307975">
                <a:moveTo>
                  <a:pt x="309372" y="307848"/>
                </a:moveTo>
                <a:lnTo>
                  <a:pt x="0" y="0"/>
                </a:lnTo>
              </a:path>
            </a:pathLst>
          </a:custGeom>
          <a:ln w="38100">
            <a:solidFill>
              <a:srgbClr val="1721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18226" y="5409438"/>
            <a:ext cx="304800" cy="307975"/>
          </a:xfrm>
          <a:custGeom>
            <a:avLst/>
            <a:gdLst/>
            <a:ahLst/>
            <a:cxnLst/>
            <a:rect l="l" t="t" r="r" b="b"/>
            <a:pathLst>
              <a:path w="304800" h="307975">
                <a:moveTo>
                  <a:pt x="0" y="307848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1721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61609" y="4242892"/>
            <a:ext cx="3562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1721CD"/>
                </a:solidFill>
                <a:latin typeface="Arial"/>
                <a:cs typeface="Arial"/>
              </a:rPr>
              <a:t>H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1609" y="5462727"/>
            <a:ext cx="355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1721CD"/>
                </a:solidFill>
                <a:latin typeface="Arial"/>
                <a:cs typeface="Arial"/>
              </a:rPr>
              <a:t>H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790" y="4292600"/>
            <a:ext cx="2819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2E8A1F"/>
                </a:solidFill>
                <a:latin typeface="Arial"/>
                <a:cs typeface="Arial"/>
              </a:rPr>
              <a:t>||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1768" y="3882897"/>
            <a:ext cx="3816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2E8A1F"/>
                </a:solidFill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1464" y="4815662"/>
            <a:ext cx="3174365" cy="1759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30"/>
              </a:lnSpc>
              <a:spcBef>
                <a:spcPts val="100"/>
              </a:spcBef>
            </a:pPr>
            <a:r>
              <a:rPr dirty="0" baseline="2314" sz="5400" spc="592" b="1">
                <a:solidFill>
                  <a:srgbClr val="1721CD"/>
                </a:solidFill>
                <a:latin typeface="Arial"/>
                <a:cs typeface="Arial"/>
              </a:rPr>
              <a:t>N</a:t>
            </a:r>
            <a:r>
              <a:rPr dirty="0" baseline="3086" sz="5400" spc="-7" b="1">
                <a:latin typeface="Arial"/>
                <a:cs typeface="Arial"/>
              </a:rPr>
              <a:t>—</a:t>
            </a:r>
            <a:r>
              <a:rPr dirty="0" baseline="3086" sz="5400" b="1">
                <a:latin typeface="Arial"/>
                <a:cs typeface="Arial"/>
              </a:rPr>
              <a:t>C</a:t>
            </a:r>
            <a:r>
              <a:rPr dirty="0" baseline="3086" sz="5400" b="1">
                <a:latin typeface="Arial"/>
                <a:cs typeface="Arial"/>
              </a:rPr>
              <a:t>—</a:t>
            </a:r>
            <a:r>
              <a:rPr dirty="0" baseline="3086" sz="5400" spc="-922" b="1"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E8A1F"/>
                </a:solidFill>
                <a:latin typeface="Arial"/>
                <a:cs typeface="Arial"/>
              </a:rPr>
              <a:t>C</a:t>
            </a:r>
            <a:r>
              <a:rPr dirty="0" sz="3600" spc="-5" b="1">
                <a:solidFill>
                  <a:srgbClr val="2E8A1F"/>
                </a:solidFill>
                <a:latin typeface="Arial"/>
                <a:cs typeface="Arial"/>
              </a:rPr>
              <a:t>—OH</a:t>
            </a:r>
            <a:endParaRPr sz="3600">
              <a:latin typeface="Arial"/>
              <a:cs typeface="Arial"/>
            </a:endParaRPr>
          </a:p>
          <a:p>
            <a:pPr marL="951230">
              <a:lnSpc>
                <a:spcPts val="4130"/>
              </a:lnSpc>
            </a:pPr>
            <a:r>
              <a:rPr dirty="0" sz="3600" b="1">
                <a:latin typeface="Arial"/>
                <a:cs typeface="Arial"/>
              </a:rPr>
              <a:t>|</a:t>
            </a:r>
            <a:endParaRPr sz="36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  <a:spcBef>
                <a:spcPts val="1070"/>
              </a:spcBef>
            </a:pPr>
            <a:r>
              <a:rPr dirty="0" sz="3600" spc="-5" b="1">
                <a:solidFill>
                  <a:srgbClr val="CC0000"/>
                </a:solidFill>
                <a:latin typeface="Arial"/>
                <a:cs typeface="Arial"/>
              </a:rPr>
              <a:t>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8742" y="3854577"/>
            <a:ext cx="355600" cy="97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25"/>
              </a:lnSpc>
              <a:spcBef>
                <a:spcPts val="100"/>
              </a:spcBef>
            </a:pPr>
            <a:r>
              <a:rPr dirty="0" sz="3600" spc="-5" b="1">
                <a:latin typeface="Arial"/>
                <a:cs typeface="Arial"/>
              </a:rPr>
              <a:t>H</a:t>
            </a:r>
            <a:endParaRPr sz="3600">
              <a:latin typeface="Arial"/>
              <a:cs typeface="Arial"/>
            </a:endParaRPr>
          </a:p>
          <a:p>
            <a:pPr marL="123825">
              <a:lnSpc>
                <a:spcPts val="3725"/>
              </a:lnSpc>
            </a:pPr>
            <a:r>
              <a:rPr dirty="0" sz="3600" b="1">
                <a:latin typeface="Arial"/>
                <a:cs typeface="Arial"/>
              </a:rPr>
              <a:t>|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46970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Nonpolar</a:t>
            </a:r>
            <a:r>
              <a:rPr dirty="0" spc="-35"/>
              <a:t> </a:t>
            </a:r>
            <a:r>
              <a:rPr dirty="0" spc="-5"/>
              <a:t>amino</a:t>
            </a:r>
            <a:r>
              <a:rPr dirty="0" spc="-45"/>
              <a:t> </a:t>
            </a:r>
            <a:r>
              <a:rPr dirty="0" spc="-5"/>
              <a:t>acids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14400" y="1981199"/>
            <a:ext cx="7397750" cy="3366770"/>
            <a:chOff x="914400" y="1981199"/>
            <a:chExt cx="7397750" cy="3366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783" y="2005583"/>
              <a:ext cx="7373111" cy="33421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981199"/>
              <a:ext cx="7370064" cy="33390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5720" y="1349755"/>
            <a:ext cx="47948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0"/>
              </a:spcBef>
              <a:buSzPct val="120000"/>
              <a:buFont typeface="Wingdings"/>
              <a:buChar char=""/>
              <a:tabLst>
                <a:tab pos="354330" algn="l"/>
              </a:tabLst>
            </a:pPr>
            <a:r>
              <a:rPr dirty="0" sz="3000" b="1">
                <a:solidFill>
                  <a:srgbClr val="0E116A"/>
                </a:solidFill>
                <a:latin typeface="Arial"/>
                <a:cs typeface="Arial"/>
              </a:rPr>
              <a:t>nonpolar</a:t>
            </a:r>
            <a:r>
              <a:rPr dirty="0" sz="3000" spc="-30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E116A"/>
                </a:solidFill>
                <a:latin typeface="Arial"/>
                <a:cs typeface="Arial"/>
              </a:rPr>
              <a:t>&amp;</a:t>
            </a:r>
            <a:r>
              <a:rPr dirty="0" sz="3000" spc="-3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E116A"/>
                </a:solidFill>
                <a:latin typeface="Arial"/>
                <a:cs typeface="Arial"/>
              </a:rPr>
              <a:t>hydrophobic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38398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Polar</a:t>
            </a:r>
            <a:r>
              <a:rPr dirty="0" spc="-30"/>
              <a:t> </a:t>
            </a:r>
            <a:r>
              <a:rPr dirty="0" spc="-10"/>
              <a:t>amino</a:t>
            </a:r>
            <a:r>
              <a:rPr dirty="0" spc="-25"/>
              <a:t> </a:t>
            </a:r>
            <a:r>
              <a:rPr dirty="0" spc="-5"/>
              <a:t>acids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720" y="1349755"/>
            <a:ext cx="59143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0"/>
              </a:spcBef>
              <a:buSzPct val="120000"/>
              <a:buFont typeface="Wingdings"/>
              <a:buChar char=""/>
              <a:tabLst>
                <a:tab pos="354330" algn="l"/>
              </a:tabLst>
            </a:pPr>
            <a:r>
              <a:rPr dirty="0" sz="3000" b="1">
                <a:solidFill>
                  <a:srgbClr val="0E116A"/>
                </a:solidFill>
                <a:latin typeface="Arial"/>
                <a:cs typeface="Arial"/>
              </a:rPr>
              <a:t>polar</a:t>
            </a:r>
            <a:r>
              <a:rPr dirty="0" sz="3000" spc="-1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E116A"/>
                </a:solidFill>
                <a:latin typeface="Arial"/>
                <a:cs typeface="Arial"/>
              </a:rPr>
              <a:t>or</a:t>
            </a:r>
            <a:r>
              <a:rPr dirty="0" sz="3000" spc="-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E116A"/>
                </a:solidFill>
                <a:latin typeface="Arial"/>
                <a:cs typeface="Arial"/>
              </a:rPr>
              <a:t>charged</a:t>
            </a:r>
            <a:r>
              <a:rPr dirty="0" sz="3000" spc="-10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E116A"/>
                </a:solidFill>
                <a:latin typeface="Arial"/>
                <a:cs typeface="Arial"/>
              </a:rPr>
              <a:t>&amp;</a:t>
            </a:r>
            <a:r>
              <a:rPr dirty="0" sz="3000" spc="-1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E116A"/>
                </a:solidFill>
                <a:latin typeface="Arial"/>
                <a:cs typeface="Arial"/>
              </a:rPr>
              <a:t>hydrophilic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0600" y="1905000"/>
            <a:ext cx="7210425" cy="4119879"/>
            <a:chOff x="990600" y="1905000"/>
            <a:chExt cx="7210425" cy="41198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983" y="1929383"/>
              <a:ext cx="7185659" cy="40949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1905000"/>
              <a:ext cx="7182611" cy="40919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63741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Sulfur</a:t>
            </a:r>
            <a:r>
              <a:rPr dirty="0" spc="-5"/>
              <a:t> </a:t>
            </a:r>
            <a:r>
              <a:rPr dirty="0" spc="-10"/>
              <a:t>containing</a:t>
            </a:r>
            <a:r>
              <a:rPr dirty="0"/>
              <a:t> </a:t>
            </a:r>
            <a:r>
              <a:rPr dirty="0" spc="-5"/>
              <a:t>amino</a:t>
            </a:r>
            <a:r>
              <a:rPr dirty="0"/>
              <a:t> </a:t>
            </a:r>
            <a:r>
              <a:rPr dirty="0" spc="-10"/>
              <a:t>acids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61944" y="2596964"/>
            <a:ext cx="5581015" cy="4194175"/>
            <a:chOff x="3361944" y="2596964"/>
            <a:chExt cx="5581015" cy="4194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328" y="2621279"/>
              <a:ext cx="5556504" cy="4169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1944" y="2596964"/>
              <a:ext cx="5553501" cy="416654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26246" y="3800770"/>
            <a:ext cx="2966720" cy="3046095"/>
            <a:chOff x="226246" y="3800770"/>
            <a:chExt cx="2966720" cy="30460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246" y="6428932"/>
              <a:ext cx="1270321" cy="4177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267" y="3800770"/>
              <a:ext cx="2876571" cy="295097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84859" y="3942969"/>
            <a:ext cx="154051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E116A"/>
                </a:solidFill>
                <a:latin typeface="Comic Sans MS"/>
                <a:cs typeface="Comic Sans MS"/>
              </a:rPr>
              <a:t>You</a:t>
            </a:r>
            <a:r>
              <a:rPr dirty="0" sz="1800" spc="-65" b="1">
                <a:solidFill>
                  <a:srgbClr val="0E116A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0E116A"/>
                </a:solidFill>
                <a:latin typeface="Comic Sans MS"/>
                <a:cs typeface="Comic Sans MS"/>
              </a:rPr>
              <a:t>wondered </a:t>
            </a:r>
            <a:r>
              <a:rPr dirty="0" sz="1800" spc="-765" b="1">
                <a:solidFill>
                  <a:srgbClr val="0E116A"/>
                </a:solidFill>
                <a:latin typeface="Comic Sans MS"/>
                <a:cs typeface="Comic Sans MS"/>
              </a:rPr>
              <a:t> </a:t>
            </a:r>
            <a:r>
              <a:rPr dirty="0" sz="1800" b="1">
                <a:solidFill>
                  <a:srgbClr val="0E116A"/>
                </a:solidFill>
                <a:latin typeface="Comic Sans MS"/>
                <a:cs typeface="Comic Sans MS"/>
              </a:rPr>
              <a:t>why perms </a:t>
            </a:r>
            <a:r>
              <a:rPr dirty="0" sz="1800" spc="5" b="1">
                <a:solidFill>
                  <a:srgbClr val="0E116A"/>
                </a:solidFill>
                <a:latin typeface="Comic Sans MS"/>
                <a:cs typeface="Comic Sans MS"/>
              </a:rPr>
              <a:t> </a:t>
            </a:r>
            <a:r>
              <a:rPr dirty="0" sz="1800" b="1">
                <a:solidFill>
                  <a:srgbClr val="0E116A"/>
                </a:solidFill>
                <a:latin typeface="Comic Sans MS"/>
                <a:cs typeface="Comic Sans MS"/>
              </a:rPr>
              <a:t>smelled like </a:t>
            </a:r>
            <a:r>
              <a:rPr dirty="0" sz="1800" spc="5" b="1">
                <a:solidFill>
                  <a:srgbClr val="0E116A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0E116A"/>
                </a:solidFill>
                <a:latin typeface="Comic Sans MS"/>
                <a:cs typeface="Comic Sans MS"/>
              </a:rPr>
              <a:t>rotten</a:t>
            </a:r>
            <a:r>
              <a:rPr dirty="0" sz="1800" spc="-40" b="1">
                <a:solidFill>
                  <a:srgbClr val="0E116A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0E116A"/>
                </a:solidFill>
                <a:latin typeface="Comic Sans MS"/>
                <a:cs typeface="Comic Sans MS"/>
              </a:rPr>
              <a:t>eggs?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5236" y="2749295"/>
            <a:ext cx="1906905" cy="696595"/>
            <a:chOff x="745236" y="2749295"/>
            <a:chExt cx="1906905" cy="69659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440" y="2819399"/>
              <a:ext cx="1691639" cy="4770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6" y="2749295"/>
              <a:ext cx="1906524" cy="6964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9056" y="2795269"/>
              <a:ext cx="1689100" cy="473709"/>
            </a:xfrm>
            <a:custGeom>
              <a:avLst/>
              <a:gdLst/>
              <a:ahLst/>
              <a:cxnLst/>
              <a:rect l="l" t="t" r="r" b="b"/>
              <a:pathLst>
                <a:path w="1689100" h="473710">
                  <a:moveTo>
                    <a:pt x="168859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473710"/>
                  </a:lnTo>
                  <a:lnTo>
                    <a:pt x="1688592" y="473710"/>
                  </a:lnTo>
                  <a:lnTo>
                    <a:pt x="1688592" y="1270"/>
                  </a:lnTo>
                  <a:lnTo>
                    <a:pt x="1688592" y="0"/>
                  </a:lnTo>
                  <a:close/>
                </a:path>
              </a:pathLst>
            </a:custGeom>
            <a:solidFill>
              <a:srgbClr val="FFEA1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29055" y="1289754"/>
            <a:ext cx="5454015" cy="193548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391160" indent="-342265">
              <a:lnSpc>
                <a:spcPct val="100000"/>
              </a:lnSpc>
              <a:spcBef>
                <a:spcPts val="52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91160" algn="l"/>
                <a:tab pos="391795" algn="l"/>
              </a:tabLst>
            </a:pPr>
            <a:r>
              <a:rPr dirty="0" sz="2600" spc="-5">
                <a:latin typeface="Perpetua"/>
                <a:cs typeface="Perpetua"/>
              </a:rPr>
              <a:t>Form</a:t>
            </a:r>
            <a:r>
              <a:rPr dirty="0" sz="2600" spc="-10">
                <a:solidFill>
                  <a:srgbClr val="CC0000"/>
                </a:solidFill>
                <a:latin typeface="Perpetua"/>
                <a:cs typeface="Perpetua"/>
              </a:rPr>
              <a:t> </a:t>
            </a:r>
            <a:r>
              <a:rPr dirty="0" u="sng" sz="26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disulfide</a:t>
            </a:r>
            <a:r>
              <a:rPr dirty="0" u="sng" sz="2600" spc="-1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600" spc="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bridges</a:t>
            </a:r>
            <a:endParaRPr sz="2600">
              <a:latin typeface="Perpetua"/>
              <a:cs typeface="Perpetua"/>
            </a:endParaRPr>
          </a:p>
          <a:p>
            <a:pPr lvl="1" marL="792480" indent="-28511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791845" algn="l"/>
                <a:tab pos="792480" algn="l"/>
              </a:tabLst>
            </a:pPr>
            <a:r>
              <a:rPr dirty="0" sz="2400" spc="-5">
                <a:latin typeface="Perpetua"/>
                <a:cs typeface="Perpetua"/>
              </a:rPr>
              <a:t>cross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links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15">
                <a:latin typeface="Perpetua"/>
                <a:cs typeface="Perpetua"/>
              </a:rPr>
              <a:t>betweens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sulfurs</a:t>
            </a:r>
            <a:r>
              <a:rPr dirty="0" sz="2400" spc="-2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in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amino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acids</a:t>
            </a:r>
            <a:endParaRPr sz="2400">
              <a:latin typeface="Perpetua"/>
              <a:cs typeface="Perpetua"/>
            </a:endParaRPr>
          </a:p>
          <a:p>
            <a:pPr>
              <a:lnSpc>
                <a:spcPct val="100000"/>
              </a:lnSpc>
            </a:pPr>
            <a:endParaRPr sz="2700">
              <a:latin typeface="Perpetua"/>
              <a:cs typeface="Perpetua"/>
            </a:endParaRPr>
          </a:p>
          <a:p>
            <a:pPr marL="90170">
              <a:lnSpc>
                <a:spcPct val="100000"/>
              </a:lnSpc>
              <a:spcBef>
                <a:spcPts val="2000"/>
              </a:spcBef>
            </a:pPr>
            <a:r>
              <a:rPr dirty="0" sz="2600" b="1">
                <a:solidFill>
                  <a:srgbClr val="CC0000"/>
                </a:solidFill>
                <a:latin typeface="Arial"/>
                <a:cs typeface="Arial"/>
              </a:rPr>
              <a:t>H-S</a:t>
            </a:r>
            <a:r>
              <a:rPr dirty="0" sz="2600" spc="-4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dirty="0" sz="2600" spc="-10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CC0000"/>
                </a:solidFill>
                <a:latin typeface="Arial"/>
                <a:cs typeface="Arial"/>
              </a:rPr>
              <a:t>S-H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8896" y="5364479"/>
            <a:ext cx="774539" cy="528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36036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Building</a:t>
            </a:r>
            <a:r>
              <a:rPr dirty="0" spc="-55"/>
              <a:t> </a:t>
            </a:r>
            <a:r>
              <a:rPr dirty="0" spc="-30"/>
              <a:t>proteins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517" y="1289754"/>
            <a:ext cx="4424045" cy="2091689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367030" indent="-342265">
              <a:lnSpc>
                <a:spcPct val="100000"/>
              </a:lnSpc>
              <a:spcBef>
                <a:spcPts val="52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66395" algn="l"/>
                <a:tab pos="367665" algn="l"/>
              </a:tabLst>
            </a:pPr>
            <a:r>
              <a:rPr dirty="0" u="sng" sz="2600" spc="-1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Peptide</a:t>
            </a:r>
            <a:r>
              <a:rPr dirty="0" u="sng" sz="2600" spc="-5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 </a:t>
            </a:r>
            <a:r>
              <a:rPr dirty="0" u="sng" sz="2600" spc="-5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Perpetua"/>
                <a:cs typeface="Perpetua"/>
              </a:rPr>
              <a:t>bonds</a:t>
            </a:r>
            <a:endParaRPr sz="2600">
              <a:latin typeface="Perpetua"/>
              <a:cs typeface="Perpetua"/>
            </a:endParaRPr>
          </a:p>
          <a:p>
            <a:pPr lvl="1" marL="767715" marR="17780" indent="-28511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767715" algn="l"/>
                <a:tab pos="768350" algn="l"/>
              </a:tabLst>
            </a:pPr>
            <a:r>
              <a:rPr dirty="0" sz="2400" spc="-5">
                <a:latin typeface="Perpetua"/>
                <a:cs typeface="Perpetua"/>
              </a:rPr>
              <a:t>linking</a:t>
            </a:r>
            <a:r>
              <a:rPr dirty="0" sz="2400" spc="-3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NH</a:t>
            </a:r>
            <a:r>
              <a:rPr dirty="0" baseline="-20833" sz="2400" spc="-7">
                <a:latin typeface="Perpetua"/>
                <a:cs typeface="Perpetua"/>
              </a:rPr>
              <a:t>2</a:t>
            </a:r>
            <a:r>
              <a:rPr dirty="0" baseline="-20833" sz="2400" spc="262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of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one</a:t>
            </a:r>
            <a:r>
              <a:rPr dirty="0" sz="2400" spc="-2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amino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acid</a:t>
            </a:r>
            <a:r>
              <a:rPr dirty="0" sz="2400" spc="-1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to </a:t>
            </a:r>
            <a:r>
              <a:rPr dirty="0" sz="2400" spc="-525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COOH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of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 spc="-5">
                <a:latin typeface="Perpetua"/>
                <a:cs typeface="Perpetua"/>
              </a:rPr>
              <a:t>another</a:t>
            </a:r>
            <a:endParaRPr sz="2400">
              <a:latin typeface="Perpetua"/>
              <a:cs typeface="Perpetua"/>
            </a:endParaRPr>
          </a:p>
          <a:p>
            <a:pPr lvl="1" marL="767715" indent="-28575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767715" algn="l"/>
                <a:tab pos="768350" algn="l"/>
              </a:tabLst>
            </a:pPr>
            <a:r>
              <a:rPr dirty="0" sz="2400" spc="-5">
                <a:latin typeface="Perpetua"/>
                <a:cs typeface="Perpetua"/>
              </a:rPr>
              <a:t>C–N</a:t>
            </a:r>
            <a:r>
              <a:rPr dirty="0" sz="2400" spc="-3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bond</a:t>
            </a:r>
            <a:endParaRPr sz="2400">
              <a:latin typeface="Perpetua"/>
              <a:cs typeface="Perpetua"/>
            </a:endParaRPr>
          </a:p>
          <a:p>
            <a:pPr lvl="1" marL="767715" indent="-28575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767715" algn="l"/>
                <a:tab pos="768350" algn="l"/>
                <a:tab pos="2642235" algn="l"/>
              </a:tabLst>
            </a:pPr>
            <a:r>
              <a:rPr dirty="0" sz="2400">
                <a:latin typeface="Perpetua"/>
                <a:cs typeface="Perpetua"/>
              </a:rPr>
              <a:t>N</a:t>
            </a:r>
            <a:r>
              <a:rPr dirty="0" sz="2400" spc="-5">
                <a:latin typeface="Perpetua"/>
                <a:cs typeface="Perpetua"/>
              </a:rPr>
              <a:t> </a:t>
            </a:r>
            <a:r>
              <a:rPr dirty="0" sz="2400" spc="5">
                <a:latin typeface="Perpetua"/>
                <a:cs typeface="Perpetua"/>
              </a:rPr>
              <a:t>terminus </a:t>
            </a:r>
            <a:r>
              <a:rPr dirty="0" sz="2400">
                <a:latin typeface="Perpetua"/>
                <a:cs typeface="Perpetua"/>
              </a:rPr>
              <a:t>–</a:t>
            </a:r>
            <a:r>
              <a:rPr dirty="0" sz="2400" spc="-10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C	</a:t>
            </a:r>
            <a:r>
              <a:rPr dirty="0" sz="2400" spc="5">
                <a:latin typeface="Perpetua"/>
                <a:cs typeface="Perpetua"/>
              </a:rPr>
              <a:t>terminus</a:t>
            </a:r>
            <a:endParaRPr sz="2400">
              <a:latin typeface="Perpetua"/>
              <a:cs typeface="Perpet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67300" y="2819400"/>
            <a:ext cx="4038600" cy="3952240"/>
            <a:chOff x="5067300" y="2819400"/>
            <a:chExt cx="4038600" cy="3952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7300" y="2819400"/>
              <a:ext cx="4038600" cy="3166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24828" y="6155690"/>
              <a:ext cx="996950" cy="615950"/>
            </a:xfrm>
            <a:custGeom>
              <a:avLst/>
              <a:gdLst/>
              <a:ahLst/>
              <a:cxnLst/>
              <a:rect l="l" t="t" r="r" b="b"/>
              <a:pathLst>
                <a:path w="996950" h="615950">
                  <a:moveTo>
                    <a:pt x="99669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614680"/>
                  </a:lnTo>
                  <a:lnTo>
                    <a:pt x="622" y="614680"/>
                  </a:lnTo>
                  <a:lnTo>
                    <a:pt x="622" y="615950"/>
                  </a:lnTo>
                  <a:lnTo>
                    <a:pt x="996061" y="615950"/>
                  </a:lnTo>
                  <a:lnTo>
                    <a:pt x="996061" y="614680"/>
                  </a:lnTo>
                  <a:lnTo>
                    <a:pt x="996696" y="614680"/>
                  </a:lnTo>
                  <a:lnTo>
                    <a:pt x="996696" y="1270"/>
                  </a:lnTo>
                  <a:lnTo>
                    <a:pt x="996696" y="0"/>
                  </a:lnTo>
                  <a:close/>
                </a:path>
              </a:pathLst>
            </a:custGeom>
            <a:solidFill>
              <a:srgbClr val="FFCC1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704203" y="6170777"/>
            <a:ext cx="839469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dirty="0" sz="1800" b="1">
                <a:solidFill>
                  <a:srgbClr val="CC0000"/>
                </a:solidFill>
                <a:latin typeface="Arial"/>
                <a:cs typeface="Arial"/>
              </a:rPr>
              <a:t>pept</a:t>
            </a:r>
            <a:r>
              <a:rPr dirty="0" sz="1800" spc="5" b="1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CC0000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39065">
              <a:lnSpc>
                <a:spcPts val="2100"/>
              </a:lnSpc>
            </a:pPr>
            <a:r>
              <a:rPr dirty="0" sz="1800" b="1">
                <a:solidFill>
                  <a:srgbClr val="CC0000"/>
                </a:solidFill>
                <a:latin typeface="Arial"/>
                <a:cs typeface="Arial"/>
              </a:rPr>
              <a:t>bond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3668" y="5638038"/>
            <a:ext cx="125730" cy="614680"/>
          </a:xfrm>
          <a:custGeom>
            <a:avLst/>
            <a:gdLst/>
            <a:ahLst/>
            <a:cxnLst/>
            <a:rect l="l" t="t" r="r" b="b"/>
            <a:pathLst>
              <a:path w="125729" h="614679">
                <a:moveTo>
                  <a:pt x="57357" y="84300"/>
                </a:moveTo>
                <a:lnTo>
                  <a:pt x="28655" y="88012"/>
                </a:lnTo>
                <a:lnTo>
                  <a:pt x="96774" y="614502"/>
                </a:lnTo>
                <a:lnTo>
                  <a:pt x="125475" y="610793"/>
                </a:lnTo>
                <a:lnTo>
                  <a:pt x="57357" y="84300"/>
                </a:lnTo>
                <a:close/>
              </a:path>
              <a:path w="125729" h="614679">
                <a:moveTo>
                  <a:pt x="31876" y="0"/>
                </a:moveTo>
                <a:lnTo>
                  <a:pt x="0" y="91719"/>
                </a:lnTo>
                <a:lnTo>
                  <a:pt x="28655" y="88012"/>
                </a:lnTo>
                <a:lnTo>
                  <a:pt x="26797" y="73647"/>
                </a:lnTo>
                <a:lnTo>
                  <a:pt x="55499" y="69938"/>
                </a:lnTo>
                <a:lnTo>
                  <a:pt x="78943" y="69938"/>
                </a:lnTo>
                <a:lnTo>
                  <a:pt x="31876" y="0"/>
                </a:lnTo>
                <a:close/>
              </a:path>
              <a:path w="125729" h="614679">
                <a:moveTo>
                  <a:pt x="55499" y="69938"/>
                </a:moveTo>
                <a:lnTo>
                  <a:pt x="26797" y="73647"/>
                </a:lnTo>
                <a:lnTo>
                  <a:pt x="28655" y="88012"/>
                </a:lnTo>
                <a:lnTo>
                  <a:pt x="57357" y="84300"/>
                </a:lnTo>
                <a:lnTo>
                  <a:pt x="55499" y="69938"/>
                </a:lnTo>
                <a:close/>
              </a:path>
              <a:path w="125729" h="614679">
                <a:moveTo>
                  <a:pt x="78943" y="69938"/>
                </a:moveTo>
                <a:lnTo>
                  <a:pt x="55499" y="69938"/>
                </a:lnTo>
                <a:lnTo>
                  <a:pt x="57357" y="84300"/>
                </a:lnTo>
                <a:lnTo>
                  <a:pt x="86105" y="80581"/>
                </a:lnTo>
                <a:lnTo>
                  <a:pt x="78943" y="69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89915" y="3573886"/>
            <a:ext cx="2958465" cy="3235960"/>
            <a:chOff x="89915" y="3573886"/>
            <a:chExt cx="2958465" cy="32359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99" y="3598162"/>
              <a:ext cx="2933700" cy="32110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15" y="3573886"/>
              <a:ext cx="2930632" cy="320791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102864" y="4180332"/>
            <a:ext cx="3689985" cy="489584"/>
          </a:xfrm>
          <a:prstGeom prst="rect">
            <a:avLst/>
          </a:prstGeom>
          <a:solidFill>
            <a:srgbClr val="FFCC17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z="2600" b="1">
                <a:solidFill>
                  <a:srgbClr val="0E116A"/>
                </a:solidFill>
                <a:latin typeface="Arial"/>
                <a:cs typeface="Arial"/>
              </a:rPr>
              <a:t>dehydration</a:t>
            </a:r>
            <a:r>
              <a:rPr dirty="0" sz="2600" spc="-55" b="1">
                <a:solidFill>
                  <a:srgbClr val="0E116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E116A"/>
                </a:solidFill>
                <a:latin typeface="Arial"/>
                <a:cs typeface="Arial"/>
              </a:rPr>
              <a:t>synthesis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0" y="2667000"/>
            <a:ext cx="2784475" cy="4093845"/>
            <a:chOff x="3048000" y="2667000"/>
            <a:chExt cx="2784475" cy="4093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7352" y="4757926"/>
              <a:ext cx="2487168" cy="20025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2667000"/>
              <a:ext cx="2784348" cy="21122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7120" y="765429"/>
            <a:ext cx="59277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Protein</a:t>
            </a:r>
            <a:r>
              <a:rPr dirty="0" spc="-25"/>
              <a:t> </a:t>
            </a:r>
            <a:r>
              <a:rPr dirty="0" spc="-5"/>
              <a:t>structure</a:t>
            </a:r>
            <a:r>
              <a:rPr dirty="0" spc="-20"/>
              <a:t> </a:t>
            </a:r>
            <a:r>
              <a:rPr dirty="0" spc="-5"/>
              <a:t>&amp;</a:t>
            </a:r>
            <a:r>
              <a:rPr dirty="0" spc="-20"/>
              <a:t> </a:t>
            </a:r>
            <a:r>
              <a:rPr dirty="0" spc="-10"/>
              <a:t>function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720" y="1289754"/>
            <a:ext cx="4819650" cy="125539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52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353695" algn="l"/>
                <a:tab pos="354330" algn="l"/>
              </a:tabLst>
            </a:pPr>
            <a:r>
              <a:rPr dirty="0" sz="2600" spc="-5">
                <a:latin typeface="Perpetua"/>
                <a:cs typeface="Perpetua"/>
              </a:rPr>
              <a:t>Function</a:t>
            </a:r>
            <a:r>
              <a:rPr dirty="0" sz="2600" spc="-10">
                <a:latin typeface="Perpetua"/>
                <a:cs typeface="Perpetua"/>
              </a:rPr>
              <a:t> </a:t>
            </a:r>
            <a:r>
              <a:rPr dirty="0" sz="2600" spc="-5">
                <a:latin typeface="Perpetua"/>
                <a:cs typeface="Perpetua"/>
              </a:rPr>
              <a:t>depends</a:t>
            </a:r>
            <a:r>
              <a:rPr dirty="0" sz="2600" spc="-3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on</a:t>
            </a:r>
            <a:r>
              <a:rPr dirty="0" sz="2600" spc="-20">
                <a:latin typeface="Perpetua"/>
                <a:cs typeface="Perpetua"/>
              </a:rPr>
              <a:t> </a:t>
            </a:r>
            <a:r>
              <a:rPr dirty="0" sz="2600">
                <a:latin typeface="Perpetua"/>
                <a:cs typeface="Perpetua"/>
              </a:rPr>
              <a:t>structure</a:t>
            </a:r>
            <a:endParaRPr sz="2600">
              <a:latin typeface="Perpetua"/>
              <a:cs typeface="Perpetua"/>
            </a:endParaRPr>
          </a:p>
          <a:p>
            <a:pPr lvl="1" marL="751205" indent="-28384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751205" algn="l"/>
                <a:tab pos="751840" algn="l"/>
              </a:tabLst>
            </a:pPr>
            <a:r>
              <a:rPr dirty="0" sz="2400">
                <a:latin typeface="Perpetua"/>
                <a:cs typeface="Perpetua"/>
              </a:rPr>
              <a:t>3-D</a:t>
            </a:r>
            <a:r>
              <a:rPr dirty="0" sz="2400" spc="-45">
                <a:latin typeface="Perpetua"/>
                <a:cs typeface="Perpetua"/>
              </a:rPr>
              <a:t> </a:t>
            </a:r>
            <a:r>
              <a:rPr dirty="0" sz="2400">
                <a:latin typeface="Perpetua"/>
                <a:cs typeface="Perpetua"/>
              </a:rPr>
              <a:t>structure</a:t>
            </a:r>
            <a:endParaRPr sz="2400">
              <a:latin typeface="Perpetua"/>
              <a:cs typeface="Perpetua"/>
            </a:endParaRPr>
          </a:p>
          <a:p>
            <a:pPr lvl="2" marL="1094105" indent="-229235">
              <a:lnSpc>
                <a:spcPct val="100000"/>
              </a:lnSpc>
              <a:spcBef>
                <a:spcPts val="459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1094740" algn="l"/>
              </a:tabLst>
            </a:pPr>
            <a:r>
              <a:rPr dirty="0" sz="2000">
                <a:latin typeface="Perpetua"/>
                <a:cs typeface="Perpetua"/>
              </a:rPr>
              <a:t>twisted,</a:t>
            </a:r>
            <a:r>
              <a:rPr dirty="0" sz="2000" spc="-75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folded,</a:t>
            </a:r>
            <a:r>
              <a:rPr dirty="0" sz="2000" spc="-90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coiled</a:t>
            </a:r>
            <a:r>
              <a:rPr dirty="0" sz="2000" spc="5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into</a:t>
            </a:r>
            <a:r>
              <a:rPr dirty="0" sz="2000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unique</a:t>
            </a:r>
            <a:r>
              <a:rPr dirty="0" sz="2000">
                <a:latin typeface="Perpetua"/>
                <a:cs typeface="Perpetua"/>
              </a:rPr>
              <a:t> </a:t>
            </a:r>
            <a:r>
              <a:rPr dirty="0" sz="2000" spc="-5">
                <a:latin typeface="Perpetua"/>
                <a:cs typeface="Perpetua"/>
              </a:rPr>
              <a:t>shape</a:t>
            </a:r>
            <a:endParaRPr sz="2000">
              <a:latin typeface="Perpetua"/>
              <a:cs typeface="Perpetu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579" y="3559496"/>
            <a:ext cx="2358401" cy="212746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85800" y="5791200"/>
            <a:ext cx="1480185" cy="367030"/>
          </a:xfrm>
          <a:custGeom>
            <a:avLst/>
            <a:gdLst/>
            <a:ahLst/>
            <a:cxnLst/>
            <a:rect l="l" t="t" r="r" b="b"/>
            <a:pathLst>
              <a:path w="1480185" h="367029">
                <a:moveTo>
                  <a:pt x="1479804" y="1270"/>
                </a:moveTo>
                <a:lnTo>
                  <a:pt x="1479715" y="0"/>
                </a:lnTo>
                <a:lnTo>
                  <a:pt x="76" y="0"/>
                </a:lnTo>
                <a:lnTo>
                  <a:pt x="76" y="1270"/>
                </a:lnTo>
                <a:lnTo>
                  <a:pt x="0" y="367030"/>
                </a:lnTo>
                <a:lnTo>
                  <a:pt x="1479804" y="367030"/>
                </a:lnTo>
                <a:lnTo>
                  <a:pt x="1479804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3625" y="5811723"/>
            <a:ext cx="13233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C0000"/>
                </a:solidFill>
                <a:latin typeface="Arial"/>
                <a:cs typeface="Arial"/>
              </a:rPr>
              <a:t>he</a:t>
            </a:r>
            <a:r>
              <a:rPr dirty="0" sz="1800" spc="-10" b="1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dirty="0" sz="1800" b="1">
                <a:solidFill>
                  <a:srgbClr val="CC0000"/>
                </a:solidFill>
                <a:latin typeface="Arial"/>
                <a:cs typeface="Arial"/>
              </a:rPr>
              <a:t>og</a:t>
            </a:r>
            <a:r>
              <a:rPr dirty="0" sz="1800" b="1">
                <a:solidFill>
                  <a:srgbClr val="CC0000"/>
                </a:solidFill>
                <a:latin typeface="Arial"/>
                <a:cs typeface="Arial"/>
              </a:rPr>
              <a:t>lobi</a:t>
            </a:r>
            <a:r>
              <a:rPr dirty="0" sz="1800" b="1">
                <a:solidFill>
                  <a:srgbClr val="CC00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35623" y="2971740"/>
            <a:ext cx="3008630" cy="3796665"/>
            <a:chOff x="6135623" y="2971740"/>
            <a:chExt cx="3008630" cy="379666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5623" y="2971740"/>
              <a:ext cx="3008375" cy="35814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53200" y="6400800"/>
              <a:ext cx="2286000" cy="367030"/>
            </a:xfrm>
            <a:custGeom>
              <a:avLst/>
              <a:gdLst/>
              <a:ahLst/>
              <a:cxnLst/>
              <a:rect l="l" t="t" r="r" b="b"/>
              <a:pathLst>
                <a:path w="2286000" h="367029">
                  <a:moveTo>
                    <a:pt x="2286000" y="1270"/>
                  </a:moveTo>
                  <a:lnTo>
                    <a:pt x="2285911" y="0"/>
                  </a:lnTo>
                  <a:lnTo>
                    <a:pt x="76" y="0"/>
                  </a:lnTo>
                  <a:lnTo>
                    <a:pt x="76" y="1270"/>
                  </a:lnTo>
                  <a:lnTo>
                    <a:pt x="0" y="367030"/>
                  </a:lnTo>
                  <a:lnTo>
                    <a:pt x="2286000" y="367030"/>
                  </a:lnTo>
                  <a:lnTo>
                    <a:pt x="228600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220204" y="6421932"/>
            <a:ext cx="953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collagen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79314" y="4448047"/>
            <a:ext cx="762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pepsin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Owner</dc:creator>
  <dc:title>PowerPoint Presentation</dc:title>
  <dcterms:created xsi:type="dcterms:W3CDTF">2023-09-30T07:15:26Z</dcterms:created>
  <dcterms:modified xsi:type="dcterms:W3CDTF">2023-09-30T07:15:26Z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2023-09-30T00:00:00Z</vt:filetime>
  </property>
</Properties>
</file>