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2762" y="627126"/>
            <a:ext cx="801847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7576" y="1098803"/>
            <a:ext cx="382270" cy="475615"/>
          </a:xfrm>
          <a:custGeom>
            <a:avLst/>
            <a:gdLst/>
            <a:ahLst/>
            <a:cxnLst/>
            <a:rect l="l" t="t" r="r" b="b"/>
            <a:pathLst>
              <a:path w="382270" h="475615">
                <a:moveTo>
                  <a:pt x="382206" y="0"/>
                </a:moveTo>
                <a:lnTo>
                  <a:pt x="0" y="0"/>
                </a:lnTo>
                <a:lnTo>
                  <a:pt x="0" y="422148"/>
                </a:lnTo>
                <a:lnTo>
                  <a:pt x="0" y="475107"/>
                </a:lnTo>
                <a:lnTo>
                  <a:pt x="382206" y="475107"/>
                </a:lnTo>
                <a:lnTo>
                  <a:pt x="382206" y="422148"/>
                </a:lnTo>
                <a:lnTo>
                  <a:pt x="382206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100" y="1098804"/>
            <a:ext cx="329184" cy="47396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41019" y="1520951"/>
            <a:ext cx="370205" cy="475615"/>
          </a:xfrm>
          <a:custGeom>
            <a:avLst/>
            <a:gdLst/>
            <a:ahLst/>
            <a:cxnLst/>
            <a:rect l="l" t="t" r="r" b="b"/>
            <a:pathLst>
              <a:path w="370205" h="475614">
                <a:moveTo>
                  <a:pt x="370014" y="0"/>
                </a:moveTo>
                <a:lnTo>
                  <a:pt x="0" y="0"/>
                </a:lnTo>
                <a:lnTo>
                  <a:pt x="0" y="475107"/>
                </a:lnTo>
                <a:lnTo>
                  <a:pt x="370014" y="475107"/>
                </a:lnTo>
                <a:lnTo>
                  <a:pt x="370014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492" y="1447800"/>
            <a:ext cx="8543543" cy="54711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62000" y="990599"/>
            <a:ext cx="32384" cy="1052830"/>
          </a:xfrm>
          <a:custGeom>
            <a:avLst/>
            <a:gdLst/>
            <a:ahLst/>
            <a:cxnLst/>
            <a:rect l="l" t="t" r="r" b="b"/>
            <a:pathLst>
              <a:path w="32384" h="1052830">
                <a:moveTo>
                  <a:pt x="32004" y="822401"/>
                </a:moveTo>
                <a:lnTo>
                  <a:pt x="0" y="822401"/>
                </a:lnTo>
                <a:lnTo>
                  <a:pt x="0" y="1052703"/>
                </a:lnTo>
                <a:lnTo>
                  <a:pt x="32004" y="1052703"/>
                </a:lnTo>
                <a:lnTo>
                  <a:pt x="32004" y="822401"/>
                </a:lnTo>
                <a:close/>
              </a:path>
              <a:path w="32384" h="1052830">
                <a:moveTo>
                  <a:pt x="32004" y="0"/>
                </a:moveTo>
                <a:lnTo>
                  <a:pt x="0" y="0"/>
                </a:lnTo>
                <a:lnTo>
                  <a:pt x="0" y="790702"/>
                </a:lnTo>
                <a:lnTo>
                  <a:pt x="32004" y="790702"/>
                </a:lnTo>
                <a:lnTo>
                  <a:pt x="32004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7051" y="942289"/>
            <a:ext cx="6549897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0440" y="2343988"/>
            <a:ext cx="3793490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43.png"/><Relationship Id="rId8" Type="http://schemas.openxmlformats.org/officeDocument/2006/relationships/image" Target="../media/image4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4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5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6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58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60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6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4674"/>
            <a:ext cx="9112250" cy="6783705"/>
          </a:xfrm>
          <a:custGeom>
            <a:avLst/>
            <a:gdLst/>
            <a:ahLst/>
            <a:cxnLst/>
            <a:rect l="l" t="t" r="r" b="b"/>
            <a:pathLst>
              <a:path w="9112250" h="6783705">
                <a:moveTo>
                  <a:pt x="9111996" y="6783322"/>
                </a:moveTo>
                <a:lnTo>
                  <a:pt x="9111996" y="0"/>
                </a:lnTo>
                <a:lnTo>
                  <a:pt x="0" y="0"/>
                </a:lnTo>
                <a:lnTo>
                  <a:pt x="0" y="6783322"/>
                </a:lnTo>
                <a:lnTo>
                  <a:pt x="9111996" y="6783322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2930" y="507872"/>
            <a:ext cx="294957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E3E3FF"/>
                </a:solidFill>
                <a:latin typeface="Garamond"/>
                <a:cs typeface="Garamond"/>
              </a:rPr>
              <a:t>Vitamins</a:t>
            </a:r>
            <a:endParaRPr sz="60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739" y="4940680"/>
            <a:ext cx="3914140" cy="1239520"/>
          </a:xfrm>
          <a:custGeom>
            <a:avLst/>
            <a:gdLst/>
            <a:ahLst/>
            <a:cxnLst/>
            <a:rect l="l" t="t" r="r" b="b"/>
            <a:pathLst>
              <a:path w="3914140" h="1239520">
                <a:moveTo>
                  <a:pt x="3913632" y="652284"/>
                </a:moveTo>
                <a:lnTo>
                  <a:pt x="2089404" y="652284"/>
                </a:lnTo>
                <a:lnTo>
                  <a:pt x="2089404" y="416052"/>
                </a:lnTo>
                <a:lnTo>
                  <a:pt x="3842004" y="416052"/>
                </a:lnTo>
                <a:lnTo>
                  <a:pt x="3842004" y="0"/>
                </a:lnTo>
                <a:lnTo>
                  <a:pt x="530352" y="0"/>
                </a:lnTo>
                <a:lnTo>
                  <a:pt x="451104" y="0"/>
                </a:lnTo>
                <a:lnTo>
                  <a:pt x="0" y="0"/>
                </a:lnTo>
                <a:lnTo>
                  <a:pt x="0" y="377964"/>
                </a:lnTo>
                <a:lnTo>
                  <a:pt x="0" y="1239024"/>
                </a:lnTo>
                <a:lnTo>
                  <a:pt x="1281633" y="1239024"/>
                </a:lnTo>
                <a:lnTo>
                  <a:pt x="1339532" y="1239024"/>
                </a:lnTo>
                <a:lnTo>
                  <a:pt x="1339532" y="964704"/>
                </a:lnTo>
                <a:lnTo>
                  <a:pt x="1339545" y="1239024"/>
                </a:lnTo>
                <a:lnTo>
                  <a:pt x="2532837" y="1239024"/>
                </a:lnTo>
                <a:lnTo>
                  <a:pt x="2532837" y="964704"/>
                </a:lnTo>
                <a:lnTo>
                  <a:pt x="3913632" y="964704"/>
                </a:lnTo>
                <a:lnTo>
                  <a:pt x="3913632" y="6522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5739" y="4940680"/>
            <a:ext cx="3855085" cy="416559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r>
              <a:rPr dirty="0" sz="2400" spc="-25" b="1">
                <a:solidFill>
                  <a:srgbClr val="FF0000"/>
                </a:solidFill>
                <a:latin typeface="Tahoma"/>
                <a:cs typeface="Tahoma"/>
              </a:rPr>
              <a:t>Dr.</a:t>
            </a:r>
            <a:r>
              <a:rPr dirty="0" sz="2400" spc="-9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400" spc="20" b="1">
                <a:solidFill>
                  <a:srgbClr val="FF0000"/>
                </a:solidFill>
                <a:latin typeface="Tahoma"/>
                <a:cs typeface="Tahoma"/>
              </a:rPr>
              <a:t>Navneet</a:t>
            </a:r>
            <a:r>
              <a:rPr dirty="0" sz="2400" spc="-12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400" spc="10" b="1">
                <a:solidFill>
                  <a:srgbClr val="FF0000"/>
                </a:solidFill>
                <a:latin typeface="Tahoma"/>
                <a:cs typeface="Tahoma"/>
              </a:rPr>
              <a:t>Kumar</a:t>
            </a:r>
            <a:r>
              <a:rPr dirty="0" sz="2400" spc="-8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400" spc="-55" b="1">
                <a:solidFill>
                  <a:srgbClr val="FF0000"/>
                </a:solidFill>
                <a:latin typeface="Tahoma"/>
                <a:cs typeface="Tahoma"/>
              </a:rPr>
              <a:t>Singh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739" y="5356733"/>
            <a:ext cx="3914140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65"/>
              </a:lnSpc>
            </a:pPr>
            <a:r>
              <a:rPr dirty="0" sz="1800" spc="-85">
                <a:solidFill>
                  <a:srgbClr val="393939"/>
                </a:solidFill>
                <a:latin typeface="Lucida Sans Unicode"/>
                <a:cs typeface="Lucida Sans Unicode"/>
              </a:rPr>
              <a:t>As</a:t>
            </a:r>
            <a:r>
              <a:rPr dirty="0" sz="1800" spc="-45">
                <a:solidFill>
                  <a:srgbClr val="393939"/>
                </a:solidFill>
                <a:latin typeface="Lucida Sans Unicode"/>
                <a:cs typeface="Lucida Sans Unicode"/>
              </a:rPr>
              <a:t>s</a:t>
            </a:r>
            <a:r>
              <a:rPr dirty="0" sz="1800" spc="-40">
                <a:solidFill>
                  <a:srgbClr val="393939"/>
                </a:solidFill>
                <a:latin typeface="Lucida Sans Unicode"/>
                <a:cs typeface="Lucida Sans Unicode"/>
              </a:rPr>
              <a:t>o</a:t>
            </a:r>
            <a:r>
              <a:rPr dirty="0" sz="1800" spc="-45">
                <a:solidFill>
                  <a:srgbClr val="393939"/>
                </a:solidFill>
                <a:latin typeface="Lucida Sans Unicode"/>
                <a:cs typeface="Lucida Sans Unicode"/>
              </a:rPr>
              <a:t>ci</a:t>
            </a:r>
            <a:r>
              <a:rPr dirty="0" sz="1800" spc="-65">
                <a:solidFill>
                  <a:srgbClr val="393939"/>
                </a:solidFill>
                <a:latin typeface="Lucida Sans Unicode"/>
                <a:cs typeface="Lucida Sans Unicode"/>
              </a:rPr>
              <a:t>a</a:t>
            </a:r>
            <a:r>
              <a:rPr dirty="0" sz="1800" spc="-20">
                <a:solidFill>
                  <a:srgbClr val="393939"/>
                </a:solidFill>
                <a:latin typeface="Lucida Sans Unicode"/>
                <a:cs typeface="Lucida Sans Unicode"/>
              </a:rPr>
              <a:t>t</a:t>
            </a:r>
            <a:r>
              <a:rPr dirty="0" sz="1800" spc="-20">
                <a:solidFill>
                  <a:srgbClr val="393939"/>
                </a:solidFill>
                <a:latin typeface="Lucida Sans Unicode"/>
                <a:cs typeface="Lucida Sans Unicode"/>
              </a:rPr>
              <a:t>e</a:t>
            </a:r>
            <a:r>
              <a:rPr dirty="0" sz="1800" spc="-105">
                <a:solidFill>
                  <a:srgbClr val="393939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45">
                <a:solidFill>
                  <a:srgbClr val="393939"/>
                </a:solidFill>
                <a:latin typeface="Lucida Sans Unicode"/>
                <a:cs typeface="Lucida Sans Unicode"/>
              </a:rPr>
              <a:t>P</a:t>
            </a:r>
            <a:r>
              <a:rPr dirty="0" sz="1800" spc="25">
                <a:solidFill>
                  <a:srgbClr val="393939"/>
                </a:solidFill>
                <a:latin typeface="Lucida Sans Unicode"/>
                <a:cs typeface="Lucida Sans Unicode"/>
              </a:rPr>
              <a:t>r</a:t>
            </a:r>
            <a:r>
              <a:rPr dirty="0" sz="1800" spc="-45">
                <a:solidFill>
                  <a:srgbClr val="393939"/>
                </a:solidFill>
                <a:latin typeface="Lucida Sans Unicode"/>
                <a:cs typeface="Lucida Sans Unicode"/>
              </a:rPr>
              <a:t>o</a:t>
            </a:r>
            <a:r>
              <a:rPr dirty="0" sz="1800" spc="-25">
                <a:solidFill>
                  <a:srgbClr val="393939"/>
                </a:solidFill>
                <a:latin typeface="Lucida Sans Unicode"/>
                <a:cs typeface="Lucida Sans Unicode"/>
              </a:rPr>
              <a:t>f</a:t>
            </a:r>
            <a:r>
              <a:rPr dirty="0" sz="1800" spc="-45">
                <a:solidFill>
                  <a:srgbClr val="393939"/>
                </a:solidFill>
                <a:latin typeface="Lucida Sans Unicode"/>
                <a:cs typeface="Lucida Sans Unicode"/>
              </a:rPr>
              <a:t>es</a:t>
            </a:r>
            <a:r>
              <a:rPr dirty="0" sz="1800" spc="-35">
                <a:solidFill>
                  <a:srgbClr val="393939"/>
                </a:solidFill>
                <a:latin typeface="Lucida Sans Unicode"/>
                <a:cs typeface="Lucida Sans Unicode"/>
              </a:rPr>
              <a:t>s</a:t>
            </a:r>
            <a:r>
              <a:rPr dirty="0" sz="1800" spc="-15">
                <a:solidFill>
                  <a:srgbClr val="393939"/>
                </a:solidFill>
                <a:latin typeface="Lucida Sans Unicode"/>
                <a:cs typeface="Lucida Sans Unicode"/>
              </a:rPr>
              <a:t>or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739" y="5631065"/>
            <a:ext cx="3914140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65"/>
              </a:lnSpc>
            </a:pPr>
            <a:r>
              <a:rPr dirty="0" sz="1800" spc="-20">
                <a:solidFill>
                  <a:srgbClr val="393939"/>
                </a:solidFill>
                <a:latin typeface="Lucida Sans Unicode"/>
                <a:cs typeface="Lucida Sans Unicode"/>
              </a:rPr>
              <a:t>Department</a:t>
            </a:r>
            <a:r>
              <a:rPr dirty="0" sz="1800" spc="-95">
                <a:solidFill>
                  <a:srgbClr val="393939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0">
                <a:solidFill>
                  <a:srgbClr val="393939"/>
                </a:solidFill>
                <a:latin typeface="Lucida Sans Unicode"/>
                <a:cs typeface="Lucida Sans Unicode"/>
              </a:rPr>
              <a:t>of</a:t>
            </a:r>
            <a:r>
              <a:rPr dirty="0" sz="1800" spc="-110">
                <a:solidFill>
                  <a:srgbClr val="393939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93939"/>
                </a:solidFill>
                <a:latin typeface="Lucida Sans Unicode"/>
                <a:cs typeface="Lucida Sans Unicode"/>
              </a:rPr>
              <a:t>Paramedical</a:t>
            </a:r>
            <a:r>
              <a:rPr dirty="0" sz="1800" spc="-100">
                <a:solidFill>
                  <a:srgbClr val="393939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93939"/>
                </a:solidFill>
                <a:latin typeface="Lucida Sans Unicode"/>
                <a:cs typeface="Lucida Sans Unicode"/>
              </a:rPr>
              <a:t>Sciences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739" y="5905385"/>
            <a:ext cx="2545715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60"/>
              </a:lnSpc>
            </a:pPr>
            <a:r>
              <a:rPr dirty="0" sz="1800">
                <a:solidFill>
                  <a:srgbClr val="393939"/>
                </a:solidFill>
                <a:latin typeface="Lucida Sans Unicode"/>
                <a:cs typeface="Lucida Sans Unicode"/>
              </a:rPr>
              <a:t>S</a:t>
            </a:r>
            <a:r>
              <a:rPr dirty="0" sz="1800" spc="-10">
                <a:solidFill>
                  <a:srgbClr val="393939"/>
                </a:solidFill>
                <a:latin typeface="Lucida Sans Unicode"/>
                <a:cs typeface="Lucida Sans Unicode"/>
              </a:rPr>
              <a:t>u</a:t>
            </a:r>
            <a:r>
              <a:rPr dirty="0" sz="1800" spc="-10">
                <a:solidFill>
                  <a:srgbClr val="393939"/>
                </a:solidFill>
                <a:latin typeface="Lucida Sans Unicode"/>
                <a:cs typeface="Lucida Sans Unicode"/>
              </a:rPr>
              <a:t>m</a:t>
            </a:r>
            <a:r>
              <a:rPr dirty="0" sz="1800" spc="-10">
                <a:solidFill>
                  <a:srgbClr val="393939"/>
                </a:solidFill>
                <a:latin typeface="Lucida Sans Unicode"/>
                <a:cs typeface="Lucida Sans Unicode"/>
              </a:rPr>
              <a:t>a</a:t>
            </a:r>
            <a:r>
              <a:rPr dirty="0" sz="1800" spc="-15">
                <a:solidFill>
                  <a:srgbClr val="393939"/>
                </a:solidFill>
                <a:latin typeface="Lucida Sans Unicode"/>
                <a:cs typeface="Lucida Sans Unicode"/>
              </a:rPr>
              <a:t>n</a:t>
            </a:r>
            <a:r>
              <a:rPr dirty="0" sz="1800" spc="-15">
                <a:solidFill>
                  <a:srgbClr val="393939"/>
                </a:solidFill>
                <a:latin typeface="Lucida Sans Unicode"/>
                <a:cs typeface="Lucida Sans Unicode"/>
              </a:rPr>
              <a:t>deep</a:t>
            </a:r>
            <a:r>
              <a:rPr dirty="0" sz="1800" spc="-114">
                <a:solidFill>
                  <a:srgbClr val="393939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93939"/>
                </a:solidFill>
                <a:latin typeface="Lucida Sans Unicode"/>
                <a:cs typeface="Lucida Sans Unicode"/>
              </a:rPr>
              <a:t>Vidyapeeth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739" y="6179705"/>
            <a:ext cx="1040130" cy="27622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65"/>
              </a:lnSpc>
            </a:pPr>
            <a:r>
              <a:rPr dirty="0" sz="1800" spc="-60">
                <a:solidFill>
                  <a:srgbClr val="393939"/>
                </a:solidFill>
                <a:latin typeface="Lucida Sans Unicode"/>
                <a:cs typeface="Lucida Sans Unicode"/>
              </a:rPr>
              <a:t>V</a:t>
            </a:r>
            <a:r>
              <a:rPr dirty="0" sz="1800" spc="-60">
                <a:solidFill>
                  <a:srgbClr val="393939"/>
                </a:solidFill>
                <a:latin typeface="Lucida Sans Unicode"/>
                <a:cs typeface="Lucida Sans Unicode"/>
              </a:rPr>
              <a:t>a</a:t>
            </a:r>
            <a:r>
              <a:rPr dirty="0" sz="1800" spc="-15">
                <a:solidFill>
                  <a:srgbClr val="393939"/>
                </a:solidFill>
                <a:latin typeface="Lucida Sans Unicode"/>
                <a:cs typeface="Lucida Sans Unicode"/>
              </a:rPr>
              <a:t>doda</a:t>
            </a:r>
            <a:r>
              <a:rPr dirty="0" sz="1800" spc="-20">
                <a:solidFill>
                  <a:srgbClr val="393939"/>
                </a:solidFill>
                <a:latin typeface="Lucida Sans Unicode"/>
                <a:cs typeface="Lucida Sans Unicode"/>
              </a:rPr>
              <a:t>r</a:t>
            </a:r>
            <a:r>
              <a:rPr dirty="0" sz="1800" spc="5">
                <a:solidFill>
                  <a:srgbClr val="393939"/>
                </a:solidFill>
                <a:latin typeface="Lucida Sans Unicode"/>
                <a:cs typeface="Lucida Sans Unicode"/>
              </a:rPr>
              <a:t>a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960" y="2286000"/>
            <a:ext cx="8868410" cy="2542540"/>
            <a:chOff x="60960" y="2286000"/>
            <a:chExt cx="8868410" cy="25425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7115" y="2313432"/>
              <a:ext cx="4571999" cy="2514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" y="2286000"/>
              <a:ext cx="4206240" cy="2514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5513" y="942289"/>
            <a:ext cx="25292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Defi</a:t>
            </a:r>
            <a:r>
              <a:rPr dirty="0" spc="-15"/>
              <a:t>c</a:t>
            </a:r>
            <a:r>
              <a:rPr dirty="0"/>
              <a:t>i</a:t>
            </a:r>
            <a:r>
              <a:rPr dirty="0" spc="-25"/>
              <a:t>e</a:t>
            </a:r>
            <a:r>
              <a:rPr dirty="0"/>
              <a:t>n</a:t>
            </a:r>
            <a:r>
              <a:rPr dirty="0" spc="-15"/>
              <a:t>c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363" y="1944979"/>
            <a:ext cx="6776084" cy="356362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latin typeface="Tahoma"/>
                <a:cs typeface="Tahoma"/>
              </a:rPr>
              <a:t>Loss</a:t>
            </a:r>
            <a:r>
              <a:rPr dirty="0" sz="3200" spc="-80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of</a:t>
            </a:r>
            <a:r>
              <a:rPr dirty="0" sz="3200" spc="-3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appetite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20">
                <a:latin typeface="Tahoma"/>
                <a:cs typeface="Tahoma"/>
              </a:rPr>
              <a:t>Weakness</a:t>
            </a:r>
            <a:r>
              <a:rPr dirty="0" sz="3200" spc="-60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&amp;</a:t>
            </a:r>
            <a:r>
              <a:rPr dirty="0" sz="3200" spc="-25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Feeling</a:t>
            </a:r>
            <a:r>
              <a:rPr dirty="0" sz="3200" spc="-30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tired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Insomnia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latin typeface="Tahoma"/>
                <a:cs typeface="Tahoma"/>
              </a:rPr>
              <a:t>Loss</a:t>
            </a:r>
            <a:r>
              <a:rPr dirty="0" sz="3200" spc="-8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of</a:t>
            </a:r>
            <a:r>
              <a:rPr dirty="0" sz="3200" spc="-5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weight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Depression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Heart</a:t>
            </a:r>
            <a:r>
              <a:rPr dirty="0" sz="3200" spc="-6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and</a:t>
            </a:r>
            <a:r>
              <a:rPr dirty="0" sz="3200" spc="-3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gastrointestinal</a:t>
            </a:r>
            <a:r>
              <a:rPr dirty="0" sz="3200" spc="-3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problems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038" y="942289"/>
            <a:ext cx="31413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B2</a:t>
            </a:r>
            <a:r>
              <a:rPr dirty="0" spc="-130"/>
              <a:t> </a:t>
            </a:r>
            <a:r>
              <a:rPr dirty="0" sz="3600" spc="-5"/>
              <a:t>(Riboflavin)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61363" y="1958603"/>
            <a:ext cx="7221220" cy="319468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15">
                <a:latin typeface="Tahoma"/>
                <a:cs typeface="Tahoma"/>
              </a:rPr>
              <a:t>Functions: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Energy</a:t>
            </a:r>
            <a:r>
              <a:rPr dirty="0" sz="2400" spc="-114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production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10">
                <a:latin typeface="Tahoma"/>
                <a:cs typeface="Tahoma"/>
              </a:rPr>
              <a:t>Carbohydrate,</a:t>
            </a:r>
            <a:r>
              <a:rPr dirty="0" sz="2400" spc="-90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fat,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and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protein</a:t>
            </a:r>
            <a:r>
              <a:rPr dirty="0" sz="2400" spc="-7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metabolism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10">
                <a:latin typeface="Tahoma"/>
                <a:cs typeface="Tahoma"/>
              </a:rPr>
              <a:t>Formation</a:t>
            </a:r>
            <a:r>
              <a:rPr dirty="0" sz="2400" spc="-9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of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antibodies</a:t>
            </a:r>
            <a:r>
              <a:rPr dirty="0" sz="2400" spc="-8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and</a:t>
            </a:r>
            <a:r>
              <a:rPr dirty="0" sz="2400" spc="-1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red</a:t>
            </a:r>
            <a:r>
              <a:rPr dirty="0" sz="2400" spc="-3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blood</a:t>
            </a:r>
            <a:r>
              <a:rPr dirty="0" sz="2400" spc="-6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cells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Cell</a:t>
            </a:r>
            <a:r>
              <a:rPr dirty="0" sz="2400" spc="-80">
                <a:latin typeface="Tahoma"/>
                <a:cs typeface="Tahoma"/>
              </a:rPr>
              <a:t> </a:t>
            </a:r>
            <a:r>
              <a:rPr dirty="0" sz="2400" spc="-15">
                <a:latin typeface="Tahoma"/>
                <a:cs typeface="Tahoma"/>
              </a:rPr>
              <a:t>respiration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Maintenance</a:t>
            </a:r>
            <a:r>
              <a:rPr dirty="0" sz="2400" spc="-6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of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good</a:t>
            </a:r>
            <a:r>
              <a:rPr dirty="0" sz="2400" spc="-6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vision,</a:t>
            </a:r>
            <a:r>
              <a:rPr dirty="0" sz="2400" spc="-6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skin,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nails,</a:t>
            </a:r>
            <a:r>
              <a:rPr dirty="0" sz="2400" spc="-1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and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hair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>
                <a:latin typeface="Tahoma"/>
                <a:cs typeface="Tahoma"/>
              </a:rPr>
              <a:t>Alleviating</a:t>
            </a:r>
            <a:r>
              <a:rPr dirty="0" sz="2400" spc="-80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eye</a:t>
            </a:r>
            <a:r>
              <a:rPr dirty="0" sz="2400" spc="-5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fatigue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9944" y="228600"/>
            <a:ext cx="2667000" cy="21137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664" y="942289"/>
            <a:ext cx="58610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B3</a:t>
            </a:r>
            <a:r>
              <a:rPr dirty="0" spc="-75"/>
              <a:t> </a:t>
            </a:r>
            <a:r>
              <a:rPr dirty="0" sz="3600"/>
              <a:t>(Niacinamide</a:t>
            </a:r>
            <a:r>
              <a:rPr dirty="0" sz="3600" spc="-65"/>
              <a:t> </a:t>
            </a:r>
            <a:r>
              <a:rPr dirty="0" sz="3600" spc="-5"/>
              <a:t>and</a:t>
            </a:r>
            <a:r>
              <a:rPr dirty="0" sz="3600" spc="-20"/>
              <a:t> </a:t>
            </a:r>
            <a:r>
              <a:rPr dirty="0" sz="3600" spc="-15"/>
              <a:t>Niacin)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61363" y="1944139"/>
            <a:ext cx="5779770" cy="3195955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Functions:</a:t>
            </a:r>
            <a:endParaRPr sz="32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5">
                <a:latin typeface="Tahoma"/>
                <a:cs typeface="Tahoma"/>
              </a:rPr>
              <a:t>Energy</a:t>
            </a:r>
            <a:r>
              <a:rPr dirty="0" sz="2800" spc="-9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production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705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5">
                <a:latin typeface="Tahoma"/>
                <a:cs typeface="Tahoma"/>
              </a:rPr>
              <a:t>Maintenance</a:t>
            </a:r>
            <a:r>
              <a:rPr dirty="0" sz="2800" spc="-25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of</a:t>
            </a:r>
            <a:r>
              <a:rPr dirty="0" sz="2800" spc="-25">
                <a:latin typeface="Tahoma"/>
                <a:cs typeface="Tahoma"/>
              </a:rPr>
              <a:t> </a:t>
            </a:r>
            <a:r>
              <a:rPr dirty="0" sz="2800" spc="-15">
                <a:latin typeface="Tahoma"/>
                <a:cs typeface="Tahoma"/>
              </a:rPr>
              <a:t>skin</a:t>
            </a:r>
            <a:r>
              <a:rPr dirty="0" sz="2800" spc="1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and</a:t>
            </a:r>
            <a:r>
              <a:rPr dirty="0" sz="280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tongue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10">
                <a:latin typeface="Tahoma"/>
                <a:cs typeface="Tahoma"/>
              </a:rPr>
              <a:t>Improves</a:t>
            </a:r>
            <a:r>
              <a:rPr dirty="0" sz="2800" spc="-8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circulation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95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5">
                <a:latin typeface="Tahoma"/>
                <a:cs typeface="Tahoma"/>
              </a:rPr>
              <a:t>Maintenance</a:t>
            </a:r>
            <a:r>
              <a:rPr dirty="0" sz="2800" spc="-3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of</a:t>
            </a:r>
            <a:r>
              <a:rPr dirty="0" sz="2800" spc="-15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nervous</a:t>
            </a:r>
            <a:r>
              <a:rPr dirty="0" sz="2800" spc="-25">
                <a:latin typeface="Tahoma"/>
                <a:cs typeface="Tahoma"/>
              </a:rPr>
              <a:t> </a:t>
            </a:r>
            <a:r>
              <a:rPr dirty="0" sz="2800" spc="-15">
                <a:latin typeface="Tahoma"/>
                <a:cs typeface="Tahoma"/>
              </a:rPr>
              <a:t>system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710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10">
                <a:latin typeface="Tahoma"/>
                <a:cs typeface="Tahoma"/>
              </a:rPr>
              <a:t>Health</a:t>
            </a:r>
            <a:r>
              <a:rPr dirty="0" sz="2800" spc="-15">
                <a:latin typeface="Tahoma"/>
                <a:cs typeface="Tahoma"/>
              </a:rPr>
              <a:t> </a:t>
            </a:r>
            <a:r>
              <a:rPr dirty="0" sz="2800">
                <a:latin typeface="Tahoma"/>
                <a:cs typeface="Tahoma"/>
              </a:rPr>
              <a:t>of</a:t>
            </a:r>
            <a:r>
              <a:rPr dirty="0" sz="2800" spc="-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the digestive</a:t>
            </a:r>
            <a:r>
              <a:rPr dirty="0" sz="2800" spc="-20">
                <a:latin typeface="Tahoma"/>
                <a:cs typeface="Tahoma"/>
              </a:rPr>
              <a:t> </a:t>
            </a:r>
            <a:r>
              <a:rPr dirty="0" sz="2800" spc="-25">
                <a:latin typeface="Tahoma"/>
                <a:cs typeface="Tahoma"/>
              </a:rPr>
              <a:t>tract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664" y="942289"/>
            <a:ext cx="44888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B5</a:t>
            </a:r>
            <a:r>
              <a:rPr dirty="0" spc="-114"/>
              <a:t> </a:t>
            </a:r>
            <a:r>
              <a:rPr dirty="0" sz="3600"/>
              <a:t>(pantothenic</a:t>
            </a:r>
            <a:r>
              <a:rPr dirty="0" sz="3600" spc="-114"/>
              <a:t> </a:t>
            </a:r>
            <a:r>
              <a:rPr dirty="0" sz="3600"/>
              <a:t>acid)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61363" y="2046224"/>
            <a:ext cx="488124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Biosyntheis</a:t>
            </a:r>
            <a:r>
              <a:rPr dirty="0" sz="3200" spc="-7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of</a:t>
            </a:r>
            <a:r>
              <a:rPr dirty="0" sz="3200" spc="-40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acetyl-CoA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448" y="3169920"/>
            <a:ext cx="6018276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0238" y="1226947"/>
            <a:ext cx="5403215" cy="39103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dirty="0" sz="2800" spc="-65">
                <a:latin typeface="Tahoma"/>
                <a:cs typeface="Tahoma"/>
              </a:rPr>
              <a:t>Types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333CC"/>
              </a:buClr>
              <a:buFont typeface="Wingdings"/>
              <a:buChar char=""/>
            </a:pPr>
            <a:endParaRPr sz="3750">
              <a:latin typeface="Tahoma"/>
              <a:cs typeface="Tahoma"/>
            </a:endParaRPr>
          </a:p>
          <a:p>
            <a:pPr algn="r" lvl="1" marL="286385" marR="970915" indent="-286385">
              <a:lnSpc>
                <a:spcPct val="100000"/>
              </a:lnSpc>
              <a:buClr>
                <a:srgbClr val="FF0000"/>
              </a:buClr>
              <a:buSzPct val="54166"/>
              <a:buFont typeface="Wingdings"/>
              <a:buChar char=""/>
              <a:tabLst>
                <a:tab pos="286385" algn="l"/>
                <a:tab pos="287020" algn="l"/>
              </a:tabLst>
            </a:pPr>
            <a:r>
              <a:rPr dirty="0" sz="2400" spc="-5">
                <a:latin typeface="Tahoma"/>
                <a:cs typeface="Tahoma"/>
              </a:rPr>
              <a:t>Niacinam</a:t>
            </a:r>
            <a:r>
              <a:rPr dirty="0" sz="2400" spc="-10">
                <a:latin typeface="Tahoma"/>
                <a:cs typeface="Tahoma"/>
              </a:rPr>
              <a:t>i</a:t>
            </a:r>
            <a:r>
              <a:rPr dirty="0" sz="2400">
                <a:latin typeface="Tahoma"/>
                <a:cs typeface="Tahoma"/>
              </a:rPr>
              <a:t>de</a:t>
            </a:r>
            <a:r>
              <a:rPr dirty="0" sz="2400" spc="-12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(</a:t>
            </a:r>
            <a:r>
              <a:rPr dirty="0" sz="2400" spc="5">
                <a:latin typeface="Tahoma"/>
                <a:cs typeface="Tahoma"/>
              </a:rPr>
              <a:t>n</a:t>
            </a:r>
            <a:r>
              <a:rPr dirty="0" sz="2400">
                <a:latin typeface="Tahoma"/>
                <a:cs typeface="Tahoma"/>
              </a:rPr>
              <a:t>ico</a:t>
            </a:r>
            <a:r>
              <a:rPr dirty="0" sz="2400" spc="5">
                <a:latin typeface="Tahoma"/>
                <a:cs typeface="Tahoma"/>
              </a:rPr>
              <a:t>t</a:t>
            </a:r>
            <a:r>
              <a:rPr dirty="0" sz="2400">
                <a:latin typeface="Tahoma"/>
                <a:cs typeface="Tahoma"/>
              </a:rPr>
              <a:t>in</a:t>
            </a:r>
            <a:r>
              <a:rPr dirty="0" sz="2400" spc="5">
                <a:latin typeface="Tahoma"/>
                <a:cs typeface="Tahoma"/>
              </a:rPr>
              <a:t>a</a:t>
            </a:r>
            <a:r>
              <a:rPr dirty="0" sz="2400">
                <a:latin typeface="Tahoma"/>
                <a:cs typeface="Tahoma"/>
              </a:rPr>
              <a:t>mi</a:t>
            </a:r>
            <a:r>
              <a:rPr dirty="0" sz="2400" spc="5">
                <a:latin typeface="Tahoma"/>
                <a:cs typeface="Tahoma"/>
              </a:rPr>
              <a:t>d</a:t>
            </a:r>
            <a:r>
              <a:rPr dirty="0" sz="2400" spc="-5">
                <a:latin typeface="Tahoma"/>
                <a:cs typeface="Tahoma"/>
              </a:rPr>
              <a:t>e)</a:t>
            </a:r>
            <a:endParaRPr sz="2400">
              <a:latin typeface="Tahoma"/>
              <a:cs typeface="Tahoma"/>
            </a:endParaRPr>
          </a:p>
          <a:p>
            <a:pPr algn="r" lvl="2" marL="227965" marR="976630" indent="-227965">
              <a:lnSpc>
                <a:spcPct val="100000"/>
              </a:lnSpc>
              <a:spcBef>
                <a:spcPts val="495"/>
              </a:spcBef>
              <a:buClr>
                <a:srgbClr val="3333CC"/>
              </a:buClr>
              <a:buSzPct val="50000"/>
              <a:buFont typeface="Wingdings"/>
              <a:buChar char=""/>
              <a:tabLst>
                <a:tab pos="227965" algn="l"/>
                <a:tab pos="228600" algn="l"/>
              </a:tabLst>
            </a:pPr>
            <a:r>
              <a:rPr dirty="0" sz="2000">
                <a:latin typeface="Tahoma"/>
                <a:cs typeface="Tahoma"/>
              </a:rPr>
              <a:t>does</a:t>
            </a:r>
            <a:r>
              <a:rPr dirty="0" sz="2000" spc="-7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not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regulate</a:t>
            </a:r>
            <a:r>
              <a:rPr dirty="0" sz="2000" spc="-6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cholesterol</a:t>
            </a:r>
            <a:endParaRPr sz="2000">
              <a:latin typeface="Tahoma"/>
              <a:cs typeface="Tahoma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Clr>
                <a:srgbClr val="3333CC"/>
              </a:buClr>
              <a:buFont typeface="Wingdings"/>
              <a:buChar char=""/>
            </a:pP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Niacin</a:t>
            </a:r>
            <a:r>
              <a:rPr dirty="0" sz="2400" spc="-7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(nicotinic</a:t>
            </a:r>
            <a:r>
              <a:rPr dirty="0" sz="2400" spc="-9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acid)</a:t>
            </a:r>
            <a:endParaRPr sz="2400">
              <a:latin typeface="Tahoma"/>
              <a:cs typeface="Tahoma"/>
            </a:endParaRPr>
          </a:p>
          <a:p>
            <a:pPr lvl="2" marL="1155700" indent="-229235">
              <a:lnSpc>
                <a:spcPct val="100000"/>
              </a:lnSpc>
              <a:spcBef>
                <a:spcPts val="495"/>
              </a:spcBef>
              <a:buClr>
                <a:srgbClr val="3333CC"/>
              </a:buClr>
              <a:buSzPct val="50000"/>
              <a:buFont typeface="Wingdings"/>
              <a:buChar char=""/>
              <a:tabLst>
                <a:tab pos="1155700" algn="l"/>
                <a:tab pos="1156335" algn="l"/>
              </a:tabLst>
            </a:pPr>
            <a:r>
              <a:rPr dirty="0" sz="2000">
                <a:latin typeface="Tahoma"/>
                <a:cs typeface="Tahoma"/>
              </a:rPr>
              <a:t>highly</a:t>
            </a:r>
            <a:r>
              <a:rPr dirty="0" sz="2000" spc="-2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toxic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in</a:t>
            </a:r>
            <a:r>
              <a:rPr dirty="0" sz="2000" spc="-1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large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doses</a:t>
            </a:r>
            <a:endParaRPr sz="2000">
              <a:latin typeface="Tahoma"/>
              <a:cs typeface="Tahoma"/>
            </a:endParaRPr>
          </a:p>
          <a:p>
            <a:pPr lvl="2" marL="1155700" marR="5080" indent="-228600">
              <a:lnSpc>
                <a:spcPct val="95800"/>
              </a:lnSpc>
              <a:spcBef>
                <a:spcPts val="560"/>
              </a:spcBef>
              <a:buClr>
                <a:srgbClr val="3333CC"/>
              </a:buClr>
              <a:buSzPct val="50000"/>
              <a:buFont typeface="Wingdings"/>
              <a:buChar char=""/>
              <a:tabLst>
                <a:tab pos="1155700" algn="l"/>
                <a:tab pos="1156335" algn="l"/>
              </a:tabLst>
            </a:pPr>
            <a:r>
              <a:rPr dirty="0" sz="2000">
                <a:latin typeface="Tahoma"/>
                <a:cs typeface="Tahoma"/>
              </a:rPr>
              <a:t>inosital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hexaniacinate</a:t>
            </a:r>
            <a:r>
              <a:rPr dirty="0" sz="2000" spc="-9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is</a:t>
            </a:r>
            <a:r>
              <a:rPr dirty="0" sz="2000" spc="-2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a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supplement </a:t>
            </a:r>
            <a:r>
              <a:rPr dirty="0" sz="2000" spc="-6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that </a:t>
            </a:r>
            <a:r>
              <a:rPr dirty="0" sz="2200" spc="-90" i="1">
                <a:solidFill>
                  <a:srgbClr val="3333CC"/>
                </a:solidFill>
                <a:latin typeface="Tahoma"/>
                <a:cs typeface="Tahoma"/>
              </a:rPr>
              <a:t>gives </a:t>
            </a:r>
            <a:r>
              <a:rPr dirty="0" sz="2200" spc="-80" i="1">
                <a:solidFill>
                  <a:srgbClr val="3333CC"/>
                </a:solidFill>
                <a:latin typeface="Tahoma"/>
                <a:cs typeface="Tahoma"/>
              </a:rPr>
              <a:t>the </a:t>
            </a:r>
            <a:r>
              <a:rPr dirty="0" sz="2200" spc="-95" i="1">
                <a:solidFill>
                  <a:srgbClr val="3333CC"/>
                </a:solidFill>
                <a:latin typeface="Tahoma"/>
                <a:cs typeface="Tahoma"/>
              </a:rPr>
              <a:t>cholesterol </a:t>
            </a:r>
            <a:r>
              <a:rPr dirty="0" sz="2200" spc="-90" i="1">
                <a:solidFill>
                  <a:srgbClr val="3333CC"/>
                </a:solidFill>
                <a:latin typeface="Tahoma"/>
                <a:cs typeface="Tahoma"/>
              </a:rPr>
              <a:t>regulation </a:t>
            </a:r>
            <a:r>
              <a:rPr dirty="0" sz="2200" spc="-85" i="1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without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high</a:t>
            </a:r>
            <a:r>
              <a:rPr dirty="0" sz="2000" spc="-2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toxicity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6444" y="5753100"/>
            <a:ext cx="3845560" cy="92964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151765" marR="102235" indent="-55244">
              <a:lnSpc>
                <a:spcPct val="100000"/>
              </a:lnSpc>
              <a:spcBef>
                <a:spcPts val="260"/>
              </a:spcBef>
            </a:pPr>
            <a:r>
              <a:rPr dirty="0" sz="1800" spc="-5">
                <a:latin typeface="Times New Roman"/>
                <a:cs typeface="Times New Roman"/>
              </a:rPr>
              <a:t>Most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people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get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plenty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B3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from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their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diet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because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it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added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white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flour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9271" y="2755392"/>
            <a:ext cx="1744979" cy="14295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664" y="942289"/>
            <a:ext cx="32492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B6</a:t>
            </a:r>
            <a:r>
              <a:rPr dirty="0" spc="-204"/>
              <a:t> </a:t>
            </a:r>
            <a:r>
              <a:rPr dirty="0" sz="3600"/>
              <a:t>(Pyridoxine)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58061" y="1922386"/>
            <a:ext cx="7705090" cy="319405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10">
                <a:latin typeface="Tahoma"/>
                <a:cs typeface="Tahoma"/>
              </a:rPr>
              <a:t>Functions: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Production</a:t>
            </a:r>
            <a:r>
              <a:rPr dirty="0" sz="2400" spc="-7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of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red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blood</a:t>
            </a:r>
            <a:r>
              <a:rPr dirty="0" sz="2400" spc="-7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cells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10">
                <a:latin typeface="Tahoma"/>
                <a:cs typeface="Tahoma"/>
              </a:rPr>
              <a:t>conversion</a:t>
            </a:r>
            <a:r>
              <a:rPr dirty="0" sz="2400" spc="-6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of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tryptophan</a:t>
            </a:r>
            <a:r>
              <a:rPr dirty="0" sz="2400" spc="-8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to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niacin (B3)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immunity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nervous</a:t>
            </a:r>
            <a:r>
              <a:rPr dirty="0" sz="2400" spc="-6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system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functions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10">
                <a:latin typeface="Tahoma"/>
                <a:cs typeface="Tahoma"/>
              </a:rPr>
              <a:t>reducing</a:t>
            </a:r>
            <a:r>
              <a:rPr dirty="0" sz="2400" spc="-5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muscle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spasms,</a:t>
            </a:r>
            <a:r>
              <a:rPr dirty="0" sz="2400" spc="10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cramps,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and </a:t>
            </a:r>
            <a:r>
              <a:rPr dirty="0" sz="2400" spc="-5">
                <a:latin typeface="Tahoma"/>
                <a:cs typeface="Tahoma"/>
              </a:rPr>
              <a:t>numbness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maintaining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proper</a:t>
            </a:r>
            <a:r>
              <a:rPr dirty="0" sz="2400" spc="-7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balance</a:t>
            </a:r>
            <a:r>
              <a:rPr dirty="0" sz="2400" spc="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of</a:t>
            </a:r>
            <a:r>
              <a:rPr dirty="0" sz="2400" spc="-3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Na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and</a:t>
            </a:r>
            <a:r>
              <a:rPr dirty="0" sz="2400" spc="-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P</a:t>
            </a:r>
            <a:r>
              <a:rPr dirty="0" sz="2400" spc="-1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in</a:t>
            </a:r>
            <a:r>
              <a:rPr dirty="0" sz="2400" spc="-3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the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 spc="5">
                <a:latin typeface="Tahoma"/>
                <a:cs typeface="Tahoma"/>
              </a:rPr>
              <a:t>body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695" y="251459"/>
            <a:ext cx="1668779" cy="9890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492" y="990600"/>
            <a:ext cx="8543925" cy="1052830"/>
            <a:chOff x="126492" y="990600"/>
            <a:chExt cx="8543925" cy="1052830"/>
          </a:xfrm>
        </p:grpSpPr>
        <p:sp>
          <p:nvSpPr>
            <p:cNvPr id="3" name="object 3"/>
            <p:cNvSpPr/>
            <p:nvPr/>
          </p:nvSpPr>
          <p:spPr>
            <a:xfrm>
              <a:off x="417576" y="1098803"/>
              <a:ext cx="382270" cy="475615"/>
            </a:xfrm>
            <a:custGeom>
              <a:avLst/>
              <a:gdLst/>
              <a:ahLst/>
              <a:cxnLst/>
              <a:rect l="l" t="t" r="r" b="b"/>
              <a:pathLst>
                <a:path w="382270" h="475615">
                  <a:moveTo>
                    <a:pt x="382206" y="0"/>
                  </a:moveTo>
                  <a:lnTo>
                    <a:pt x="0" y="0"/>
                  </a:lnTo>
                  <a:lnTo>
                    <a:pt x="0" y="422148"/>
                  </a:lnTo>
                  <a:lnTo>
                    <a:pt x="0" y="475107"/>
                  </a:lnTo>
                  <a:lnTo>
                    <a:pt x="382206" y="475107"/>
                  </a:lnTo>
                  <a:lnTo>
                    <a:pt x="382206" y="422148"/>
                  </a:lnTo>
                  <a:lnTo>
                    <a:pt x="382206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098804"/>
              <a:ext cx="329184" cy="4739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019" y="1520951"/>
              <a:ext cx="370205" cy="475615"/>
            </a:xfrm>
            <a:custGeom>
              <a:avLst/>
              <a:gdLst/>
              <a:ahLst/>
              <a:cxnLst/>
              <a:rect l="l" t="t" r="r" b="b"/>
              <a:pathLst>
                <a:path w="370205" h="475614">
                  <a:moveTo>
                    <a:pt x="370014" y="0"/>
                  </a:moveTo>
                  <a:lnTo>
                    <a:pt x="0" y="0"/>
                  </a:lnTo>
                  <a:lnTo>
                    <a:pt x="0" y="475107"/>
                  </a:lnTo>
                  <a:lnTo>
                    <a:pt x="370014" y="475107"/>
                  </a:lnTo>
                  <a:lnTo>
                    <a:pt x="37001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2" y="1447800"/>
              <a:ext cx="8543543" cy="5471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2000" y="990599"/>
              <a:ext cx="32384" cy="1052830"/>
            </a:xfrm>
            <a:custGeom>
              <a:avLst/>
              <a:gdLst/>
              <a:ahLst/>
              <a:cxnLst/>
              <a:rect l="l" t="t" r="r" b="b"/>
              <a:pathLst>
                <a:path w="32384" h="1052830">
                  <a:moveTo>
                    <a:pt x="32004" y="822401"/>
                  </a:moveTo>
                  <a:lnTo>
                    <a:pt x="0" y="822401"/>
                  </a:lnTo>
                  <a:lnTo>
                    <a:pt x="0" y="1052703"/>
                  </a:lnTo>
                  <a:lnTo>
                    <a:pt x="32004" y="1052703"/>
                  </a:lnTo>
                  <a:lnTo>
                    <a:pt x="32004" y="822401"/>
                  </a:lnTo>
                  <a:close/>
                </a:path>
                <a:path w="32384" h="1052830">
                  <a:moveTo>
                    <a:pt x="32004" y="0"/>
                  </a:moveTo>
                  <a:lnTo>
                    <a:pt x="0" y="0"/>
                  </a:lnTo>
                  <a:lnTo>
                    <a:pt x="0" y="790702"/>
                  </a:lnTo>
                  <a:lnTo>
                    <a:pt x="32004" y="79070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229664" y="942289"/>
            <a:ext cx="230949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333399"/>
                </a:solidFill>
                <a:latin typeface="Tahoma"/>
                <a:cs typeface="Tahoma"/>
              </a:rPr>
              <a:t>B7</a:t>
            </a:r>
            <a:r>
              <a:rPr dirty="0" sz="4400" spc="-195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dirty="0" sz="3600">
                <a:solidFill>
                  <a:srgbClr val="333399"/>
                </a:solidFill>
                <a:latin typeface="Tahoma"/>
                <a:cs typeface="Tahoma"/>
              </a:rPr>
              <a:t>(Biotin)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0447" y="25907"/>
            <a:ext cx="3273552" cy="182727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78814" y="2073402"/>
            <a:ext cx="24834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Times New Roman"/>
                <a:cs typeface="Times New Roman"/>
              </a:rPr>
              <a:t>Fatty</a:t>
            </a:r>
            <a:r>
              <a:rPr dirty="0" sz="2400" spc="-9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acid</a:t>
            </a:r>
            <a:r>
              <a:rPr dirty="0" sz="2400" spc="-75" b="1" i="1">
                <a:latin typeface="Times New Roman"/>
                <a:cs typeface="Times New Roman"/>
              </a:rPr>
              <a:t> </a:t>
            </a:r>
            <a:r>
              <a:rPr dirty="0" sz="2400" spc="-5" b="1" i="1">
                <a:latin typeface="Times New Roman"/>
                <a:cs typeface="Times New Roman"/>
              </a:rPr>
              <a:t>synthesis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2896" y="2703576"/>
            <a:ext cx="7333488" cy="35234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664" y="942289"/>
            <a:ext cx="30226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B9</a:t>
            </a:r>
            <a:r>
              <a:rPr dirty="0" spc="-120"/>
              <a:t> </a:t>
            </a:r>
            <a:r>
              <a:rPr dirty="0" sz="3600"/>
              <a:t>(Folic</a:t>
            </a:r>
            <a:r>
              <a:rPr dirty="0" sz="3600" spc="-85"/>
              <a:t> </a:t>
            </a:r>
            <a:r>
              <a:rPr dirty="0" sz="3600" spc="-15"/>
              <a:t>acid)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61363" y="2048001"/>
            <a:ext cx="7466330" cy="2337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150749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latin typeface="Tahoma"/>
                <a:cs typeface="Tahoma"/>
              </a:rPr>
              <a:t>Biosynthesis </a:t>
            </a:r>
            <a:r>
              <a:rPr dirty="0" sz="2800">
                <a:latin typeface="Tahoma"/>
                <a:cs typeface="Tahoma"/>
              </a:rPr>
              <a:t>of</a:t>
            </a:r>
            <a:r>
              <a:rPr dirty="0" sz="2800" spc="-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glycine,</a:t>
            </a:r>
            <a:r>
              <a:rPr dirty="0" sz="2800" spc="1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methionine, </a:t>
            </a:r>
            <a:r>
              <a:rPr dirty="0" sz="2800" spc="-86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nucleotides</a:t>
            </a:r>
            <a:r>
              <a:rPr dirty="0" sz="2800" spc="-45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T</a:t>
            </a:r>
            <a:r>
              <a:rPr dirty="0" sz="2800" spc="5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and</a:t>
            </a:r>
            <a:r>
              <a:rPr dirty="0" sz="280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U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20">
                <a:latin typeface="Tahoma"/>
                <a:cs typeface="Tahoma"/>
              </a:rPr>
              <a:t>Important</a:t>
            </a:r>
            <a:r>
              <a:rPr dirty="0" sz="2800" spc="45">
                <a:latin typeface="Tahoma"/>
                <a:cs typeface="Tahoma"/>
              </a:rPr>
              <a:t> </a:t>
            </a:r>
            <a:r>
              <a:rPr dirty="0" sz="2800" spc="-15">
                <a:latin typeface="Tahoma"/>
                <a:cs typeface="Tahoma"/>
              </a:rPr>
              <a:t>for</a:t>
            </a:r>
            <a:r>
              <a:rPr dirty="0" sz="2800" spc="5">
                <a:latin typeface="Tahoma"/>
                <a:cs typeface="Tahoma"/>
              </a:rPr>
              <a:t> </a:t>
            </a:r>
            <a:r>
              <a:rPr dirty="0" sz="2800" spc="-25">
                <a:latin typeface="Tahoma"/>
                <a:cs typeface="Tahoma"/>
              </a:rPr>
              <a:t>rapidly</a:t>
            </a:r>
            <a:r>
              <a:rPr dirty="0" sz="2800" spc="4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dividing</a:t>
            </a:r>
            <a:r>
              <a:rPr dirty="0" sz="2800" spc="5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cells</a:t>
            </a:r>
            <a:endParaRPr sz="2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70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40">
                <a:latin typeface="Tahoma"/>
                <a:cs typeface="Tahoma"/>
              </a:rPr>
              <a:t>Very</a:t>
            </a:r>
            <a:r>
              <a:rPr dirty="0" sz="2800" spc="3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important</a:t>
            </a:r>
            <a:r>
              <a:rPr dirty="0" sz="280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in</a:t>
            </a:r>
            <a:r>
              <a:rPr dirty="0" sz="2800" spc="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early</a:t>
            </a:r>
            <a:r>
              <a:rPr dirty="0" sz="2800" spc="35">
                <a:latin typeface="Tahoma"/>
                <a:cs typeface="Tahoma"/>
              </a:rPr>
              <a:t> </a:t>
            </a:r>
            <a:r>
              <a:rPr dirty="0" sz="2800" spc="-30">
                <a:latin typeface="Tahoma"/>
                <a:cs typeface="Tahoma"/>
              </a:rPr>
              <a:t>pregnancy.</a:t>
            </a:r>
            <a:r>
              <a:rPr dirty="0" sz="2800" spc="5">
                <a:latin typeface="Tahoma"/>
                <a:cs typeface="Tahoma"/>
              </a:rPr>
              <a:t> </a:t>
            </a:r>
            <a:r>
              <a:rPr dirty="0" sz="2800" spc="-20">
                <a:latin typeface="Tahoma"/>
                <a:cs typeface="Tahoma"/>
              </a:rPr>
              <a:t>Deficiency </a:t>
            </a:r>
            <a:r>
              <a:rPr dirty="0" sz="2800" spc="-86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in</a:t>
            </a:r>
            <a:r>
              <a:rPr dirty="0" sz="2800" spc="-2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pregnancy</a:t>
            </a:r>
            <a:r>
              <a:rPr dirty="0" sz="2800" spc="5">
                <a:latin typeface="Tahoma"/>
                <a:cs typeface="Tahoma"/>
              </a:rPr>
              <a:t> </a:t>
            </a:r>
            <a:r>
              <a:rPr dirty="0" sz="2800" spc="-15">
                <a:latin typeface="Tahoma"/>
                <a:cs typeface="Tahoma"/>
              </a:rPr>
              <a:t>causes</a:t>
            </a:r>
            <a:r>
              <a:rPr dirty="0" sz="2800" spc="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neural </a:t>
            </a:r>
            <a:r>
              <a:rPr dirty="0" sz="2800" spc="-15">
                <a:latin typeface="Tahoma"/>
                <a:cs typeface="Tahoma"/>
              </a:rPr>
              <a:t>tube</a:t>
            </a:r>
            <a:r>
              <a:rPr dirty="0" sz="2800" spc="3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defects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9140" y="4614670"/>
            <a:ext cx="4419600" cy="21671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664" y="942289"/>
            <a:ext cx="35794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B12</a:t>
            </a:r>
            <a:r>
              <a:rPr dirty="0" spc="-225"/>
              <a:t> </a:t>
            </a:r>
            <a:r>
              <a:rPr dirty="0" sz="3600"/>
              <a:t>(Cobalamin)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61363" y="1944139"/>
            <a:ext cx="5480050" cy="371094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Functions:</a:t>
            </a:r>
            <a:endParaRPr sz="32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5">
                <a:latin typeface="Tahoma"/>
                <a:cs typeface="Tahoma"/>
              </a:rPr>
              <a:t>proper</a:t>
            </a:r>
            <a:r>
              <a:rPr dirty="0" sz="2800" spc="-3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nerve</a:t>
            </a:r>
            <a:r>
              <a:rPr dirty="0" sz="2800" spc="-25">
                <a:latin typeface="Tahoma"/>
                <a:cs typeface="Tahoma"/>
              </a:rPr>
              <a:t> </a:t>
            </a:r>
            <a:r>
              <a:rPr dirty="0" sz="2800" spc="-15">
                <a:latin typeface="Tahoma"/>
                <a:cs typeface="Tahoma"/>
              </a:rPr>
              <a:t>function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705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5">
                <a:latin typeface="Tahoma"/>
                <a:cs typeface="Tahoma"/>
              </a:rPr>
              <a:t>production</a:t>
            </a:r>
            <a:r>
              <a:rPr dirty="0" sz="2800" spc="-5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of</a:t>
            </a:r>
            <a:r>
              <a:rPr dirty="0" sz="2800" spc="-1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red </a:t>
            </a:r>
            <a:r>
              <a:rPr dirty="0" sz="2800" spc="-5">
                <a:latin typeface="Tahoma"/>
                <a:cs typeface="Tahoma"/>
              </a:rPr>
              <a:t>blood</a:t>
            </a:r>
            <a:r>
              <a:rPr dirty="0" sz="2800" spc="-15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cells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20">
                <a:latin typeface="Tahoma"/>
                <a:cs typeface="Tahoma"/>
              </a:rPr>
              <a:t>metabolizing</a:t>
            </a:r>
            <a:r>
              <a:rPr dirty="0" sz="2800" spc="50">
                <a:latin typeface="Tahoma"/>
                <a:cs typeface="Tahoma"/>
              </a:rPr>
              <a:t> </a:t>
            </a:r>
            <a:r>
              <a:rPr dirty="0" sz="2800" spc="-25">
                <a:latin typeface="Tahoma"/>
                <a:cs typeface="Tahoma"/>
              </a:rPr>
              <a:t>fats</a:t>
            </a:r>
            <a:r>
              <a:rPr dirty="0" sz="2800" spc="15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and</a:t>
            </a:r>
            <a:r>
              <a:rPr dirty="0" sz="280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proteins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95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10">
                <a:latin typeface="Tahoma"/>
                <a:cs typeface="Tahoma"/>
              </a:rPr>
              <a:t>prevention</a:t>
            </a:r>
            <a:r>
              <a:rPr dirty="0" sz="2800" spc="-3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of</a:t>
            </a:r>
            <a:r>
              <a:rPr dirty="0" sz="2800" spc="-55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anemia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710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10">
                <a:latin typeface="Tahoma"/>
                <a:cs typeface="Tahoma"/>
              </a:rPr>
              <a:t>DNA</a:t>
            </a:r>
            <a:r>
              <a:rPr dirty="0" sz="2800" spc="-6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reproduction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695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10">
                <a:latin typeface="Tahoma"/>
                <a:cs typeface="Tahoma"/>
              </a:rPr>
              <a:t>energy</a:t>
            </a:r>
            <a:r>
              <a:rPr dirty="0" sz="2800" spc="-7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production?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586" y="942289"/>
            <a:ext cx="23380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Wa</a:t>
            </a:r>
            <a:r>
              <a:rPr dirty="0" spc="-5"/>
              <a:t>r</a:t>
            </a:r>
            <a:r>
              <a:rPr dirty="0"/>
              <a:t>nings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363" y="2335530"/>
            <a:ext cx="6995795" cy="2167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6515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15">
                <a:latin typeface="Tahoma"/>
                <a:cs typeface="Tahoma"/>
              </a:rPr>
              <a:t>Vegetarians </a:t>
            </a:r>
            <a:r>
              <a:rPr dirty="0" sz="3200">
                <a:latin typeface="Tahoma"/>
                <a:cs typeface="Tahoma"/>
              </a:rPr>
              <a:t>need </a:t>
            </a:r>
            <a:r>
              <a:rPr dirty="0" sz="3200" spc="-5">
                <a:latin typeface="Tahoma"/>
                <a:cs typeface="Tahoma"/>
              </a:rPr>
              <a:t>to </a:t>
            </a:r>
            <a:r>
              <a:rPr dirty="0" sz="3200">
                <a:latin typeface="Tahoma"/>
                <a:cs typeface="Tahoma"/>
              </a:rPr>
              <a:t>look </a:t>
            </a:r>
            <a:r>
              <a:rPr dirty="0" sz="3200" spc="-10">
                <a:latin typeface="Tahoma"/>
                <a:cs typeface="Tahoma"/>
              </a:rPr>
              <a:t>for </a:t>
            </a:r>
            <a:r>
              <a:rPr dirty="0" sz="3200" spc="-5">
                <a:latin typeface="Tahoma"/>
                <a:cs typeface="Tahoma"/>
              </a:rPr>
              <a:t>fortified </a:t>
            </a:r>
            <a:r>
              <a:rPr dirty="0" sz="3200" spc="-98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sources</a:t>
            </a:r>
            <a:r>
              <a:rPr dirty="0" sz="3200" spc="-55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(soy</a:t>
            </a:r>
            <a:r>
              <a:rPr dirty="0" sz="3200" spc="-50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milk, supplements).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CC"/>
              </a:buClr>
              <a:buFont typeface="Wingdings"/>
              <a:buChar char=""/>
            </a:pPr>
            <a:endParaRPr sz="4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Elderly</a:t>
            </a:r>
            <a:r>
              <a:rPr dirty="0" sz="3200" spc="-2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often</a:t>
            </a:r>
            <a:r>
              <a:rPr dirty="0" sz="3200" spc="10">
                <a:latin typeface="Tahoma"/>
                <a:cs typeface="Tahoma"/>
              </a:rPr>
              <a:t> </a:t>
            </a:r>
            <a:r>
              <a:rPr dirty="0" sz="3200" spc="-15">
                <a:latin typeface="Tahoma"/>
                <a:cs typeface="Tahoma"/>
              </a:rPr>
              <a:t>have</a:t>
            </a:r>
            <a:r>
              <a:rPr dirty="0" sz="3200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trouble</a:t>
            </a:r>
            <a:r>
              <a:rPr dirty="0" sz="3200" spc="-40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absorbing.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4252" y="5300471"/>
            <a:ext cx="3900170" cy="1297305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</a:ln>
        </p:spPr>
        <p:txBody>
          <a:bodyPr wrap="square" lIns="0" tIns="27939" rIns="0" bIns="0" rtlCol="0" vert="horz">
            <a:spAutoFit/>
          </a:bodyPr>
          <a:lstStyle/>
          <a:p>
            <a:pPr algn="r" marL="342900" marR="2387600" indent="-342900">
              <a:lnSpc>
                <a:spcPct val="100000"/>
              </a:lnSpc>
              <a:spcBef>
                <a:spcPts val="219"/>
              </a:spcBef>
              <a:buClr>
                <a:srgbClr val="3333CC"/>
              </a:buClr>
              <a:buSzPct val="54285"/>
              <a:buFont typeface="Wingdings"/>
              <a:buChar char=""/>
              <a:tabLst>
                <a:tab pos="342900" algn="l"/>
                <a:tab pos="343535" algn="l"/>
              </a:tabLst>
            </a:pPr>
            <a:r>
              <a:rPr dirty="0" sz="1750" spc="-120" b="1" i="1">
                <a:latin typeface="Tahoma"/>
                <a:cs typeface="Tahoma"/>
              </a:rPr>
              <a:t>D</a:t>
            </a:r>
            <a:r>
              <a:rPr dirty="0" sz="1750" spc="-110" b="1" i="1">
                <a:latin typeface="Tahoma"/>
                <a:cs typeface="Tahoma"/>
              </a:rPr>
              <a:t>e</a:t>
            </a:r>
            <a:r>
              <a:rPr dirty="0" sz="1750" spc="-65" b="1" i="1">
                <a:latin typeface="Tahoma"/>
                <a:cs typeface="Tahoma"/>
              </a:rPr>
              <a:t>fic</a:t>
            </a:r>
            <a:r>
              <a:rPr dirty="0" sz="1750" spc="-50" b="1" i="1">
                <a:latin typeface="Tahoma"/>
                <a:cs typeface="Tahoma"/>
              </a:rPr>
              <a:t>i</a:t>
            </a:r>
            <a:r>
              <a:rPr dirty="0" sz="1750" spc="-110" b="1" i="1">
                <a:latin typeface="Tahoma"/>
                <a:cs typeface="Tahoma"/>
              </a:rPr>
              <a:t>e</a:t>
            </a:r>
            <a:r>
              <a:rPr dirty="0" sz="1750" spc="-105" b="1" i="1">
                <a:latin typeface="Tahoma"/>
                <a:cs typeface="Tahoma"/>
              </a:rPr>
              <a:t>n</a:t>
            </a:r>
            <a:r>
              <a:rPr dirty="0" sz="1750" spc="-85" b="1" i="1">
                <a:latin typeface="Tahoma"/>
                <a:cs typeface="Tahoma"/>
              </a:rPr>
              <a:t>c</a:t>
            </a:r>
            <a:r>
              <a:rPr dirty="0" sz="1750" spc="-55" b="1" i="1">
                <a:latin typeface="Tahoma"/>
                <a:cs typeface="Tahoma"/>
              </a:rPr>
              <a:t>y</a:t>
            </a:r>
            <a:endParaRPr sz="1750">
              <a:latin typeface="Tahoma"/>
              <a:cs typeface="Tahoma"/>
            </a:endParaRPr>
          </a:p>
          <a:p>
            <a:pPr algn="r" lvl="1" marL="286385" marR="2397760" indent="-286385">
              <a:lnSpc>
                <a:spcPct val="100000"/>
              </a:lnSpc>
              <a:spcBef>
                <a:spcPts val="375"/>
              </a:spcBef>
              <a:buClr>
                <a:srgbClr val="FF0000"/>
              </a:buClr>
              <a:buSzPct val="53125"/>
              <a:buFont typeface="Wingdings"/>
              <a:buChar char=""/>
              <a:tabLst>
                <a:tab pos="286385" algn="l"/>
                <a:tab pos="287020" algn="l"/>
              </a:tabLst>
            </a:pPr>
            <a:r>
              <a:rPr dirty="0" sz="1600" spc="-5">
                <a:latin typeface="Tahoma"/>
                <a:cs typeface="Tahoma"/>
              </a:rPr>
              <a:t>anem</a:t>
            </a:r>
            <a:r>
              <a:rPr dirty="0" sz="1600" spc="-15">
                <a:latin typeface="Tahoma"/>
                <a:cs typeface="Tahoma"/>
              </a:rPr>
              <a:t>i</a:t>
            </a:r>
            <a:r>
              <a:rPr dirty="0" sz="1600" spc="-5">
                <a:latin typeface="Tahoma"/>
                <a:cs typeface="Tahoma"/>
              </a:rPr>
              <a:t>a</a:t>
            </a:r>
            <a:endParaRPr sz="1600">
              <a:latin typeface="Tahoma"/>
              <a:cs typeface="Tahoma"/>
            </a:endParaRPr>
          </a:p>
          <a:p>
            <a:pPr lvl="1" marL="837565" indent="-28829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53125"/>
              <a:buFont typeface="Wingdings"/>
              <a:buChar char=""/>
              <a:tabLst>
                <a:tab pos="836930" algn="l"/>
                <a:tab pos="837565" algn="l"/>
              </a:tabLst>
            </a:pPr>
            <a:r>
              <a:rPr dirty="0" sz="1600" spc="-20">
                <a:latin typeface="Tahoma"/>
                <a:cs typeface="Tahoma"/>
              </a:rPr>
              <a:t>nerve</a:t>
            </a:r>
            <a:r>
              <a:rPr dirty="0" sz="1600" spc="-65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damage</a:t>
            </a:r>
            <a:endParaRPr sz="1600">
              <a:latin typeface="Tahoma"/>
              <a:cs typeface="Tahoma"/>
            </a:endParaRPr>
          </a:p>
          <a:p>
            <a:pPr lvl="1" marL="837565" indent="-288290">
              <a:lnSpc>
                <a:spcPct val="100000"/>
              </a:lnSpc>
              <a:spcBef>
                <a:spcPts val="409"/>
              </a:spcBef>
              <a:buClr>
                <a:srgbClr val="FF0000"/>
              </a:buClr>
              <a:buSzPct val="53125"/>
              <a:buFont typeface="Wingdings"/>
              <a:buChar char=""/>
              <a:tabLst>
                <a:tab pos="836930" algn="l"/>
                <a:tab pos="837565" algn="l"/>
              </a:tabLst>
            </a:pPr>
            <a:r>
              <a:rPr dirty="0" sz="1600" spc="-20">
                <a:latin typeface="Tahoma"/>
                <a:cs typeface="Tahoma"/>
              </a:rPr>
              <a:t>hypersensitive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 spc="-20">
                <a:latin typeface="Tahoma"/>
                <a:cs typeface="Tahoma"/>
              </a:rPr>
              <a:t>skin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3547" y="111252"/>
            <a:ext cx="1130935" cy="2043430"/>
            <a:chOff x="7813547" y="111252"/>
            <a:chExt cx="1130935" cy="2043430"/>
          </a:xfrm>
        </p:grpSpPr>
        <p:sp>
          <p:nvSpPr>
            <p:cNvPr id="3" name="object 3"/>
            <p:cNvSpPr/>
            <p:nvPr/>
          </p:nvSpPr>
          <p:spPr>
            <a:xfrm>
              <a:off x="7813547" y="111252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7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6" name="object 6"/>
            <p:cNvSpPr/>
            <p:nvPr/>
          </p:nvSpPr>
          <p:spPr>
            <a:xfrm>
              <a:off x="38100" y="5564124"/>
              <a:ext cx="1729739" cy="1029969"/>
            </a:xfrm>
            <a:custGeom>
              <a:avLst/>
              <a:gdLst/>
              <a:ahLst/>
              <a:cxnLst/>
              <a:rect l="l" t="t" r="r" b="b"/>
              <a:pathLst>
                <a:path w="1729739" h="1029970">
                  <a:moveTo>
                    <a:pt x="1729486" y="160997"/>
                  </a:moveTo>
                  <a:lnTo>
                    <a:pt x="1667510" y="79286"/>
                  </a:lnTo>
                  <a:lnTo>
                    <a:pt x="1013663" y="167347"/>
                  </a:lnTo>
                  <a:lnTo>
                    <a:pt x="968387" y="25323"/>
                  </a:lnTo>
                  <a:lnTo>
                    <a:pt x="861936" y="0"/>
                  </a:lnTo>
                  <a:lnTo>
                    <a:pt x="761047" y="22225"/>
                  </a:lnTo>
                  <a:lnTo>
                    <a:pt x="705434" y="84048"/>
                  </a:lnTo>
                  <a:lnTo>
                    <a:pt x="744347" y="226060"/>
                  </a:lnTo>
                  <a:lnTo>
                    <a:pt x="524306" y="349846"/>
                  </a:lnTo>
                  <a:lnTo>
                    <a:pt x="780897" y="375234"/>
                  </a:lnTo>
                  <a:lnTo>
                    <a:pt x="883373" y="705319"/>
                  </a:lnTo>
                  <a:lnTo>
                    <a:pt x="112014" y="372059"/>
                  </a:lnTo>
                  <a:lnTo>
                    <a:pt x="36537" y="403796"/>
                  </a:lnTo>
                  <a:lnTo>
                    <a:pt x="0" y="504571"/>
                  </a:lnTo>
                  <a:lnTo>
                    <a:pt x="43688" y="618045"/>
                  </a:lnTo>
                  <a:lnTo>
                    <a:pt x="904824" y="1021905"/>
                  </a:lnTo>
                  <a:lnTo>
                    <a:pt x="1094701" y="996518"/>
                  </a:lnTo>
                  <a:lnTo>
                    <a:pt x="1247267" y="1029843"/>
                  </a:lnTo>
                  <a:lnTo>
                    <a:pt x="1260729" y="999693"/>
                  </a:lnTo>
                  <a:lnTo>
                    <a:pt x="1257300" y="996518"/>
                  </a:lnTo>
                  <a:lnTo>
                    <a:pt x="1128052" y="877493"/>
                  </a:lnTo>
                  <a:lnTo>
                    <a:pt x="1103668" y="705319"/>
                  </a:lnTo>
                  <a:lnTo>
                    <a:pt x="1057351" y="378409"/>
                  </a:lnTo>
                  <a:lnTo>
                    <a:pt x="1699260" y="261772"/>
                  </a:lnTo>
                  <a:lnTo>
                    <a:pt x="1727581" y="167347"/>
                  </a:lnTo>
                  <a:lnTo>
                    <a:pt x="1729486" y="16099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23059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004" y="5990844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4215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0164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" y="6566914"/>
              <a:ext cx="181356" cy="219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9" y="5693664"/>
              <a:ext cx="248411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4103" y="5654040"/>
              <a:ext cx="68579" cy="1859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0" name="object 20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7712964" y="39623"/>
            <a:ext cx="1185545" cy="2087880"/>
            <a:chOff x="7712964" y="39623"/>
            <a:chExt cx="1185545" cy="2087880"/>
          </a:xfrm>
        </p:grpSpPr>
        <p:sp>
          <p:nvSpPr>
            <p:cNvPr id="24" name="object 24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697611" y="1121410"/>
                  </a:moveTo>
                  <a:lnTo>
                    <a:pt x="644652" y="922274"/>
                  </a:lnTo>
                  <a:lnTo>
                    <a:pt x="545592" y="697103"/>
                  </a:lnTo>
                  <a:lnTo>
                    <a:pt x="464693" y="556514"/>
                  </a:lnTo>
                  <a:lnTo>
                    <a:pt x="388112" y="483235"/>
                  </a:lnTo>
                  <a:lnTo>
                    <a:pt x="329184" y="482473"/>
                  </a:lnTo>
                  <a:lnTo>
                    <a:pt x="324358" y="549910"/>
                  </a:lnTo>
                  <a:lnTo>
                    <a:pt x="375539" y="521589"/>
                  </a:lnTo>
                  <a:lnTo>
                    <a:pt x="463423" y="635000"/>
                  </a:lnTo>
                  <a:lnTo>
                    <a:pt x="555498" y="798449"/>
                  </a:lnTo>
                  <a:lnTo>
                    <a:pt x="631825" y="1027430"/>
                  </a:lnTo>
                  <a:lnTo>
                    <a:pt x="622935" y="1138428"/>
                  </a:lnTo>
                  <a:lnTo>
                    <a:pt x="550418" y="1074039"/>
                  </a:lnTo>
                  <a:lnTo>
                    <a:pt x="425577" y="827532"/>
                  </a:lnTo>
                  <a:lnTo>
                    <a:pt x="347091" y="569595"/>
                  </a:lnTo>
                  <a:lnTo>
                    <a:pt x="330200" y="602107"/>
                  </a:lnTo>
                  <a:lnTo>
                    <a:pt x="368681" y="760222"/>
                  </a:lnTo>
                  <a:lnTo>
                    <a:pt x="475488" y="1003300"/>
                  </a:lnTo>
                  <a:lnTo>
                    <a:pt x="588899" y="1171321"/>
                  </a:lnTo>
                  <a:lnTo>
                    <a:pt x="661416" y="1196467"/>
                  </a:lnTo>
                  <a:lnTo>
                    <a:pt x="697611" y="1121410"/>
                  </a:lnTo>
                  <a:close/>
                </a:path>
                <a:path w="1170304" h="2087880">
                  <a:moveTo>
                    <a:pt x="1169924" y="2087753"/>
                  </a:moveTo>
                  <a:lnTo>
                    <a:pt x="1105903" y="1869313"/>
                  </a:lnTo>
                  <a:lnTo>
                    <a:pt x="1098804" y="1845056"/>
                  </a:lnTo>
                  <a:lnTo>
                    <a:pt x="1113155" y="1740408"/>
                  </a:lnTo>
                  <a:lnTo>
                    <a:pt x="1120648" y="1685798"/>
                  </a:lnTo>
                  <a:lnTo>
                    <a:pt x="1117092" y="1678178"/>
                  </a:lnTo>
                  <a:lnTo>
                    <a:pt x="1071499" y="1577975"/>
                  </a:lnTo>
                  <a:lnTo>
                    <a:pt x="1011821" y="1446784"/>
                  </a:lnTo>
                  <a:lnTo>
                    <a:pt x="935990" y="1280033"/>
                  </a:ln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6"/>
                  </a:lnTo>
                  <a:lnTo>
                    <a:pt x="628015" y="1414653"/>
                  </a:lnTo>
                  <a:lnTo>
                    <a:pt x="688060" y="1369949"/>
                  </a:lnTo>
                  <a:lnTo>
                    <a:pt x="725932" y="1341755"/>
                  </a:lnTo>
                  <a:lnTo>
                    <a:pt x="899033" y="1334389"/>
                  </a:lnTo>
                  <a:lnTo>
                    <a:pt x="935990" y="1415923"/>
                  </a:lnTo>
                  <a:lnTo>
                    <a:pt x="935990" y="1280033"/>
                  </a:lnTo>
                  <a:lnTo>
                    <a:pt x="871982" y="1139317"/>
                  </a:lnTo>
                  <a:lnTo>
                    <a:pt x="871982" y="1274699"/>
                  </a:lnTo>
                  <a:lnTo>
                    <a:pt x="729869" y="1304544"/>
                  </a:lnTo>
                  <a:lnTo>
                    <a:pt x="607568" y="1369949"/>
                  </a:lnTo>
                  <a:lnTo>
                    <a:pt x="195326" y="472313"/>
                  </a:lnTo>
                  <a:lnTo>
                    <a:pt x="252450" y="428371"/>
                  </a:lnTo>
                  <a:lnTo>
                    <a:pt x="288290" y="400812"/>
                  </a:lnTo>
                  <a:lnTo>
                    <a:pt x="470281" y="389001"/>
                  </a:lnTo>
                  <a:lnTo>
                    <a:pt x="871982" y="1274699"/>
                  </a:lnTo>
                  <a:lnTo>
                    <a:pt x="871982" y="1139317"/>
                  </a:lnTo>
                  <a:lnTo>
                    <a:pt x="530567" y="389001"/>
                  </a:lnTo>
                  <a:lnTo>
                    <a:pt x="446024" y="203200"/>
                  </a:lnTo>
                  <a:lnTo>
                    <a:pt x="446024" y="335280"/>
                  </a:lnTo>
                  <a:lnTo>
                    <a:pt x="283591" y="358140"/>
                  </a:lnTo>
                  <a:lnTo>
                    <a:pt x="175133" y="428371"/>
                  </a:lnTo>
                  <a:lnTo>
                    <a:pt x="145288" y="363474"/>
                  </a:lnTo>
                  <a:lnTo>
                    <a:pt x="202323" y="315226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335280"/>
                  </a:lnTo>
                  <a:lnTo>
                    <a:pt x="446024" y="203200"/>
                  </a:lnTo>
                  <a:lnTo>
                    <a:pt x="381000" y="60198"/>
                  </a:lnTo>
                  <a:lnTo>
                    <a:pt x="362204" y="18923"/>
                  </a:lnTo>
                  <a:lnTo>
                    <a:pt x="128143" y="0"/>
                  </a:lnTo>
                  <a:lnTo>
                    <a:pt x="0" y="95885"/>
                  </a:lnTo>
                  <a:lnTo>
                    <a:pt x="132207" y="60198"/>
                  </a:lnTo>
                  <a:lnTo>
                    <a:pt x="322834" y="63500"/>
                  </a:lnTo>
                  <a:lnTo>
                    <a:pt x="395097" y="223151"/>
                  </a:lnTo>
                  <a:lnTo>
                    <a:pt x="193294" y="262382"/>
                  </a:lnTo>
                  <a:lnTo>
                    <a:pt x="123190" y="315226"/>
                  </a:lnTo>
                  <a:lnTo>
                    <a:pt x="85217" y="232537"/>
                  </a:lnTo>
                  <a:lnTo>
                    <a:pt x="42926" y="231279"/>
                  </a:lnTo>
                  <a:lnTo>
                    <a:pt x="710946" y="1712214"/>
                  </a:lnTo>
                  <a:lnTo>
                    <a:pt x="725424" y="1626743"/>
                  </a:lnTo>
                  <a:lnTo>
                    <a:pt x="693293" y="1556766"/>
                  </a:lnTo>
                  <a:lnTo>
                    <a:pt x="735711" y="1514856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5" y="1639189"/>
                  </a:lnTo>
                  <a:lnTo>
                    <a:pt x="878586" y="1577975"/>
                  </a:lnTo>
                  <a:lnTo>
                    <a:pt x="998982" y="1598803"/>
                  </a:lnTo>
                  <a:lnTo>
                    <a:pt x="816737" y="1675257"/>
                  </a:lnTo>
                  <a:lnTo>
                    <a:pt x="749046" y="1774063"/>
                  </a:lnTo>
                  <a:lnTo>
                    <a:pt x="976503" y="1678178"/>
                  </a:lnTo>
                  <a:lnTo>
                    <a:pt x="935609" y="1748155"/>
                  </a:lnTo>
                  <a:lnTo>
                    <a:pt x="1041527" y="1740408"/>
                  </a:lnTo>
                  <a:lnTo>
                    <a:pt x="979805" y="1790192"/>
                  </a:lnTo>
                  <a:lnTo>
                    <a:pt x="1030351" y="1828419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13028" y="2031619"/>
                  </a:lnTo>
                  <a:lnTo>
                    <a:pt x="1097661" y="2085721"/>
                  </a:lnTo>
                  <a:lnTo>
                    <a:pt x="1169924" y="2087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44448" y="491744"/>
            <a:ext cx="6553200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65976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Do you </a:t>
            </a:r>
            <a:r>
              <a:rPr dirty="0" spc="-5">
                <a:solidFill>
                  <a:srgbClr val="FF3300"/>
                </a:solidFill>
                <a:latin typeface="Comic Sans MS"/>
                <a:cs typeface="Comic Sans MS"/>
              </a:rPr>
              <a:t>really </a:t>
            </a:r>
            <a:r>
              <a:rPr dirty="0" spc="-5">
                <a:solidFill>
                  <a:srgbClr val="000000"/>
                </a:solidFill>
                <a:latin typeface="Comic Sans MS"/>
                <a:cs typeface="Comic Sans MS"/>
              </a:rPr>
              <a:t>need </a:t>
            </a: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dirty="0" spc="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multivitamin</a:t>
            </a:r>
            <a:r>
              <a:rPr dirty="0" spc="-17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supplement?</a:t>
            </a: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4227" y="2781300"/>
            <a:ext cx="6563868" cy="36012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3547" y="111252"/>
            <a:ext cx="1130935" cy="2043430"/>
            <a:chOff x="7813547" y="111252"/>
            <a:chExt cx="1130935" cy="2043430"/>
          </a:xfrm>
        </p:grpSpPr>
        <p:sp>
          <p:nvSpPr>
            <p:cNvPr id="3" name="object 3"/>
            <p:cNvSpPr/>
            <p:nvPr/>
          </p:nvSpPr>
          <p:spPr>
            <a:xfrm>
              <a:off x="7813547" y="111252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7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6" name="object 6"/>
            <p:cNvSpPr/>
            <p:nvPr/>
          </p:nvSpPr>
          <p:spPr>
            <a:xfrm>
              <a:off x="38100" y="5564124"/>
              <a:ext cx="1729739" cy="1029969"/>
            </a:xfrm>
            <a:custGeom>
              <a:avLst/>
              <a:gdLst/>
              <a:ahLst/>
              <a:cxnLst/>
              <a:rect l="l" t="t" r="r" b="b"/>
              <a:pathLst>
                <a:path w="1729739" h="1029970">
                  <a:moveTo>
                    <a:pt x="1729486" y="160997"/>
                  </a:moveTo>
                  <a:lnTo>
                    <a:pt x="1667510" y="79286"/>
                  </a:lnTo>
                  <a:lnTo>
                    <a:pt x="1013663" y="167347"/>
                  </a:lnTo>
                  <a:lnTo>
                    <a:pt x="968387" y="25323"/>
                  </a:lnTo>
                  <a:lnTo>
                    <a:pt x="861936" y="0"/>
                  </a:lnTo>
                  <a:lnTo>
                    <a:pt x="761047" y="22225"/>
                  </a:lnTo>
                  <a:lnTo>
                    <a:pt x="705434" y="84048"/>
                  </a:lnTo>
                  <a:lnTo>
                    <a:pt x="744347" y="226060"/>
                  </a:lnTo>
                  <a:lnTo>
                    <a:pt x="524306" y="349846"/>
                  </a:lnTo>
                  <a:lnTo>
                    <a:pt x="780897" y="375234"/>
                  </a:lnTo>
                  <a:lnTo>
                    <a:pt x="883373" y="705319"/>
                  </a:lnTo>
                  <a:lnTo>
                    <a:pt x="112014" y="372059"/>
                  </a:lnTo>
                  <a:lnTo>
                    <a:pt x="36537" y="403796"/>
                  </a:lnTo>
                  <a:lnTo>
                    <a:pt x="0" y="504571"/>
                  </a:lnTo>
                  <a:lnTo>
                    <a:pt x="43688" y="618045"/>
                  </a:lnTo>
                  <a:lnTo>
                    <a:pt x="904824" y="1021905"/>
                  </a:lnTo>
                  <a:lnTo>
                    <a:pt x="1094701" y="996518"/>
                  </a:lnTo>
                  <a:lnTo>
                    <a:pt x="1247267" y="1029843"/>
                  </a:lnTo>
                  <a:lnTo>
                    <a:pt x="1260729" y="999693"/>
                  </a:lnTo>
                  <a:lnTo>
                    <a:pt x="1257300" y="996518"/>
                  </a:lnTo>
                  <a:lnTo>
                    <a:pt x="1128052" y="877493"/>
                  </a:lnTo>
                  <a:lnTo>
                    <a:pt x="1103668" y="705319"/>
                  </a:lnTo>
                  <a:lnTo>
                    <a:pt x="1057351" y="378409"/>
                  </a:lnTo>
                  <a:lnTo>
                    <a:pt x="1699260" y="261772"/>
                  </a:lnTo>
                  <a:lnTo>
                    <a:pt x="1727581" y="167347"/>
                  </a:lnTo>
                  <a:lnTo>
                    <a:pt x="1729486" y="16099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23059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004" y="5990844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4215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0164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" y="6566914"/>
              <a:ext cx="181356" cy="219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9" y="5693664"/>
              <a:ext cx="248411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4103" y="5654040"/>
              <a:ext cx="68579" cy="1859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0" name="object 20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7712964" y="39623"/>
            <a:ext cx="1185545" cy="2087880"/>
            <a:chOff x="7712964" y="39623"/>
            <a:chExt cx="1185545" cy="2087880"/>
          </a:xfrm>
        </p:grpSpPr>
        <p:sp>
          <p:nvSpPr>
            <p:cNvPr id="24" name="object 24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697611" y="1121410"/>
                  </a:moveTo>
                  <a:lnTo>
                    <a:pt x="644652" y="922274"/>
                  </a:lnTo>
                  <a:lnTo>
                    <a:pt x="545592" y="697103"/>
                  </a:lnTo>
                  <a:lnTo>
                    <a:pt x="464693" y="556514"/>
                  </a:lnTo>
                  <a:lnTo>
                    <a:pt x="388112" y="483235"/>
                  </a:lnTo>
                  <a:lnTo>
                    <a:pt x="329184" y="482473"/>
                  </a:lnTo>
                  <a:lnTo>
                    <a:pt x="324358" y="549910"/>
                  </a:lnTo>
                  <a:lnTo>
                    <a:pt x="375539" y="521589"/>
                  </a:lnTo>
                  <a:lnTo>
                    <a:pt x="463423" y="635000"/>
                  </a:lnTo>
                  <a:lnTo>
                    <a:pt x="555498" y="798449"/>
                  </a:lnTo>
                  <a:lnTo>
                    <a:pt x="631825" y="1027430"/>
                  </a:lnTo>
                  <a:lnTo>
                    <a:pt x="622935" y="1138428"/>
                  </a:lnTo>
                  <a:lnTo>
                    <a:pt x="550418" y="1074039"/>
                  </a:lnTo>
                  <a:lnTo>
                    <a:pt x="425577" y="827532"/>
                  </a:lnTo>
                  <a:lnTo>
                    <a:pt x="347091" y="569595"/>
                  </a:lnTo>
                  <a:lnTo>
                    <a:pt x="330200" y="602107"/>
                  </a:lnTo>
                  <a:lnTo>
                    <a:pt x="368681" y="760222"/>
                  </a:lnTo>
                  <a:lnTo>
                    <a:pt x="475488" y="1003300"/>
                  </a:lnTo>
                  <a:lnTo>
                    <a:pt x="588899" y="1171321"/>
                  </a:lnTo>
                  <a:lnTo>
                    <a:pt x="661416" y="1196467"/>
                  </a:lnTo>
                  <a:lnTo>
                    <a:pt x="697611" y="1121410"/>
                  </a:lnTo>
                  <a:close/>
                </a:path>
                <a:path w="1170304" h="2087880">
                  <a:moveTo>
                    <a:pt x="1169924" y="2087753"/>
                  </a:moveTo>
                  <a:lnTo>
                    <a:pt x="1105903" y="1869313"/>
                  </a:lnTo>
                  <a:lnTo>
                    <a:pt x="1098804" y="1845056"/>
                  </a:lnTo>
                  <a:lnTo>
                    <a:pt x="1113155" y="1740408"/>
                  </a:lnTo>
                  <a:lnTo>
                    <a:pt x="1120648" y="1685798"/>
                  </a:lnTo>
                  <a:lnTo>
                    <a:pt x="1117092" y="1678178"/>
                  </a:lnTo>
                  <a:lnTo>
                    <a:pt x="1071499" y="1577975"/>
                  </a:lnTo>
                  <a:lnTo>
                    <a:pt x="1011821" y="1446784"/>
                  </a:lnTo>
                  <a:lnTo>
                    <a:pt x="935990" y="1280033"/>
                  </a:ln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6"/>
                  </a:lnTo>
                  <a:lnTo>
                    <a:pt x="628015" y="1414653"/>
                  </a:lnTo>
                  <a:lnTo>
                    <a:pt x="688060" y="1369949"/>
                  </a:lnTo>
                  <a:lnTo>
                    <a:pt x="725932" y="1341755"/>
                  </a:lnTo>
                  <a:lnTo>
                    <a:pt x="899033" y="1334389"/>
                  </a:lnTo>
                  <a:lnTo>
                    <a:pt x="935990" y="1415923"/>
                  </a:lnTo>
                  <a:lnTo>
                    <a:pt x="935990" y="1280033"/>
                  </a:lnTo>
                  <a:lnTo>
                    <a:pt x="871982" y="1139317"/>
                  </a:lnTo>
                  <a:lnTo>
                    <a:pt x="871982" y="1274699"/>
                  </a:lnTo>
                  <a:lnTo>
                    <a:pt x="729869" y="1304544"/>
                  </a:lnTo>
                  <a:lnTo>
                    <a:pt x="607568" y="1369949"/>
                  </a:lnTo>
                  <a:lnTo>
                    <a:pt x="195326" y="472313"/>
                  </a:lnTo>
                  <a:lnTo>
                    <a:pt x="252450" y="428371"/>
                  </a:lnTo>
                  <a:lnTo>
                    <a:pt x="288290" y="400812"/>
                  </a:lnTo>
                  <a:lnTo>
                    <a:pt x="470281" y="389001"/>
                  </a:lnTo>
                  <a:lnTo>
                    <a:pt x="871982" y="1274699"/>
                  </a:lnTo>
                  <a:lnTo>
                    <a:pt x="871982" y="1139317"/>
                  </a:lnTo>
                  <a:lnTo>
                    <a:pt x="530567" y="389001"/>
                  </a:lnTo>
                  <a:lnTo>
                    <a:pt x="446024" y="203200"/>
                  </a:lnTo>
                  <a:lnTo>
                    <a:pt x="446024" y="335280"/>
                  </a:lnTo>
                  <a:lnTo>
                    <a:pt x="283591" y="358140"/>
                  </a:lnTo>
                  <a:lnTo>
                    <a:pt x="175133" y="428371"/>
                  </a:lnTo>
                  <a:lnTo>
                    <a:pt x="145288" y="363474"/>
                  </a:lnTo>
                  <a:lnTo>
                    <a:pt x="202323" y="315226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335280"/>
                  </a:lnTo>
                  <a:lnTo>
                    <a:pt x="446024" y="203200"/>
                  </a:lnTo>
                  <a:lnTo>
                    <a:pt x="381000" y="60198"/>
                  </a:lnTo>
                  <a:lnTo>
                    <a:pt x="362204" y="18923"/>
                  </a:lnTo>
                  <a:lnTo>
                    <a:pt x="128143" y="0"/>
                  </a:lnTo>
                  <a:lnTo>
                    <a:pt x="0" y="95885"/>
                  </a:lnTo>
                  <a:lnTo>
                    <a:pt x="132207" y="60198"/>
                  </a:lnTo>
                  <a:lnTo>
                    <a:pt x="322834" y="63500"/>
                  </a:lnTo>
                  <a:lnTo>
                    <a:pt x="395097" y="223151"/>
                  </a:lnTo>
                  <a:lnTo>
                    <a:pt x="193294" y="262382"/>
                  </a:lnTo>
                  <a:lnTo>
                    <a:pt x="123190" y="315226"/>
                  </a:lnTo>
                  <a:lnTo>
                    <a:pt x="85217" y="232537"/>
                  </a:lnTo>
                  <a:lnTo>
                    <a:pt x="42926" y="231279"/>
                  </a:lnTo>
                  <a:lnTo>
                    <a:pt x="710946" y="1712214"/>
                  </a:lnTo>
                  <a:lnTo>
                    <a:pt x="725424" y="1626743"/>
                  </a:lnTo>
                  <a:lnTo>
                    <a:pt x="693293" y="1556766"/>
                  </a:lnTo>
                  <a:lnTo>
                    <a:pt x="735711" y="1514856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5" y="1639189"/>
                  </a:lnTo>
                  <a:lnTo>
                    <a:pt x="878586" y="1577975"/>
                  </a:lnTo>
                  <a:lnTo>
                    <a:pt x="998982" y="1598803"/>
                  </a:lnTo>
                  <a:lnTo>
                    <a:pt x="816737" y="1675257"/>
                  </a:lnTo>
                  <a:lnTo>
                    <a:pt x="749046" y="1774063"/>
                  </a:lnTo>
                  <a:lnTo>
                    <a:pt x="976503" y="1678178"/>
                  </a:lnTo>
                  <a:lnTo>
                    <a:pt x="935609" y="1748155"/>
                  </a:lnTo>
                  <a:lnTo>
                    <a:pt x="1041527" y="1740408"/>
                  </a:lnTo>
                  <a:lnTo>
                    <a:pt x="979805" y="1790192"/>
                  </a:lnTo>
                  <a:lnTo>
                    <a:pt x="1030351" y="1828419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13028" y="2031619"/>
                  </a:lnTo>
                  <a:lnTo>
                    <a:pt x="1097661" y="2085721"/>
                  </a:lnTo>
                  <a:lnTo>
                    <a:pt x="1169924" y="2087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24271" y="3563111"/>
            <a:ext cx="2679192" cy="54101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639180" y="3316681"/>
            <a:ext cx="269938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0000"/>
                </a:solidFill>
                <a:latin typeface="Comic Sans MS"/>
                <a:cs typeface="Comic Sans MS"/>
              </a:rPr>
              <a:t>Vitamin</a:t>
            </a:r>
            <a:r>
              <a:rPr dirty="0" sz="4800" spc="-145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480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endParaRPr sz="4800">
              <a:latin typeface="Comic Sans MS"/>
              <a:cs typeface="Comic Sans MS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81000"/>
            <a:ext cx="5224271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986" y="1804008"/>
            <a:ext cx="6731634" cy="228282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0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latin typeface="Tahoma"/>
                <a:cs typeface="Tahoma"/>
              </a:rPr>
              <a:t>Ascorbic</a:t>
            </a:r>
            <a:r>
              <a:rPr dirty="0" sz="3200" spc="-9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acid</a:t>
            </a:r>
            <a:endParaRPr sz="3200">
              <a:latin typeface="Tahoma"/>
              <a:cs typeface="Tahoma"/>
            </a:endParaRPr>
          </a:p>
          <a:p>
            <a:pPr marL="354965" marR="5080" indent="-342900">
              <a:lnSpc>
                <a:spcPct val="100000"/>
              </a:lnSpc>
              <a:spcBef>
                <a:spcPts val="8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10">
                <a:latin typeface="Tahoma"/>
                <a:cs typeface="Tahoma"/>
              </a:rPr>
              <a:t>toxic</a:t>
            </a:r>
            <a:r>
              <a:rPr dirty="0" sz="3200" spc="-30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to</a:t>
            </a:r>
            <a:r>
              <a:rPr dirty="0" sz="3200" spc="-2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viruses,</a:t>
            </a:r>
            <a:r>
              <a:rPr dirty="0" sz="3200" spc="-40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bacteria,</a:t>
            </a:r>
            <a:r>
              <a:rPr dirty="0" sz="3200" spc="-1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and</a:t>
            </a:r>
            <a:r>
              <a:rPr dirty="0" sz="3200" spc="-3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some </a:t>
            </a:r>
            <a:r>
              <a:rPr dirty="0" sz="3200" spc="-98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malignant</a:t>
            </a:r>
            <a:r>
              <a:rPr dirty="0" sz="3200" spc="-5">
                <a:latin typeface="Tahoma"/>
                <a:cs typeface="Tahoma"/>
              </a:rPr>
              <a:t> tumor</a:t>
            </a:r>
            <a:r>
              <a:rPr dirty="0" sz="3200" spc="-4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cells</a:t>
            </a:r>
            <a:endParaRPr sz="32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antioxidant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8111" y="4745735"/>
            <a:ext cx="3208019" cy="18608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492" y="4107178"/>
            <a:ext cx="4177284" cy="27508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7863" y="873963"/>
            <a:ext cx="2378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363" y="1971609"/>
            <a:ext cx="7107555" cy="392874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latin typeface="Tahoma"/>
                <a:cs typeface="Tahoma"/>
              </a:rPr>
              <a:t>Protects</a:t>
            </a:r>
            <a:r>
              <a:rPr dirty="0" sz="2400" spc="-7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body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from</a:t>
            </a:r>
            <a:r>
              <a:rPr dirty="0" sz="2400" spc="-80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free</a:t>
            </a:r>
            <a:r>
              <a:rPr dirty="0" sz="2400" spc="-6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radicals</a:t>
            </a:r>
            <a:endParaRPr sz="2400">
              <a:latin typeface="Tahoma"/>
              <a:cs typeface="Tahoma"/>
            </a:endParaRPr>
          </a:p>
          <a:p>
            <a:pPr marL="355600" marR="664845" indent="-3429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>
                <a:latin typeface="Tahoma"/>
                <a:cs typeface="Tahoma"/>
              </a:rPr>
              <a:t>helps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form</a:t>
            </a:r>
            <a:r>
              <a:rPr dirty="0" sz="2400" spc="-8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connective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tissue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that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hold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bones, </a:t>
            </a:r>
            <a:r>
              <a:rPr dirty="0" sz="2400" spc="-73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muscles, and</a:t>
            </a:r>
            <a:r>
              <a:rPr dirty="0" sz="2400" spc="-1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tissues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together</a:t>
            </a:r>
            <a:r>
              <a:rPr dirty="0" sz="2400" spc="-7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(collagen)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>
                <a:latin typeface="Tahoma"/>
                <a:cs typeface="Tahoma"/>
              </a:rPr>
              <a:t>aids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in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the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healing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of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wounds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>
                <a:latin typeface="Tahoma"/>
                <a:cs typeface="Tahoma"/>
              </a:rPr>
              <a:t>aids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the</a:t>
            </a:r>
            <a:r>
              <a:rPr dirty="0" sz="2400" spc="-2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body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in</a:t>
            </a:r>
            <a:r>
              <a:rPr dirty="0" sz="2400" spc="-1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absorbing</a:t>
            </a:r>
            <a:r>
              <a:rPr dirty="0" sz="2400" spc="-3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iron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from</a:t>
            </a:r>
            <a:r>
              <a:rPr dirty="0" sz="2400" spc="-5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plant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sources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>
                <a:latin typeface="Tahoma"/>
                <a:cs typeface="Tahoma"/>
              </a:rPr>
              <a:t>helps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to</a:t>
            </a:r>
            <a:r>
              <a:rPr dirty="0" sz="2400" spc="-6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keep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gums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healthy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>
                <a:latin typeface="Tahoma"/>
                <a:cs typeface="Tahoma"/>
              </a:rPr>
              <a:t>helps</a:t>
            </a:r>
            <a:r>
              <a:rPr dirty="0" sz="2400" spc="-55">
                <a:latin typeface="Tahoma"/>
                <a:cs typeface="Tahoma"/>
              </a:rPr>
              <a:t> </a:t>
            </a:r>
            <a:r>
              <a:rPr dirty="0" sz="2400" spc="5">
                <a:latin typeface="Tahoma"/>
                <a:cs typeface="Tahoma"/>
              </a:rPr>
              <a:t>body</a:t>
            </a:r>
            <a:r>
              <a:rPr dirty="0" sz="2400" spc="-6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to</a:t>
            </a:r>
            <a:r>
              <a:rPr dirty="0" sz="2400" spc="-5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fight</a:t>
            </a:r>
            <a:r>
              <a:rPr dirty="0" sz="2400" spc="-8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infections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>
                <a:latin typeface="Tahoma"/>
                <a:cs typeface="Tahoma"/>
              </a:rPr>
              <a:t>aids</a:t>
            </a:r>
            <a:r>
              <a:rPr dirty="0" sz="2400" spc="-2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in</a:t>
            </a:r>
            <a:r>
              <a:rPr dirty="0" sz="2400" spc="-3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the</a:t>
            </a:r>
            <a:r>
              <a:rPr dirty="0" sz="2400" spc="-30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prevention</a:t>
            </a:r>
            <a:r>
              <a:rPr dirty="0" sz="2400" spc="-5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of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heart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disease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>
                <a:latin typeface="Tahoma"/>
                <a:cs typeface="Tahoma"/>
              </a:rPr>
              <a:t>helps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prevent</a:t>
            </a:r>
            <a:r>
              <a:rPr dirty="0" sz="2400" spc="-6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some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forms</a:t>
            </a:r>
            <a:r>
              <a:rPr dirty="0" sz="2400" spc="-5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of</a:t>
            </a:r>
            <a:r>
              <a:rPr dirty="0" sz="2400" spc="-1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cancer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089" y="964853"/>
            <a:ext cx="675957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290" b="1" i="1">
                <a:solidFill>
                  <a:srgbClr val="003399"/>
                </a:solidFill>
                <a:latin typeface="Tahoma"/>
                <a:cs typeface="Tahoma"/>
              </a:rPr>
              <a:t>R</a:t>
            </a:r>
            <a:r>
              <a:rPr dirty="0" sz="4000" spc="-260" b="1" i="1">
                <a:solidFill>
                  <a:srgbClr val="003399"/>
                </a:solidFill>
                <a:latin typeface="Tahoma"/>
                <a:cs typeface="Tahoma"/>
              </a:rPr>
              <a:t>ec</a:t>
            </a:r>
            <a:r>
              <a:rPr dirty="0" sz="4000" spc="-270" b="1" i="1">
                <a:solidFill>
                  <a:srgbClr val="003399"/>
                </a:solidFill>
                <a:latin typeface="Tahoma"/>
                <a:cs typeface="Tahoma"/>
              </a:rPr>
              <a:t>o</a:t>
            </a:r>
            <a:r>
              <a:rPr dirty="0" sz="4000" spc="-315" b="1" i="1">
                <a:solidFill>
                  <a:srgbClr val="003399"/>
                </a:solidFill>
                <a:latin typeface="Tahoma"/>
                <a:cs typeface="Tahoma"/>
              </a:rPr>
              <a:t>mme</a:t>
            </a:r>
            <a:r>
              <a:rPr dirty="0" sz="4000" spc="-275" b="1" i="1">
                <a:solidFill>
                  <a:srgbClr val="003399"/>
                </a:solidFill>
                <a:latin typeface="Tahoma"/>
                <a:cs typeface="Tahoma"/>
              </a:rPr>
              <a:t>n</a:t>
            </a:r>
            <a:r>
              <a:rPr dirty="0" sz="4000" spc="-265" b="1" i="1">
                <a:solidFill>
                  <a:srgbClr val="003399"/>
                </a:solidFill>
                <a:latin typeface="Tahoma"/>
                <a:cs typeface="Tahoma"/>
              </a:rPr>
              <a:t>d</a:t>
            </a:r>
            <a:r>
              <a:rPr dirty="0" sz="4000" spc="-270" b="1" i="1">
                <a:solidFill>
                  <a:srgbClr val="003399"/>
                </a:solidFill>
                <a:latin typeface="Tahoma"/>
                <a:cs typeface="Tahoma"/>
              </a:rPr>
              <a:t>e</a:t>
            </a:r>
            <a:r>
              <a:rPr dirty="0" sz="4000" spc="-125" b="1" i="1">
                <a:solidFill>
                  <a:srgbClr val="003399"/>
                </a:solidFill>
                <a:latin typeface="Tahoma"/>
                <a:cs typeface="Tahoma"/>
              </a:rPr>
              <a:t>d</a:t>
            </a:r>
            <a:r>
              <a:rPr dirty="0" sz="4000" spc="-275" b="1" i="1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4000" spc="-229" b="1" i="1">
                <a:solidFill>
                  <a:srgbClr val="003399"/>
                </a:solidFill>
                <a:latin typeface="Tahoma"/>
                <a:cs typeface="Tahoma"/>
              </a:rPr>
              <a:t>d</a:t>
            </a:r>
            <a:r>
              <a:rPr dirty="0" sz="4000" spc="-200" b="1" i="1">
                <a:solidFill>
                  <a:srgbClr val="003399"/>
                </a:solidFill>
                <a:latin typeface="Tahoma"/>
                <a:cs typeface="Tahoma"/>
              </a:rPr>
              <a:t>ie</a:t>
            </a:r>
            <a:r>
              <a:rPr dirty="0" sz="4000" spc="-190" b="1" i="1">
                <a:solidFill>
                  <a:srgbClr val="003399"/>
                </a:solidFill>
                <a:latin typeface="Tahoma"/>
                <a:cs typeface="Tahoma"/>
              </a:rPr>
              <a:t>t</a:t>
            </a:r>
            <a:r>
              <a:rPr dirty="0" sz="4000" spc="-229" b="1" i="1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4000" spc="-200" b="1" i="1">
                <a:solidFill>
                  <a:srgbClr val="003399"/>
                </a:solidFill>
                <a:latin typeface="Tahoma"/>
                <a:cs typeface="Tahoma"/>
              </a:rPr>
              <a:t>r</a:t>
            </a:r>
            <a:r>
              <a:rPr dirty="0" sz="4000" spc="-114" b="1" i="1">
                <a:solidFill>
                  <a:srgbClr val="003399"/>
                </a:solidFill>
                <a:latin typeface="Tahoma"/>
                <a:cs typeface="Tahoma"/>
              </a:rPr>
              <a:t>y</a:t>
            </a:r>
            <a:r>
              <a:rPr dirty="0" sz="4000" spc="-290" b="1" i="1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4000" spc="-204" b="1" i="1">
                <a:solidFill>
                  <a:srgbClr val="003399"/>
                </a:solidFill>
                <a:latin typeface="Tahoma"/>
                <a:cs typeface="Tahoma"/>
              </a:rPr>
              <a:t>in</a:t>
            </a:r>
            <a:r>
              <a:rPr dirty="0" sz="4000" spc="-190" b="1" i="1">
                <a:solidFill>
                  <a:srgbClr val="003399"/>
                </a:solidFill>
                <a:latin typeface="Tahoma"/>
                <a:cs typeface="Tahoma"/>
              </a:rPr>
              <a:t>t</a:t>
            </a:r>
            <a:r>
              <a:rPr dirty="0" sz="4000" spc="-229" b="1" i="1">
                <a:solidFill>
                  <a:srgbClr val="003399"/>
                </a:solidFill>
                <a:latin typeface="Tahoma"/>
                <a:cs typeface="Tahoma"/>
              </a:rPr>
              <a:t>ak</a:t>
            </a:r>
            <a:r>
              <a:rPr dirty="0" sz="4000" spc="-120" b="1" i="1">
                <a:solidFill>
                  <a:srgbClr val="003399"/>
                </a:solidFill>
                <a:latin typeface="Tahoma"/>
                <a:cs typeface="Tahoma"/>
              </a:rPr>
              <a:t>e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6766" y="2002052"/>
            <a:ext cx="4824095" cy="208788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>
                <a:latin typeface="Tahoma"/>
                <a:cs typeface="Tahoma"/>
              </a:rPr>
              <a:t>Men:</a:t>
            </a:r>
            <a:r>
              <a:rPr dirty="0" sz="2800" spc="-8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60mg/day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20">
                <a:latin typeface="Tahoma"/>
                <a:cs typeface="Tahoma"/>
              </a:rPr>
              <a:t>Women:</a:t>
            </a:r>
            <a:r>
              <a:rPr dirty="0" sz="2800" spc="-9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60mg/day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15">
                <a:latin typeface="Tahoma"/>
                <a:cs typeface="Tahoma"/>
              </a:rPr>
              <a:t>Pregnant </a:t>
            </a:r>
            <a:r>
              <a:rPr dirty="0" sz="2800" spc="-5">
                <a:latin typeface="Tahoma"/>
                <a:cs typeface="Tahoma"/>
              </a:rPr>
              <a:t>women:</a:t>
            </a:r>
            <a:r>
              <a:rPr dirty="0" sz="2800" spc="-8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95mg/day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latin typeface="Tahoma"/>
                <a:cs typeface="Tahoma"/>
              </a:rPr>
              <a:t>Children:</a:t>
            </a:r>
            <a:r>
              <a:rPr dirty="0" sz="2800" spc="-7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45mg/day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8096" y="5026152"/>
            <a:ext cx="4457700" cy="1643380"/>
          </a:xfrm>
          <a:prstGeom prst="rect">
            <a:avLst/>
          </a:prstGeom>
          <a:solidFill>
            <a:srgbClr val="FFCF00"/>
          </a:solidFill>
          <a:ln w="9525">
            <a:solidFill>
              <a:srgbClr val="003399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435609" indent="-343535">
              <a:lnSpc>
                <a:spcPct val="100000"/>
              </a:lnSpc>
              <a:spcBef>
                <a:spcPts val="35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434975" algn="l"/>
                <a:tab pos="435609" algn="l"/>
              </a:tabLst>
            </a:pPr>
            <a:r>
              <a:rPr dirty="0" sz="2400" spc="-5">
                <a:latin typeface="Tahoma"/>
                <a:cs typeface="Tahoma"/>
              </a:rPr>
              <a:t>Increase</a:t>
            </a:r>
            <a:r>
              <a:rPr dirty="0" sz="2400" spc="-11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need:</a:t>
            </a:r>
            <a:endParaRPr sz="2400">
              <a:latin typeface="Tahoma"/>
              <a:cs typeface="Tahoma"/>
            </a:endParaRPr>
          </a:p>
          <a:p>
            <a:pPr lvl="1" marL="836294" marR="352425" indent="-287020">
              <a:lnSpc>
                <a:spcPct val="100000"/>
              </a:lnSpc>
              <a:spcBef>
                <a:spcPts val="495"/>
              </a:spcBef>
              <a:buClr>
                <a:srgbClr val="FF0000"/>
              </a:buClr>
              <a:buSzPct val="55000"/>
              <a:buFont typeface="Wingdings"/>
              <a:buChar char=""/>
              <a:tabLst>
                <a:tab pos="836294" algn="l"/>
                <a:tab pos="836930" algn="l"/>
              </a:tabLst>
            </a:pPr>
            <a:r>
              <a:rPr dirty="0" sz="2000">
                <a:latin typeface="Tahoma"/>
                <a:cs typeface="Tahoma"/>
              </a:rPr>
              <a:t>smoking,</a:t>
            </a:r>
            <a:r>
              <a:rPr dirty="0" sz="2000" spc="-12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oral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contraceptives, </a:t>
            </a:r>
            <a:r>
              <a:rPr dirty="0" sz="2000" spc="-6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steroids, </a:t>
            </a:r>
            <a:r>
              <a:rPr dirty="0" sz="2000" spc="-10">
                <a:latin typeface="Tahoma"/>
                <a:cs typeface="Tahoma"/>
              </a:rPr>
              <a:t>excessive </a:t>
            </a:r>
            <a:r>
              <a:rPr dirty="0" sz="2000">
                <a:latin typeface="Tahoma"/>
                <a:cs typeface="Tahoma"/>
              </a:rPr>
              <a:t>alcohol </a:t>
            </a:r>
            <a:r>
              <a:rPr dirty="0" sz="2000" spc="5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consumption,</a:t>
            </a:r>
            <a:r>
              <a:rPr dirty="0" sz="2000" spc="-8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and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analgesics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3547" y="111252"/>
            <a:ext cx="1130935" cy="2043430"/>
            <a:chOff x="7813547" y="111252"/>
            <a:chExt cx="1130935" cy="2043430"/>
          </a:xfrm>
        </p:grpSpPr>
        <p:sp>
          <p:nvSpPr>
            <p:cNvPr id="3" name="object 3"/>
            <p:cNvSpPr/>
            <p:nvPr/>
          </p:nvSpPr>
          <p:spPr>
            <a:xfrm>
              <a:off x="7813547" y="111252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7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6" name="object 6"/>
            <p:cNvSpPr/>
            <p:nvPr/>
          </p:nvSpPr>
          <p:spPr>
            <a:xfrm>
              <a:off x="38100" y="5564124"/>
              <a:ext cx="1729739" cy="1029969"/>
            </a:xfrm>
            <a:custGeom>
              <a:avLst/>
              <a:gdLst/>
              <a:ahLst/>
              <a:cxnLst/>
              <a:rect l="l" t="t" r="r" b="b"/>
              <a:pathLst>
                <a:path w="1729739" h="1029970">
                  <a:moveTo>
                    <a:pt x="1729486" y="160997"/>
                  </a:moveTo>
                  <a:lnTo>
                    <a:pt x="1667510" y="79286"/>
                  </a:lnTo>
                  <a:lnTo>
                    <a:pt x="1013663" y="167347"/>
                  </a:lnTo>
                  <a:lnTo>
                    <a:pt x="968387" y="25323"/>
                  </a:lnTo>
                  <a:lnTo>
                    <a:pt x="861936" y="0"/>
                  </a:lnTo>
                  <a:lnTo>
                    <a:pt x="761047" y="22225"/>
                  </a:lnTo>
                  <a:lnTo>
                    <a:pt x="705434" y="84048"/>
                  </a:lnTo>
                  <a:lnTo>
                    <a:pt x="744347" y="226060"/>
                  </a:lnTo>
                  <a:lnTo>
                    <a:pt x="524306" y="349846"/>
                  </a:lnTo>
                  <a:lnTo>
                    <a:pt x="780897" y="375234"/>
                  </a:lnTo>
                  <a:lnTo>
                    <a:pt x="883373" y="705319"/>
                  </a:lnTo>
                  <a:lnTo>
                    <a:pt x="112014" y="372059"/>
                  </a:lnTo>
                  <a:lnTo>
                    <a:pt x="36537" y="403796"/>
                  </a:lnTo>
                  <a:lnTo>
                    <a:pt x="0" y="504571"/>
                  </a:lnTo>
                  <a:lnTo>
                    <a:pt x="43688" y="618045"/>
                  </a:lnTo>
                  <a:lnTo>
                    <a:pt x="904824" y="1021905"/>
                  </a:lnTo>
                  <a:lnTo>
                    <a:pt x="1094701" y="996518"/>
                  </a:lnTo>
                  <a:lnTo>
                    <a:pt x="1247267" y="1029843"/>
                  </a:lnTo>
                  <a:lnTo>
                    <a:pt x="1260729" y="999693"/>
                  </a:lnTo>
                  <a:lnTo>
                    <a:pt x="1257300" y="996518"/>
                  </a:lnTo>
                  <a:lnTo>
                    <a:pt x="1128052" y="877493"/>
                  </a:lnTo>
                  <a:lnTo>
                    <a:pt x="1103668" y="705319"/>
                  </a:lnTo>
                  <a:lnTo>
                    <a:pt x="1057351" y="378409"/>
                  </a:lnTo>
                  <a:lnTo>
                    <a:pt x="1699260" y="261772"/>
                  </a:lnTo>
                  <a:lnTo>
                    <a:pt x="1727581" y="167347"/>
                  </a:lnTo>
                  <a:lnTo>
                    <a:pt x="1729486" y="16099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23059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004" y="5990844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4215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0164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" y="6566914"/>
              <a:ext cx="181356" cy="219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9" y="5693664"/>
              <a:ext cx="248411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4103" y="5654040"/>
              <a:ext cx="68579" cy="1859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0" name="object 20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7712964" y="39623"/>
            <a:ext cx="1185545" cy="2087880"/>
            <a:chOff x="7712964" y="39623"/>
            <a:chExt cx="1185545" cy="2087880"/>
          </a:xfrm>
        </p:grpSpPr>
        <p:sp>
          <p:nvSpPr>
            <p:cNvPr id="24" name="object 24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697611" y="1121410"/>
                  </a:moveTo>
                  <a:lnTo>
                    <a:pt x="644652" y="922274"/>
                  </a:lnTo>
                  <a:lnTo>
                    <a:pt x="545592" y="697103"/>
                  </a:lnTo>
                  <a:lnTo>
                    <a:pt x="464693" y="556514"/>
                  </a:lnTo>
                  <a:lnTo>
                    <a:pt x="388112" y="483235"/>
                  </a:lnTo>
                  <a:lnTo>
                    <a:pt x="329184" y="482473"/>
                  </a:lnTo>
                  <a:lnTo>
                    <a:pt x="324358" y="549910"/>
                  </a:lnTo>
                  <a:lnTo>
                    <a:pt x="375539" y="521589"/>
                  </a:lnTo>
                  <a:lnTo>
                    <a:pt x="463423" y="635000"/>
                  </a:lnTo>
                  <a:lnTo>
                    <a:pt x="555498" y="798449"/>
                  </a:lnTo>
                  <a:lnTo>
                    <a:pt x="631825" y="1027430"/>
                  </a:lnTo>
                  <a:lnTo>
                    <a:pt x="622935" y="1138428"/>
                  </a:lnTo>
                  <a:lnTo>
                    <a:pt x="550418" y="1074039"/>
                  </a:lnTo>
                  <a:lnTo>
                    <a:pt x="425577" y="827532"/>
                  </a:lnTo>
                  <a:lnTo>
                    <a:pt x="347091" y="569595"/>
                  </a:lnTo>
                  <a:lnTo>
                    <a:pt x="330200" y="602107"/>
                  </a:lnTo>
                  <a:lnTo>
                    <a:pt x="368681" y="760222"/>
                  </a:lnTo>
                  <a:lnTo>
                    <a:pt x="475488" y="1003300"/>
                  </a:lnTo>
                  <a:lnTo>
                    <a:pt x="588899" y="1171321"/>
                  </a:lnTo>
                  <a:lnTo>
                    <a:pt x="661416" y="1196467"/>
                  </a:lnTo>
                  <a:lnTo>
                    <a:pt x="697611" y="1121410"/>
                  </a:lnTo>
                  <a:close/>
                </a:path>
                <a:path w="1170304" h="2087880">
                  <a:moveTo>
                    <a:pt x="1169924" y="2087753"/>
                  </a:moveTo>
                  <a:lnTo>
                    <a:pt x="1105903" y="1869313"/>
                  </a:lnTo>
                  <a:lnTo>
                    <a:pt x="1098804" y="1845056"/>
                  </a:lnTo>
                  <a:lnTo>
                    <a:pt x="1113155" y="1740408"/>
                  </a:lnTo>
                  <a:lnTo>
                    <a:pt x="1120648" y="1685798"/>
                  </a:lnTo>
                  <a:lnTo>
                    <a:pt x="1117092" y="1678178"/>
                  </a:lnTo>
                  <a:lnTo>
                    <a:pt x="1071499" y="1577975"/>
                  </a:lnTo>
                  <a:lnTo>
                    <a:pt x="1011821" y="1446784"/>
                  </a:lnTo>
                  <a:lnTo>
                    <a:pt x="935990" y="1280033"/>
                  </a:ln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6"/>
                  </a:lnTo>
                  <a:lnTo>
                    <a:pt x="628015" y="1414653"/>
                  </a:lnTo>
                  <a:lnTo>
                    <a:pt x="688060" y="1369949"/>
                  </a:lnTo>
                  <a:lnTo>
                    <a:pt x="725932" y="1341755"/>
                  </a:lnTo>
                  <a:lnTo>
                    <a:pt x="899033" y="1334389"/>
                  </a:lnTo>
                  <a:lnTo>
                    <a:pt x="935990" y="1415923"/>
                  </a:lnTo>
                  <a:lnTo>
                    <a:pt x="935990" y="1280033"/>
                  </a:lnTo>
                  <a:lnTo>
                    <a:pt x="871982" y="1139317"/>
                  </a:lnTo>
                  <a:lnTo>
                    <a:pt x="871982" y="1274699"/>
                  </a:lnTo>
                  <a:lnTo>
                    <a:pt x="729869" y="1304544"/>
                  </a:lnTo>
                  <a:lnTo>
                    <a:pt x="607568" y="1369949"/>
                  </a:lnTo>
                  <a:lnTo>
                    <a:pt x="195326" y="472313"/>
                  </a:lnTo>
                  <a:lnTo>
                    <a:pt x="252450" y="428371"/>
                  </a:lnTo>
                  <a:lnTo>
                    <a:pt x="288290" y="400812"/>
                  </a:lnTo>
                  <a:lnTo>
                    <a:pt x="470281" y="389001"/>
                  </a:lnTo>
                  <a:lnTo>
                    <a:pt x="871982" y="1274699"/>
                  </a:lnTo>
                  <a:lnTo>
                    <a:pt x="871982" y="1139317"/>
                  </a:lnTo>
                  <a:lnTo>
                    <a:pt x="530567" y="389001"/>
                  </a:lnTo>
                  <a:lnTo>
                    <a:pt x="446024" y="203200"/>
                  </a:lnTo>
                  <a:lnTo>
                    <a:pt x="446024" y="335280"/>
                  </a:lnTo>
                  <a:lnTo>
                    <a:pt x="283591" y="358140"/>
                  </a:lnTo>
                  <a:lnTo>
                    <a:pt x="175133" y="428371"/>
                  </a:lnTo>
                  <a:lnTo>
                    <a:pt x="145288" y="363474"/>
                  </a:lnTo>
                  <a:lnTo>
                    <a:pt x="202323" y="315226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335280"/>
                  </a:lnTo>
                  <a:lnTo>
                    <a:pt x="446024" y="203200"/>
                  </a:lnTo>
                  <a:lnTo>
                    <a:pt x="381000" y="60198"/>
                  </a:lnTo>
                  <a:lnTo>
                    <a:pt x="362204" y="18923"/>
                  </a:lnTo>
                  <a:lnTo>
                    <a:pt x="128143" y="0"/>
                  </a:lnTo>
                  <a:lnTo>
                    <a:pt x="0" y="95885"/>
                  </a:lnTo>
                  <a:lnTo>
                    <a:pt x="132207" y="60198"/>
                  </a:lnTo>
                  <a:lnTo>
                    <a:pt x="322834" y="63500"/>
                  </a:lnTo>
                  <a:lnTo>
                    <a:pt x="395097" y="223151"/>
                  </a:lnTo>
                  <a:lnTo>
                    <a:pt x="193294" y="262382"/>
                  </a:lnTo>
                  <a:lnTo>
                    <a:pt x="123190" y="315226"/>
                  </a:lnTo>
                  <a:lnTo>
                    <a:pt x="85217" y="232537"/>
                  </a:lnTo>
                  <a:lnTo>
                    <a:pt x="42926" y="231279"/>
                  </a:lnTo>
                  <a:lnTo>
                    <a:pt x="710946" y="1712214"/>
                  </a:lnTo>
                  <a:lnTo>
                    <a:pt x="725424" y="1626743"/>
                  </a:lnTo>
                  <a:lnTo>
                    <a:pt x="693293" y="1556766"/>
                  </a:lnTo>
                  <a:lnTo>
                    <a:pt x="735711" y="1514856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5" y="1639189"/>
                  </a:lnTo>
                  <a:lnTo>
                    <a:pt x="878586" y="1577975"/>
                  </a:lnTo>
                  <a:lnTo>
                    <a:pt x="998982" y="1598803"/>
                  </a:lnTo>
                  <a:lnTo>
                    <a:pt x="816737" y="1675257"/>
                  </a:lnTo>
                  <a:lnTo>
                    <a:pt x="749046" y="1774063"/>
                  </a:lnTo>
                  <a:lnTo>
                    <a:pt x="976503" y="1678178"/>
                  </a:lnTo>
                  <a:lnTo>
                    <a:pt x="935609" y="1748155"/>
                  </a:lnTo>
                  <a:lnTo>
                    <a:pt x="1041527" y="1740408"/>
                  </a:lnTo>
                  <a:lnTo>
                    <a:pt x="979805" y="1790192"/>
                  </a:lnTo>
                  <a:lnTo>
                    <a:pt x="1030351" y="1828419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13028" y="2031619"/>
                  </a:lnTo>
                  <a:lnTo>
                    <a:pt x="1097661" y="2085721"/>
                  </a:lnTo>
                  <a:lnTo>
                    <a:pt x="1169924" y="2087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572127" y="3019120"/>
            <a:ext cx="414909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>
                <a:latin typeface="Comic Sans MS"/>
                <a:cs typeface="Comic Sans MS"/>
              </a:rPr>
              <a:t>Vitamin</a:t>
            </a:r>
            <a:r>
              <a:rPr dirty="0" sz="7200" spc="-215">
                <a:latin typeface="Comic Sans MS"/>
                <a:cs typeface="Comic Sans MS"/>
              </a:rPr>
              <a:t> </a:t>
            </a:r>
            <a:r>
              <a:rPr dirty="0" sz="7200">
                <a:latin typeface="Comic Sans MS"/>
                <a:cs typeface="Comic Sans MS"/>
              </a:rPr>
              <a:t>A</a:t>
            </a:r>
            <a:endParaRPr sz="72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37563" y="878204"/>
            <a:ext cx="43980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95"/>
              </a:spcBef>
              <a:buFont typeface="Arial Narrow"/>
              <a:buChar char="&gt;"/>
              <a:tabLst>
                <a:tab pos="372745" algn="l"/>
              </a:tabLst>
            </a:pPr>
            <a:r>
              <a:rPr dirty="0" sz="4000" spc="-5" b="1" i="1">
                <a:solidFill>
                  <a:srgbClr val="FFB800"/>
                </a:solidFill>
                <a:latin typeface="Arial Narrow"/>
                <a:cs typeface="Arial Narrow"/>
              </a:rPr>
              <a:t>Fat-soluble</a:t>
            </a:r>
            <a:r>
              <a:rPr dirty="0" sz="4000" spc="-145" b="1" i="1">
                <a:solidFill>
                  <a:srgbClr val="FFB800"/>
                </a:solidFill>
                <a:latin typeface="Arial Narrow"/>
                <a:cs typeface="Arial Narrow"/>
              </a:rPr>
              <a:t> </a:t>
            </a:r>
            <a:r>
              <a:rPr dirty="0" sz="4000" spc="-10" b="1" i="1">
                <a:solidFill>
                  <a:srgbClr val="FFB800"/>
                </a:solidFill>
                <a:latin typeface="Arial Narrow"/>
                <a:cs typeface="Arial Narrow"/>
              </a:rPr>
              <a:t>vitamins</a:t>
            </a:r>
            <a:endParaRPr sz="4000">
              <a:latin typeface="Arial Narrow"/>
              <a:cs typeface="Arial Narrow"/>
            </a:endParaRPr>
          </a:p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215" y="2116835"/>
            <a:ext cx="4291584" cy="32141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241" y="1018489"/>
            <a:ext cx="53441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Vitamin</a:t>
            </a:r>
            <a:r>
              <a:rPr dirty="0" spc="-100"/>
              <a:t> </a:t>
            </a:r>
            <a:r>
              <a:rPr dirty="0"/>
              <a:t>A…what</a:t>
            </a:r>
            <a:r>
              <a:rPr dirty="0" spc="-70"/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/>
              <a:t>it?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5139" y="2720631"/>
            <a:ext cx="6558280" cy="222377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15">
                <a:latin typeface="Tahoma"/>
                <a:cs typeface="Tahoma"/>
              </a:rPr>
              <a:t>Retinol</a:t>
            </a:r>
            <a:endParaRPr sz="32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5">
                <a:latin typeface="Tahoma"/>
                <a:cs typeface="Tahoma"/>
              </a:rPr>
              <a:t>One</a:t>
            </a:r>
            <a:r>
              <a:rPr dirty="0" sz="2800" spc="-30">
                <a:latin typeface="Tahoma"/>
                <a:cs typeface="Tahoma"/>
              </a:rPr>
              <a:t> </a:t>
            </a:r>
            <a:r>
              <a:rPr dirty="0" sz="2800">
                <a:latin typeface="Tahoma"/>
                <a:cs typeface="Tahoma"/>
              </a:rPr>
              <a:t>of</a:t>
            </a:r>
            <a:r>
              <a:rPr dirty="0" sz="2800" spc="-15">
                <a:latin typeface="Tahoma"/>
                <a:cs typeface="Tahoma"/>
              </a:rPr>
              <a:t> the</a:t>
            </a:r>
            <a:r>
              <a:rPr dirty="0" sz="2800" spc="-1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most</a:t>
            </a:r>
            <a:r>
              <a:rPr dirty="0" sz="2800" spc="-10">
                <a:latin typeface="Tahoma"/>
                <a:cs typeface="Tahoma"/>
              </a:rPr>
              <a:t> active,</a:t>
            </a:r>
            <a:r>
              <a:rPr dirty="0" sz="2800" spc="1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usable</a:t>
            </a:r>
            <a:r>
              <a:rPr dirty="0" sz="2800" spc="-1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forms</a:t>
            </a:r>
            <a:endParaRPr sz="28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Wingdings"/>
              <a:buChar char=""/>
            </a:pPr>
            <a:endParaRPr sz="39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15">
                <a:latin typeface="Tahoma"/>
                <a:cs typeface="Tahoma"/>
              </a:rPr>
              <a:t>Found</a:t>
            </a:r>
            <a:r>
              <a:rPr dirty="0" sz="3200" spc="-40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in</a:t>
            </a:r>
            <a:r>
              <a:rPr dirty="0" sz="3200" spc="-20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animal</a:t>
            </a:r>
            <a:r>
              <a:rPr dirty="0" sz="3200" spc="-20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and</a:t>
            </a:r>
            <a:r>
              <a:rPr dirty="0" sz="3200" spc="-3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plant</a:t>
            </a:r>
            <a:r>
              <a:rPr dirty="0" sz="3200" spc="-10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sources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7676" y="5538215"/>
            <a:ext cx="3610355" cy="10104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241" y="1018489"/>
            <a:ext cx="23736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1995" y="1914327"/>
            <a:ext cx="6049645" cy="459549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latin typeface="Tahoma"/>
                <a:cs typeface="Tahoma"/>
              </a:rPr>
              <a:t>Vision</a:t>
            </a:r>
            <a:endParaRPr sz="32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10">
                <a:latin typeface="Tahoma"/>
                <a:cs typeface="Tahoma"/>
              </a:rPr>
              <a:t>Generates</a:t>
            </a:r>
            <a:r>
              <a:rPr dirty="0" sz="280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pigments</a:t>
            </a:r>
            <a:r>
              <a:rPr dirty="0" sz="2800" spc="-35">
                <a:latin typeface="Tahoma"/>
                <a:cs typeface="Tahoma"/>
              </a:rPr>
              <a:t> </a:t>
            </a:r>
            <a:r>
              <a:rPr dirty="0" sz="2800" spc="-15">
                <a:latin typeface="Tahoma"/>
                <a:cs typeface="Tahoma"/>
              </a:rPr>
              <a:t>for</a:t>
            </a:r>
            <a:r>
              <a:rPr dirty="0" sz="2800" spc="-5">
                <a:latin typeface="Tahoma"/>
                <a:cs typeface="Tahoma"/>
              </a:rPr>
              <a:t> </a:t>
            </a:r>
            <a:r>
              <a:rPr dirty="0" sz="2800" spc="-15">
                <a:latin typeface="Tahoma"/>
                <a:cs typeface="Tahoma"/>
              </a:rPr>
              <a:t>the</a:t>
            </a:r>
            <a:r>
              <a:rPr dirty="0" sz="2800" spc="-10">
                <a:latin typeface="Tahoma"/>
                <a:cs typeface="Tahoma"/>
              </a:rPr>
              <a:t> </a:t>
            </a:r>
            <a:r>
              <a:rPr dirty="0" sz="2800" spc="-20">
                <a:latin typeface="Tahoma"/>
                <a:cs typeface="Tahoma"/>
              </a:rPr>
              <a:t>retina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710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5">
                <a:latin typeface="Tahoma"/>
                <a:cs typeface="Tahoma"/>
              </a:rPr>
              <a:t>Maintains</a:t>
            </a:r>
            <a:r>
              <a:rPr dirty="0" sz="2800" spc="-1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surface</a:t>
            </a:r>
            <a:r>
              <a:rPr dirty="0" sz="2800" spc="-3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lining</a:t>
            </a:r>
            <a:r>
              <a:rPr dirty="0" sz="2800" spc="-35">
                <a:latin typeface="Tahoma"/>
                <a:cs typeface="Tahoma"/>
              </a:rPr>
              <a:t> </a:t>
            </a:r>
            <a:r>
              <a:rPr dirty="0" sz="2800">
                <a:latin typeface="Tahoma"/>
                <a:cs typeface="Tahoma"/>
              </a:rPr>
              <a:t>of</a:t>
            </a:r>
            <a:r>
              <a:rPr dirty="0" sz="2800" spc="-25">
                <a:latin typeface="Tahoma"/>
                <a:cs typeface="Tahoma"/>
              </a:rPr>
              <a:t> </a:t>
            </a:r>
            <a:r>
              <a:rPr dirty="0" sz="2800" spc="-20">
                <a:latin typeface="Tahoma"/>
                <a:cs typeface="Tahoma"/>
              </a:rPr>
              <a:t>eyes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Bone</a:t>
            </a:r>
            <a:r>
              <a:rPr dirty="0" sz="3200" spc="-80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growth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10">
                <a:latin typeface="Tahoma"/>
                <a:cs typeface="Tahoma"/>
              </a:rPr>
              <a:t>Reproduction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latin typeface="Tahoma"/>
                <a:cs typeface="Tahoma"/>
              </a:rPr>
              <a:t>Cell</a:t>
            </a:r>
            <a:r>
              <a:rPr dirty="0" sz="3200" spc="-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division</a:t>
            </a:r>
            <a:r>
              <a:rPr dirty="0" sz="3200" spc="30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and</a:t>
            </a:r>
            <a:r>
              <a:rPr dirty="0" sz="3200" spc="-25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differentiation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Healthy</a:t>
            </a:r>
            <a:r>
              <a:rPr dirty="0" sz="3200" spc="-10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skin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10">
                <a:latin typeface="Tahoma"/>
                <a:cs typeface="Tahoma"/>
              </a:rPr>
              <a:t>Regulate</a:t>
            </a:r>
            <a:r>
              <a:rPr dirty="0" sz="3200" spc="-50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immune</a:t>
            </a:r>
            <a:r>
              <a:rPr dirty="0" sz="3200" spc="-40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system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5"/>
              </a:spcBef>
            </a:pPr>
            <a:r>
              <a:rPr dirty="0"/>
              <a:t>Where</a:t>
            </a:r>
            <a:r>
              <a:rPr dirty="0" spc="-80"/>
              <a:t> </a:t>
            </a:r>
            <a:r>
              <a:rPr dirty="0"/>
              <a:t>does</a:t>
            </a:r>
            <a:r>
              <a:rPr dirty="0" spc="-40"/>
              <a:t> </a:t>
            </a:r>
            <a:r>
              <a:rPr dirty="0"/>
              <a:t>it</a:t>
            </a:r>
            <a:r>
              <a:rPr dirty="0" spc="-55"/>
              <a:t> </a:t>
            </a:r>
            <a:r>
              <a:rPr dirty="0" spc="-5"/>
              <a:t>come</a:t>
            </a:r>
            <a:r>
              <a:rPr dirty="0" spc="-50"/>
              <a:t> </a:t>
            </a:r>
            <a:r>
              <a:rPr dirty="0" spc="-5"/>
              <a:t>from?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091" y="2055368"/>
            <a:ext cx="3390900" cy="3867785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70"/>
              </a:spcBef>
              <a:buClr>
                <a:srgbClr val="3333CC"/>
              </a:buClr>
              <a:buSzPct val="5972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dirty="0" sz="3600" spc="-5">
                <a:latin typeface="Tahoma"/>
                <a:cs typeface="Tahoma"/>
              </a:rPr>
              <a:t>Animal</a:t>
            </a:r>
            <a:r>
              <a:rPr dirty="0" sz="3600" spc="-114">
                <a:latin typeface="Tahoma"/>
                <a:cs typeface="Tahoma"/>
              </a:rPr>
              <a:t> </a:t>
            </a:r>
            <a:r>
              <a:rPr dirty="0" sz="3600" spc="-10">
                <a:latin typeface="Tahoma"/>
                <a:cs typeface="Tahoma"/>
              </a:rPr>
              <a:t>sources</a:t>
            </a:r>
            <a:endParaRPr sz="36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15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Eggs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>
                <a:latin typeface="Tahoma"/>
                <a:cs typeface="Tahoma"/>
              </a:rPr>
              <a:t>Meat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Cheese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05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>
                <a:latin typeface="Tahoma"/>
                <a:cs typeface="Tahoma"/>
              </a:rPr>
              <a:t>Milk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Liver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>
                <a:latin typeface="Tahoma"/>
                <a:cs typeface="Tahoma"/>
              </a:rPr>
              <a:t>Kidney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>
                <a:latin typeface="Tahoma"/>
                <a:cs typeface="Tahoma"/>
              </a:rPr>
              <a:t>Cod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Halibut</a:t>
            </a:r>
            <a:r>
              <a:rPr dirty="0" sz="2400" spc="-9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fish</a:t>
            </a:r>
            <a:r>
              <a:rPr dirty="0" sz="2400" spc="-8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oil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3900" y="2060448"/>
            <a:ext cx="4152900" cy="44165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145" y="593851"/>
            <a:ext cx="23952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Plant</a:t>
            </a:r>
            <a:r>
              <a:rPr dirty="0" sz="3200" spc="-170"/>
              <a:t> </a:t>
            </a:r>
            <a:r>
              <a:rPr dirty="0" sz="3200"/>
              <a:t>sources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77358" y="2253234"/>
            <a:ext cx="2371725" cy="356171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SzPct val="54166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Tahoma"/>
                <a:cs typeface="Tahoma"/>
              </a:rPr>
              <a:t>Carrots</a:t>
            </a:r>
            <a:endParaRPr sz="2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SzPct val="54166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Tahoma"/>
                <a:cs typeface="Tahoma"/>
              </a:rPr>
              <a:t>Sweet</a:t>
            </a:r>
            <a:r>
              <a:rPr dirty="0" sz="2400" spc="-15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potatoes</a:t>
            </a:r>
            <a:endParaRPr sz="2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SzPct val="54166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latin typeface="Tahoma"/>
                <a:cs typeface="Tahoma"/>
              </a:rPr>
              <a:t>Cantaloupe</a:t>
            </a:r>
            <a:endParaRPr sz="2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SzPct val="54166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Tahoma"/>
                <a:cs typeface="Tahoma"/>
              </a:rPr>
              <a:t>Pink</a:t>
            </a:r>
            <a:r>
              <a:rPr dirty="0" sz="2400" spc="-9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grapefruit</a:t>
            </a:r>
            <a:endParaRPr sz="2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SzPct val="54166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Tahoma"/>
                <a:cs typeface="Tahoma"/>
              </a:rPr>
              <a:t>Apricots</a:t>
            </a:r>
            <a:endParaRPr sz="2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SzPct val="54166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Tahoma"/>
                <a:cs typeface="Tahoma"/>
              </a:rPr>
              <a:t>Broccoli</a:t>
            </a:r>
            <a:endParaRPr sz="2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SzPct val="54166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Tahoma"/>
                <a:cs typeface="Tahoma"/>
              </a:rPr>
              <a:t>Spinach</a:t>
            </a:r>
            <a:endParaRPr sz="2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SzPct val="54166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Tahoma"/>
                <a:cs typeface="Tahoma"/>
              </a:rPr>
              <a:t>Pumpkin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523"/>
            <a:ext cx="9077325" cy="6856730"/>
            <a:chOff x="0" y="1523"/>
            <a:chExt cx="9077325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200" y="1523"/>
              <a:ext cx="2142744" cy="21442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3" y="1905000"/>
              <a:ext cx="4495800" cy="4005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8945" y="4658866"/>
              <a:ext cx="1533252" cy="21427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711951"/>
              <a:ext cx="4571999" cy="11460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88035" y="1619250"/>
            <a:ext cx="7529830" cy="2564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90043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omic Sans MS"/>
                <a:cs typeface="Comic Sans MS"/>
              </a:rPr>
              <a:t>Most</a:t>
            </a:r>
            <a:r>
              <a:rPr dirty="0" sz="3200" spc="-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plant</a:t>
            </a:r>
            <a:r>
              <a:rPr dirty="0" sz="3200" spc="-15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sources</a:t>
            </a:r>
            <a:r>
              <a:rPr dirty="0" sz="3200" spc="-3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are</a:t>
            </a:r>
            <a:r>
              <a:rPr dirty="0" sz="3200" spc="-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orange</a:t>
            </a:r>
            <a:r>
              <a:rPr dirty="0" sz="3200" spc="-1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or </a:t>
            </a:r>
            <a:r>
              <a:rPr dirty="0" sz="3200" spc="-944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yellow</a:t>
            </a:r>
            <a:r>
              <a:rPr dirty="0" sz="3200" spc="-50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in</a:t>
            </a:r>
            <a:r>
              <a:rPr dirty="0" sz="3200" spc="-1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color…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omic Sans MS"/>
              <a:buChar char="•"/>
            </a:pPr>
            <a:endParaRPr sz="33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omic Sans MS"/>
                <a:cs typeface="Comic Sans MS"/>
              </a:rPr>
              <a:t>Beta-carotene</a:t>
            </a:r>
            <a:r>
              <a:rPr dirty="0" sz="3200" spc="-4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is</a:t>
            </a:r>
            <a:r>
              <a:rPr dirty="0" sz="3200" spc="-2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precursor</a:t>
            </a:r>
            <a:r>
              <a:rPr dirty="0" sz="3200" spc="-1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of</a:t>
            </a:r>
            <a:r>
              <a:rPr dirty="0" sz="3200" spc="-1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vitamin </a:t>
            </a:r>
            <a:r>
              <a:rPr dirty="0" sz="3200" spc="-94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A</a:t>
            </a:r>
            <a:r>
              <a:rPr dirty="0" sz="3200" spc="-20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….masked</a:t>
            </a:r>
            <a:r>
              <a:rPr dirty="0" sz="3200">
                <a:latin typeface="Comic Sans MS"/>
                <a:cs typeface="Comic Sans MS"/>
              </a:rPr>
              <a:t> in</a:t>
            </a:r>
            <a:r>
              <a:rPr dirty="0" sz="3200" spc="-1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some green</a:t>
            </a:r>
            <a:r>
              <a:rPr dirty="0" sz="3200" spc="-2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plants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48171" y="5841491"/>
            <a:ext cx="2368550" cy="467995"/>
          </a:xfrm>
          <a:prstGeom prst="rect">
            <a:avLst/>
          </a:prstGeom>
          <a:solidFill>
            <a:srgbClr val="FFFF00"/>
          </a:solidFill>
          <a:ln w="9525">
            <a:solidFill>
              <a:srgbClr val="6E3BFF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dirty="0" sz="2600" spc="-114" i="1">
                <a:latin typeface="Tahoma"/>
                <a:cs typeface="Tahoma"/>
              </a:rPr>
              <a:t>Deficiency...???</a:t>
            </a:r>
            <a:endParaRPr sz="26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4123" y="237743"/>
            <a:ext cx="4293108" cy="9220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35" y="631316"/>
            <a:ext cx="21285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CC00"/>
                </a:solidFill>
              </a:rPr>
              <a:t>Vitamins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39" y="1410461"/>
          <a:ext cx="5975985" cy="544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960"/>
                <a:gridCol w="4771390"/>
              </a:tblGrid>
              <a:tr h="588645">
                <a:tc gridSpan="2">
                  <a:txBody>
                    <a:bodyPr/>
                    <a:lstStyle/>
                    <a:p>
                      <a:pPr>
                        <a:lnSpc>
                          <a:spcPts val="4370"/>
                        </a:lnSpc>
                      </a:pPr>
                      <a:r>
                        <a:rPr dirty="0" sz="4000" spc="-1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4000" spc="24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4000" spc="23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0" spc="23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4000" spc="23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4000" spc="254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organic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9600">
                <a:tc gridSpan="2">
                  <a:txBody>
                    <a:bodyPr/>
                    <a:lstStyle/>
                    <a:p>
                      <a:pPr>
                        <a:lnSpc>
                          <a:spcPts val="4530"/>
                        </a:lnSpc>
                        <a:tabLst>
                          <a:tab pos="3286125" algn="l"/>
                          <a:tab pos="5099685" algn="l"/>
                        </a:tabLst>
                      </a:pP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compounds,	which	are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9600">
                <a:tc gridSpan="2">
                  <a:txBody>
                    <a:bodyPr/>
                    <a:lstStyle/>
                    <a:p>
                      <a:pPr>
                        <a:lnSpc>
                          <a:spcPts val="4530"/>
                        </a:lnSpc>
                        <a:tabLst>
                          <a:tab pos="2845435" algn="l"/>
                          <a:tab pos="4279900" algn="l"/>
                        </a:tabLst>
                      </a:pP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essential	for	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normal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9600">
                <a:tc gridSpan="2">
                  <a:txBody>
                    <a:bodyPr/>
                    <a:lstStyle/>
                    <a:p>
                      <a:pPr>
                        <a:lnSpc>
                          <a:spcPts val="4530"/>
                        </a:lnSpc>
                        <a:tabLst>
                          <a:tab pos="1793875" algn="l"/>
                          <a:tab pos="2909570" algn="l"/>
                          <a:tab pos="4985385" algn="l"/>
                        </a:tabLst>
                      </a:pP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growth	and	nutrition	and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9600">
                <a:tc gridSpan="2">
                  <a:txBody>
                    <a:bodyPr/>
                    <a:lstStyle/>
                    <a:p>
                      <a:pPr>
                        <a:lnSpc>
                          <a:spcPts val="4535"/>
                        </a:lnSpc>
                        <a:tabLst>
                          <a:tab pos="1284605" algn="l"/>
                          <a:tab pos="3702050" algn="l"/>
                          <a:tab pos="4648835" algn="l"/>
                        </a:tabLst>
                      </a:pP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are	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required	</a:t>
                      </a: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in	small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92455">
                <a:tc gridSpan="2">
                  <a:txBody>
                    <a:bodyPr/>
                    <a:lstStyle/>
                    <a:p>
                      <a:pPr>
                        <a:lnSpc>
                          <a:spcPts val="4535"/>
                        </a:lnSpc>
                        <a:tabLst>
                          <a:tab pos="2753995" algn="l"/>
                          <a:tab pos="3728085" algn="l"/>
                          <a:tab pos="5014595" algn="l"/>
                        </a:tabLst>
                      </a:pP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quantities	in	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the	</a:t>
                      </a: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diet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571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33170">
                <a:tc gridSpan="2">
                  <a:txBody>
                    <a:bodyPr/>
                    <a:lstStyle/>
                    <a:p>
                      <a:pPr marR="131445">
                        <a:lnSpc>
                          <a:spcPts val="4800"/>
                        </a:lnSpc>
                        <a:spcBef>
                          <a:spcPts val="15"/>
                        </a:spcBef>
                        <a:tabLst>
                          <a:tab pos="1011555" algn="l"/>
                          <a:tab pos="2634615" algn="l"/>
                          <a:tab pos="4144010" algn="l"/>
                          <a:tab pos="4308475" algn="l"/>
                          <a:tab pos="5130165" algn="l"/>
                        </a:tabLst>
                      </a:pP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becau</a:t>
                      </a:r>
                      <a:r>
                        <a:rPr dirty="0" sz="4000" spc="1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they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cannot  </a:t>
                      </a: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sz="4000">
                          <a:solidFill>
                            <a:srgbClr val="BCC1C5"/>
                          </a:solidFill>
                          <a:uFill>
                            <a:solidFill>
                              <a:srgbClr val="BCC1C5"/>
                            </a:solidFill>
                          </a:uFill>
                          <a:latin typeface="Arial"/>
                          <a:cs typeface="Arial"/>
                        </a:rPr>
                        <a:t>synthes</a:t>
                      </a:r>
                      <a:r>
                        <a:rPr dirty="0" u="sng" sz="4000" spc="15">
                          <a:solidFill>
                            <a:srgbClr val="BCC1C5"/>
                          </a:solidFill>
                          <a:uFill>
                            <a:solidFill>
                              <a:srgbClr val="BCC1C5"/>
                            </a:solidFill>
                          </a:uFill>
                          <a:latin typeface="Arial"/>
                          <a:cs typeface="Arial"/>
                        </a:rPr>
                        <a:t>i</a:t>
                      </a:r>
                      <a:r>
                        <a:rPr dirty="0" u="sng" sz="4000">
                          <a:solidFill>
                            <a:srgbClr val="BCC1C5"/>
                          </a:solidFill>
                          <a:uFill>
                            <a:solidFill>
                              <a:srgbClr val="BCC1C5"/>
                            </a:solidFill>
                          </a:uFill>
                          <a:latin typeface="Arial"/>
                          <a:cs typeface="Arial"/>
                        </a:rPr>
                        <a:t>zed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4000" spc="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95630">
                <a:tc>
                  <a:txBody>
                    <a:bodyPr/>
                    <a:lstStyle/>
                    <a:p>
                      <a:pPr>
                        <a:lnSpc>
                          <a:spcPts val="4450"/>
                        </a:lnSpc>
                      </a:pPr>
                      <a:r>
                        <a:rPr dirty="0" sz="4000" spc="-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bod</a:t>
                      </a:r>
                      <a:r>
                        <a:rPr dirty="0" sz="4000" spc="-295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0">
                          <a:solidFill>
                            <a:srgbClr val="BCC1C5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35051"/>
            <a:ext cx="261975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98372" y="698372"/>
            <a:ext cx="54781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solidFill>
                  <a:srgbClr val="000000"/>
                </a:solidFill>
                <a:latin typeface="Comic Sans MS"/>
                <a:cs typeface="Comic Sans MS"/>
              </a:rPr>
              <a:t>How</a:t>
            </a:r>
            <a:r>
              <a:rPr dirty="0" spc="-7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much</a:t>
            </a:r>
            <a:r>
              <a:rPr dirty="0" spc="-7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dirty="0" spc="-6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enough?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778889" y="2289429"/>
            <a:ext cx="5074285" cy="2326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Comic Sans MS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latin typeface="Comic Sans MS"/>
                <a:cs typeface="Comic Sans MS"/>
              </a:rPr>
              <a:t>Children</a:t>
            </a:r>
            <a:r>
              <a:rPr dirty="0" sz="2800" spc="-405" b="1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&gt;</a:t>
            </a:r>
            <a:r>
              <a:rPr dirty="0" sz="2800" spc="-5">
                <a:latin typeface="Comic Sans MS"/>
                <a:cs typeface="Comic Sans MS"/>
              </a:rPr>
              <a:t>&gt;</a:t>
            </a:r>
            <a:r>
              <a:rPr dirty="0" sz="2800" spc="-10">
                <a:latin typeface="Comic Sans MS"/>
                <a:cs typeface="Comic Sans MS"/>
              </a:rPr>
              <a:t> </a:t>
            </a:r>
            <a:r>
              <a:rPr dirty="0" sz="2800" spc="-20">
                <a:latin typeface="Comic Sans MS"/>
                <a:cs typeface="Comic Sans MS"/>
              </a:rPr>
              <a:t>200</a:t>
            </a:r>
            <a:r>
              <a:rPr dirty="0" sz="2800" spc="-5">
                <a:latin typeface="Comic Sans MS"/>
                <a:cs typeface="Comic Sans MS"/>
              </a:rPr>
              <a:t>0</a:t>
            </a:r>
            <a:r>
              <a:rPr dirty="0" sz="2800" spc="6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–</a:t>
            </a:r>
            <a:r>
              <a:rPr dirty="0" sz="2800" spc="5">
                <a:latin typeface="Comic Sans MS"/>
                <a:cs typeface="Comic Sans MS"/>
              </a:rPr>
              <a:t> </a:t>
            </a:r>
            <a:r>
              <a:rPr dirty="0" sz="2800" spc="-20">
                <a:latin typeface="Comic Sans MS"/>
                <a:cs typeface="Comic Sans MS"/>
              </a:rPr>
              <a:t>350</a:t>
            </a:r>
            <a:r>
              <a:rPr dirty="0" sz="2800" spc="-5">
                <a:latin typeface="Comic Sans MS"/>
                <a:cs typeface="Comic Sans MS"/>
              </a:rPr>
              <a:t>0</a:t>
            </a:r>
            <a:r>
              <a:rPr dirty="0" sz="2800" spc="45">
                <a:latin typeface="Comic Sans MS"/>
                <a:cs typeface="Comic Sans MS"/>
              </a:rPr>
              <a:t> </a:t>
            </a:r>
            <a:r>
              <a:rPr dirty="0" sz="2800" spc="-25">
                <a:latin typeface="Comic Sans MS"/>
                <a:cs typeface="Comic Sans MS"/>
              </a:rPr>
              <a:t>I</a:t>
            </a:r>
            <a:r>
              <a:rPr dirty="0" sz="2800" spc="-20">
                <a:latin typeface="Comic Sans MS"/>
                <a:cs typeface="Comic Sans MS"/>
              </a:rPr>
              <a:t>.</a:t>
            </a:r>
            <a:r>
              <a:rPr dirty="0" sz="2800" spc="-15">
                <a:latin typeface="Comic Sans MS"/>
                <a:cs typeface="Comic Sans MS"/>
              </a:rPr>
              <a:t>U</a:t>
            </a:r>
            <a:r>
              <a:rPr dirty="0" sz="2800" spc="-5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mic Sans MS"/>
              <a:buChar char="•"/>
            </a:pPr>
            <a:endParaRPr sz="28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latin typeface="Comic Sans MS"/>
                <a:cs typeface="Comic Sans MS"/>
              </a:rPr>
              <a:t>Men</a:t>
            </a:r>
            <a:r>
              <a:rPr dirty="0" sz="2800" spc="-65" b="1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&gt;&gt;</a:t>
            </a:r>
            <a:r>
              <a:rPr dirty="0" sz="2800" spc="-60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5000</a:t>
            </a:r>
            <a:r>
              <a:rPr dirty="0" sz="2800" spc="35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I.U.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mic Sans MS"/>
              <a:buChar char="•"/>
            </a:pPr>
            <a:endParaRPr sz="28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latin typeface="Comic Sans MS"/>
                <a:cs typeface="Comic Sans MS"/>
              </a:rPr>
              <a:t>Women</a:t>
            </a:r>
            <a:r>
              <a:rPr dirty="0" sz="2800" spc="-395" b="1">
                <a:latin typeface="Comic Sans MS"/>
                <a:cs typeface="Comic Sans MS"/>
              </a:rPr>
              <a:t> </a:t>
            </a:r>
            <a:r>
              <a:rPr dirty="0" sz="2800" spc="-20">
                <a:latin typeface="Comic Sans MS"/>
                <a:cs typeface="Comic Sans MS"/>
              </a:rPr>
              <a:t>&gt;</a:t>
            </a:r>
            <a:r>
              <a:rPr dirty="0" sz="2800" spc="-5">
                <a:latin typeface="Comic Sans MS"/>
                <a:cs typeface="Comic Sans MS"/>
              </a:rPr>
              <a:t>&gt;</a:t>
            </a:r>
            <a:r>
              <a:rPr dirty="0" sz="2800" spc="-5">
                <a:latin typeface="Comic Sans MS"/>
                <a:cs typeface="Comic Sans MS"/>
              </a:rPr>
              <a:t> </a:t>
            </a:r>
            <a:r>
              <a:rPr dirty="0" sz="2800" spc="-20">
                <a:latin typeface="Comic Sans MS"/>
                <a:cs typeface="Comic Sans MS"/>
              </a:rPr>
              <a:t>400</a:t>
            </a:r>
            <a:r>
              <a:rPr dirty="0" sz="2800" spc="-5">
                <a:latin typeface="Comic Sans MS"/>
                <a:cs typeface="Comic Sans MS"/>
              </a:rPr>
              <a:t>0</a:t>
            </a:r>
            <a:r>
              <a:rPr dirty="0" sz="2800" spc="45">
                <a:latin typeface="Comic Sans MS"/>
                <a:cs typeface="Comic Sans MS"/>
              </a:rPr>
              <a:t> </a:t>
            </a:r>
            <a:r>
              <a:rPr dirty="0" sz="2800" spc="-25">
                <a:latin typeface="Comic Sans MS"/>
                <a:cs typeface="Comic Sans MS"/>
              </a:rPr>
              <a:t>I</a:t>
            </a:r>
            <a:r>
              <a:rPr dirty="0" sz="2800" spc="-20">
                <a:latin typeface="Comic Sans MS"/>
                <a:cs typeface="Comic Sans MS"/>
              </a:rPr>
              <a:t>.</a:t>
            </a:r>
            <a:r>
              <a:rPr dirty="0" sz="2800" spc="-15">
                <a:latin typeface="Comic Sans MS"/>
                <a:cs typeface="Comic Sans MS"/>
              </a:rPr>
              <a:t>U</a:t>
            </a:r>
            <a:r>
              <a:rPr dirty="0" sz="2800" spc="-5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327530" y="833069"/>
            <a:ext cx="50260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solidFill>
                  <a:srgbClr val="000000"/>
                </a:solidFill>
                <a:latin typeface="Comic Sans MS"/>
                <a:cs typeface="Comic Sans MS"/>
              </a:rPr>
              <a:t>Signs</a:t>
            </a:r>
            <a:r>
              <a:rPr dirty="0" spc="-114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of</a:t>
            </a:r>
            <a:r>
              <a:rPr dirty="0" spc="-5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pc="-5">
                <a:solidFill>
                  <a:srgbClr val="000000"/>
                </a:solidFill>
                <a:latin typeface="Comic Sans MS"/>
                <a:cs typeface="Comic Sans MS"/>
              </a:rPr>
              <a:t>deficiency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64235" y="2666527"/>
            <a:ext cx="7009130" cy="179451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omic Sans MS"/>
                <a:cs typeface="Comic Sans MS"/>
              </a:rPr>
              <a:t>Night</a:t>
            </a:r>
            <a:r>
              <a:rPr dirty="0" sz="3200" spc="-55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blindness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omic Sans MS"/>
                <a:cs typeface="Comic Sans MS"/>
              </a:rPr>
              <a:t>Decreased</a:t>
            </a:r>
            <a:r>
              <a:rPr dirty="0" sz="3200" spc="-55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resistance</a:t>
            </a:r>
            <a:r>
              <a:rPr dirty="0" sz="3200" spc="-5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to</a:t>
            </a:r>
            <a:r>
              <a:rPr dirty="0" sz="3200" spc="-15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infections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omic Sans MS"/>
                <a:cs typeface="Comic Sans MS"/>
              </a:rPr>
              <a:t>Extremely</a:t>
            </a:r>
            <a:r>
              <a:rPr dirty="0" sz="3200" spc="-50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dry</a:t>
            </a:r>
            <a:r>
              <a:rPr dirty="0" sz="3200" spc="-3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skin,</a:t>
            </a:r>
            <a:r>
              <a:rPr dirty="0" sz="3200" spc="-1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hair </a:t>
            </a:r>
            <a:r>
              <a:rPr dirty="0" sz="3200" spc="-5">
                <a:latin typeface="Comic Sans MS"/>
                <a:cs typeface="Comic Sans MS"/>
              </a:rPr>
              <a:t>or</a:t>
            </a:r>
            <a:r>
              <a:rPr dirty="0" sz="3200">
                <a:latin typeface="Comic Sans MS"/>
                <a:cs typeface="Comic Sans MS"/>
              </a:rPr>
              <a:t> nails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21258" y="595376"/>
            <a:ext cx="67906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003399"/>
                </a:solidFill>
                <a:latin typeface="Comic Sans MS"/>
                <a:cs typeface="Comic Sans MS"/>
              </a:rPr>
              <a:t>Who</a:t>
            </a:r>
            <a:r>
              <a:rPr dirty="0" sz="3600" spc="-65" b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600" spc="-5" b="1">
                <a:solidFill>
                  <a:srgbClr val="003399"/>
                </a:solidFill>
                <a:latin typeface="Comic Sans MS"/>
                <a:cs typeface="Comic Sans MS"/>
              </a:rPr>
              <a:t>is</a:t>
            </a:r>
            <a:r>
              <a:rPr dirty="0" sz="3600" spc="-35" b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600" b="1">
                <a:solidFill>
                  <a:srgbClr val="003399"/>
                </a:solidFill>
                <a:latin typeface="Comic Sans MS"/>
                <a:cs typeface="Comic Sans MS"/>
              </a:rPr>
              <a:t>at</a:t>
            </a:r>
            <a:r>
              <a:rPr dirty="0" sz="3600" spc="-15" b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600" spc="-5" b="1">
                <a:solidFill>
                  <a:srgbClr val="003399"/>
                </a:solidFill>
                <a:latin typeface="Comic Sans MS"/>
                <a:cs typeface="Comic Sans MS"/>
              </a:rPr>
              <a:t>risk</a:t>
            </a:r>
            <a:r>
              <a:rPr dirty="0" sz="3600" spc="-45" b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600" spc="-5" b="1">
                <a:solidFill>
                  <a:srgbClr val="003399"/>
                </a:solidFill>
                <a:latin typeface="Comic Sans MS"/>
                <a:cs typeface="Comic Sans MS"/>
              </a:rPr>
              <a:t>for</a:t>
            </a:r>
            <a:r>
              <a:rPr dirty="0" sz="3600" spc="-60" b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600" spc="-10" b="1">
                <a:solidFill>
                  <a:srgbClr val="003399"/>
                </a:solidFill>
                <a:latin typeface="Comic Sans MS"/>
                <a:cs typeface="Comic Sans MS"/>
              </a:rPr>
              <a:t>deficiency?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91488" y="1524965"/>
            <a:ext cx="7051675" cy="4295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Young</a:t>
            </a:r>
            <a:r>
              <a:rPr dirty="0" sz="2800" spc="-9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children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mic Sans MS"/>
              <a:buChar char="•"/>
            </a:pPr>
            <a:endParaRPr sz="25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Children</a:t>
            </a:r>
            <a:r>
              <a:rPr dirty="0" sz="2800" spc="-25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with</a:t>
            </a:r>
            <a:r>
              <a:rPr dirty="0" sz="2800" spc="25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inadequate</a:t>
            </a:r>
            <a:r>
              <a:rPr dirty="0" sz="2800" spc="5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health</a:t>
            </a:r>
            <a:r>
              <a:rPr dirty="0" sz="2800" spc="-3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care</a:t>
            </a:r>
            <a:endParaRPr sz="2800">
              <a:latin typeface="Comic Sans MS"/>
              <a:cs typeface="Comic Sans MS"/>
            </a:endParaRPr>
          </a:p>
          <a:p>
            <a:pPr marL="355600" marR="130175" indent="-342900">
              <a:lnSpc>
                <a:spcPct val="110000"/>
              </a:lnSpc>
              <a:spcBef>
                <a:spcPts val="295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15">
                <a:latin typeface="Comic Sans MS"/>
                <a:cs typeface="Comic Sans MS"/>
              </a:rPr>
              <a:t>Adults </a:t>
            </a:r>
            <a:r>
              <a:rPr dirty="0" sz="2800" spc="-5">
                <a:latin typeface="Comic Sans MS"/>
                <a:cs typeface="Comic Sans MS"/>
              </a:rPr>
              <a:t>in countries </a:t>
            </a:r>
            <a:r>
              <a:rPr dirty="0" sz="2800" spc="-15">
                <a:latin typeface="Comic Sans MS"/>
                <a:cs typeface="Comic Sans MS"/>
              </a:rPr>
              <a:t>with </a:t>
            </a:r>
            <a:r>
              <a:rPr dirty="0" sz="2800" spc="-5">
                <a:latin typeface="Comic Sans MS"/>
                <a:cs typeface="Comic Sans MS"/>
              </a:rPr>
              <a:t>high incidences </a:t>
            </a:r>
            <a:r>
              <a:rPr dirty="0" sz="2800" spc="-82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of</a:t>
            </a:r>
            <a:r>
              <a:rPr dirty="0" sz="2800" spc="-15">
                <a:latin typeface="Comic Sans MS"/>
                <a:cs typeface="Comic Sans MS"/>
              </a:rPr>
              <a:t> vitamin</a:t>
            </a:r>
            <a:r>
              <a:rPr dirty="0" sz="2800" spc="6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A </a:t>
            </a:r>
            <a:r>
              <a:rPr dirty="0" sz="2800" spc="-15">
                <a:latin typeface="Comic Sans MS"/>
                <a:cs typeface="Comic Sans MS"/>
              </a:rPr>
              <a:t>deficiency</a:t>
            </a:r>
            <a:r>
              <a:rPr dirty="0" sz="2800" spc="75">
                <a:latin typeface="Comic Sans MS"/>
                <a:cs typeface="Comic Sans MS"/>
              </a:rPr>
              <a:t> </a:t>
            </a:r>
            <a:r>
              <a:rPr dirty="0" sz="2800">
                <a:latin typeface="Comic Sans MS"/>
                <a:cs typeface="Comic Sans MS"/>
              </a:rPr>
              <a:t>or</a:t>
            </a:r>
            <a:r>
              <a:rPr dirty="0" sz="2800" spc="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measles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omic Sans MS"/>
              <a:buChar char="•"/>
            </a:pPr>
            <a:endParaRPr sz="285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302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 spc="-15">
                <a:latin typeface="Comic Sans MS"/>
                <a:cs typeface="Comic Sans MS"/>
              </a:rPr>
              <a:t>Adults</a:t>
            </a:r>
            <a:r>
              <a:rPr dirty="0" sz="2800" spc="10">
                <a:latin typeface="Comic Sans MS"/>
                <a:cs typeface="Comic Sans MS"/>
              </a:rPr>
              <a:t> </a:t>
            </a:r>
            <a:r>
              <a:rPr dirty="0" sz="2800">
                <a:latin typeface="Comic Sans MS"/>
                <a:cs typeface="Comic Sans MS"/>
              </a:rPr>
              <a:t>or</a:t>
            </a:r>
            <a:r>
              <a:rPr dirty="0" sz="2800" spc="1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children</a:t>
            </a:r>
            <a:r>
              <a:rPr dirty="0" sz="2800" spc="-25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with</a:t>
            </a:r>
            <a:r>
              <a:rPr dirty="0" sz="2800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diseases</a:t>
            </a:r>
            <a:r>
              <a:rPr dirty="0" sz="2800" spc="60">
                <a:latin typeface="Comic Sans MS"/>
                <a:cs typeface="Comic Sans MS"/>
              </a:rPr>
              <a:t> </a:t>
            </a:r>
            <a:r>
              <a:rPr dirty="0" sz="2800">
                <a:latin typeface="Comic Sans MS"/>
                <a:cs typeface="Comic Sans MS"/>
              </a:rPr>
              <a:t>of</a:t>
            </a:r>
            <a:r>
              <a:rPr dirty="0" sz="2800" spc="-1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the </a:t>
            </a:r>
            <a:r>
              <a:rPr dirty="0" sz="280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pancreas,</a:t>
            </a:r>
            <a:r>
              <a:rPr dirty="0" sz="2800" spc="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liver,</a:t>
            </a:r>
            <a:r>
              <a:rPr dirty="0" sz="2800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intestines,</a:t>
            </a:r>
            <a:r>
              <a:rPr dirty="0" sz="2800" spc="75">
                <a:latin typeface="Comic Sans MS"/>
                <a:cs typeface="Comic Sans MS"/>
              </a:rPr>
              <a:t> </a:t>
            </a:r>
            <a:r>
              <a:rPr dirty="0" sz="2800">
                <a:latin typeface="Comic Sans MS"/>
                <a:cs typeface="Comic Sans MS"/>
              </a:rPr>
              <a:t>or</a:t>
            </a:r>
            <a:r>
              <a:rPr dirty="0" sz="2800" spc="-5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inadequate </a:t>
            </a:r>
            <a:r>
              <a:rPr dirty="0" sz="2800" spc="-825">
                <a:latin typeface="Comic Sans MS"/>
                <a:cs typeface="Comic Sans MS"/>
              </a:rPr>
              <a:t> </a:t>
            </a:r>
            <a:r>
              <a:rPr dirty="0" sz="2800" spc="-20">
                <a:latin typeface="Comic Sans MS"/>
                <a:cs typeface="Comic Sans MS"/>
              </a:rPr>
              <a:t>fat</a:t>
            </a:r>
            <a:r>
              <a:rPr dirty="0" sz="2800" spc="2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digestion/absorption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38099" y="220167"/>
            <a:ext cx="5721350" cy="605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b="1" i="1">
                <a:solidFill>
                  <a:srgbClr val="003399"/>
                </a:solidFill>
                <a:latin typeface="Comic Sans MS"/>
                <a:cs typeface="Comic Sans MS"/>
              </a:rPr>
              <a:t>…</a:t>
            </a:r>
            <a:r>
              <a:rPr dirty="0" sz="3800" spc="-275" b="1" i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800" spc="-90" b="1" i="1">
                <a:solidFill>
                  <a:srgbClr val="003399"/>
                </a:solidFill>
                <a:latin typeface="Comic Sans MS"/>
                <a:cs typeface="Comic Sans MS"/>
              </a:rPr>
              <a:t>Foods</a:t>
            </a:r>
            <a:r>
              <a:rPr dirty="0" sz="3800" spc="-245" b="1" i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800" spc="-75" b="1" i="1">
                <a:solidFill>
                  <a:srgbClr val="003399"/>
                </a:solidFill>
                <a:latin typeface="Comic Sans MS"/>
                <a:cs typeface="Comic Sans MS"/>
              </a:rPr>
              <a:t>high</a:t>
            </a:r>
            <a:r>
              <a:rPr dirty="0" sz="3800" spc="-220" b="1" i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800" spc="-40" b="1" i="1">
                <a:solidFill>
                  <a:srgbClr val="003399"/>
                </a:solidFill>
                <a:latin typeface="Comic Sans MS"/>
                <a:cs typeface="Comic Sans MS"/>
              </a:rPr>
              <a:t>in</a:t>
            </a:r>
            <a:r>
              <a:rPr dirty="0" sz="3800" spc="-210" b="1" i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800" spc="-85" b="1" i="1">
                <a:solidFill>
                  <a:srgbClr val="003399"/>
                </a:solidFill>
                <a:latin typeface="Comic Sans MS"/>
                <a:cs typeface="Comic Sans MS"/>
              </a:rPr>
              <a:t>vitamin</a:t>
            </a:r>
            <a:r>
              <a:rPr dirty="0" sz="3800" spc="-245" b="1" i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800" b="1" i="1">
                <a:solidFill>
                  <a:srgbClr val="003399"/>
                </a:solidFill>
                <a:latin typeface="Comic Sans MS"/>
                <a:cs typeface="Comic Sans MS"/>
              </a:rPr>
              <a:t>A</a:t>
            </a:r>
            <a:endParaRPr sz="38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3830" y="1049588"/>
            <a:ext cx="4025900" cy="512000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2800" spc="-5">
                <a:latin typeface="Comic Sans MS"/>
                <a:cs typeface="Comic Sans MS"/>
              </a:rPr>
              <a:t>Beta-carotene</a:t>
            </a:r>
            <a:endParaRPr sz="2800">
              <a:latin typeface="Comic Sans MS"/>
              <a:cs typeface="Comic Sans MS"/>
            </a:endParaRPr>
          </a:p>
          <a:p>
            <a:pPr marL="756285" indent="-287020">
              <a:lnSpc>
                <a:spcPts val="2870"/>
              </a:lnSpc>
              <a:spcBef>
                <a:spcPts val="25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latin typeface="Comic Sans MS"/>
                <a:cs typeface="Comic Sans MS"/>
              </a:rPr>
              <a:t>Carrot</a:t>
            </a:r>
            <a:r>
              <a:rPr dirty="0" sz="2400" spc="-10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(1</a:t>
            </a:r>
            <a:r>
              <a:rPr dirty="0" sz="2400" spc="-10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raw)</a:t>
            </a:r>
            <a:endParaRPr sz="2400">
              <a:latin typeface="Comic Sans MS"/>
              <a:cs typeface="Comic Sans MS"/>
            </a:endParaRPr>
          </a:p>
          <a:p>
            <a:pPr marL="756285">
              <a:lnSpc>
                <a:spcPts val="2150"/>
              </a:lnSpc>
              <a:tabLst>
                <a:tab pos="1254125" algn="l"/>
              </a:tabLst>
            </a:pPr>
            <a:r>
              <a:rPr dirty="0" sz="1800">
                <a:latin typeface="Comic Sans MS"/>
                <a:cs typeface="Comic Sans MS"/>
              </a:rPr>
              <a:t>IU	(410%</a:t>
            </a:r>
            <a:r>
              <a:rPr dirty="0" sz="1800" spc="-110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DV)</a:t>
            </a:r>
            <a:endParaRPr sz="1800">
              <a:latin typeface="Comic Sans MS"/>
              <a:cs typeface="Comic Sans MS"/>
            </a:endParaRPr>
          </a:p>
          <a:p>
            <a:pPr marL="756285" indent="-287020">
              <a:lnSpc>
                <a:spcPts val="2870"/>
              </a:lnSpc>
              <a:spcBef>
                <a:spcPts val="1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latin typeface="Comic Sans MS"/>
                <a:cs typeface="Comic Sans MS"/>
              </a:rPr>
              <a:t>Carrot</a:t>
            </a:r>
            <a:r>
              <a:rPr dirty="0" sz="2400" spc="-8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juice</a:t>
            </a:r>
            <a:r>
              <a:rPr dirty="0" sz="2400" spc="-9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(1/2</a:t>
            </a:r>
            <a:r>
              <a:rPr dirty="0" sz="2400" spc="-9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c)</a:t>
            </a:r>
            <a:endParaRPr sz="2400">
              <a:latin typeface="Comic Sans MS"/>
              <a:cs typeface="Comic Sans MS"/>
            </a:endParaRPr>
          </a:p>
          <a:p>
            <a:pPr marL="756285">
              <a:lnSpc>
                <a:spcPts val="2150"/>
              </a:lnSpc>
              <a:tabLst>
                <a:tab pos="1254125" algn="l"/>
              </a:tabLst>
            </a:pPr>
            <a:r>
              <a:rPr dirty="0" sz="1800">
                <a:latin typeface="Comic Sans MS"/>
                <a:cs typeface="Comic Sans MS"/>
              </a:rPr>
              <a:t>IU	(260%</a:t>
            </a:r>
            <a:r>
              <a:rPr dirty="0" sz="1800" spc="-110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DV)</a:t>
            </a:r>
            <a:endParaRPr sz="1800">
              <a:latin typeface="Comic Sans MS"/>
              <a:cs typeface="Comic Sans MS"/>
            </a:endParaRPr>
          </a:p>
          <a:p>
            <a:pPr marL="756285" indent="-287020">
              <a:lnSpc>
                <a:spcPts val="2860"/>
              </a:lnSpc>
              <a:spcBef>
                <a:spcPts val="19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latin typeface="Comic Sans MS"/>
                <a:cs typeface="Comic Sans MS"/>
              </a:rPr>
              <a:t>Mango</a:t>
            </a:r>
            <a:r>
              <a:rPr dirty="0" sz="2400" spc="-7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(1</a:t>
            </a:r>
            <a:r>
              <a:rPr dirty="0" sz="2400" spc="-8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raw)</a:t>
            </a:r>
            <a:endParaRPr sz="2400">
              <a:latin typeface="Comic Sans MS"/>
              <a:cs typeface="Comic Sans MS"/>
            </a:endParaRPr>
          </a:p>
          <a:p>
            <a:pPr marL="756285">
              <a:lnSpc>
                <a:spcPts val="2140"/>
              </a:lnSpc>
              <a:tabLst>
                <a:tab pos="1254125" algn="l"/>
              </a:tabLst>
            </a:pPr>
            <a:r>
              <a:rPr dirty="0" sz="1800">
                <a:latin typeface="Comic Sans MS"/>
                <a:cs typeface="Comic Sans MS"/>
              </a:rPr>
              <a:t>IU	(160%</a:t>
            </a:r>
            <a:r>
              <a:rPr dirty="0" sz="1800" spc="-110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DV)</a:t>
            </a:r>
            <a:endParaRPr sz="1800">
              <a:latin typeface="Comic Sans MS"/>
              <a:cs typeface="Comic Sans MS"/>
            </a:endParaRPr>
          </a:p>
          <a:p>
            <a:pPr marL="756285" indent="-287020">
              <a:lnSpc>
                <a:spcPts val="2870"/>
              </a:lnSpc>
              <a:spcBef>
                <a:spcPts val="19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400" spc="-5">
                <a:solidFill>
                  <a:srgbClr val="003399"/>
                </a:solidFill>
                <a:latin typeface="Comic Sans MS"/>
                <a:cs typeface="Comic Sans MS"/>
              </a:rPr>
              <a:t>Sweet</a:t>
            </a:r>
            <a:r>
              <a:rPr dirty="0" sz="2400" spc="-130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3399"/>
                </a:solidFill>
                <a:latin typeface="Comic Sans MS"/>
                <a:cs typeface="Comic Sans MS"/>
              </a:rPr>
              <a:t>Potatoes</a:t>
            </a:r>
            <a:r>
              <a:rPr dirty="0" sz="2400" spc="-105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(1/2</a:t>
            </a:r>
            <a:r>
              <a:rPr dirty="0" sz="2400" spc="-7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c)</a:t>
            </a:r>
            <a:endParaRPr sz="2400">
              <a:latin typeface="Comic Sans MS"/>
              <a:cs typeface="Comic Sans MS"/>
            </a:endParaRPr>
          </a:p>
          <a:p>
            <a:pPr marL="756285">
              <a:lnSpc>
                <a:spcPts val="2150"/>
              </a:lnSpc>
              <a:tabLst>
                <a:tab pos="1322705" algn="l"/>
              </a:tabLst>
            </a:pPr>
            <a:r>
              <a:rPr dirty="0" sz="1800">
                <a:latin typeface="Comic Sans MS"/>
                <a:cs typeface="Comic Sans MS"/>
              </a:rPr>
              <a:t>IU	(150%</a:t>
            </a:r>
            <a:r>
              <a:rPr dirty="0" sz="1800" spc="-110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DV)</a:t>
            </a:r>
            <a:endParaRPr sz="1800">
              <a:latin typeface="Comic Sans MS"/>
              <a:cs typeface="Comic Sans MS"/>
            </a:endParaRPr>
          </a:p>
          <a:p>
            <a:pPr marL="756285" indent="-287020">
              <a:lnSpc>
                <a:spcPts val="2870"/>
              </a:lnSpc>
              <a:spcBef>
                <a:spcPts val="180"/>
              </a:spcBef>
              <a:buChar char="–"/>
              <a:tabLst>
                <a:tab pos="756285" algn="l"/>
                <a:tab pos="756920" algn="l"/>
                <a:tab pos="3079115" algn="l"/>
              </a:tabLst>
            </a:pPr>
            <a:r>
              <a:rPr dirty="0" sz="2400" spc="-5">
                <a:latin typeface="Comic Sans MS"/>
                <a:cs typeface="Comic Sans MS"/>
              </a:rPr>
              <a:t>Spi</a:t>
            </a:r>
            <a:r>
              <a:rPr dirty="0" sz="2400" spc="5">
                <a:latin typeface="Comic Sans MS"/>
                <a:cs typeface="Comic Sans MS"/>
              </a:rPr>
              <a:t>n</a:t>
            </a:r>
            <a:r>
              <a:rPr dirty="0" sz="2400">
                <a:latin typeface="Comic Sans MS"/>
                <a:cs typeface="Comic Sans MS"/>
              </a:rPr>
              <a:t>ach,</a:t>
            </a:r>
            <a:r>
              <a:rPr dirty="0" sz="2400" spc="-3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boil</a:t>
            </a:r>
            <a:r>
              <a:rPr dirty="0" sz="2400" spc="5">
                <a:latin typeface="Comic Sans MS"/>
                <a:cs typeface="Comic Sans MS"/>
              </a:rPr>
              <a:t>e</a:t>
            </a:r>
            <a:r>
              <a:rPr dirty="0" sz="2400">
                <a:latin typeface="Comic Sans MS"/>
                <a:cs typeface="Comic Sans MS"/>
              </a:rPr>
              <a:t>d	</a:t>
            </a:r>
            <a:r>
              <a:rPr dirty="0" sz="2400" spc="-5">
                <a:latin typeface="Comic Sans MS"/>
                <a:cs typeface="Comic Sans MS"/>
              </a:rPr>
              <a:t>(1</a:t>
            </a:r>
            <a:r>
              <a:rPr dirty="0" sz="2400" spc="-10">
                <a:latin typeface="Comic Sans MS"/>
                <a:cs typeface="Comic Sans MS"/>
              </a:rPr>
              <a:t>/</a:t>
            </a:r>
            <a:r>
              <a:rPr dirty="0" sz="2400">
                <a:latin typeface="Comic Sans MS"/>
                <a:cs typeface="Comic Sans MS"/>
              </a:rPr>
              <a:t>2</a:t>
            </a:r>
            <a:r>
              <a:rPr dirty="0" sz="2400" spc="-13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c)</a:t>
            </a:r>
            <a:endParaRPr sz="2400">
              <a:latin typeface="Comic Sans MS"/>
              <a:cs typeface="Comic Sans MS"/>
            </a:endParaRPr>
          </a:p>
          <a:p>
            <a:pPr marL="756285">
              <a:lnSpc>
                <a:spcPts val="2150"/>
              </a:lnSpc>
              <a:tabLst>
                <a:tab pos="2012314" algn="l"/>
              </a:tabLst>
            </a:pPr>
            <a:r>
              <a:rPr dirty="0" sz="1800">
                <a:latin typeface="Comic Sans MS"/>
                <a:cs typeface="Comic Sans MS"/>
              </a:rPr>
              <a:t>7,370</a:t>
            </a:r>
            <a:r>
              <a:rPr dirty="0" sz="1800" spc="-40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IU	(150%</a:t>
            </a:r>
            <a:r>
              <a:rPr dirty="0" sz="1800" spc="-110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DV)</a:t>
            </a:r>
            <a:endParaRPr sz="1800">
              <a:latin typeface="Comic Sans MS"/>
              <a:cs typeface="Comic Sans MS"/>
            </a:endParaRPr>
          </a:p>
          <a:p>
            <a:pPr marL="756285" indent="-287020">
              <a:lnSpc>
                <a:spcPts val="2860"/>
              </a:lnSpc>
              <a:spcBef>
                <a:spcPts val="19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latin typeface="Comic Sans MS"/>
                <a:cs typeface="Comic Sans MS"/>
              </a:rPr>
              <a:t>Cantaloupe</a:t>
            </a:r>
            <a:r>
              <a:rPr dirty="0" sz="2400" spc="-7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(1</a:t>
            </a:r>
            <a:r>
              <a:rPr dirty="0" sz="2400" spc="-9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c)</a:t>
            </a:r>
            <a:endParaRPr sz="2400">
              <a:latin typeface="Comic Sans MS"/>
              <a:cs typeface="Comic Sans MS"/>
            </a:endParaRPr>
          </a:p>
          <a:p>
            <a:pPr marL="756285">
              <a:lnSpc>
                <a:spcPts val="2140"/>
              </a:lnSpc>
            </a:pPr>
            <a:r>
              <a:rPr dirty="0" sz="1800" spc="-5">
                <a:latin typeface="Comic Sans MS"/>
                <a:cs typeface="Comic Sans MS"/>
              </a:rPr>
              <a:t>(100%DV)</a:t>
            </a:r>
            <a:endParaRPr sz="1800">
              <a:latin typeface="Comic Sans MS"/>
              <a:cs typeface="Comic Sans MS"/>
            </a:endParaRPr>
          </a:p>
          <a:p>
            <a:pPr marL="756285" indent="-287020">
              <a:lnSpc>
                <a:spcPts val="2870"/>
              </a:lnSpc>
              <a:spcBef>
                <a:spcPts val="19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400" spc="-5">
                <a:latin typeface="Comic Sans MS"/>
                <a:cs typeface="Comic Sans MS"/>
              </a:rPr>
              <a:t>Vegetable</a:t>
            </a:r>
            <a:r>
              <a:rPr dirty="0" sz="2400" spc="-10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Soup</a:t>
            </a:r>
            <a:r>
              <a:rPr dirty="0" sz="2400" spc="-6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(1</a:t>
            </a:r>
            <a:r>
              <a:rPr dirty="0" sz="2400" spc="-7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c)</a:t>
            </a:r>
            <a:endParaRPr sz="2400">
              <a:latin typeface="Comic Sans MS"/>
              <a:cs typeface="Comic Sans MS"/>
            </a:endParaRPr>
          </a:p>
          <a:p>
            <a:pPr marL="756285">
              <a:lnSpc>
                <a:spcPts val="2150"/>
              </a:lnSpc>
            </a:pPr>
            <a:r>
              <a:rPr dirty="0" sz="1800">
                <a:latin typeface="Comic Sans MS"/>
                <a:cs typeface="Comic Sans MS"/>
              </a:rPr>
              <a:t>(60%</a:t>
            </a:r>
            <a:r>
              <a:rPr dirty="0" sz="1800" spc="-114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DV)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58685" y="1555826"/>
            <a:ext cx="1298575" cy="2327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omic Sans MS"/>
                <a:cs typeface="Comic Sans MS"/>
              </a:rPr>
              <a:t>20,250</a:t>
            </a:r>
            <a:endParaRPr sz="2400">
              <a:latin typeface="Comic Sans MS"/>
              <a:cs typeface="Comic Sans MS"/>
            </a:endParaRPr>
          </a:p>
          <a:p>
            <a:pPr marL="315595">
              <a:lnSpc>
                <a:spcPct val="100000"/>
              </a:lnSpc>
              <a:spcBef>
                <a:spcPts val="2200"/>
              </a:spcBef>
            </a:pPr>
            <a:r>
              <a:rPr dirty="0" sz="2400" spc="-5">
                <a:latin typeface="Comic Sans MS"/>
                <a:cs typeface="Comic Sans MS"/>
              </a:rPr>
              <a:t>12,915</a:t>
            </a:r>
            <a:endParaRPr sz="2400">
              <a:latin typeface="Comic Sans MS"/>
              <a:cs typeface="Comic Sans MS"/>
            </a:endParaRPr>
          </a:p>
          <a:p>
            <a:pPr marL="102235">
              <a:lnSpc>
                <a:spcPct val="100000"/>
              </a:lnSpc>
              <a:spcBef>
                <a:spcPts val="2195"/>
              </a:spcBef>
            </a:pPr>
            <a:r>
              <a:rPr dirty="0" sz="2400" spc="-5">
                <a:latin typeface="Comic Sans MS"/>
                <a:cs typeface="Comic Sans MS"/>
              </a:rPr>
              <a:t>8,050</a:t>
            </a:r>
            <a:endParaRPr sz="2400">
              <a:latin typeface="Comic Sans MS"/>
              <a:cs typeface="Comic Sans MS"/>
            </a:endParaRPr>
          </a:p>
          <a:p>
            <a:pPr marL="457200">
              <a:lnSpc>
                <a:spcPct val="100000"/>
              </a:lnSpc>
              <a:spcBef>
                <a:spcPts val="2210"/>
              </a:spcBef>
            </a:pPr>
            <a:r>
              <a:rPr dirty="0" sz="2400" spc="-5">
                <a:latin typeface="Comic Sans MS"/>
                <a:cs typeface="Comic Sans MS"/>
              </a:rPr>
              <a:t>7,430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76390" y="4803775"/>
            <a:ext cx="1316990" cy="1036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omic Sans MS"/>
                <a:cs typeface="Comic Sans MS"/>
              </a:rPr>
              <a:t>5,160</a:t>
            </a:r>
            <a:r>
              <a:rPr dirty="0" sz="2400" spc="-17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IU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dirty="0" sz="2400" spc="-5">
                <a:latin typeface="Comic Sans MS"/>
                <a:cs typeface="Comic Sans MS"/>
              </a:rPr>
              <a:t>3,00</a:t>
            </a:r>
            <a:r>
              <a:rPr dirty="0" sz="2400">
                <a:latin typeface="Comic Sans MS"/>
                <a:cs typeface="Comic Sans MS"/>
              </a:rPr>
              <a:t>5</a:t>
            </a:r>
            <a:r>
              <a:rPr dirty="0" sz="2400" spc="-14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IU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62762" y="627126"/>
            <a:ext cx="354457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latin typeface="Comic Sans MS"/>
                <a:cs typeface="Comic Sans MS"/>
              </a:rPr>
              <a:t>…</a:t>
            </a:r>
            <a:r>
              <a:rPr dirty="0" sz="4400" spc="-55">
                <a:latin typeface="Comic Sans MS"/>
                <a:cs typeface="Comic Sans MS"/>
              </a:rPr>
              <a:t> </a:t>
            </a:r>
            <a:r>
              <a:rPr dirty="0" sz="4400" spc="-5">
                <a:latin typeface="Comic Sans MS"/>
                <a:cs typeface="Comic Sans MS"/>
              </a:rPr>
              <a:t>just</a:t>
            </a:r>
            <a:r>
              <a:rPr dirty="0" sz="4400" spc="-80">
                <a:latin typeface="Comic Sans MS"/>
                <a:cs typeface="Comic Sans MS"/>
              </a:rPr>
              <a:t> </a:t>
            </a:r>
            <a:r>
              <a:rPr dirty="0" sz="4400">
                <a:latin typeface="Comic Sans MS"/>
                <a:cs typeface="Comic Sans MS"/>
              </a:rPr>
              <a:t>in</a:t>
            </a:r>
            <a:r>
              <a:rPr dirty="0" sz="4400" spc="-60">
                <a:latin typeface="Comic Sans MS"/>
                <a:cs typeface="Comic Sans MS"/>
              </a:rPr>
              <a:t> </a:t>
            </a:r>
            <a:r>
              <a:rPr dirty="0" sz="4400">
                <a:latin typeface="Comic Sans MS"/>
                <a:cs typeface="Comic Sans MS"/>
              </a:rPr>
              <a:t>case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83639" y="2143124"/>
            <a:ext cx="680593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omic Sans MS"/>
                <a:cs typeface="Comic Sans MS"/>
              </a:rPr>
              <a:t>~ </a:t>
            </a:r>
            <a:r>
              <a:rPr dirty="0" sz="2800" spc="-10">
                <a:latin typeface="Comic Sans MS"/>
                <a:cs typeface="Comic Sans MS"/>
              </a:rPr>
              <a:t>28g</a:t>
            </a:r>
            <a:r>
              <a:rPr dirty="0" sz="2800" spc="1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of</a:t>
            </a:r>
            <a:r>
              <a:rPr dirty="0" sz="2800" spc="-1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polar</a:t>
            </a:r>
            <a:r>
              <a:rPr dirty="0" sz="2800" spc="30">
                <a:latin typeface="Comic Sans MS"/>
                <a:cs typeface="Comic Sans MS"/>
              </a:rPr>
              <a:t> </a:t>
            </a:r>
            <a:r>
              <a:rPr dirty="0" sz="2800" spc="-10">
                <a:latin typeface="Comic Sans MS"/>
                <a:cs typeface="Comic Sans MS"/>
              </a:rPr>
              <a:t>bear</a:t>
            </a:r>
            <a:r>
              <a:rPr dirty="0" sz="2800" spc="1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liver</a:t>
            </a:r>
            <a:r>
              <a:rPr dirty="0" sz="280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contains</a:t>
            </a:r>
            <a:r>
              <a:rPr dirty="0" sz="2800" spc="-1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enough </a:t>
            </a:r>
            <a:r>
              <a:rPr dirty="0" sz="2800" spc="-819">
                <a:latin typeface="Comic Sans MS"/>
                <a:cs typeface="Comic Sans MS"/>
              </a:rPr>
              <a:t> </a:t>
            </a:r>
            <a:r>
              <a:rPr dirty="0" sz="2800" spc="-20">
                <a:latin typeface="Comic Sans MS"/>
                <a:cs typeface="Comic Sans MS"/>
              </a:rPr>
              <a:t>vitamin</a:t>
            </a:r>
            <a:r>
              <a:rPr dirty="0" sz="2800" spc="8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A </a:t>
            </a:r>
            <a:r>
              <a:rPr dirty="0" sz="2800" spc="-10">
                <a:latin typeface="Comic Sans MS"/>
                <a:cs typeface="Comic Sans MS"/>
              </a:rPr>
              <a:t>(retinol) </a:t>
            </a:r>
            <a:r>
              <a:rPr dirty="0" sz="2800" spc="-5">
                <a:latin typeface="Comic Sans MS"/>
                <a:cs typeface="Comic Sans MS"/>
              </a:rPr>
              <a:t>to kill</a:t>
            </a:r>
            <a:r>
              <a:rPr dirty="0" sz="2800" spc="-1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a</a:t>
            </a:r>
            <a:r>
              <a:rPr dirty="0" sz="2800" spc="-1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person!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000" y="3509770"/>
            <a:ext cx="4829556" cy="323240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468748" y="5206085"/>
            <a:ext cx="3716654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>
                <a:latin typeface="Comic Sans MS"/>
                <a:cs typeface="Comic Sans MS"/>
              </a:rPr>
              <a:t>Vitamin</a:t>
            </a:r>
            <a:r>
              <a:rPr dirty="0" sz="6600" spc="-195">
                <a:latin typeface="Comic Sans MS"/>
                <a:cs typeface="Comic Sans MS"/>
              </a:rPr>
              <a:t> </a:t>
            </a:r>
            <a:r>
              <a:rPr dirty="0" sz="6600">
                <a:latin typeface="Comic Sans MS"/>
                <a:cs typeface="Comic Sans MS"/>
              </a:rPr>
              <a:t>E</a:t>
            </a:r>
            <a:endParaRPr sz="6600">
              <a:latin typeface="Comic Sans MS"/>
              <a:cs typeface="Comic Sans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179" y="417576"/>
            <a:ext cx="7170420" cy="412699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24027" y="499999"/>
            <a:ext cx="24860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Vitamin</a:t>
            </a:r>
            <a:r>
              <a:rPr dirty="0" spc="-16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94612" y="1416558"/>
            <a:ext cx="6960870" cy="4533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i="1">
                <a:solidFill>
                  <a:srgbClr val="003399"/>
                </a:solidFill>
                <a:latin typeface="Times New Roman"/>
                <a:cs typeface="Times New Roman"/>
              </a:rPr>
              <a:t>What</a:t>
            </a:r>
            <a:r>
              <a:rPr dirty="0" sz="3600" spc="-55" i="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spc="-5" i="1">
                <a:solidFill>
                  <a:srgbClr val="003399"/>
                </a:solidFill>
                <a:latin typeface="Times New Roman"/>
                <a:cs typeface="Times New Roman"/>
              </a:rPr>
              <a:t>is</a:t>
            </a:r>
            <a:r>
              <a:rPr dirty="0" sz="3600" spc="-65" i="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spc="-5" i="1">
                <a:solidFill>
                  <a:srgbClr val="003399"/>
                </a:solidFill>
                <a:latin typeface="Times New Roman"/>
                <a:cs typeface="Times New Roman"/>
              </a:rPr>
              <a:t>it?</a:t>
            </a:r>
            <a:endParaRPr sz="3600">
              <a:latin typeface="Times New Roman"/>
              <a:cs typeface="Times New Roman"/>
            </a:endParaRPr>
          </a:p>
          <a:p>
            <a:pPr marL="1238250">
              <a:lnSpc>
                <a:spcPct val="100000"/>
              </a:lnSpc>
              <a:spcBef>
                <a:spcPts val="3554"/>
              </a:spcBef>
            </a:pPr>
            <a:r>
              <a:rPr dirty="0" sz="3200" spc="-5">
                <a:latin typeface="Comic Sans MS"/>
                <a:cs typeface="Comic Sans MS"/>
              </a:rPr>
              <a:t>Antioxidant</a:t>
            </a:r>
            <a:endParaRPr sz="3200">
              <a:latin typeface="Comic Sans MS"/>
              <a:cs typeface="Comic Sans MS"/>
            </a:endParaRPr>
          </a:p>
          <a:p>
            <a:pPr marL="1981835" marR="258445" indent="-287020">
              <a:lnSpc>
                <a:spcPct val="100000"/>
              </a:lnSpc>
              <a:spcBef>
                <a:spcPts val="735"/>
              </a:spcBef>
              <a:buChar char="–"/>
              <a:tabLst>
                <a:tab pos="1982470" algn="l"/>
              </a:tabLst>
            </a:pPr>
            <a:r>
              <a:rPr dirty="0" sz="2600" spc="-5">
                <a:latin typeface="Comic Sans MS"/>
                <a:cs typeface="Comic Sans MS"/>
              </a:rPr>
              <a:t>Reduce</a:t>
            </a:r>
            <a:r>
              <a:rPr dirty="0" sz="2600" spc="-4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the</a:t>
            </a:r>
            <a:r>
              <a:rPr dirty="0" sz="2600" spc="-45">
                <a:latin typeface="Comic Sans MS"/>
                <a:cs typeface="Comic Sans MS"/>
              </a:rPr>
              <a:t> </a:t>
            </a:r>
            <a:r>
              <a:rPr dirty="0" sz="2600">
                <a:latin typeface="Comic Sans MS"/>
                <a:cs typeface="Comic Sans MS"/>
              </a:rPr>
              <a:t>energy</a:t>
            </a:r>
            <a:r>
              <a:rPr dirty="0" sz="2600" spc="-40">
                <a:latin typeface="Comic Sans MS"/>
                <a:cs typeface="Comic Sans MS"/>
              </a:rPr>
              <a:t> </a:t>
            </a:r>
            <a:r>
              <a:rPr dirty="0" sz="2600">
                <a:latin typeface="Comic Sans MS"/>
                <a:cs typeface="Comic Sans MS"/>
              </a:rPr>
              <a:t>of </a:t>
            </a:r>
            <a:r>
              <a:rPr dirty="0" sz="2600" spc="-5">
                <a:latin typeface="Comic Sans MS"/>
                <a:cs typeface="Comic Sans MS"/>
              </a:rPr>
              <a:t>the</a:t>
            </a:r>
            <a:r>
              <a:rPr dirty="0" sz="2600" spc="-40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free </a:t>
            </a:r>
            <a:r>
              <a:rPr dirty="0" sz="2600" spc="-760">
                <a:latin typeface="Comic Sans MS"/>
                <a:cs typeface="Comic Sans MS"/>
              </a:rPr>
              <a:t> </a:t>
            </a:r>
            <a:r>
              <a:rPr dirty="0" sz="2600" spc="-10">
                <a:latin typeface="Comic Sans MS"/>
                <a:cs typeface="Comic Sans MS"/>
              </a:rPr>
              <a:t>radical</a:t>
            </a:r>
            <a:endParaRPr sz="2600">
              <a:latin typeface="Comic Sans MS"/>
              <a:cs typeface="Comic Sans MS"/>
            </a:endParaRPr>
          </a:p>
          <a:p>
            <a:pPr marL="1981835" marR="843915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1982470" algn="l"/>
              </a:tabLst>
            </a:pPr>
            <a:r>
              <a:rPr dirty="0" sz="2600" spc="-5">
                <a:latin typeface="Comic Sans MS"/>
                <a:cs typeface="Comic Sans MS"/>
              </a:rPr>
              <a:t>Stop</a:t>
            </a:r>
            <a:r>
              <a:rPr dirty="0" sz="2600" spc="-50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the</a:t>
            </a:r>
            <a:r>
              <a:rPr dirty="0" sz="2600" spc="-5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free</a:t>
            </a:r>
            <a:r>
              <a:rPr dirty="0" sz="2600" spc="-40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radical</a:t>
            </a:r>
            <a:r>
              <a:rPr dirty="0" sz="2600" spc="-60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from </a:t>
            </a:r>
            <a:r>
              <a:rPr dirty="0" sz="2600" spc="-76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forming</a:t>
            </a:r>
            <a:r>
              <a:rPr dirty="0" sz="2600" spc="-5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in</a:t>
            </a:r>
            <a:r>
              <a:rPr dirty="0" sz="2600" spc="-5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the</a:t>
            </a:r>
            <a:r>
              <a:rPr dirty="0" sz="2600" spc="-40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first</a:t>
            </a:r>
            <a:r>
              <a:rPr dirty="0" sz="2600" spc="-50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place</a:t>
            </a:r>
            <a:endParaRPr sz="2600">
              <a:latin typeface="Comic Sans MS"/>
              <a:cs typeface="Comic Sans MS"/>
            </a:endParaRPr>
          </a:p>
          <a:p>
            <a:pPr marL="1981835" marR="5080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1982470" algn="l"/>
              </a:tabLst>
            </a:pPr>
            <a:r>
              <a:rPr dirty="0" sz="2600" spc="-5">
                <a:latin typeface="Comic Sans MS"/>
                <a:cs typeface="Comic Sans MS"/>
              </a:rPr>
              <a:t>Interrupt </a:t>
            </a:r>
            <a:r>
              <a:rPr dirty="0" sz="2600">
                <a:latin typeface="Comic Sans MS"/>
                <a:cs typeface="Comic Sans MS"/>
              </a:rPr>
              <a:t>an </a:t>
            </a:r>
            <a:r>
              <a:rPr dirty="0" sz="2600" spc="-5">
                <a:latin typeface="Comic Sans MS"/>
                <a:cs typeface="Comic Sans MS"/>
              </a:rPr>
              <a:t>oxidizing chain </a:t>
            </a:r>
            <a:r>
              <a:rPr dirty="0" sz="2600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reaction</a:t>
            </a:r>
            <a:r>
              <a:rPr dirty="0" sz="2600" spc="-7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to</a:t>
            </a:r>
            <a:r>
              <a:rPr dirty="0" sz="2600" spc="-60">
                <a:latin typeface="Comic Sans MS"/>
                <a:cs typeface="Comic Sans MS"/>
              </a:rPr>
              <a:t> </a:t>
            </a:r>
            <a:r>
              <a:rPr dirty="0" sz="2600">
                <a:latin typeface="Comic Sans MS"/>
                <a:cs typeface="Comic Sans MS"/>
              </a:rPr>
              <a:t>minimize</a:t>
            </a:r>
            <a:r>
              <a:rPr dirty="0" sz="2600" spc="-95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the</a:t>
            </a:r>
            <a:r>
              <a:rPr dirty="0" sz="2600" spc="-50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damage </a:t>
            </a:r>
            <a:r>
              <a:rPr dirty="0" sz="2600" spc="-760">
                <a:latin typeface="Comic Sans MS"/>
                <a:cs typeface="Comic Sans MS"/>
              </a:rPr>
              <a:t> </a:t>
            </a:r>
            <a:r>
              <a:rPr dirty="0" sz="2600">
                <a:latin typeface="Comic Sans MS"/>
                <a:cs typeface="Comic Sans MS"/>
              </a:rPr>
              <a:t>of</a:t>
            </a:r>
            <a:r>
              <a:rPr dirty="0" sz="2600" spc="-20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free</a:t>
            </a:r>
            <a:r>
              <a:rPr dirty="0" sz="2600" spc="-40">
                <a:latin typeface="Comic Sans MS"/>
                <a:cs typeface="Comic Sans MS"/>
              </a:rPr>
              <a:t> </a:t>
            </a:r>
            <a:r>
              <a:rPr dirty="0" sz="2600" spc="-5">
                <a:latin typeface="Comic Sans MS"/>
                <a:cs typeface="Comic Sans MS"/>
              </a:rPr>
              <a:t>radicals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05357" y="1433829"/>
            <a:ext cx="7639684" cy="4156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omic Sans MS"/>
                <a:cs typeface="Comic Sans MS"/>
              </a:rPr>
              <a:t>Protects </a:t>
            </a:r>
            <a:r>
              <a:rPr dirty="0" sz="2400">
                <a:latin typeface="Comic Sans MS"/>
                <a:cs typeface="Comic Sans MS"/>
              </a:rPr>
              <a:t>cell membranes and other </a:t>
            </a:r>
            <a:r>
              <a:rPr dirty="0" sz="2400" spc="-5">
                <a:latin typeface="Comic Sans MS"/>
                <a:cs typeface="Comic Sans MS"/>
              </a:rPr>
              <a:t>fat-soluble </a:t>
            </a:r>
            <a:r>
              <a:rPr dirty="0" sz="240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parts</a:t>
            </a:r>
            <a:r>
              <a:rPr dirty="0" sz="2400" spc="-6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of</a:t>
            </a:r>
            <a:r>
              <a:rPr dirty="0" sz="2400" spc="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the</a:t>
            </a:r>
            <a:r>
              <a:rPr dirty="0" sz="2400" spc="-7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body</a:t>
            </a:r>
            <a:r>
              <a:rPr dirty="0" sz="2400" spc="-30">
                <a:latin typeface="Comic Sans MS"/>
                <a:cs typeface="Comic Sans MS"/>
              </a:rPr>
              <a:t> </a:t>
            </a:r>
            <a:r>
              <a:rPr dirty="0" sz="2400" spc="-40">
                <a:latin typeface="Comic Sans MS"/>
                <a:cs typeface="Comic Sans MS"/>
              </a:rPr>
              <a:t>(</a:t>
            </a:r>
            <a:r>
              <a:rPr dirty="0" sz="2500" spc="-40" b="1" i="1">
                <a:solidFill>
                  <a:srgbClr val="003399"/>
                </a:solidFill>
                <a:latin typeface="Comic Sans MS"/>
                <a:cs typeface="Comic Sans MS"/>
              </a:rPr>
              <a:t>LDL</a:t>
            </a:r>
            <a:r>
              <a:rPr dirty="0" sz="2500" spc="-105" b="1" i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2500" spc="-50" b="1" i="1">
                <a:solidFill>
                  <a:srgbClr val="003399"/>
                </a:solidFill>
                <a:latin typeface="Comic Sans MS"/>
                <a:cs typeface="Comic Sans MS"/>
              </a:rPr>
              <a:t>cholesterol</a:t>
            </a:r>
            <a:r>
              <a:rPr dirty="0" sz="2400" spc="-50">
                <a:latin typeface="Comic Sans MS"/>
                <a:cs typeface="Comic Sans MS"/>
              </a:rPr>
              <a:t>)</a:t>
            </a:r>
            <a:r>
              <a:rPr dirty="0" sz="2400" spc="-2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from</a:t>
            </a:r>
            <a:r>
              <a:rPr dirty="0" sz="2400" spc="-4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oxidation</a:t>
            </a:r>
            <a:endParaRPr sz="2400">
              <a:latin typeface="Comic Sans MS"/>
              <a:cs typeface="Comic Sans MS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FF3300"/>
                </a:solidFill>
                <a:latin typeface="Comic Sans MS"/>
                <a:cs typeface="Comic Sans MS"/>
              </a:rPr>
              <a:t>May</a:t>
            </a:r>
            <a:r>
              <a:rPr dirty="0" sz="2400" spc="-25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Comic Sans MS"/>
                <a:cs typeface="Comic Sans MS"/>
              </a:rPr>
              <a:t>reduce</a:t>
            </a:r>
            <a:r>
              <a:rPr dirty="0" sz="2400" spc="-55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Comic Sans MS"/>
                <a:cs typeface="Comic Sans MS"/>
              </a:rPr>
              <a:t>the</a:t>
            </a:r>
            <a:r>
              <a:rPr dirty="0" sz="2400" spc="-75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Comic Sans MS"/>
                <a:cs typeface="Comic Sans MS"/>
              </a:rPr>
              <a:t>risk</a:t>
            </a:r>
            <a:r>
              <a:rPr dirty="0" sz="2400" spc="-6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Comic Sans MS"/>
                <a:cs typeface="Comic Sans MS"/>
              </a:rPr>
              <a:t>of</a:t>
            </a:r>
            <a:r>
              <a:rPr dirty="0" sz="2400" spc="-15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FF3300"/>
                </a:solidFill>
                <a:latin typeface="Comic Sans MS"/>
                <a:cs typeface="Comic Sans MS"/>
              </a:rPr>
              <a:t>heart</a:t>
            </a:r>
            <a:r>
              <a:rPr dirty="0" sz="2400" spc="-7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Comic Sans MS"/>
                <a:cs typeface="Comic Sans MS"/>
              </a:rPr>
              <a:t>disease</a:t>
            </a:r>
            <a:endParaRPr sz="2400">
              <a:latin typeface="Comic Sans MS"/>
              <a:cs typeface="Comic Sans MS"/>
            </a:endParaRPr>
          </a:p>
          <a:p>
            <a:pPr lvl="1" marL="756285" marR="112395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FF3300"/>
                </a:solidFill>
                <a:latin typeface="Comic Sans MS"/>
                <a:cs typeface="Comic Sans MS"/>
              </a:rPr>
              <a:t>May</a:t>
            </a:r>
            <a:r>
              <a:rPr dirty="0" sz="2400" spc="-1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Comic Sans MS"/>
                <a:cs typeface="Comic Sans MS"/>
              </a:rPr>
              <a:t>also</a:t>
            </a:r>
            <a:r>
              <a:rPr dirty="0" sz="2400" spc="-15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Comic Sans MS"/>
                <a:cs typeface="Comic Sans MS"/>
              </a:rPr>
              <a:t>discourage</a:t>
            </a:r>
            <a:r>
              <a:rPr dirty="0" sz="2400" spc="-4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Comic Sans MS"/>
                <a:cs typeface="Comic Sans MS"/>
              </a:rPr>
              <a:t>development</a:t>
            </a:r>
            <a:r>
              <a:rPr dirty="0" sz="2400" spc="-9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FF3300"/>
                </a:solidFill>
                <a:latin typeface="Comic Sans MS"/>
                <a:cs typeface="Comic Sans MS"/>
              </a:rPr>
              <a:t>of</a:t>
            </a:r>
            <a:r>
              <a:rPr dirty="0" sz="2400" spc="-5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FF3300"/>
                </a:solidFill>
                <a:latin typeface="Comic Sans MS"/>
                <a:cs typeface="Comic Sans MS"/>
              </a:rPr>
              <a:t>some</a:t>
            </a:r>
            <a:r>
              <a:rPr dirty="0" sz="2400" spc="-35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Comic Sans MS"/>
                <a:cs typeface="Comic Sans MS"/>
              </a:rPr>
              <a:t>types </a:t>
            </a:r>
            <a:r>
              <a:rPr dirty="0" sz="2400" spc="-705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Comic Sans MS"/>
                <a:cs typeface="Comic Sans MS"/>
              </a:rPr>
              <a:t>of</a:t>
            </a:r>
            <a:r>
              <a:rPr dirty="0" sz="2400" spc="-15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FF3300"/>
                </a:solidFill>
                <a:latin typeface="Comic Sans MS"/>
                <a:cs typeface="Comic Sans MS"/>
              </a:rPr>
              <a:t>cancer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omic Sans MS"/>
                <a:cs typeface="Comic Sans MS"/>
              </a:rPr>
              <a:t>Promotes</a:t>
            </a:r>
            <a:r>
              <a:rPr dirty="0" sz="2400" spc="-8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normal</a:t>
            </a:r>
            <a:r>
              <a:rPr dirty="0" sz="2400" spc="-4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growth</a:t>
            </a:r>
            <a:r>
              <a:rPr dirty="0" sz="2400" spc="-3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and</a:t>
            </a:r>
            <a:r>
              <a:rPr dirty="0" sz="2400" spc="-35">
                <a:latin typeface="Comic Sans MS"/>
                <a:cs typeface="Comic Sans MS"/>
              </a:rPr>
              <a:t> </a:t>
            </a:r>
            <a:r>
              <a:rPr dirty="0" sz="2400" spc="-10">
                <a:latin typeface="Comic Sans MS"/>
                <a:cs typeface="Comic Sans MS"/>
              </a:rPr>
              <a:t>development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omic Sans MS"/>
                <a:cs typeface="Comic Sans MS"/>
              </a:rPr>
              <a:t>Promotes</a:t>
            </a:r>
            <a:r>
              <a:rPr dirty="0" sz="2400" spc="-8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normal</a:t>
            </a:r>
            <a:r>
              <a:rPr dirty="0" sz="2400" spc="-3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red</a:t>
            </a:r>
            <a:r>
              <a:rPr dirty="0" sz="2400" spc="-4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blood</a:t>
            </a:r>
            <a:r>
              <a:rPr dirty="0" sz="2400" spc="-2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cell</a:t>
            </a:r>
            <a:r>
              <a:rPr dirty="0" sz="2400" spc="-10">
                <a:latin typeface="Comic Sans MS"/>
                <a:cs typeface="Comic Sans MS"/>
              </a:rPr>
              <a:t> </a:t>
            </a:r>
            <a:r>
              <a:rPr dirty="0" sz="2400" spc="-15">
                <a:latin typeface="Comic Sans MS"/>
                <a:cs typeface="Comic Sans MS"/>
              </a:rPr>
              <a:t>formation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omic Sans MS"/>
                <a:cs typeface="Comic Sans MS"/>
              </a:rPr>
              <a:t>Acts</a:t>
            </a:r>
            <a:r>
              <a:rPr dirty="0" sz="2400" spc="-7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as</a:t>
            </a:r>
            <a:r>
              <a:rPr dirty="0" sz="2400" spc="-4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anti-blood</a:t>
            </a:r>
            <a:r>
              <a:rPr dirty="0" sz="2400" spc="-4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clotting</a:t>
            </a:r>
            <a:r>
              <a:rPr dirty="0" sz="2400" spc="-6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agent</a:t>
            </a:r>
            <a:endParaRPr sz="2400">
              <a:latin typeface="Comic Sans MS"/>
              <a:cs typeface="Comic Sans MS"/>
            </a:endParaRPr>
          </a:p>
          <a:p>
            <a:pPr marL="355600" marR="69469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omic Sans MS"/>
                <a:cs typeface="Comic Sans MS"/>
              </a:rPr>
              <a:t>Plays</a:t>
            </a:r>
            <a:r>
              <a:rPr dirty="0" sz="2400" spc="-4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some</a:t>
            </a:r>
            <a:r>
              <a:rPr dirty="0" sz="2400" spc="-4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role</a:t>
            </a:r>
            <a:r>
              <a:rPr dirty="0" sz="2400" spc="-4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in</a:t>
            </a:r>
            <a:r>
              <a:rPr dirty="0" sz="2400" spc="-1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the</a:t>
            </a:r>
            <a:r>
              <a:rPr dirty="0" sz="2400" spc="-4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body’s</a:t>
            </a:r>
            <a:r>
              <a:rPr dirty="0" sz="2400" spc="-2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ability</a:t>
            </a:r>
            <a:r>
              <a:rPr dirty="0" sz="2400" spc="-1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to</a:t>
            </a:r>
            <a:r>
              <a:rPr dirty="0" sz="2400" spc="-3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process </a:t>
            </a:r>
            <a:r>
              <a:rPr dirty="0" sz="2400" spc="-70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glucose</a:t>
            </a:r>
            <a:r>
              <a:rPr dirty="0" sz="2400" spc="-2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and</a:t>
            </a:r>
            <a:r>
              <a:rPr dirty="0" sz="2400" spc="-3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aid</a:t>
            </a:r>
            <a:r>
              <a:rPr dirty="0" sz="2400" spc="-2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the</a:t>
            </a:r>
            <a:r>
              <a:rPr dirty="0" sz="2400" spc="-3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process</a:t>
            </a:r>
            <a:r>
              <a:rPr dirty="0" sz="2400" spc="-6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of</a:t>
            </a:r>
            <a:r>
              <a:rPr dirty="0" sz="2400" spc="-2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wound</a:t>
            </a:r>
            <a:r>
              <a:rPr dirty="0" sz="2400" spc="-4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healing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05662" y="630173"/>
            <a:ext cx="20815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i="1">
                <a:solidFill>
                  <a:srgbClr val="003399"/>
                </a:solidFill>
                <a:latin typeface="Times New Roman"/>
                <a:cs typeface="Times New Roman"/>
              </a:rPr>
              <a:t>Functions?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18236" y="1348486"/>
            <a:ext cx="7286625" cy="31286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55600" marR="5080" indent="-342900">
              <a:lnSpc>
                <a:spcPct val="96500"/>
              </a:lnSpc>
              <a:spcBef>
                <a:spcPts val="2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20">
                <a:latin typeface="Comic Sans MS"/>
                <a:cs typeface="Comic Sans MS"/>
              </a:rPr>
              <a:t>Two </a:t>
            </a:r>
            <a:r>
              <a:rPr dirty="0" sz="2800" spc="-5">
                <a:latin typeface="Comic Sans MS"/>
                <a:cs typeface="Comic Sans MS"/>
              </a:rPr>
              <a:t>studies published in </a:t>
            </a:r>
            <a:r>
              <a:rPr dirty="0" sz="2800" spc="-10">
                <a:latin typeface="Comic Sans MS"/>
                <a:cs typeface="Comic Sans MS"/>
              </a:rPr>
              <a:t>the </a:t>
            </a:r>
            <a:r>
              <a:rPr dirty="0" sz="2950" spc="-75" i="1">
                <a:latin typeface="Comic Sans MS"/>
                <a:cs typeface="Comic Sans MS"/>
              </a:rPr>
              <a:t>New England </a:t>
            </a:r>
            <a:r>
              <a:rPr dirty="0" sz="2950" spc="-869" i="1">
                <a:latin typeface="Comic Sans MS"/>
                <a:cs typeface="Comic Sans MS"/>
              </a:rPr>
              <a:t> </a:t>
            </a:r>
            <a:r>
              <a:rPr dirty="0" sz="2950" spc="-75" i="1">
                <a:latin typeface="Comic Sans MS"/>
                <a:cs typeface="Comic Sans MS"/>
              </a:rPr>
              <a:t>Journal </a:t>
            </a:r>
            <a:r>
              <a:rPr dirty="0" sz="2950" spc="-45" i="1">
                <a:latin typeface="Comic Sans MS"/>
                <a:cs typeface="Comic Sans MS"/>
              </a:rPr>
              <a:t>of </a:t>
            </a:r>
            <a:r>
              <a:rPr dirty="0" sz="2950" spc="-75" i="1">
                <a:latin typeface="Comic Sans MS"/>
                <a:cs typeface="Comic Sans MS"/>
              </a:rPr>
              <a:t>Medicine </a:t>
            </a:r>
            <a:r>
              <a:rPr dirty="0" sz="2800" spc="-5">
                <a:latin typeface="Comic Sans MS"/>
                <a:cs typeface="Comic Sans MS"/>
              </a:rPr>
              <a:t>by </a:t>
            </a:r>
            <a:r>
              <a:rPr dirty="0" sz="2800" spc="-10">
                <a:latin typeface="Comic Sans MS"/>
                <a:cs typeface="Comic Sans MS"/>
              </a:rPr>
              <a:t>Harvard </a:t>
            </a:r>
            <a:r>
              <a:rPr dirty="0" sz="2800" spc="-5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researchers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omic Sans MS"/>
              <a:buChar char="•"/>
            </a:pPr>
            <a:endParaRPr sz="2950">
              <a:latin typeface="Comic Sans MS"/>
              <a:cs typeface="Comic Sans MS"/>
            </a:endParaRPr>
          </a:p>
          <a:p>
            <a:pPr algn="just" marL="355600" marR="30607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dirty="0" sz="2800" spc="-10">
                <a:latin typeface="Comic Sans MS"/>
                <a:cs typeface="Comic Sans MS"/>
              </a:rPr>
              <a:t>Of 127,000 </a:t>
            </a:r>
            <a:r>
              <a:rPr dirty="0" sz="2800" spc="-5">
                <a:latin typeface="Comic Sans MS"/>
                <a:cs typeface="Comic Sans MS"/>
              </a:rPr>
              <a:t>health </a:t>
            </a:r>
            <a:r>
              <a:rPr dirty="0" sz="2800" spc="-10">
                <a:latin typeface="Comic Sans MS"/>
                <a:cs typeface="Comic Sans MS"/>
              </a:rPr>
              <a:t>professionals, those </a:t>
            </a:r>
            <a:r>
              <a:rPr dirty="0" sz="2800" spc="-5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who </a:t>
            </a:r>
            <a:r>
              <a:rPr dirty="0" sz="2800" spc="-5">
                <a:latin typeface="Comic Sans MS"/>
                <a:cs typeface="Comic Sans MS"/>
              </a:rPr>
              <a:t>took large </a:t>
            </a:r>
            <a:r>
              <a:rPr dirty="0" sz="2800" spc="-10">
                <a:latin typeface="Comic Sans MS"/>
                <a:cs typeface="Comic Sans MS"/>
              </a:rPr>
              <a:t>doses </a:t>
            </a:r>
            <a:r>
              <a:rPr dirty="0" sz="2800" spc="-5">
                <a:latin typeface="Comic Sans MS"/>
                <a:cs typeface="Comic Sans MS"/>
              </a:rPr>
              <a:t>of Vitamin E had a </a:t>
            </a:r>
            <a:r>
              <a:rPr dirty="0" sz="2800" spc="-825">
                <a:latin typeface="Comic Sans MS"/>
                <a:cs typeface="Comic Sans MS"/>
              </a:rPr>
              <a:t> </a:t>
            </a:r>
            <a:r>
              <a:rPr dirty="0" sz="2800" spc="-15">
                <a:latin typeface="Comic Sans MS"/>
                <a:cs typeface="Comic Sans MS"/>
              </a:rPr>
              <a:t>40%</a:t>
            </a:r>
            <a:r>
              <a:rPr dirty="0" sz="2800" spc="2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lower </a:t>
            </a:r>
            <a:r>
              <a:rPr dirty="0" sz="2800" spc="-15">
                <a:latin typeface="Comic Sans MS"/>
                <a:cs typeface="Comic Sans MS"/>
              </a:rPr>
              <a:t>risk</a:t>
            </a:r>
            <a:r>
              <a:rPr dirty="0" sz="2800" spc="40">
                <a:latin typeface="Comic Sans MS"/>
                <a:cs typeface="Comic Sans MS"/>
              </a:rPr>
              <a:t> </a:t>
            </a:r>
            <a:r>
              <a:rPr dirty="0" sz="2800">
                <a:latin typeface="Comic Sans MS"/>
                <a:cs typeface="Comic Sans MS"/>
              </a:rPr>
              <a:t>of</a:t>
            </a:r>
            <a:r>
              <a:rPr dirty="0" sz="2800" spc="-2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heart </a:t>
            </a:r>
            <a:r>
              <a:rPr dirty="0" sz="2800" spc="-15">
                <a:latin typeface="Comic Sans MS"/>
                <a:cs typeface="Comic Sans MS"/>
              </a:rPr>
              <a:t>disease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51231" y="462534"/>
            <a:ext cx="62757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0000"/>
                </a:solidFill>
                <a:latin typeface="Comic Sans MS"/>
                <a:cs typeface="Comic Sans MS"/>
              </a:rPr>
              <a:t>Vitamin</a:t>
            </a:r>
            <a:r>
              <a:rPr dirty="0" sz="4000" spc="4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4000" spc="-5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4000" spc="-2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950" spc="-45" i="1">
                <a:solidFill>
                  <a:srgbClr val="003399"/>
                </a:solidFill>
                <a:latin typeface="Comic Sans MS"/>
                <a:cs typeface="Comic Sans MS"/>
              </a:rPr>
              <a:t>(8</a:t>
            </a:r>
            <a:r>
              <a:rPr dirty="0" sz="2950" spc="-135" i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2950" spc="-75" i="1">
                <a:solidFill>
                  <a:srgbClr val="003399"/>
                </a:solidFill>
                <a:latin typeface="Comic Sans MS"/>
                <a:cs typeface="Comic Sans MS"/>
              </a:rPr>
              <a:t>related</a:t>
            </a:r>
            <a:r>
              <a:rPr dirty="0" sz="2950" spc="-85" i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2950" spc="-75" i="1">
                <a:solidFill>
                  <a:srgbClr val="003399"/>
                </a:solidFill>
                <a:latin typeface="Comic Sans MS"/>
                <a:cs typeface="Comic Sans MS"/>
              </a:rPr>
              <a:t>tocopherols)</a:t>
            </a:r>
            <a:endParaRPr sz="295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5388" y="1776729"/>
            <a:ext cx="7722234" cy="2814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i="1">
                <a:solidFill>
                  <a:srgbClr val="003399"/>
                </a:solidFill>
                <a:latin typeface="Times New Roman"/>
                <a:cs typeface="Times New Roman"/>
              </a:rPr>
              <a:t>Some</a:t>
            </a:r>
            <a:r>
              <a:rPr dirty="0" sz="3600" spc="-60" i="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spc="-25" i="1">
                <a:solidFill>
                  <a:srgbClr val="003399"/>
                </a:solidFill>
                <a:latin typeface="Times New Roman"/>
                <a:cs typeface="Times New Roman"/>
              </a:rPr>
              <a:t>differences….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00">
              <a:latin typeface="Times New Roman"/>
              <a:cs typeface="Times New Roman"/>
            </a:endParaRPr>
          </a:p>
          <a:p>
            <a:pPr marL="172593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1725930" algn="l"/>
                <a:tab pos="1726564" algn="l"/>
              </a:tabLst>
            </a:pPr>
            <a:r>
              <a:rPr dirty="0" sz="3200" spc="-5">
                <a:latin typeface="Comic Sans MS"/>
                <a:cs typeface="Comic Sans MS"/>
              </a:rPr>
              <a:t>Alpha</a:t>
            </a:r>
            <a:r>
              <a:rPr dirty="0" sz="3200" spc="-110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tocopherol</a:t>
            </a:r>
            <a:endParaRPr sz="3200">
              <a:latin typeface="Comic Sans MS"/>
              <a:cs typeface="Comic Sans MS"/>
            </a:endParaRPr>
          </a:p>
          <a:p>
            <a:pPr marL="1725930" indent="-345440">
              <a:lnSpc>
                <a:spcPct val="100000"/>
              </a:lnSpc>
              <a:spcBef>
                <a:spcPts val="800"/>
              </a:spcBef>
              <a:buChar char="•"/>
              <a:tabLst>
                <a:tab pos="1725930" algn="l"/>
                <a:tab pos="1726564" algn="l"/>
              </a:tabLst>
            </a:pPr>
            <a:r>
              <a:rPr dirty="0" sz="3200" spc="-5">
                <a:latin typeface="Comic Sans MS"/>
                <a:cs typeface="Comic Sans MS"/>
              </a:rPr>
              <a:t>Tocopherol</a:t>
            </a:r>
            <a:endParaRPr sz="3200">
              <a:latin typeface="Comic Sans MS"/>
              <a:cs typeface="Comic Sans MS"/>
            </a:endParaRPr>
          </a:p>
          <a:p>
            <a:pPr marL="1725930" indent="-345440">
              <a:lnSpc>
                <a:spcPct val="100000"/>
              </a:lnSpc>
              <a:spcBef>
                <a:spcPts val="795"/>
              </a:spcBef>
              <a:buChar char="•"/>
              <a:tabLst>
                <a:tab pos="1725930" algn="l"/>
                <a:tab pos="1726564" algn="l"/>
              </a:tabLst>
            </a:pPr>
            <a:r>
              <a:rPr dirty="0" sz="3200" spc="-5">
                <a:latin typeface="Comic Sans MS"/>
                <a:cs typeface="Comic Sans MS"/>
              </a:rPr>
              <a:t>Tocopheryl</a:t>
            </a:r>
            <a:r>
              <a:rPr dirty="0" sz="3200" spc="-35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(acetate,</a:t>
            </a:r>
            <a:r>
              <a:rPr dirty="0" sz="3200" spc="-5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succinate)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7483" y="4985003"/>
            <a:ext cx="6312408" cy="1612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199" y="4197094"/>
              <a:ext cx="6384036" cy="26532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63212" y="3540252"/>
              <a:ext cx="4773295" cy="3310254"/>
            </a:xfrm>
            <a:custGeom>
              <a:avLst/>
              <a:gdLst/>
              <a:ahLst/>
              <a:cxnLst/>
              <a:rect l="l" t="t" r="r" b="b"/>
              <a:pathLst>
                <a:path w="4773295" h="3310254">
                  <a:moveTo>
                    <a:pt x="4772914" y="0"/>
                  </a:moveTo>
                  <a:lnTo>
                    <a:pt x="4617339" y="34925"/>
                  </a:lnTo>
                  <a:lnTo>
                    <a:pt x="4247515" y="104775"/>
                  </a:lnTo>
                  <a:lnTo>
                    <a:pt x="4049014" y="130175"/>
                  </a:lnTo>
                  <a:lnTo>
                    <a:pt x="3626739" y="190500"/>
                  </a:lnTo>
                  <a:lnTo>
                    <a:pt x="3420491" y="215900"/>
                  </a:lnTo>
                  <a:lnTo>
                    <a:pt x="3222116" y="250825"/>
                  </a:lnTo>
                  <a:lnTo>
                    <a:pt x="3023742" y="276225"/>
                  </a:lnTo>
                  <a:lnTo>
                    <a:pt x="2842767" y="320675"/>
                  </a:lnTo>
                  <a:lnTo>
                    <a:pt x="2679318" y="363474"/>
                  </a:lnTo>
                  <a:lnTo>
                    <a:pt x="2541269" y="414274"/>
                  </a:lnTo>
                  <a:lnTo>
                    <a:pt x="2420619" y="476250"/>
                  </a:lnTo>
                  <a:lnTo>
                    <a:pt x="2334894" y="536575"/>
                  </a:lnTo>
                  <a:lnTo>
                    <a:pt x="2309494" y="569849"/>
                  </a:lnTo>
                  <a:lnTo>
                    <a:pt x="2282443" y="614299"/>
                  </a:lnTo>
                  <a:lnTo>
                    <a:pt x="2265044" y="657225"/>
                  </a:lnTo>
                  <a:lnTo>
                    <a:pt x="2265044" y="700024"/>
                  </a:lnTo>
                  <a:lnTo>
                    <a:pt x="2274569" y="752475"/>
                  </a:lnTo>
                  <a:lnTo>
                    <a:pt x="2291968" y="795274"/>
                  </a:lnTo>
                  <a:lnTo>
                    <a:pt x="2317368" y="838200"/>
                  </a:lnTo>
                  <a:lnTo>
                    <a:pt x="2352293" y="873125"/>
                  </a:lnTo>
                  <a:lnTo>
                    <a:pt x="2446019" y="941324"/>
                  </a:lnTo>
                  <a:lnTo>
                    <a:pt x="2576194" y="1011174"/>
                  </a:lnTo>
                  <a:lnTo>
                    <a:pt x="2722244" y="1063625"/>
                  </a:lnTo>
                  <a:lnTo>
                    <a:pt x="3058667" y="1166749"/>
                  </a:lnTo>
                  <a:lnTo>
                    <a:pt x="3420491" y="1252474"/>
                  </a:lnTo>
                  <a:lnTo>
                    <a:pt x="3601339" y="1304925"/>
                  </a:lnTo>
                  <a:lnTo>
                    <a:pt x="3764915" y="1347724"/>
                  </a:lnTo>
                  <a:lnTo>
                    <a:pt x="3910965" y="1400175"/>
                  </a:lnTo>
                  <a:lnTo>
                    <a:pt x="4049014" y="1460500"/>
                  </a:lnTo>
                  <a:lnTo>
                    <a:pt x="4152265" y="1520825"/>
                  </a:lnTo>
                  <a:lnTo>
                    <a:pt x="4187190" y="1555750"/>
                  </a:lnTo>
                  <a:lnTo>
                    <a:pt x="4220591" y="1598549"/>
                  </a:lnTo>
                  <a:lnTo>
                    <a:pt x="4247515" y="1633474"/>
                  </a:lnTo>
                  <a:lnTo>
                    <a:pt x="4255516" y="1676273"/>
                  </a:lnTo>
                  <a:lnTo>
                    <a:pt x="4255516" y="1719199"/>
                  </a:lnTo>
                  <a:lnTo>
                    <a:pt x="4230116" y="1789049"/>
                  </a:lnTo>
                  <a:lnTo>
                    <a:pt x="4195191" y="1823974"/>
                  </a:lnTo>
                  <a:lnTo>
                    <a:pt x="4152265" y="1857248"/>
                  </a:lnTo>
                  <a:lnTo>
                    <a:pt x="4099814" y="1884299"/>
                  </a:lnTo>
                  <a:lnTo>
                    <a:pt x="4039489" y="1917573"/>
                  </a:lnTo>
                  <a:lnTo>
                    <a:pt x="3971290" y="1944624"/>
                  </a:lnTo>
                  <a:lnTo>
                    <a:pt x="3885565" y="1970024"/>
                  </a:lnTo>
                  <a:lnTo>
                    <a:pt x="3790315" y="1995424"/>
                  </a:lnTo>
                  <a:lnTo>
                    <a:pt x="3695065" y="2022348"/>
                  </a:lnTo>
                  <a:lnTo>
                    <a:pt x="3583940" y="2047798"/>
                  </a:lnTo>
                  <a:lnTo>
                    <a:pt x="2430144" y="2341473"/>
                  </a:lnTo>
                  <a:lnTo>
                    <a:pt x="2076068" y="2444661"/>
                  </a:lnTo>
                  <a:lnTo>
                    <a:pt x="1696720" y="2566885"/>
                  </a:lnTo>
                  <a:lnTo>
                    <a:pt x="1301496" y="2712935"/>
                  </a:lnTo>
                  <a:lnTo>
                    <a:pt x="879348" y="2885960"/>
                  </a:lnTo>
                  <a:lnTo>
                    <a:pt x="447548" y="3084398"/>
                  </a:lnTo>
                  <a:lnTo>
                    <a:pt x="0" y="3309810"/>
                  </a:lnTo>
                  <a:lnTo>
                    <a:pt x="241300" y="3309810"/>
                  </a:lnTo>
                  <a:lnTo>
                    <a:pt x="387350" y="3292349"/>
                  </a:lnTo>
                  <a:lnTo>
                    <a:pt x="612648" y="3162173"/>
                  </a:lnTo>
                  <a:lnTo>
                    <a:pt x="852297" y="3032010"/>
                  </a:lnTo>
                  <a:lnTo>
                    <a:pt x="1111123" y="2911360"/>
                  </a:lnTo>
                  <a:lnTo>
                    <a:pt x="1395095" y="2798660"/>
                  </a:lnTo>
                  <a:lnTo>
                    <a:pt x="1688846" y="2687535"/>
                  </a:lnTo>
                  <a:lnTo>
                    <a:pt x="1998217" y="2574823"/>
                  </a:lnTo>
                  <a:lnTo>
                    <a:pt x="2774568" y="2333536"/>
                  </a:lnTo>
                  <a:lnTo>
                    <a:pt x="2928492" y="2289086"/>
                  </a:lnTo>
                  <a:lnTo>
                    <a:pt x="3247516" y="2211298"/>
                  </a:lnTo>
                  <a:lnTo>
                    <a:pt x="3901440" y="2039874"/>
                  </a:lnTo>
                  <a:lnTo>
                    <a:pt x="4049014" y="2004949"/>
                  </a:lnTo>
                  <a:lnTo>
                    <a:pt x="4195191" y="1962023"/>
                  </a:lnTo>
                  <a:lnTo>
                    <a:pt x="4333240" y="1927098"/>
                  </a:lnTo>
                  <a:lnTo>
                    <a:pt x="4453763" y="1892173"/>
                  </a:lnTo>
                  <a:lnTo>
                    <a:pt x="4564888" y="1857248"/>
                  </a:lnTo>
                  <a:lnTo>
                    <a:pt x="4652264" y="1823974"/>
                  </a:lnTo>
                  <a:lnTo>
                    <a:pt x="4720463" y="1796923"/>
                  </a:lnTo>
                  <a:lnTo>
                    <a:pt x="4772914" y="1771523"/>
                  </a:lnTo>
                  <a:lnTo>
                    <a:pt x="4772914" y="1382649"/>
                  </a:lnTo>
                  <a:lnTo>
                    <a:pt x="4668139" y="1365250"/>
                  </a:lnTo>
                  <a:lnTo>
                    <a:pt x="4237990" y="1279525"/>
                  </a:lnTo>
                  <a:lnTo>
                    <a:pt x="4074414" y="1244600"/>
                  </a:lnTo>
                  <a:lnTo>
                    <a:pt x="3557016" y="1114425"/>
                  </a:lnTo>
                  <a:lnTo>
                    <a:pt x="3393566" y="1063625"/>
                  </a:lnTo>
                  <a:lnTo>
                    <a:pt x="3247516" y="1011174"/>
                  </a:lnTo>
                  <a:lnTo>
                    <a:pt x="3109467" y="958850"/>
                  </a:lnTo>
                  <a:lnTo>
                    <a:pt x="2988817" y="898525"/>
                  </a:lnTo>
                  <a:lnTo>
                    <a:pt x="2895091" y="847725"/>
                  </a:lnTo>
                  <a:lnTo>
                    <a:pt x="2825241" y="785749"/>
                  </a:lnTo>
                  <a:lnTo>
                    <a:pt x="2807842" y="752475"/>
                  </a:lnTo>
                  <a:lnTo>
                    <a:pt x="2790316" y="725424"/>
                  </a:lnTo>
                  <a:lnTo>
                    <a:pt x="2782442" y="692150"/>
                  </a:lnTo>
                  <a:lnTo>
                    <a:pt x="2790316" y="665099"/>
                  </a:lnTo>
                  <a:lnTo>
                    <a:pt x="2825241" y="604774"/>
                  </a:lnTo>
                  <a:lnTo>
                    <a:pt x="2877692" y="544449"/>
                  </a:lnTo>
                  <a:lnTo>
                    <a:pt x="2955416" y="501650"/>
                  </a:lnTo>
                  <a:lnTo>
                    <a:pt x="3049142" y="458724"/>
                  </a:lnTo>
                  <a:lnTo>
                    <a:pt x="3152266" y="423799"/>
                  </a:lnTo>
                  <a:lnTo>
                    <a:pt x="3272916" y="388874"/>
                  </a:lnTo>
                  <a:lnTo>
                    <a:pt x="3549141" y="338074"/>
                  </a:lnTo>
                  <a:lnTo>
                    <a:pt x="3858514" y="285750"/>
                  </a:lnTo>
                  <a:lnTo>
                    <a:pt x="4169664" y="250825"/>
                  </a:lnTo>
                  <a:lnTo>
                    <a:pt x="4634738" y="172974"/>
                  </a:lnTo>
                  <a:lnTo>
                    <a:pt x="4772914" y="138049"/>
                  </a:lnTo>
                  <a:lnTo>
                    <a:pt x="4772914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0951" cy="45689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7820" y="464819"/>
              <a:ext cx="6778752" cy="122834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9289" y="537794"/>
            <a:ext cx="60693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1">
                <a:solidFill>
                  <a:srgbClr val="FFCC00"/>
                </a:solidFill>
                <a:latin typeface="Garamond"/>
                <a:cs typeface="Garamond"/>
              </a:rPr>
              <a:t>Vitamins</a:t>
            </a:r>
            <a:r>
              <a:rPr dirty="0" spc="-85" b="1">
                <a:solidFill>
                  <a:srgbClr val="FFCC00"/>
                </a:solidFill>
                <a:latin typeface="Garamond"/>
                <a:cs typeface="Garamond"/>
              </a:rPr>
              <a:t> </a:t>
            </a:r>
            <a:r>
              <a:rPr dirty="0" b="1">
                <a:solidFill>
                  <a:srgbClr val="FFCC00"/>
                </a:solidFill>
                <a:latin typeface="Garamond"/>
                <a:cs typeface="Garamond"/>
              </a:rPr>
              <a:t>and</a:t>
            </a:r>
            <a:r>
              <a:rPr dirty="0" spc="-90" b="1">
                <a:solidFill>
                  <a:srgbClr val="FFCC00"/>
                </a:solidFill>
                <a:latin typeface="Garamond"/>
                <a:cs typeface="Garamond"/>
              </a:rPr>
              <a:t> </a:t>
            </a:r>
            <a:r>
              <a:rPr dirty="0" b="1">
                <a:solidFill>
                  <a:srgbClr val="FFCC00"/>
                </a:solidFill>
                <a:latin typeface="Garamond"/>
                <a:cs typeface="Garamond"/>
              </a:rPr>
              <a:t>solubility…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61416" y="1842516"/>
            <a:ext cx="8408035" cy="3630295"/>
            <a:chOff x="661416" y="1842516"/>
            <a:chExt cx="8408035" cy="36302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416" y="2004060"/>
              <a:ext cx="574547" cy="5958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448" y="1842516"/>
              <a:ext cx="1045464" cy="899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9512" y="1842516"/>
              <a:ext cx="659892" cy="899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6004" y="1842516"/>
              <a:ext cx="4422648" cy="899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416" y="3759708"/>
              <a:ext cx="574547" cy="5958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7448" y="3598164"/>
              <a:ext cx="1481328" cy="899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5376" y="3598164"/>
              <a:ext cx="659892" cy="899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1868" y="3598164"/>
              <a:ext cx="7028688" cy="899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7448" y="4085844"/>
              <a:ext cx="8151876" cy="8991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7448" y="4573523"/>
              <a:ext cx="1385316" cy="899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9363" y="4573523"/>
              <a:ext cx="1911095" cy="8991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47060" y="4573523"/>
              <a:ext cx="740663" cy="89916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13612" y="1894713"/>
            <a:ext cx="483806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CC00"/>
              </a:buClr>
              <a:buSzPct val="70312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Garamond"/>
                <a:cs typeface="Garamond"/>
              </a:rPr>
              <a:t>Fat-soluble</a:t>
            </a:r>
            <a:r>
              <a:rPr dirty="0" sz="3200" spc="-5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FFFFFF"/>
                </a:solidFill>
                <a:latin typeface="Garamond"/>
                <a:cs typeface="Garamond"/>
              </a:rPr>
              <a:t>vitamins</a:t>
            </a:r>
            <a:r>
              <a:rPr dirty="0" sz="3200" spc="-3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FFFFFF"/>
                </a:solidFill>
                <a:latin typeface="Garamond"/>
                <a:cs typeface="Garamond"/>
              </a:rPr>
              <a:t>A,</a:t>
            </a:r>
            <a:r>
              <a:rPr dirty="0" sz="3200" spc="-4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3200" spc="-140">
                <a:solidFill>
                  <a:srgbClr val="FFFFFF"/>
                </a:solidFill>
                <a:latin typeface="Garamond"/>
                <a:cs typeface="Garamond"/>
              </a:rPr>
              <a:t>D,</a:t>
            </a:r>
            <a:r>
              <a:rPr dirty="0" sz="3200" spc="-5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3612" y="3650741"/>
            <a:ext cx="788860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0312"/>
              <a:buFont typeface="Wingdings"/>
              <a:buChar char=""/>
              <a:tabLst>
                <a:tab pos="355600" algn="l"/>
              </a:tabLst>
            </a:pPr>
            <a:r>
              <a:rPr dirty="0" sz="3200" spc="-30">
                <a:solidFill>
                  <a:srgbClr val="FFFFFF"/>
                </a:solidFill>
                <a:latin typeface="Garamond"/>
                <a:cs typeface="Garamond"/>
              </a:rPr>
              <a:t>Water-soluble </a:t>
            </a:r>
            <a:r>
              <a:rPr dirty="0" sz="3200">
                <a:solidFill>
                  <a:srgbClr val="FFFFFF"/>
                </a:solidFill>
                <a:latin typeface="Garamond"/>
                <a:cs typeface="Garamond"/>
              </a:rPr>
              <a:t>vitamins </a:t>
            </a:r>
            <a:r>
              <a:rPr dirty="0" sz="3200" spc="-5">
                <a:solidFill>
                  <a:srgbClr val="FFFFFF"/>
                </a:solidFill>
                <a:latin typeface="Garamond"/>
                <a:cs typeface="Garamond"/>
              </a:rPr>
              <a:t>B1, </a:t>
            </a:r>
            <a:r>
              <a:rPr dirty="0" sz="3200">
                <a:solidFill>
                  <a:srgbClr val="FFFFFF"/>
                </a:solidFill>
                <a:latin typeface="Garamond"/>
                <a:cs typeface="Garamond"/>
              </a:rPr>
              <a:t>B2, </a:t>
            </a:r>
            <a:r>
              <a:rPr dirty="0" sz="3200" spc="-5">
                <a:solidFill>
                  <a:srgbClr val="FFFFFF"/>
                </a:solidFill>
                <a:latin typeface="Garamond"/>
                <a:cs typeface="Garamond"/>
              </a:rPr>
              <a:t>B6, B12, niacin, </a:t>
            </a:r>
            <a:r>
              <a:rPr dirty="0" sz="32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Garamond"/>
                <a:cs typeface="Garamond"/>
              </a:rPr>
              <a:t>pantothenic acid, biotin, </a:t>
            </a:r>
            <a:r>
              <a:rPr dirty="0" sz="3200">
                <a:solidFill>
                  <a:srgbClr val="FFFFFF"/>
                </a:solidFill>
                <a:latin typeface="Garamond"/>
                <a:cs typeface="Garamond"/>
              </a:rPr>
              <a:t>folic </a:t>
            </a:r>
            <a:r>
              <a:rPr dirty="0" sz="3200" spc="-5">
                <a:solidFill>
                  <a:srgbClr val="FFFFFF"/>
                </a:solidFill>
                <a:latin typeface="Garamond"/>
                <a:cs typeface="Garamond"/>
              </a:rPr>
              <a:t>acid, </a:t>
            </a:r>
            <a:r>
              <a:rPr dirty="0" sz="3200" spc="-10">
                <a:solidFill>
                  <a:srgbClr val="FFFFFF"/>
                </a:solidFill>
                <a:latin typeface="Garamond"/>
                <a:cs typeface="Garamond"/>
              </a:rPr>
              <a:t>and ascorbic </a:t>
            </a:r>
            <a:r>
              <a:rPr dirty="0" sz="3200" spc="-78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Garamond"/>
                <a:cs typeface="Garamond"/>
              </a:rPr>
              <a:t>acid</a:t>
            </a:r>
            <a:r>
              <a:rPr dirty="0" sz="3200" spc="-2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FFFFFF"/>
                </a:solidFill>
                <a:latin typeface="Garamond"/>
                <a:cs typeface="Garamond"/>
              </a:rPr>
              <a:t>(</a:t>
            </a:r>
            <a:r>
              <a:rPr dirty="0" sz="3200" i="1">
                <a:solidFill>
                  <a:srgbClr val="FFFFFF"/>
                </a:solidFill>
                <a:latin typeface="Garamond"/>
                <a:cs typeface="Garamond"/>
              </a:rPr>
              <a:t>vitamin</a:t>
            </a:r>
            <a:r>
              <a:rPr dirty="0" sz="3200" spc="-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3200" i="1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dirty="0" sz="3200">
                <a:solidFill>
                  <a:srgbClr val="FFFFFF"/>
                </a:solidFill>
                <a:latin typeface="Garamond"/>
                <a:cs typeface="Garamond"/>
              </a:rPr>
              <a:t>).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8100" y="5564123"/>
            <a:ext cx="1727835" cy="1029969"/>
          </a:xfrm>
          <a:custGeom>
            <a:avLst/>
            <a:gdLst/>
            <a:ahLst/>
            <a:cxnLst/>
            <a:rect l="l" t="t" r="r" b="b"/>
            <a:pathLst>
              <a:path w="1727835" h="1029970">
                <a:moveTo>
                  <a:pt x="1727581" y="167347"/>
                </a:moveTo>
                <a:lnTo>
                  <a:pt x="1013663" y="167347"/>
                </a:lnTo>
                <a:lnTo>
                  <a:pt x="968387" y="25323"/>
                </a:lnTo>
                <a:lnTo>
                  <a:pt x="861936" y="0"/>
                </a:lnTo>
                <a:lnTo>
                  <a:pt x="761047" y="22225"/>
                </a:lnTo>
                <a:lnTo>
                  <a:pt x="705434" y="84048"/>
                </a:lnTo>
                <a:lnTo>
                  <a:pt x="744347" y="226060"/>
                </a:lnTo>
                <a:lnTo>
                  <a:pt x="524306" y="349846"/>
                </a:lnTo>
                <a:lnTo>
                  <a:pt x="780897" y="375234"/>
                </a:lnTo>
                <a:lnTo>
                  <a:pt x="883373" y="705319"/>
                </a:lnTo>
                <a:lnTo>
                  <a:pt x="112014" y="372059"/>
                </a:lnTo>
                <a:lnTo>
                  <a:pt x="36537" y="403796"/>
                </a:lnTo>
                <a:lnTo>
                  <a:pt x="0" y="504571"/>
                </a:lnTo>
                <a:lnTo>
                  <a:pt x="43688" y="618045"/>
                </a:lnTo>
                <a:lnTo>
                  <a:pt x="904824" y="1021905"/>
                </a:lnTo>
                <a:lnTo>
                  <a:pt x="1094701" y="996518"/>
                </a:lnTo>
                <a:lnTo>
                  <a:pt x="1247267" y="1029843"/>
                </a:lnTo>
                <a:lnTo>
                  <a:pt x="1260729" y="999693"/>
                </a:lnTo>
                <a:lnTo>
                  <a:pt x="1257300" y="996518"/>
                </a:lnTo>
                <a:lnTo>
                  <a:pt x="1128052" y="877493"/>
                </a:lnTo>
                <a:lnTo>
                  <a:pt x="1103668" y="705319"/>
                </a:lnTo>
                <a:lnTo>
                  <a:pt x="1057351" y="378409"/>
                </a:lnTo>
                <a:lnTo>
                  <a:pt x="1699260" y="261772"/>
                </a:lnTo>
                <a:lnTo>
                  <a:pt x="1727581" y="16734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51763" y="5643410"/>
            <a:ext cx="716280" cy="248285"/>
            <a:chOff x="1051763" y="5643410"/>
            <a:chExt cx="716280" cy="248285"/>
          </a:xfrm>
        </p:grpSpPr>
        <p:sp>
          <p:nvSpPr>
            <p:cNvPr id="9" name="object 9"/>
            <p:cNvSpPr/>
            <p:nvPr/>
          </p:nvSpPr>
          <p:spPr>
            <a:xfrm>
              <a:off x="1051763" y="5643410"/>
              <a:ext cx="716280" cy="88265"/>
            </a:xfrm>
            <a:custGeom>
              <a:avLst/>
              <a:gdLst/>
              <a:ahLst/>
              <a:cxnLst/>
              <a:rect l="l" t="t" r="r" b="b"/>
              <a:pathLst>
                <a:path w="716280" h="88264">
                  <a:moveTo>
                    <a:pt x="653846" y="0"/>
                  </a:moveTo>
                  <a:lnTo>
                    <a:pt x="0" y="88061"/>
                  </a:lnTo>
                  <a:lnTo>
                    <a:pt x="713917" y="88061"/>
                  </a:lnTo>
                  <a:lnTo>
                    <a:pt x="715822" y="81711"/>
                  </a:lnTo>
                  <a:lnTo>
                    <a:pt x="6538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060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2003" y="5990844"/>
            <a:ext cx="1257300" cy="650875"/>
            <a:chOff x="32003" y="5990844"/>
            <a:chExt cx="1257300" cy="650875"/>
          </a:xfrm>
        </p:grpSpPr>
        <p:sp>
          <p:nvSpPr>
            <p:cNvPr id="12" name="object 12"/>
            <p:cNvSpPr/>
            <p:nvPr/>
          </p:nvSpPr>
          <p:spPr>
            <a:xfrm>
              <a:off x="32004" y="5990843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16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50163" y="5606796"/>
            <a:ext cx="1088390" cy="727075"/>
            <a:chOff x="550163" y="5606796"/>
            <a:chExt cx="1088390" cy="7270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0163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6566914"/>
            <a:ext cx="181356" cy="219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693664"/>
            <a:ext cx="248411" cy="138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103" y="5654040"/>
            <a:ext cx="68579" cy="1859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620" y="5539740"/>
            <a:ext cx="1784350" cy="1077595"/>
            <a:chOff x="7620" y="5539740"/>
            <a:chExt cx="1784350" cy="1077595"/>
          </a:xfrm>
        </p:grpSpPr>
        <p:sp>
          <p:nvSpPr>
            <p:cNvPr id="22" name="object 22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6" name="object 26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475994" y="436626"/>
            <a:ext cx="24847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Vitamin</a:t>
            </a:r>
            <a:r>
              <a:rPr dirty="0" spc="-17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418713" y="4119753"/>
            <a:ext cx="4999355" cy="2477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i="1">
                <a:solidFill>
                  <a:srgbClr val="003399"/>
                </a:solidFill>
                <a:latin typeface="Times New Roman"/>
                <a:cs typeface="Times New Roman"/>
              </a:rPr>
              <a:t>Besides</a:t>
            </a:r>
            <a:r>
              <a:rPr dirty="0" sz="3600" spc="-95" i="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i="1">
                <a:solidFill>
                  <a:srgbClr val="003399"/>
                </a:solidFill>
                <a:latin typeface="Times New Roman"/>
                <a:cs typeface="Times New Roman"/>
              </a:rPr>
              <a:t>that…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650">
              <a:latin typeface="Times New Roman"/>
              <a:cs typeface="Times New Roman"/>
            </a:endParaRPr>
          </a:p>
          <a:p>
            <a:pPr marL="1916430" indent="-345440">
              <a:lnSpc>
                <a:spcPct val="100000"/>
              </a:lnSpc>
              <a:buChar char="•"/>
              <a:tabLst>
                <a:tab pos="1916430" algn="l"/>
                <a:tab pos="1917064" algn="l"/>
              </a:tabLst>
            </a:pPr>
            <a:r>
              <a:rPr dirty="0" sz="3200">
                <a:latin typeface="Comic Sans MS"/>
                <a:cs typeface="Comic Sans MS"/>
              </a:rPr>
              <a:t>“D”</a:t>
            </a:r>
            <a:r>
              <a:rPr dirty="0" sz="3200" spc="-4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=</a:t>
            </a:r>
            <a:r>
              <a:rPr dirty="0" sz="3200" spc="-20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natural</a:t>
            </a:r>
            <a:endParaRPr sz="3200">
              <a:latin typeface="Comic Sans MS"/>
              <a:cs typeface="Comic Sans MS"/>
            </a:endParaRPr>
          </a:p>
          <a:p>
            <a:pPr marL="1916430" indent="-345440">
              <a:lnSpc>
                <a:spcPct val="100000"/>
              </a:lnSpc>
              <a:spcBef>
                <a:spcPts val="805"/>
              </a:spcBef>
              <a:buChar char="•"/>
              <a:tabLst>
                <a:tab pos="1916430" algn="l"/>
                <a:tab pos="1917064" algn="l"/>
              </a:tabLst>
            </a:pPr>
            <a:r>
              <a:rPr dirty="0" sz="3200">
                <a:latin typeface="Comic Sans MS"/>
                <a:cs typeface="Comic Sans MS"/>
              </a:rPr>
              <a:t>“DL”</a:t>
            </a:r>
            <a:r>
              <a:rPr dirty="0" sz="3200" spc="-7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=</a:t>
            </a:r>
            <a:r>
              <a:rPr dirty="0" sz="3200" spc="-6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synthetic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9740" y="1549349"/>
            <a:ext cx="7447915" cy="22123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99500"/>
              </a:lnSpc>
              <a:spcBef>
                <a:spcPts val="114"/>
              </a:spcBef>
            </a:pP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Sunflower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seeds</a:t>
            </a:r>
            <a:r>
              <a:rPr dirty="0" sz="2400" spc="62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15">
                <a:solidFill>
                  <a:srgbClr val="756D23"/>
                </a:solidFill>
                <a:latin typeface="Segoe UI"/>
                <a:cs typeface="Segoe UI"/>
              </a:rPr>
              <a:t>are</a:t>
            </a:r>
            <a:r>
              <a:rPr dirty="0" sz="2400" spc="61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the</a:t>
            </a:r>
            <a:r>
              <a:rPr dirty="0" sz="2400" spc="62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best</a:t>
            </a:r>
            <a:r>
              <a:rPr dirty="0" sz="2400" spc="620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whole</a:t>
            </a:r>
            <a:r>
              <a:rPr dirty="0" sz="2400" spc="62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food</a:t>
            </a:r>
            <a:r>
              <a:rPr dirty="0" sz="2400" spc="63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756D23"/>
                </a:solidFill>
                <a:latin typeface="Segoe UI"/>
                <a:cs typeface="Segoe UI"/>
              </a:rPr>
              <a:t>source  </a:t>
            </a:r>
            <a:r>
              <a:rPr dirty="0" sz="2400" spc="-40">
                <a:solidFill>
                  <a:srgbClr val="756D23"/>
                </a:solidFill>
                <a:latin typeface="Segoe UI"/>
                <a:cs typeface="Segoe UI"/>
              </a:rPr>
              <a:t>of </a:t>
            </a:r>
            <a:r>
              <a:rPr dirty="0" sz="2400" spc="-650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vitamin</a:t>
            </a:r>
            <a:r>
              <a:rPr dirty="0" sz="2400" spc="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E,</a:t>
            </a:r>
            <a:r>
              <a:rPr dirty="0" sz="2400" spc="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an</a:t>
            </a:r>
            <a:r>
              <a:rPr dirty="0" sz="2400" spc="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antioxidant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5">
                <a:solidFill>
                  <a:srgbClr val="756D23"/>
                </a:solidFill>
                <a:latin typeface="Segoe UI"/>
                <a:cs typeface="Segoe UI"/>
              </a:rPr>
              <a:t>important</a:t>
            </a:r>
            <a:r>
              <a:rPr dirty="0" sz="2400" spc="10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15">
                <a:solidFill>
                  <a:srgbClr val="756D23"/>
                </a:solidFill>
                <a:latin typeface="Segoe UI"/>
                <a:cs typeface="Segoe UI"/>
              </a:rPr>
              <a:t>to</a:t>
            </a:r>
            <a:r>
              <a:rPr dirty="0" sz="2400" spc="630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health, </a:t>
            </a:r>
            <a:r>
              <a:rPr dirty="0" sz="2400" spc="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according to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the </a:t>
            </a:r>
            <a:r>
              <a:rPr dirty="0" sz="2400" spc="-10">
                <a:solidFill>
                  <a:srgbClr val="756D23"/>
                </a:solidFill>
                <a:latin typeface="Segoe UI"/>
                <a:cs typeface="Segoe UI"/>
              </a:rPr>
              <a:t>USDA </a:t>
            </a: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Nutrient Database.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One </a:t>
            </a: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ounce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30">
                <a:solidFill>
                  <a:srgbClr val="756D23"/>
                </a:solidFill>
                <a:latin typeface="Segoe UI"/>
                <a:cs typeface="Segoe UI"/>
              </a:rPr>
              <a:t>of</a:t>
            </a:r>
            <a:r>
              <a:rPr dirty="0" sz="2400" spc="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756D23"/>
                </a:solidFill>
                <a:latin typeface="Segoe UI"/>
                <a:cs typeface="Segoe UI"/>
              </a:rPr>
              <a:t>oil-roasted</a:t>
            </a:r>
            <a:r>
              <a:rPr dirty="0" sz="2400" spc="60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sunflower</a:t>
            </a:r>
            <a:r>
              <a:rPr dirty="0" sz="2400" spc="630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seeds</a:t>
            </a:r>
            <a:r>
              <a:rPr dirty="0" sz="2400" spc="610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provides</a:t>
            </a:r>
            <a:r>
              <a:rPr dirty="0" sz="2400" spc="61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a</a:t>
            </a:r>
            <a:r>
              <a:rPr dirty="0" sz="2400" spc="61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whopping </a:t>
            </a:r>
            <a:r>
              <a:rPr dirty="0" sz="2400" spc="-650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76%</a:t>
            </a:r>
            <a:r>
              <a:rPr dirty="0" sz="2400" spc="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30">
                <a:solidFill>
                  <a:srgbClr val="756D23"/>
                </a:solidFill>
                <a:latin typeface="Segoe UI"/>
                <a:cs typeface="Segoe UI"/>
              </a:rPr>
              <a:t>of</a:t>
            </a:r>
            <a:r>
              <a:rPr dirty="0" sz="2400" spc="-2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the</a:t>
            </a:r>
            <a:r>
              <a:rPr dirty="0" sz="2400" spc="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756D23"/>
                </a:solidFill>
                <a:latin typeface="Segoe UI"/>
                <a:cs typeface="Segoe UI"/>
              </a:rPr>
              <a:t>Recommended</a:t>
            </a: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10">
                <a:solidFill>
                  <a:srgbClr val="756D23"/>
                </a:solidFill>
                <a:latin typeface="Segoe UI"/>
                <a:cs typeface="Segoe UI"/>
              </a:rPr>
              <a:t>Dietary</a:t>
            </a:r>
            <a:r>
              <a:rPr dirty="0" sz="2400" spc="1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Allowance</a:t>
            </a:r>
            <a:r>
              <a:rPr dirty="0" sz="2400" spc="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for </a:t>
            </a:r>
            <a:r>
              <a:rPr dirty="0" sz="2400" spc="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756D23"/>
                </a:solidFill>
                <a:latin typeface="Segoe UI"/>
                <a:cs typeface="Segoe UI"/>
              </a:rPr>
              <a:t>vitamin</a:t>
            </a:r>
            <a:r>
              <a:rPr dirty="0" sz="2400" spc="15">
                <a:solidFill>
                  <a:srgbClr val="756D23"/>
                </a:solidFill>
                <a:latin typeface="Segoe UI"/>
                <a:cs typeface="Segoe UI"/>
              </a:rPr>
              <a:t> </a:t>
            </a:r>
            <a:r>
              <a:rPr dirty="0" sz="2400" spc="-5">
                <a:solidFill>
                  <a:srgbClr val="756D23"/>
                </a:solidFill>
                <a:latin typeface="Segoe UI"/>
                <a:cs typeface="Segoe UI"/>
              </a:rPr>
              <a:t>E.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4124"/>
              <a:ext cx="1729739" cy="1029969"/>
            </a:xfrm>
            <a:custGeom>
              <a:avLst/>
              <a:gdLst/>
              <a:ahLst/>
              <a:cxnLst/>
              <a:rect l="l" t="t" r="r" b="b"/>
              <a:pathLst>
                <a:path w="1729739" h="1029970">
                  <a:moveTo>
                    <a:pt x="1729486" y="160997"/>
                  </a:moveTo>
                  <a:lnTo>
                    <a:pt x="1667510" y="79286"/>
                  </a:lnTo>
                  <a:lnTo>
                    <a:pt x="1013663" y="167347"/>
                  </a:lnTo>
                  <a:lnTo>
                    <a:pt x="968387" y="25323"/>
                  </a:lnTo>
                  <a:lnTo>
                    <a:pt x="861936" y="0"/>
                  </a:lnTo>
                  <a:lnTo>
                    <a:pt x="761047" y="22225"/>
                  </a:lnTo>
                  <a:lnTo>
                    <a:pt x="705434" y="84048"/>
                  </a:lnTo>
                  <a:lnTo>
                    <a:pt x="744347" y="226060"/>
                  </a:lnTo>
                  <a:lnTo>
                    <a:pt x="524306" y="349846"/>
                  </a:lnTo>
                  <a:lnTo>
                    <a:pt x="780897" y="375234"/>
                  </a:lnTo>
                  <a:lnTo>
                    <a:pt x="883373" y="705319"/>
                  </a:lnTo>
                  <a:lnTo>
                    <a:pt x="112014" y="372059"/>
                  </a:lnTo>
                  <a:lnTo>
                    <a:pt x="36537" y="403796"/>
                  </a:lnTo>
                  <a:lnTo>
                    <a:pt x="0" y="504571"/>
                  </a:lnTo>
                  <a:lnTo>
                    <a:pt x="43688" y="618045"/>
                  </a:lnTo>
                  <a:lnTo>
                    <a:pt x="904824" y="1021905"/>
                  </a:lnTo>
                  <a:lnTo>
                    <a:pt x="1094701" y="996518"/>
                  </a:lnTo>
                  <a:lnTo>
                    <a:pt x="1247267" y="1029843"/>
                  </a:lnTo>
                  <a:lnTo>
                    <a:pt x="1260729" y="999693"/>
                  </a:lnTo>
                  <a:lnTo>
                    <a:pt x="1257300" y="996518"/>
                  </a:lnTo>
                  <a:lnTo>
                    <a:pt x="1128052" y="877493"/>
                  </a:lnTo>
                  <a:lnTo>
                    <a:pt x="1103668" y="705319"/>
                  </a:lnTo>
                  <a:lnTo>
                    <a:pt x="1057351" y="378409"/>
                  </a:lnTo>
                  <a:lnTo>
                    <a:pt x="1699260" y="261772"/>
                  </a:lnTo>
                  <a:lnTo>
                    <a:pt x="1727581" y="167347"/>
                  </a:lnTo>
                  <a:lnTo>
                    <a:pt x="1729486" y="16099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23059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004" y="5990844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4215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50164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" y="6566914"/>
              <a:ext cx="181356" cy="219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9" y="5693664"/>
              <a:ext cx="248411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4103" y="5654040"/>
              <a:ext cx="68579" cy="18592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2" name="object 22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82574" y="378333"/>
            <a:ext cx="631761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95" b="1" i="1">
                <a:solidFill>
                  <a:srgbClr val="003399"/>
                </a:solidFill>
                <a:latin typeface="Comic Sans MS"/>
                <a:cs typeface="Comic Sans MS"/>
              </a:rPr>
              <a:t>International</a:t>
            </a:r>
            <a:r>
              <a:rPr dirty="0" sz="4200" spc="-195" b="1" i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4200" spc="-80" b="1" i="1">
                <a:solidFill>
                  <a:srgbClr val="003399"/>
                </a:solidFill>
                <a:latin typeface="Comic Sans MS"/>
                <a:cs typeface="Comic Sans MS"/>
              </a:rPr>
              <a:t>unity</a:t>
            </a:r>
            <a:r>
              <a:rPr dirty="0" sz="4200" spc="-229" b="1" i="1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4200" spc="-95" b="1" i="1">
                <a:solidFill>
                  <a:srgbClr val="003399"/>
                </a:solidFill>
                <a:latin typeface="Comic Sans MS"/>
                <a:cs typeface="Comic Sans MS"/>
              </a:rPr>
              <a:t>(I.U.)</a:t>
            </a:r>
            <a:endParaRPr sz="42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4235" y="1784680"/>
            <a:ext cx="7491095" cy="2945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ts val="23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Comic Sans MS"/>
                <a:cs typeface="Comic Sans MS"/>
              </a:rPr>
              <a:t>Vitamin</a:t>
            </a:r>
            <a:r>
              <a:rPr dirty="0" sz="2000" spc="-75" b="1">
                <a:latin typeface="Comic Sans MS"/>
                <a:cs typeface="Comic Sans MS"/>
              </a:rPr>
              <a:t> </a:t>
            </a:r>
            <a:r>
              <a:rPr dirty="0" sz="2000" b="1">
                <a:latin typeface="Comic Sans MS"/>
                <a:cs typeface="Comic Sans MS"/>
              </a:rPr>
              <a:t>A</a:t>
            </a:r>
            <a:r>
              <a:rPr dirty="0" sz="2000">
                <a:latin typeface="Comic Sans MS"/>
                <a:cs typeface="Comic Sans MS"/>
              </a:rPr>
              <a:t>:</a:t>
            </a:r>
            <a:r>
              <a:rPr dirty="0" sz="2000" spc="-1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1</a:t>
            </a:r>
            <a:r>
              <a:rPr dirty="0" sz="2000" spc="-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IU</a:t>
            </a:r>
            <a:r>
              <a:rPr dirty="0" sz="2000" spc="-20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is the</a:t>
            </a:r>
            <a:r>
              <a:rPr dirty="0" sz="2000" spc="-35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biological</a:t>
            </a:r>
            <a:r>
              <a:rPr dirty="0" sz="2000" spc="-6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equivalent</a:t>
            </a:r>
            <a:r>
              <a:rPr dirty="0" sz="2000" spc="1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of</a:t>
            </a:r>
            <a:r>
              <a:rPr dirty="0" sz="2000" spc="-25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0.3</a:t>
            </a:r>
            <a:r>
              <a:rPr dirty="0" sz="2000" spc="15">
                <a:latin typeface="Comic Sans MS"/>
                <a:cs typeface="Comic Sans MS"/>
              </a:rPr>
              <a:t> </a:t>
            </a:r>
            <a:r>
              <a:rPr dirty="0" sz="2000" spc="-15">
                <a:latin typeface="Symbol"/>
                <a:cs typeface="Symbol"/>
              </a:rPr>
              <a:t></a:t>
            </a:r>
            <a:r>
              <a:rPr dirty="0" sz="2000" spc="-15">
                <a:latin typeface="Comic Sans MS"/>
                <a:cs typeface="Comic Sans MS"/>
              </a:rPr>
              <a:t>g</a:t>
            </a:r>
            <a:r>
              <a:rPr dirty="0" sz="2000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retinol,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ts val="2300"/>
              </a:lnSpc>
            </a:pPr>
            <a:r>
              <a:rPr dirty="0" sz="2000">
                <a:latin typeface="Comic Sans MS"/>
                <a:cs typeface="Comic Sans MS"/>
              </a:rPr>
              <a:t>or</a:t>
            </a:r>
            <a:r>
              <a:rPr dirty="0" sz="2000" spc="-30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of</a:t>
            </a:r>
            <a:r>
              <a:rPr dirty="0" sz="2000" spc="-40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0.6</a:t>
            </a:r>
            <a:r>
              <a:rPr dirty="0" sz="2000" spc="-35">
                <a:latin typeface="Comic Sans MS"/>
                <a:cs typeface="Comic Sans MS"/>
              </a:rPr>
              <a:t> </a:t>
            </a:r>
            <a:r>
              <a:rPr dirty="0" sz="2000" spc="-15">
                <a:latin typeface="Symbol"/>
                <a:cs typeface="Symbol"/>
              </a:rPr>
              <a:t></a:t>
            </a:r>
            <a:r>
              <a:rPr dirty="0" sz="2000" spc="-15">
                <a:latin typeface="Comic Sans MS"/>
                <a:cs typeface="Comic Sans MS"/>
              </a:rPr>
              <a:t>g</a:t>
            </a:r>
            <a:r>
              <a:rPr dirty="0" sz="2000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beta-carotene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Comic Sans MS"/>
                <a:cs typeface="Comic Sans MS"/>
              </a:rPr>
              <a:t>Vitamin</a:t>
            </a:r>
            <a:r>
              <a:rPr dirty="0" sz="2000" spc="-65" b="1">
                <a:latin typeface="Comic Sans MS"/>
                <a:cs typeface="Comic Sans MS"/>
              </a:rPr>
              <a:t> </a:t>
            </a:r>
            <a:r>
              <a:rPr dirty="0" sz="2000" spc="-5" b="1">
                <a:latin typeface="Comic Sans MS"/>
                <a:cs typeface="Comic Sans MS"/>
              </a:rPr>
              <a:t>C</a:t>
            </a:r>
            <a:r>
              <a:rPr dirty="0" sz="2000" spc="-5">
                <a:latin typeface="Comic Sans MS"/>
                <a:cs typeface="Comic Sans MS"/>
              </a:rPr>
              <a:t>:</a:t>
            </a:r>
            <a:r>
              <a:rPr dirty="0" sz="2000" spc="-1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1</a:t>
            </a:r>
            <a:r>
              <a:rPr dirty="0" sz="2000" spc="-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IU</a:t>
            </a:r>
            <a:r>
              <a:rPr dirty="0" sz="2000" spc="-25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is</a:t>
            </a:r>
            <a:r>
              <a:rPr dirty="0" sz="2000" spc="-20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50</a:t>
            </a:r>
            <a:r>
              <a:rPr dirty="0" sz="2000" spc="10">
                <a:latin typeface="Comic Sans MS"/>
                <a:cs typeface="Comic Sans MS"/>
              </a:rPr>
              <a:t> </a:t>
            </a:r>
            <a:r>
              <a:rPr dirty="0" sz="2000" spc="-15">
                <a:latin typeface="Symbol"/>
                <a:cs typeface="Symbol"/>
              </a:rPr>
              <a:t></a:t>
            </a:r>
            <a:r>
              <a:rPr dirty="0" sz="2000" spc="-15">
                <a:latin typeface="Comic Sans MS"/>
                <a:cs typeface="Comic Sans MS"/>
              </a:rPr>
              <a:t>g</a:t>
            </a:r>
            <a:r>
              <a:rPr dirty="0" sz="2000" spc="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L-ascorbic</a:t>
            </a:r>
            <a:r>
              <a:rPr dirty="0" sz="2000" spc="-55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acid</a:t>
            </a:r>
            <a:endParaRPr sz="2000">
              <a:latin typeface="Comic Sans MS"/>
              <a:cs typeface="Comic Sans MS"/>
            </a:endParaRPr>
          </a:p>
          <a:p>
            <a:pPr marL="355600" marR="636270" indent="-342900">
              <a:lnSpc>
                <a:spcPts val="2200"/>
              </a:lnSpc>
              <a:spcBef>
                <a:spcPts val="244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Comic Sans MS"/>
                <a:cs typeface="Comic Sans MS"/>
              </a:rPr>
              <a:t>Vitamin</a:t>
            </a:r>
            <a:r>
              <a:rPr dirty="0" sz="2000" spc="-60" b="1">
                <a:latin typeface="Comic Sans MS"/>
                <a:cs typeface="Comic Sans MS"/>
              </a:rPr>
              <a:t> </a:t>
            </a:r>
            <a:r>
              <a:rPr dirty="0" sz="2000" b="1">
                <a:latin typeface="Comic Sans MS"/>
                <a:cs typeface="Comic Sans MS"/>
              </a:rPr>
              <a:t>D</a:t>
            </a:r>
            <a:r>
              <a:rPr dirty="0" sz="2000">
                <a:latin typeface="Comic Sans MS"/>
                <a:cs typeface="Comic Sans MS"/>
              </a:rPr>
              <a:t>:</a:t>
            </a:r>
            <a:r>
              <a:rPr dirty="0" sz="2000" spc="-3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1 IU</a:t>
            </a:r>
            <a:r>
              <a:rPr dirty="0" sz="2000" spc="-15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is</a:t>
            </a:r>
            <a:r>
              <a:rPr dirty="0" sz="2000" spc="5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the</a:t>
            </a:r>
            <a:r>
              <a:rPr dirty="0" sz="2000" spc="-30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biological</a:t>
            </a:r>
            <a:r>
              <a:rPr dirty="0" sz="2000" spc="-75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equivalent</a:t>
            </a:r>
            <a:r>
              <a:rPr dirty="0" sz="2000" spc="3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of</a:t>
            </a:r>
            <a:r>
              <a:rPr dirty="0" sz="2000" spc="-25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0.025</a:t>
            </a:r>
            <a:r>
              <a:rPr dirty="0" sz="2000" spc="5">
                <a:latin typeface="Comic Sans MS"/>
                <a:cs typeface="Comic Sans MS"/>
              </a:rPr>
              <a:t> </a:t>
            </a:r>
            <a:r>
              <a:rPr dirty="0" sz="2000" spc="-15">
                <a:latin typeface="Symbol"/>
                <a:cs typeface="Symbol"/>
              </a:rPr>
              <a:t></a:t>
            </a:r>
            <a:r>
              <a:rPr dirty="0" sz="2000" spc="-15">
                <a:latin typeface="Comic Sans MS"/>
                <a:cs typeface="Comic Sans MS"/>
              </a:rPr>
              <a:t>g </a:t>
            </a:r>
            <a:r>
              <a:rPr dirty="0" sz="2000" spc="-580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cholecalciferol</a:t>
            </a:r>
            <a:r>
              <a:rPr dirty="0" sz="2000" spc="-5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or</a:t>
            </a:r>
            <a:r>
              <a:rPr dirty="0" sz="2000" spc="-15">
                <a:latin typeface="Comic Sans MS"/>
                <a:cs typeface="Comic Sans MS"/>
              </a:rPr>
              <a:t> </a:t>
            </a:r>
            <a:r>
              <a:rPr dirty="0" sz="2000" spc="-10">
                <a:latin typeface="Comic Sans MS"/>
                <a:cs typeface="Comic Sans MS"/>
              </a:rPr>
              <a:t>ergocalciferol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ts val="2300"/>
              </a:lnSpc>
              <a:spcBef>
                <a:spcPts val="215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Comic Sans MS"/>
                <a:cs typeface="Comic Sans MS"/>
              </a:rPr>
              <a:t>Vitamin</a:t>
            </a:r>
            <a:r>
              <a:rPr dirty="0" sz="2000" spc="-60" b="1">
                <a:latin typeface="Comic Sans MS"/>
                <a:cs typeface="Comic Sans MS"/>
              </a:rPr>
              <a:t> </a:t>
            </a:r>
            <a:r>
              <a:rPr dirty="0" sz="2000" spc="-5" b="1">
                <a:latin typeface="Comic Sans MS"/>
                <a:cs typeface="Comic Sans MS"/>
              </a:rPr>
              <a:t>E</a:t>
            </a:r>
            <a:r>
              <a:rPr dirty="0" sz="2000" spc="-5">
                <a:latin typeface="Comic Sans MS"/>
                <a:cs typeface="Comic Sans MS"/>
              </a:rPr>
              <a:t>:</a:t>
            </a:r>
            <a:r>
              <a:rPr dirty="0" sz="2000">
                <a:latin typeface="Comic Sans MS"/>
                <a:cs typeface="Comic Sans MS"/>
              </a:rPr>
              <a:t> 1 IU</a:t>
            </a:r>
            <a:r>
              <a:rPr dirty="0" sz="2000" spc="-1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is</a:t>
            </a:r>
            <a:r>
              <a:rPr dirty="0" sz="2000" spc="-15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the</a:t>
            </a:r>
            <a:r>
              <a:rPr dirty="0" sz="2000" spc="-30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biological</a:t>
            </a:r>
            <a:r>
              <a:rPr dirty="0" sz="2000" spc="-40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equivalent</a:t>
            </a:r>
            <a:r>
              <a:rPr dirty="0" sz="2000" spc="-40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of</a:t>
            </a:r>
            <a:r>
              <a:rPr dirty="0" sz="2000" spc="-25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about</a:t>
            </a:r>
            <a:r>
              <a:rPr dirty="0" sz="2000" spc="-30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0.67</a:t>
            </a:r>
            <a:r>
              <a:rPr dirty="0" sz="2000" spc="-30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mg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ts val="2300"/>
              </a:lnSpc>
            </a:pPr>
            <a:r>
              <a:rPr dirty="0" sz="2000" spc="-5">
                <a:latin typeface="Comic Sans MS"/>
                <a:cs typeface="Comic Sans MS"/>
              </a:rPr>
              <a:t>D-alpha-tocopherol,</a:t>
            </a:r>
            <a:r>
              <a:rPr dirty="0" sz="2000" spc="-90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or</a:t>
            </a:r>
            <a:r>
              <a:rPr dirty="0" sz="2000" spc="20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0.9</a:t>
            </a:r>
            <a:r>
              <a:rPr dirty="0" sz="2000" spc="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mg</a:t>
            </a:r>
            <a:r>
              <a:rPr dirty="0" sz="2000" spc="20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of </a:t>
            </a:r>
            <a:r>
              <a:rPr dirty="0" sz="2000" spc="-10">
                <a:latin typeface="Comic Sans MS"/>
                <a:cs typeface="Comic Sans MS"/>
              </a:rPr>
              <a:t>DL-alpha-tocopherol.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492" y="990600"/>
            <a:ext cx="8543925" cy="1033780"/>
            <a:chOff x="126492" y="990600"/>
            <a:chExt cx="8543925" cy="1033780"/>
          </a:xfrm>
        </p:grpSpPr>
        <p:sp>
          <p:nvSpPr>
            <p:cNvPr id="3" name="object 3"/>
            <p:cNvSpPr/>
            <p:nvPr/>
          </p:nvSpPr>
          <p:spPr>
            <a:xfrm>
              <a:off x="417576" y="1098803"/>
              <a:ext cx="382270" cy="475615"/>
            </a:xfrm>
            <a:custGeom>
              <a:avLst/>
              <a:gdLst/>
              <a:ahLst/>
              <a:cxnLst/>
              <a:rect l="l" t="t" r="r" b="b"/>
              <a:pathLst>
                <a:path w="382270" h="475615">
                  <a:moveTo>
                    <a:pt x="382206" y="0"/>
                  </a:moveTo>
                  <a:lnTo>
                    <a:pt x="0" y="0"/>
                  </a:lnTo>
                  <a:lnTo>
                    <a:pt x="0" y="422148"/>
                  </a:lnTo>
                  <a:lnTo>
                    <a:pt x="0" y="475107"/>
                  </a:lnTo>
                  <a:lnTo>
                    <a:pt x="382206" y="475107"/>
                  </a:lnTo>
                  <a:lnTo>
                    <a:pt x="382206" y="422148"/>
                  </a:lnTo>
                  <a:lnTo>
                    <a:pt x="382206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098804"/>
              <a:ext cx="329184" cy="4739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019" y="1520951"/>
              <a:ext cx="370205" cy="475615"/>
            </a:xfrm>
            <a:custGeom>
              <a:avLst/>
              <a:gdLst/>
              <a:ahLst/>
              <a:cxnLst/>
              <a:rect l="l" t="t" r="r" b="b"/>
              <a:pathLst>
                <a:path w="370205" h="475614">
                  <a:moveTo>
                    <a:pt x="370014" y="0"/>
                  </a:moveTo>
                  <a:lnTo>
                    <a:pt x="0" y="0"/>
                  </a:lnTo>
                  <a:lnTo>
                    <a:pt x="0" y="475107"/>
                  </a:lnTo>
                  <a:lnTo>
                    <a:pt x="370014" y="475107"/>
                  </a:lnTo>
                  <a:lnTo>
                    <a:pt x="37001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2" y="1447800"/>
              <a:ext cx="8543543" cy="5471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2000" y="990599"/>
              <a:ext cx="32384" cy="1033780"/>
            </a:xfrm>
            <a:custGeom>
              <a:avLst/>
              <a:gdLst/>
              <a:ahLst/>
              <a:cxnLst/>
              <a:rect l="l" t="t" r="r" b="b"/>
              <a:pathLst>
                <a:path w="32384" h="1033780">
                  <a:moveTo>
                    <a:pt x="32004" y="822401"/>
                  </a:moveTo>
                  <a:lnTo>
                    <a:pt x="0" y="822401"/>
                  </a:lnTo>
                  <a:lnTo>
                    <a:pt x="0" y="1033653"/>
                  </a:lnTo>
                  <a:lnTo>
                    <a:pt x="32004" y="1033653"/>
                  </a:lnTo>
                  <a:lnTo>
                    <a:pt x="32004" y="822401"/>
                  </a:lnTo>
                  <a:close/>
                </a:path>
                <a:path w="32384" h="1033780">
                  <a:moveTo>
                    <a:pt x="32004" y="0"/>
                  </a:moveTo>
                  <a:lnTo>
                    <a:pt x="0" y="0"/>
                  </a:lnTo>
                  <a:lnTo>
                    <a:pt x="0" y="790702"/>
                  </a:lnTo>
                  <a:lnTo>
                    <a:pt x="32004" y="79070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9" name="object 9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14" name="object 14"/>
            <p:cNvSpPr/>
            <p:nvPr/>
          </p:nvSpPr>
          <p:spPr>
            <a:xfrm>
              <a:off x="38100" y="5564124"/>
              <a:ext cx="1729739" cy="1029969"/>
            </a:xfrm>
            <a:custGeom>
              <a:avLst/>
              <a:gdLst/>
              <a:ahLst/>
              <a:cxnLst/>
              <a:rect l="l" t="t" r="r" b="b"/>
              <a:pathLst>
                <a:path w="1729739" h="1029970">
                  <a:moveTo>
                    <a:pt x="1729486" y="160997"/>
                  </a:moveTo>
                  <a:lnTo>
                    <a:pt x="1667510" y="79286"/>
                  </a:lnTo>
                  <a:lnTo>
                    <a:pt x="1013663" y="167347"/>
                  </a:lnTo>
                  <a:lnTo>
                    <a:pt x="968387" y="25323"/>
                  </a:lnTo>
                  <a:lnTo>
                    <a:pt x="861936" y="0"/>
                  </a:lnTo>
                  <a:lnTo>
                    <a:pt x="761047" y="22225"/>
                  </a:lnTo>
                  <a:lnTo>
                    <a:pt x="705434" y="84048"/>
                  </a:lnTo>
                  <a:lnTo>
                    <a:pt x="744347" y="226060"/>
                  </a:lnTo>
                  <a:lnTo>
                    <a:pt x="524306" y="349846"/>
                  </a:lnTo>
                  <a:lnTo>
                    <a:pt x="780897" y="375234"/>
                  </a:lnTo>
                  <a:lnTo>
                    <a:pt x="883373" y="705319"/>
                  </a:lnTo>
                  <a:lnTo>
                    <a:pt x="112014" y="372059"/>
                  </a:lnTo>
                  <a:lnTo>
                    <a:pt x="36537" y="403796"/>
                  </a:lnTo>
                  <a:lnTo>
                    <a:pt x="0" y="504571"/>
                  </a:lnTo>
                  <a:lnTo>
                    <a:pt x="43688" y="618045"/>
                  </a:lnTo>
                  <a:lnTo>
                    <a:pt x="904824" y="1021905"/>
                  </a:lnTo>
                  <a:lnTo>
                    <a:pt x="1094701" y="996518"/>
                  </a:lnTo>
                  <a:lnTo>
                    <a:pt x="1247267" y="1029843"/>
                  </a:lnTo>
                  <a:lnTo>
                    <a:pt x="1260729" y="999693"/>
                  </a:lnTo>
                  <a:lnTo>
                    <a:pt x="1257300" y="996518"/>
                  </a:lnTo>
                  <a:lnTo>
                    <a:pt x="1128052" y="877493"/>
                  </a:lnTo>
                  <a:lnTo>
                    <a:pt x="1103668" y="705319"/>
                  </a:lnTo>
                  <a:lnTo>
                    <a:pt x="1057351" y="378409"/>
                  </a:lnTo>
                  <a:lnTo>
                    <a:pt x="1699260" y="261772"/>
                  </a:lnTo>
                  <a:lnTo>
                    <a:pt x="1727581" y="167347"/>
                  </a:lnTo>
                  <a:lnTo>
                    <a:pt x="1729486" y="16099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23059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004" y="5990844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4215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50164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" y="6566914"/>
              <a:ext cx="181356" cy="2194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79" y="5693664"/>
              <a:ext cx="24841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4103" y="5654040"/>
              <a:ext cx="68579" cy="1859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191869" y="436626"/>
            <a:ext cx="25387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Vitamin</a:t>
            </a:r>
            <a:r>
              <a:rPr dirty="0" spc="-17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647946" y="613918"/>
            <a:ext cx="200215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BCC1C5"/>
                </a:solidFill>
                <a:latin typeface="Arial"/>
                <a:cs typeface="Arial"/>
              </a:rPr>
              <a:t>“Calciferol"</a:t>
            </a:r>
            <a:endParaRPr sz="3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5953" y="2024252"/>
            <a:ext cx="4810125" cy="34163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20"/>
              </a:lnSpc>
            </a:pPr>
            <a:r>
              <a:rPr dirty="0" sz="2400" spc="-5" b="1">
                <a:latin typeface="Arial"/>
                <a:cs typeface="Arial"/>
              </a:rPr>
              <a:t>Symptoms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when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vitamin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D </a:t>
            </a: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dirty="0"/>
              <a:t>Fatigue.</a:t>
            </a:r>
          </a:p>
          <a:p>
            <a:pPr marL="120014" indent="-107950">
              <a:lnSpc>
                <a:spcPct val="100000"/>
              </a:lnSpc>
              <a:spcBef>
                <a:spcPts val="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dirty="0"/>
              <a:t>Not</a:t>
            </a:r>
            <a:r>
              <a:rPr dirty="0" spc="-25"/>
              <a:t> </a:t>
            </a:r>
            <a:r>
              <a:rPr dirty="0"/>
              <a:t>sleeping</a:t>
            </a:r>
            <a:r>
              <a:rPr dirty="0" spc="-50"/>
              <a:t> </a:t>
            </a:r>
            <a:r>
              <a:rPr dirty="0" spc="5"/>
              <a:t>well.</a:t>
            </a:r>
          </a:p>
          <a:p>
            <a:pPr marL="120014" indent="-107950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dirty="0"/>
              <a:t>Bone</a:t>
            </a:r>
            <a:r>
              <a:rPr dirty="0" spc="-25"/>
              <a:t> </a:t>
            </a:r>
            <a:r>
              <a:rPr dirty="0"/>
              <a:t>pain</a:t>
            </a:r>
            <a:r>
              <a:rPr dirty="0" spc="-20"/>
              <a:t>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/>
              <a:t>achiness.</a:t>
            </a:r>
          </a:p>
          <a:p>
            <a:pPr marL="12700" marR="5080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dirty="0"/>
              <a:t>Depression</a:t>
            </a:r>
            <a:r>
              <a:rPr dirty="0" spc="-20"/>
              <a:t> </a:t>
            </a:r>
            <a:r>
              <a:rPr dirty="0"/>
              <a:t>or</a:t>
            </a:r>
            <a:r>
              <a:rPr dirty="0" spc="-30"/>
              <a:t> </a:t>
            </a:r>
            <a:r>
              <a:rPr dirty="0"/>
              <a:t>feelings</a:t>
            </a:r>
            <a:r>
              <a:rPr dirty="0" spc="-50"/>
              <a:t> </a:t>
            </a:r>
            <a:r>
              <a:rPr dirty="0"/>
              <a:t>of </a:t>
            </a:r>
            <a:r>
              <a:rPr dirty="0" spc="-655"/>
              <a:t> </a:t>
            </a:r>
            <a:r>
              <a:rPr dirty="0" spc="-5"/>
              <a:t>sadness.</a:t>
            </a:r>
          </a:p>
          <a:p>
            <a:pPr marL="120014" indent="-107950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dirty="0" spc="-5"/>
              <a:t>Hair</a:t>
            </a:r>
            <a:r>
              <a:rPr dirty="0" spc="-30"/>
              <a:t> </a:t>
            </a:r>
            <a:r>
              <a:rPr dirty="0"/>
              <a:t>loss.</a:t>
            </a:r>
          </a:p>
          <a:p>
            <a:pPr marL="120014" indent="-107950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dirty="0" spc="-5"/>
              <a:t>Muscle</a:t>
            </a:r>
            <a:r>
              <a:rPr dirty="0" spc="-25"/>
              <a:t> </a:t>
            </a:r>
            <a:r>
              <a:rPr dirty="0"/>
              <a:t>weakness.</a:t>
            </a:r>
          </a:p>
          <a:p>
            <a:pPr marL="120014" indent="-107950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dirty="0"/>
              <a:t>Loss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appetite.</a:t>
            </a:r>
          </a:p>
          <a:p>
            <a:pPr marL="120014" indent="-107950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dirty="0"/>
              <a:t>Getting</a:t>
            </a:r>
            <a:r>
              <a:rPr dirty="0" spc="-50"/>
              <a:t> </a:t>
            </a:r>
            <a:r>
              <a:rPr dirty="0"/>
              <a:t>sick</a:t>
            </a:r>
            <a:r>
              <a:rPr dirty="0" spc="-10"/>
              <a:t> </a:t>
            </a:r>
            <a:r>
              <a:rPr dirty="0"/>
              <a:t>more</a:t>
            </a:r>
            <a:r>
              <a:rPr dirty="0" spc="-5"/>
              <a:t> </a:t>
            </a:r>
            <a:r>
              <a:rPr dirty="0" spc="-30"/>
              <a:t>easily.</a:t>
            </a: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64964" y="2596895"/>
            <a:ext cx="4431792" cy="331927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067799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492" y="990600"/>
            <a:ext cx="8543925" cy="1052830"/>
            <a:chOff x="126492" y="990600"/>
            <a:chExt cx="8543925" cy="1052830"/>
          </a:xfrm>
        </p:grpSpPr>
        <p:sp>
          <p:nvSpPr>
            <p:cNvPr id="3" name="object 3"/>
            <p:cNvSpPr/>
            <p:nvPr/>
          </p:nvSpPr>
          <p:spPr>
            <a:xfrm>
              <a:off x="417576" y="1098803"/>
              <a:ext cx="382270" cy="475615"/>
            </a:xfrm>
            <a:custGeom>
              <a:avLst/>
              <a:gdLst/>
              <a:ahLst/>
              <a:cxnLst/>
              <a:rect l="l" t="t" r="r" b="b"/>
              <a:pathLst>
                <a:path w="382270" h="475615">
                  <a:moveTo>
                    <a:pt x="382206" y="0"/>
                  </a:moveTo>
                  <a:lnTo>
                    <a:pt x="0" y="0"/>
                  </a:lnTo>
                  <a:lnTo>
                    <a:pt x="0" y="422148"/>
                  </a:lnTo>
                  <a:lnTo>
                    <a:pt x="0" y="475107"/>
                  </a:lnTo>
                  <a:lnTo>
                    <a:pt x="382206" y="475107"/>
                  </a:lnTo>
                  <a:lnTo>
                    <a:pt x="382206" y="422148"/>
                  </a:lnTo>
                  <a:lnTo>
                    <a:pt x="382206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098804"/>
              <a:ext cx="329184" cy="4739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019" y="1520951"/>
              <a:ext cx="370205" cy="475615"/>
            </a:xfrm>
            <a:custGeom>
              <a:avLst/>
              <a:gdLst/>
              <a:ahLst/>
              <a:cxnLst/>
              <a:rect l="l" t="t" r="r" b="b"/>
              <a:pathLst>
                <a:path w="370205" h="475614">
                  <a:moveTo>
                    <a:pt x="370014" y="0"/>
                  </a:moveTo>
                  <a:lnTo>
                    <a:pt x="0" y="0"/>
                  </a:lnTo>
                  <a:lnTo>
                    <a:pt x="0" y="475107"/>
                  </a:lnTo>
                  <a:lnTo>
                    <a:pt x="370014" y="475107"/>
                  </a:lnTo>
                  <a:lnTo>
                    <a:pt x="37001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2" y="1447800"/>
              <a:ext cx="8543543" cy="5471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2000" y="990599"/>
              <a:ext cx="32384" cy="1052830"/>
            </a:xfrm>
            <a:custGeom>
              <a:avLst/>
              <a:gdLst/>
              <a:ahLst/>
              <a:cxnLst/>
              <a:rect l="l" t="t" r="r" b="b"/>
              <a:pathLst>
                <a:path w="32384" h="1052830">
                  <a:moveTo>
                    <a:pt x="32004" y="822401"/>
                  </a:moveTo>
                  <a:lnTo>
                    <a:pt x="0" y="822401"/>
                  </a:lnTo>
                  <a:lnTo>
                    <a:pt x="0" y="1052703"/>
                  </a:lnTo>
                  <a:lnTo>
                    <a:pt x="32004" y="1052703"/>
                  </a:lnTo>
                  <a:lnTo>
                    <a:pt x="32004" y="822401"/>
                  </a:lnTo>
                  <a:close/>
                </a:path>
                <a:path w="32384" h="1052830">
                  <a:moveTo>
                    <a:pt x="32004" y="0"/>
                  </a:moveTo>
                  <a:lnTo>
                    <a:pt x="0" y="0"/>
                  </a:lnTo>
                  <a:lnTo>
                    <a:pt x="0" y="790702"/>
                  </a:lnTo>
                  <a:lnTo>
                    <a:pt x="32004" y="79070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9" name="object 9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14" name="object 14"/>
            <p:cNvSpPr/>
            <p:nvPr/>
          </p:nvSpPr>
          <p:spPr>
            <a:xfrm>
              <a:off x="38100" y="5564124"/>
              <a:ext cx="1729739" cy="1029969"/>
            </a:xfrm>
            <a:custGeom>
              <a:avLst/>
              <a:gdLst/>
              <a:ahLst/>
              <a:cxnLst/>
              <a:rect l="l" t="t" r="r" b="b"/>
              <a:pathLst>
                <a:path w="1729739" h="1029970">
                  <a:moveTo>
                    <a:pt x="1729486" y="160997"/>
                  </a:moveTo>
                  <a:lnTo>
                    <a:pt x="1667510" y="79286"/>
                  </a:lnTo>
                  <a:lnTo>
                    <a:pt x="1013663" y="167347"/>
                  </a:lnTo>
                  <a:lnTo>
                    <a:pt x="968387" y="25323"/>
                  </a:lnTo>
                  <a:lnTo>
                    <a:pt x="861936" y="0"/>
                  </a:lnTo>
                  <a:lnTo>
                    <a:pt x="761047" y="22225"/>
                  </a:lnTo>
                  <a:lnTo>
                    <a:pt x="705434" y="84048"/>
                  </a:lnTo>
                  <a:lnTo>
                    <a:pt x="744347" y="226060"/>
                  </a:lnTo>
                  <a:lnTo>
                    <a:pt x="524306" y="349846"/>
                  </a:lnTo>
                  <a:lnTo>
                    <a:pt x="780897" y="375234"/>
                  </a:lnTo>
                  <a:lnTo>
                    <a:pt x="883373" y="705319"/>
                  </a:lnTo>
                  <a:lnTo>
                    <a:pt x="112014" y="372059"/>
                  </a:lnTo>
                  <a:lnTo>
                    <a:pt x="36537" y="403796"/>
                  </a:lnTo>
                  <a:lnTo>
                    <a:pt x="0" y="504571"/>
                  </a:lnTo>
                  <a:lnTo>
                    <a:pt x="43688" y="618045"/>
                  </a:lnTo>
                  <a:lnTo>
                    <a:pt x="904824" y="1021905"/>
                  </a:lnTo>
                  <a:lnTo>
                    <a:pt x="1094701" y="996518"/>
                  </a:lnTo>
                  <a:lnTo>
                    <a:pt x="1247267" y="1029843"/>
                  </a:lnTo>
                  <a:lnTo>
                    <a:pt x="1260729" y="999693"/>
                  </a:lnTo>
                  <a:lnTo>
                    <a:pt x="1257300" y="996518"/>
                  </a:lnTo>
                  <a:lnTo>
                    <a:pt x="1128052" y="877493"/>
                  </a:lnTo>
                  <a:lnTo>
                    <a:pt x="1103668" y="705319"/>
                  </a:lnTo>
                  <a:lnTo>
                    <a:pt x="1057351" y="378409"/>
                  </a:lnTo>
                  <a:lnTo>
                    <a:pt x="1699260" y="261772"/>
                  </a:lnTo>
                  <a:lnTo>
                    <a:pt x="1727581" y="167347"/>
                  </a:lnTo>
                  <a:lnTo>
                    <a:pt x="1729486" y="16099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23059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004" y="5990844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4215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50164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" y="6566914"/>
              <a:ext cx="181356" cy="2194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79" y="5693664"/>
              <a:ext cx="24841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4103" y="5654040"/>
              <a:ext cx="68579" cy="1859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8" name="object 28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475994" y="436626"/>
            <a:ext cx="247713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Vitamin</a:t>
            </a:r>
            <a:r>
              <a:rPr dirty="0" spc="-17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00000"/>
                </a:solidFill>
                <a:latin typeface="Comic Sans MS"/>
                <a:cs typeface="Comic Sans MS"/>
              </a:rPr>
              <a:t>K</a:t>
            </a: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50364" y="2819400"/>
            <a:ext cx="5943599" cy="373532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092" y="2123313"/>
            <a:ext cx="8025130" cy="294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Vitamin </a:t>
            </a:r>
            <a:r>
              <a:rPr dirty="0" sz="2400" spc="-5" b="1">
                <a:latin typeface="Arial"/>
                <a:cs typeface="Arial"/>
              </a:rPr>
              <a:t>K </a:t>
            </a:r>
            <a:r>
              <a:rPr dirty="0" sz="2400" b="1">
                <a:latin typeface="Arial"/>
                <a:cs typeface="Arial"/>
              </a:rPr>
              <a:t>is </a:t>
            </a:r>
            <a:r>
              <a:rPr dirty="0" sz="2400" spc="-5" b="1">
                <a:latin typeface="Arial"/>
                <a:cs typeface="Arial"/>
              </a:rPr>
              <a:t>a family </a:t>
            </a:r>
            <a:r>
              <a:rPr dirty="0" sz="2400" spc="-10" b="1">
                <a:latin typeface="Arial"/>
                <a:cs typeface="Arial"/>
              </a:rPr>
              <a:t>of </a:t>
            </a:r>
            <a:r>
              <a:rPr dirty="0" sz="2400" spc="-5" b="1">
                <a:latin typeface="Arial"/>
                <a:cs typeface="Arial"/>
              </a:rPr>
              <a:t>structurally similar, fat-soluble </a:t>
            </a:r>
            <a:r>
              <a:rPr dirty="0" sz="2400" b="1">
                <a:latin typeface="Arial"/>
                <a:cs typeface="Arial"/>
              </a:rPr>
              <a:t> vitamers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found</a:t>
            </a:r>
            <a:r>
              <a:rPr dirty="0" sz="2400" b="1">
                <a:latin typeface="Arial"/>
                <a:cs typeface="Arial"/>
              </a:rPr>
              <a:t> in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foods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and</a:t>
            </a:r>
            <a:r>
              <a:rPr dirty="0" sz="2400" spc="-5" b="1">
                <a:latin typeface="Arial"/>
                <a:cs typeface="Arial"/>
              </a:rPr>
              <a:t> marketed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as</a:t>
            </a:r>
            <a:r>
              <a:rPr dirty="0" sz="2400" b="1">
                <a:latin typeface="Arial"/>
                <a:cs typeface="Arial"/>
              </a:rPr>
              <a:t> dietary 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supplements.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Arial"/>
              <a:cs typeface="Arial"/>
            </a:endParaRPr>
          </a:p>
          <a:p>
            <a:pPr algn="just" marL="12700" marR="5080">
              <a:lnSpc>
                <a:spcPct val="99500"/>
              </a:lnSpc>
            </a:pPr>
            <a:r>
              <a:rPr dirty="0" sz="2400" spc="-5" b="1">
                <a:latin typeface="Arial"/>
                <a:cs typeface="Arial"/>
              </a:rPr>
              <a:t>The human body </a:t>
            </a:r>
            <a:r>
              <a:rPr dirty="0" sz="2400" b="1">
                <a:latin typeface="Arial"/>
                <a:cs typeface="Arial"/>
              </a:rPr>
              <a:t>requires </a:t>
            </a:r>
            <a:r>
              <a:rPr dirty="0" sz="2400" spc="-5" b="1">
                <a:latin typeface="Arial"/>
                <a:cs typeface="Arial"/>
              </a:rPr>
              <a:t>vitamin K </a:t>
            </a:r>
            <a:r>
              <a:rPr dirty="0" sz="2400" b="1">
                <a:latin typeface="Arial"/>
                <a:cs typeface="Arial"/>
              </a:rPr>
              <a:t>for </a:t>
            </a:r>
            <a:r>
              <a:rPr dirty="0" sz="2400" spc="-5" b="1">
                <a:latin typeface="Arial"/>
                <a:cs typeface="Arial"/>
              </a:rPr>
              <a:t>post-synthesis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modification of certain proteins </a:t>
            </a:r>
            <a:r>
              <a:rPr dirty="0" sz="2400" b="1">
                <a:latin typeface="Arial"/>
                <a:cs typeface="Arial"/>
              </a:rPr>
              <a:t>that </a:t>
            </a:r>
            <a:r>
              <a:rPr dirty="0" sz="2400" spc="-5" b="1">
                <a:latin typeface="Arial"/>
                <a:cs typeface="Arial"/>
              </a:rPr>
              <a:t>are </a:t>
            </a:r>
            <a:r>
              <a:rPr dirty="0" sz="2400" b="1">
                <a:latin typeface="Arial"/>
                <a:cs typeface="Arial"/>
              </a:rPr>
              <a:t>required for 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blood </a:t>
            </a:r>
            <a:r>
              <a:rPr dirty="0" sz="2400" spc="-5" b="1">
                <a:latin typeface="Arial"/>
                <a:cs typeface="Arial"/>
              </a:rPr>
              <a:t>coagulation </a:t>
            </a:r>
            <a:r>
              <a:rPr dirty="0" sz="2400" spc="-10" b="1">
                <a:latin typeface="Arial"/>
                <a:cs typeface="Arial"/>
              </a:rPr>
              <a:t>or </a:t>
            </a:r>
            <a:r>
              <a:rPr dirty="0" sz="2400" spc="-5" b="1">
                <a:latin typeface="Arial"/>
                <a:cs typeface="Arial"/>
              </a:rPr>
              <a:t>for controlling binding </a:t>
            </a:r>
            <a:r>
              <a:rPr dirty="0" sz="2400" spc="-10" b="1">
                <a:latin typeface="Arial"/>
                <a:cs typeface="Arial"/>
              </a:rPr>
              <a:t>of </a:t>
            </a:r>
            <a:r>
              <a:rPr dirty="0" sz="2400" b="1">
                <a:latin typeface="Arial"/>
                <a:cs typeface="Arial"/>
              </a:rPr>
              <a:t>calcium </a:t>
            </a:r>
            <a:r>
              <a:rPr dirty="0" sz="2400" spc="-6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bones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and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other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tissues.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" y="5033770"/>
            <a:ext cx="3025140" cy="182422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2964" y="39623"/>
            <a:ext cx="1231265" cy="2115185"/>
            <a:chOff x="7712964" y="39623"/>
            <a:chExt cx="1231265" cy="2115185"/>
          </a:xfrm>
        </p:grpSpPr>
        <p:sp>
          <p:nvSpPr>
            <p:cNvPr id="3" name="object 3"/>
            <p:cNvSpPr/>
            <p:nvPr/>
          </p:nvSpPr>
          <p:spPr>
            <a:xfrm>
              <a:off x="7813548" y="111251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8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1105912" y="1869313"/>
                  </a:moveTo>
                  <a:lnTo>
                    <a:pt x="1061085" y="1869313"/>
                  </a:lnTo>
                  <a:lnTo>
                    <a:pt x="1113027" y="2031618"/>
                  </a:lnTo>
                  <a:lnTo>
                    <a:pt x="1097661" y="2085721"/>
                  </a:lnTo>
                  <a:lnTo>
                    <a:pt x="1169924" y="2087752"/>
                  </a:lnTo>
                  <a:lnTo>
                    <a:pt x="1105912" y="1869313"/>
                  </a:lnTo>
                  <a:close/>
                </a:path>
                <a:path w="1170304" h="2087880">
                  <a:moveTo>
                    <a:pt x="1113157" y="1740408"/>
                  </a:moveTo>
                  <a:lnTo>
                    <a:pt x="1041526" y="1740408"/>
                  </a:lnTo>
                  <a:lnTo>
                    <a:pt x="979804" y="1790191"/>
                  </a:lnTo>
                  <a:lnTo>
                    <a:pt x="1030351" y="1828418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05912" y="1869313"/>
                  </a:lnTo>
                  <a:lnTo>
                    <a:pt x="1098803" y="1845055"/>
                  </a:lnTo>
                  <a:lnTo>
                    <a:pt x="1113157" y="1740408"/>
                  </a:lnTo>
                  <a:close/>
                </a:path>
                <a:path w="1170304" h="2087880">
                  <a:moveTo>
                    <a:pt x="1071499" y="1577975"/>
                  </a:moveTo>
                  <a:lnTo>
                    <a:pt x="878586" y="1577975"/>
                  </a:lnTo>
                  <a:lnTo>
                    <a:pt x="998981" y="1598802"/>
                  </a:lnTo>
                  <a:lnTo>
                    <a:pt x="816737" y="1675256"/>
                  </a:lnTo>
                  <a:lnTo>
                    <a:pt x="749046" y="1774063"/>
                  </a:lnTo>
                  <a:lnTo>
                    <a:pt x="976502" y="1678177"/>
                  </a:lnTo>
                  <a:lnTo>
                    <a:pt x="1117092" y="1678177"/>
                  </a:lnTo>
                  <a:lnTo>
                    <a:pt x="1071499" y="1577975"/>
                  </a:lnTo>
                  <a:close/>
                </a:path>
                <a:path w="1170304" h="2087880">
                  <a:moveTo>
                    <a:pt x="1117092" y="1678177"/>
                  </a:moveTo>
                  <a:lnTo>
                    <a:pt x="976502" y="1678177"/>
                  </a:lnTo>
                  <a:lnTo>
                    <a:pt x="935609" y="1748154"/>
                  </a:lnTo>
                  <a:lnTo>
                    <a:pt x="1041526" y="1740408"/>
                  </a:lnTo>
                  <a:lnTo>
                    <a:pt x="1113157" y="1740408"/>
                  </a:lnTo>
                  <a:lnTo>
                    <a:pt x="1120648" y="1685798"/>
                  </a:lnTo>
                  <a:lnTo>
                    <a:pt x="1117092" y="1678177"/>
                  </a:lnTo>
                  <a:close/>
                </a:path>
                <a:path w="1170304" h="2087880">
                  <a:moveTo>
                    <a:pt x="42925" y="231267"/>
                  </a:moveTo>
                  <a:lnTo>
                    <a:pt x="710946" y="1712214"/>
                  </a:lnTo>
                  <a:lnTo>
                    <a:pt x="725424" y="1626742"/>
                  </a:lnTo>
                  <a:lnTo>
                    <a:pt x="693293" y="1556765"/>
                  </a:lnTo>
                  <a:lnTo>
                    <a:pt x="735723" y="1514855"/>
                  </a:lnTo>
                  <a:lnTo>
                    <a:pt x="673989" y="1514855"/>
                  </a:lnTo>
                  <a:lnTo>
                    <a:pt x="628015" y="1414652"/>
                  </a:lnTo>
                  <a:lnTo>
                    <a:pt x="688061" y="1369949"/>
                  </a:lnTo>
                  <a:lnTo>
                    <a:pt x="607568" y="1369949"/>
                  </a:lnTo>
                  <a:lnTo>
                    <a:pt x="195325" y="472313"/>
                  </a:lnTo>
                  <a:lnTo>
                    <a:pt x="252458" y="428371"/>
                  </a:lnTo>
                  <a:lnTo>
                    <a:pt x="175132" y="428371"/>
                  </a:lnTo>
                  <a:lnTo>
                    <a:pt x="145288" y="363474"/>
                  </a:lnTo>
                  <a:lnTo>
                    <a:pt x="202331" y="315214"/>
                  </a:lnTo>
                  <a:lnTo>
                    <a:pt x="123190" y="315214"/>
                  </a:lnTo>
                  <a:lnTo>
                    <a:pt x="85217" y="232536"/>
                  </a:lnTo>
                  <a:lnTo>
                    <a:pt x="42925" y="231267"/>
                  </a:lnTo>
                  <a:close/>
                </a:path>
                <a:path w="1170304" h="2087880">
                  <a:moveTo>
                    <a:pt x="1011831" y="1446784"/>
                  </a:move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4" y="1639189"/>
                  </a:lnTo>
                  <a:lnTo>
                    <a:pt x="878586" y="1577975"/>
                  </a:lnTo>
                  <a:lnTo>
                    <a:pt x="1071499" y="1577975"/>
                  </a:lnTo>
                  <a:lnTo>
                    <a:pt x="1011831" y="1446784"/>
                  </a:lnTo>
                  <a:close/>
                </a:path>
                <a:path w="1170304" h="2087880">
                  <a:moveTo>
                    <a:pt x="935990" y="1280033"/>
                  </a:move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5"/>
                  </a:lnTo>
                  <a:lnTo>
                    <a:pt x="735723" y="1514855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1011831" y="1446784"/>
                  </a:lnTo>
                  <a:lnTo>
                    <a:pt x="935990" y="1280033"/>
                  </a:lnTo>
                  <a:close/>
                </a:path>
                <a:path w="1170304" h="2087880">
                  <a:moveTo>
                    <a:pt x="935990" y="1334389"/>
                  </a:moveTo>
                  <a:lnTo>
                    <a:pt x="899032" y="1334389"/>
                  </a:lnTo>
                  <a:lnTo>
                    <a:pt x="935990" y="1415923"/>
                  </a:lnTo>
                  <a:lnTo>
                    <a:pt x="935990" y="1334389"/>
                  </a:lnTo>
                  <a:close/>
                </a:path>
                <a:path w="1170304" h="2087880">
                  <a:moveTo>
                    <a:pt x="871981" y="1139316"/>
                  </a:moveTo>
                  <a:lnTo>
                    <a:pt x="871981" y="1274699"/>
                  </a:lnTo>
                  <a:lnTo>
                    <a:pt x="729869" y="1304543"/>
                  </a:lnTo>
                  <a:lnTo>
                    <a:pt x="607568" y="1369949"/>
                  </a:lnTo>
                  <a:lnTo>
                    <a:pt x="688061" y="1369949"/>
                  </a:lnTo>
                  <a:lnTo>
                    <a:pt x="725931" y="1341754"/>
                  </a:lnTo>
                  <a:lnTo>
                    <a:pt x="899032" y="1334389"/>
                  </a:lnTo>
                  <a:lnTo>
                    <a:pt x="935990" y="1334389"/>
                  </a:lnTo>
                  <a:lnTo>
                    <a:pt x="935990" y="1280033"/>
                  </a:lnTo>
                  <a:lnTo>
                    <a:pt x="871981" y="1139316"/>
                  </a:lnTo>
                  <a:close/>
                </a:path>
                <a:path w="1170304" h="2087880">
                  <a:moveTo>
                    <a:pt x="530568" y="389000"/>
                  </a:moveTo>
                  <a:lnTo>
                    <a:pt x="470280" y="389000"/>
                  </a:lnTo>
                  <a:lnTo>
                    <a:pt x="871981" y="1274699"/>
                  </a:lnTo>
                  <a:lnTo>
                    <a:pt x="871981" y="1139316"/>
                  </a:lnTo>
                  <a:lnTo>
                    <a:pt x="530568" y="389000"/>
                  </a:lnTo>
                  <a:close/>
                </a:path>
                <a:path w="1170304" h="2087880">
                  <a:moveTo>
                    <a:pt x="446024" y="203200"/>
                  </a:moveTo>
                  <a:lnTo>
                    <a:pt x="446024" y="335279"/>
                  </a:lnTo>
                  <a:lnTo>
                    <a:pt x="283591" y="358139"/>
                  </a:lnTo>
                  <a:lnTo>
                    <a:pt x="175132" y="428371"/>
                  </a:lnTo>
                  <a:lnTo>
                    <a:pt x="252458" y="428371"/>
                  </a:lnTo>
                  <a:lnTo>
                    <a:pt x="288290" y="400812"/>
                  </a:lnTo>
                  <a:lnTo>
                    <a:pt x="470280" y="389000"/>
                  </a:lnTo>
                  <a:lnTo>
                    <a:pt x="530568" y="389000"/>
                  </a:lnTo>
                  <a:lnTo>
                    <a:pt x="446024" y="203200"/>
                  </a:lnTo>
                  <a:close/>
                </a:path>
                <a:path w="1170304" h="2087880">
                  <a:moveTo>
                    <a:pt x="446024" y="264795"/>
                  </a:moveTo>
                  <a:lnTo>
                    <a:pt x="414020" y="264795"/>
                  </a:lnTo>
                  <a:lnTo>
                    <a:pt x="446024" y="335279"/>
                  </a:lnTo>
                  <a:lnTo>
                    <a:pt x="446024" y="264795"/>
                  </a:lnTo>
                  <a:close/>
                </a:path>
                <a:path w="1170304" h="2087880">
                  <a:moveTo>
                    <a:pt x="381000" y="60198"/>
                  </a:moveTo>
                  <a:lnTo>
                    <a:pt x="132206" y="60198"/>
                  </a:lnTo>
                  <a:lnTo>
                    <a:pt x="322834" y="63500"/>
                  </a:lnTo>
                  <a:lnTo>
                    <a:pt x="395097" y="223139"/>
                  </a:lnTo>
                  <a:lnTo>
                    <a:pt x="193294" y="262381"/>
                  </a:lnTo>
                  <a:lnTo>
                    <a:pt x="123190" y="315214"/>
                  </a:lnTo>
                  <a:lnTo>
                    <a:pt x="202331" y="315214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264795"/>
                  </a:lnTo>
                  <a:lnTo>
                    <a:pt x="446024" y="203200"/>
                  </a:lnTo>
                  <a:lnTo>
                    <a:pt x="381000" y="60198"/>
                  </a:lnTo>
                  <a:close/>
                </a:path>
                <a:path w="1170304" h="2087880">
                  <a:moveTo>
                    <a:pt x="128143" y="0"/>
                  </a:moveTo>
                  <a:lnTo>
                    <a:pt x="0" y="95884"/>
                  </a:lnTo>
                  <a:lnTo>
                    <a:pt x="132206" y="60198"/>
                  </a:lnTo>
                  <a:lnTo>
                    <a:pt x="381000" y="60198"/>
                  </a:lnTo>
                  <a:lnTo>
                    <a:pt x="362203" y="1892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4124"/>
              <a:ext cx="1729739" cy="1029969"/>
            </a:xfrm>
            <a:custGeom>
              <a:avLst/>
              <a:gdLst/>
              <a:ahLst/>
              <a:cxnLst/>
              <a:rect l="l" t="t" r="r" b="b"/>
              <a:pathLst>
                <a:path w="1729739" h="1029970">
                  <a:moveTo>
                    <a:pt x="1729486" y="160997"/>
                  </a:moveTo>
                  <a:lnTo>
                    <a:pt x="1667510" y="79286"/>
                  </a:lnTo>
                  <a:lnTo>
                    <a:pt x="1013663" y="167347"/>
                  </a:lnTo>
                  <a:lnTo>
                    <a:pt x="968387" y="25323"/>
                  </a:lnTo>
                  <a:lnTo>
                    <a:pt x="861936" y="0"/>
                  </a:lnTo>
                  <a:lnTo>
                    <a:pt x="761047" y="22225"/>
                  </a:lnTo>
                  <a:lnTo>
                    <a:pt x="705434" y="84048"/>
                  </a:lnTo>
                  <a:lnTo>
                    <a:pt x="744347" y="226060"/>
                  </a:lnTo>
                  <a:lnTo>
                    <a:pt x="524306" y="349846"/>
                  </a:lnTo>
                  <a:lnTo>
                    <a:pt x="780897" y="375234"/>
                  </a:lnTo>
                  <a:lnTo>
                    <a:pt x="883373" y="705319"/>
                  </a:lnTo>
                  <a:lnTo>
                    <a:pt x="112014" y="372059"/>
                  </a:lnTo>
                  <a:lnTo>
                    <a:pt x="36537" y="403796"/>
                  </a:lnTo>
                  <a:lnTo>
                    <a:pt x="0" y="504571"/>
                  </a:lnTo>
                  <a:lnTo>
                    <a:pt x="43688" y="618045"/>
                  </a:lnTo>
                  <a:lnTo>
                    <a:pt x="904824" y="1021905"/>
                  </a:lnTo>
                  <a:lnTo>
                    <a:pt x="1094701" y="996518"/>
                  </a:lnTo>
                  <a:lnTo>
                    <a:pt x="1247267" y="1029843"/>
                  </a:lnTo>
                  <a:lnTo>
                    <a:pt x="1260729" y="999693"/>
                  </a:lnTo>
                  <a:lnTo>
                    <a:pt x="1257300" y="996518"/>
                  </a:lnTo>
                  <a:lnTo>
                    <a:pt x="1128052" y="877493"/>
                  </a:lnTo>
                  <a:lnTo>
                    <a:pt x="1103668" y="705319"/>
                  </a:lnTo>
                  <a:lnTo>
                    <a:pt x="1057351" y="378409"/>
                  </a:lnTo>
                  <a:lnTo>
                    <a:pt x="1699260" y="261772"/>
                  </a:lnTo>
                  <a:lnTo>
                    <a:pt x="1727581" y="167347"/>
                  </a:lnTo>
                  <a:lnTo>
                    <a:pt x="1729486" y="16099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23059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004" y="5990844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4215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50164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" y="6566914"/>
              <a:ext cx="181356" cy="219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9" y="5693664"/>
              <a:ext cx="248411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4103" y="5654040"/>
              <a:ext cx="68579" cy="18592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52816" y="522731"/>
            <a:ext cx="373380" cy="713105"/>
          </a:xfrm>
          <a:custGeom>
            <a:avLst/>
            <a:gdLst/>
            <a:ahLst/>
            <a:cxnLst/>
            <a:rect l="l" t="t" r="r" b="b"/>
            <a:pathLst>
              <a:path w="373379" h="713105">
                <a:moveTo>
                  <a:pt x="372999" y="638048"/>
                </a:moveTo>
                <a:lnTo>
                  <a:pt x="320167" y="439293"/>
                </a:lnTo>
                <a:lnTo>
                  <a:pt x="221107" y="214376"/>
                </a:lnTo>
                <a:lnTo>
                  <a:pt x="140335" y="73914"/>
                </a:lnTo>
                <a:lnTo>
                  <a:pt x="103886" y="39116"/>
                </a:lnTo>
                <a:lnTo>
                  <a:pt x="63754" y="762"/>
                </a:lnTo>
                <a:lnTo>
                  <a:pt x="4826" y="0"/>
                </a:lnTo>
                <a:lnTo>
                  <a:pt x="0" y="67310"/>
                </a:lnTo>
                <a:lnTo>
                  <a:pt x="51181" y="39116"/>
                </a:lnTo>
                <a:lnTo>
                  <a:pt x="139065" y="152273"/>
                </a:lnTo>
                <a:lnTo>
                  <a:pt x="231013" y="315468"/>
                </a:lnTo>
                <a:lnTo>
                  <a:pt x="307340" y="544195"/>
                </a:lnTo>
                <a:lnTo>
                  <a:pt x="298450" y="655066"/>
                </a:lnTo>
                <a:lnTo>
                  <a:pt x="225933" y="590804"/>
                </a:lnTo>
                <a:lnTo>
                  <a:pt x="101219" y="344551"/>
                </a:lnTo>
                <a:lnTo>
                  <a:pt x="22733" y="86995"/>
                </a:lnTo>
                <a:lnTo>
                  <a:pt x="44323" y="277241"/>
                </a:lnTo>
                <a:lnTo>
                  <a:pt x="151130" y="520065"/>
                </a:lnTo>
                <a:lnTo>
                  <a:pt x="264414" y="687832"/>
                </a:lnTo>
                <a:lnTo>
                  <a:pt x="336931" y="712978"/>
                </a:lnTo>
                <a:lnTo>
                  <a:pt x="364744" y="655066"/>
                </a:lnTo>
                <a:lnTo>
                  <a:pt x="372999" y="638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83108"/>
            <a:ext cx="7955280" cy="5038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9489" y="1967611"/>
            <a:ext cx="7301230" cy="4094479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355600" marR="68580" indent="-343535">
              <a:lnSpc>
                <a:spcPts val="3000"/>
              </a:lnSpc>
              <a:spcBef>
                <a:spcPts val="4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dirty="0" sz="2800" spc="-20" b="1">
                <a:latin typeface="Tahoma"/>
                <a:cs typeface="Tahoma"/>
              </a:rPr>
              <a:t>Fat-soluble</a:t>
            </a:r>
            <a:r>
              <a:rPr dirty="0" sz="2800" spc="145" b="1">
                <a:latin typeface="Tahoma"/>
                <a:cs typeface="Tahoma"/>
              </a:rPr>
              <a:t> </a:t>
            </a:r>
            <a:r>
              <a:rPr dirty="0" sz="2800" spc="-20">
                <a:latin typeface="Tahoma"/>
                <a:cs typeface="Tahoma"/>
              </a:rPr>
              <a:t>vitamins</a:t>
            </a:r>
            <a:r>
              <a:rPr dirty="0" sz="2800" spc="8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are</a:t>
            </a:r>
            <a:r>
              <a:rPr dirty="0" sz="2800" spc="20">
                <a:latin typeface="Tahoma"/>
                <a:cs typeface="Tahoma"/>
              </a:rPr>
              <a:t> </a:t>
            </a:r>
            <a:r>
              <a:rPr dirty="0" sz="2800" spc="-15">
                <a:latin typeface="Tahoma"/>
                <a:cs typeface="Tahoma"/>
              </a:rPr>
              <a:t>stored</a:t>
            </a:r>
            <a:r>
              <a:rPr dirty="0" sz="2800" spc="15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in</a:t>
            </a:r>
            <a:r>
              <a:rPr dirty="0" sz="2800" spc="5">
                <a:latin typeface="Tahoma"/>
                <a:cs typeface="Tahoma"/>
              </a:rPr>
              <a:t> </a:t>
            </a:r>
            <a:r>
              <a:rPr dirty="0" sz="2800" spc="-15">
                <a:latin typeface="Tahoma"/>
                <a:cs typeface="Tahoma"/>
              </a:rPr>
              <a:t>the</a:t>
            </a:r>
            <a:r>
              <a:rPr dirty="0" sz="2800" spc="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liver </a:t>
            </a:r>
            <a:r>
              <a:rPr dirty="0" sz="2800" spc="-86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and </a:t>
            </a:r>
            <a:r>
              <a:rPr dirty="0" sz="2800" spc="-25">
                <a:latin typeface="Tahoma"/>
                <a:cs typeface="Tahoma"/>
              </a:rPr>
              <a:t>fatty</a:t>
            </a:r>
            <a:r>
              <a:rPr dirty="0" sz="2800" spc="10">
                <a:latin typeface="Tahoma"/>
                <a:cs typeface="Tahoma"/>
              </a:rPr>
              <a:t> </a:t>
            </a:r>
            <a:r>
              <a:rPr dirty="0" sz="2800" spc="-15">
                <a:latin typeface="Tahoma"/>
                <a:cs typeface="Tahoma"/>
              </a:rPr>
              <a:t>tissues.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ts val="2630"/>
              </a:lnSpc>
              <a:spcBef>
                <a:spcPts val="285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>
                <a:latin typeface="Tahoma"/>
                <a:cs typeface="Tahoma"/>
              </a:rPr>
              <a:t>They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are</a:t>
            </a:r>
            <a:r>
              <a:rPr dirty="0" sz="2400" spc="-1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not</a:t>
            </a:r>
            <a:r>
              <a:rPr dirty="0" sz="2400" spc="-3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readily</a:t>
            </a:r>
            <a:r>
              <a:rPr dirty="0" sz="2400" spc="-6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excreted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from</a:t>
            </a:r>
            <a:r>
              <a:rPr dirty="0" sz="2400" spc="-5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the</a:t>
            </a:r>
            <a:endParaRPr sz="2400">
              <a:latin typeface="Tahoma"/>
              <a:cs typeface="Tahoma"/>
            </a:endParaRPr>
          </a:p>
          <a:p>
            <a:pPr marL="756285">
              <a:lnSpc>
                <a:spcPts val="2870"/>
              </a:lnSpc>
            </a:pPr>
            <a:r>
              <a:rPr dirty="0" sz="2400" spc="-70">
                <a:latin typeface="Tahoma"/>
                <a:cs typeface="Tahoma"/>
              </a:rPr>
              <a:t>body….</a:t>
            </a:r>
            <a:r>
              <a:rPr dirty="0" sz="2600" spc="-70" i="1">
                <a:latin typeface="Tahoma"/>
                <a:cs typeface="Tahoma"/>
              </a:rPr>
              <a:t>toxicity???</a:t>
            </a:r>
            <a:endParaRPr sz="2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ahoma"/>
              <a:cs typeface="Tahoma"/>
            </a:endParaRPr>
          </a:p>
          <a:p>
            <a:pPr marL="355600" marR="57785" indent="-343535">
              <a:lnSpc>
                <a:spcPts val="3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dirty="0" sz="2800" spc="-20" b="1">
                <a:latin typeface="Tahoma"/>
                <a:cs typeface="Tahoma"/>
              </a:rPr>
              <a:t>Water-soluble</a:t>
            </a:r>
            <a:r>
              <a:rPr dirty="0" sz="2800" spc="170" b="1">
                <a:latin typeface="Tahoma"/>
                <a:cs typeface="Tahoma"/>
              </a:rPr>
              <a:t> </a:t>
            </a:r>
            <a:r>
              <a:rPr dirty="0" sz="2800" spc="-20">
                <a:latin typeface="Tahoma"/>
                <a:cs typeface="Tahoma"/>
              </a:rPr>
              <a:t>vitamins</a:t>
            </a:r>
            <a:r>
              <a:rPr dirty="0" sz="2800" spc="60">
                <a:latin typeface="Tahoma"/>
                <a:cs typeface="Tahoma"/>
              </a:rPr>
              <a:t> </a:t>
            </a:r>
            <a:r>
              <a:rPr dirty="0" sz="2800" spc="-30">
                <a:latin typeface="Tahoma"/>
                <a:cs typeface="Tahoma"/>
              </a:rPr>
              <a:t>travel</a:t>
            </a:r>
            <a:r>
              <a:rPr dirty="0" sz="2800" spc="45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in</a:t>
            </a:r>
            <a:r>
              <a:rPr dirty="0" sz="2800" spc="10">
                <a:latin typeface="Tahoma"/>
                <a:cs typeface="Tahoma"/>
              </a:rPr>
              <a:t> </a:t>
            </a:r>
            <a:r>
              <a:rPr dirty="0" sz="2800" spc="-15">
                <a:latin typeface="Tahoma"/>
                <a:cs typeface="Tahoma"/>
              </a:rPr>
              <a:t>the</a:t>
            </a:r>
            <a:r>
              <a:rPr dirty="0" sz="2800" spc="15">
                <a:latin typeface="Tahoma"/>
                <a:cs typeface="Tahoma"/>
              </a:rPr>
              <a:t> </a:t>
            </a:r>
            <a:r>
              <a:rPr dirty="0" sz="2800">
                <a:latin typeface="Tahoma"/>
                <a:cs typeface="Tahoma"/>
              </a:rPr>
              <a:t>blood </a:t>
            </a:r>
            <a:r>
              <a:rPr dirty="0" sz="2800" spc="-86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and </a:t>
            </a:r>
            <a:r>
              <a:rPr dirty="0" sz="2800" spc="-10">
                <a:latin typeface="Tahoma"/>
                <a:cs typeface="Tahoma"/>
              </a:rPr>
              <a:t>are</a:t>
            </a:r>
            <a:r>
              <a:rPr dirty="0" sz="2800" spc="1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stored</a:t>
            </a:r>
            <a:r>
              <a:rPr dirty="0" sz="280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in</a:t>
            </a:r>
            <a:r>
              <a:rPr dirty="0" sz="2800" spc="-15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limited</a:t>
            </a:r>
            <a:r>
              <a:rPr dirty="0" sz="2800" spc="-20">
                <a:latin typeface="Tahoma"/>
                <a:cs typeface="Tahoma"/>
              </a:rPr>
              <a:t> </a:t>
            </a:r>
            <a:r>
              <a:rPr dirty="0" sz="2800" spc="-5">
                <a:latin typeface="Tahoma"/>
                <a:cs typeface="Tahoma"/>
              </a:rPr>
              <a:t>amounts.</a:t>
            </a:r>
            <a:endParaRPr sz="2800">
              <a:latin typeface="Tahoma"/>
              <a:cs typeface="Tahoma"/>
            </a:endParaRPr>
          </a:p>
          <a:p>
            <a:pPr lvl="1" marL="756285" indent="-287020">
              <a:lnSpc>
                <a:spcPts val="2735"/>
              </a:lnSpc>
              <a:spcBef>
                <a:spcPts val="29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>
                <a:latin typeface="Tahoma"/>
                <a:cs typeface="Tahoma"/>
              </a:rPr>
              <a:t>They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are readily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 spc="-20">
                <a:latin typeface="Tahoma"/>
                <a:cs typeface="Tahoma"/>
              </a:rPr>
              <a:t>excreted</a:t>
            </a:r>
            <a:r>
              <a:rPr dirty="0" sz="240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from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the</a:t>
            </a:r>
            <a:r>
              <a:rPr dirty="0" sz="2400" spc="-3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body</a:t>
            </a:r>
            <a:r>
              <a:rPr dirty="0" sz="2400" spc="-2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through</a:t>
            </a:r>
            <a:endParaRPr sz="2400">
              <a:latin typeface="Tahoma"/>
              <a:cs typeface="Tahoma"/>
            </a:endParaRPr>
          </a:p>
          <a:p>
            <a:pPr marL="756285">
              <a:lnSpc>
                <a:spcPts val="2735"/>
              </a:lnSpc>
            </a:pPr>
            <a:r>
              <a:rPr dirty="0" sz="2400">
                <a:latin typeface="Tahoma"/>
                <a:cs typeface="Tahoma"/>
              </a:rPr>
              <a:t>urine.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3547" y="111252"/>
            <a:ext cx="1130935" cy="2043430"/>
            <a:chOff x="7813547" y="111252"/>
            <a:chExt cx="1130935" cy="2043430"/>
          </a:xfrm>
        </p:grpSpPr>
        <p:sp>
          <p:nvSpPr>
            <p:cNvPr id="3" name="object 3"/>
            <p:cNvSpPr/>
            <p:nvPr/>
          </p:nvSpPr>
          <p:spPr>
            <a:xfrm>
              <a:off x="7813547" y="111252"/>
              <a:ext cx="1130935" cy="2043430"/>
            </a:xfrm>
            <a:custGeom>
              <a:avLst/>
              <a:gdLst/>
              <a:ahLst/>
              <a:cxnLst/>
              <a:rect l="l" t="t" r="r" b="b"/>
              <a:pathLst>
                <a:path w="1130934" h="2043430">
                  <a:moveTo>
                    <a:pt x="114807" y="0"/>
                  </a:moveTo>
                  <a:lnTo>
                    <a:pt x="0" y="61595"/>
                  </a:lnTo>
                  <a:lnTo>
                    <a:pt x="757935" y="1721231"/>
                  </a:lnTo>
                  <a:lnTo>
                    <a:pt x="923417" y="1845945"/>
                  </a:lnTo>
                  <a:lnTo>
                    <a:pt x="1086993" y="2035428"/>
                  </a:lnTo>
                  <a:lnTo>
                    <a:pt x="1130680" y="2043430"/>
                  </a:lnTo>
                  <a:lnTo>
                    <a:pt x="1062101" y="1804797"/>
                  </a:lnTo>
                  <a:lnTo>
                    <a:pt x="1084833" y="1650746"/>
                  </a:lnTo>
                  <a:lnTo>
                    <a:pt x="342646" y="10668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66887" y="231647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232" y="0"/>
                  </a:moveTo>
                  <a:lnTo>
                    <a:pt x="90169" y="33274"/>
                  </a:lnTo>
                  <a:lnTo>
                    <a:pt x="0" y="75437"/>
                  </a:lnTo>
                  <a:lnTo>
                    <a:pt x="662685" y="1529968"/>
                  </a:lnTo>
                  <a:lnTo>
                    <a:pt x="797813" y="1415288"/>
                  </a:lnTo>
                  <a:lnTo>
                    <a:pt x="972311" y="1394714"/>
                  </a:lnTo>
                  <a:lnTo>
                    <a:pt x="34023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6" name="object 6"/>
            <p:cNvSpPr/>
            <p:nvPr/>
          </p:nvSpPr>
          <p:spPr>
            <a:xfrm>
              <a:off x="38100" y="5564124"/>
              <a:ext cx="1729739" cy="1029969"/>
            </a:xfrm>
            <a:custGeom>
              <a:avLst/>
              <a:gdLst/>
              <a:ahLst/>
              <a:cxnLst/>
              <a:rect l="l" t="t" r="r" b="b"/>
              <a:pathLst>
                <a:path w="1729739" h="1029970">
                  <a:moveTo>
                    <a:pt x="1729486" y="160997"/>
                  </a:moveTo>
                  <a:lnTo>
                    <a:pt x="1667510" y="79286"/>
                  </a:lnTo>
                  <a:lnTo>
                    <a:pt x="1013663" y="167347"/>
                  </a:lnTo>
                  <a:lnTo>
                    <a:pt x="968387" y="25323"/>
                  </a:lnTo>
                  <a:lnTo>
                    <a:pt x="861936" y="0"/>
                  </a:lnTo>
                  <a:lnTo>
                    <a:pt x="761047" y="22225"/>
                  </a:lnTo>
                  <a:lnTo>
                    <a:pt x="705434" y="84048"/>
                  </a:lnTo>
                  <a:lnTo>
                    <a:pt x="744347" y="226060"/>
                  </a:lnTo>
                  <a:lnTo>
                    <a:pt x="524306" y="349846"/>
                  </a:lnTo>
                  <a:lnTo>
                    <a:pt x="780897" y="375234"/>
                  </a:lnTo>
                  <a:lnTo>
                    <a:pt x="883373" y="705319"/>
                  </a:lnTo>
                  <a:lnTo>
                    <a:pt x="112014" y="372059"/>
                  </a:lnTo>
                  <a:lnTo>
                    <a:pt x="36537" y="403796"/>
                  </a:lnTo>
                  <a:lnTo>
                    <a:pt x="0" y="504571"/>
                  </a:lnTo>
                  <a:lnTo>
                    <a:pt x="43688" y="618045"/>
                  </a:lnTo>
                  <a:lnTo>
                    <a:pt x="904824" y="1021905"/>
                  </a:lnTo>
                  <a:lnTo>
                    <a:pt x="1094701" y="996518"/>
                  </a:lnTo>
                  <a:lnTo>
                    <a:pt x="1247267" y="1029843"/>
                  </a:lnTo>
                  <a:lnTo>
                    <a:pt x="1260729" y="999693"/>
                  </a:lnTo>
                  <a:lnTo>
                    <a:pt x="1257300" y="996518"/>
                  </a:lnTo>
                  <a:lnTo>
                    <a:pt x="1128052" y="877493"/>
                  </a:lnTo>
                  <a:lnTo>
                    <a:pt x="1103668" y="705319"/>
                  </a:lnTo>
                  <a:lnTo>
                    <a:pt x="1057351" y="378409"/>
                  </a:lnTo>
                  <a:lnTo>
                    <a:pt x="1699260" y="261772"/>
                  </a:lnTo>
                  <a:lnTo>
                    <a:pt x="1727581" y="167347"/>
                  </a:lnTo>
                  <a:lnTo>
                    <a:pt x="1729486" y="16099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23059" y="5686044"/>
              <a:ext cx="113030" cy="205740"/>
            </a:xfrm>
            <a:custGeom>
              <a:avLst/>
              <a:gdLst/>
              <a:ahLst/>
              <a:cxnLst/>
              <a:rect l="l" t="t" r="r" b="b"/>
              <a:pathLst>
                <a:path w="113030" h="205739">
                  <a:moveTo>
                    <a:pt x="94360" y="0"/>
                  </a:moveTo>
                  <a:lnTo>
                    <a:pt x="0" y="5562"/>
                  </a:lnTo>
                  <a:lnTo>
                    <a:pt x="6350" y="205422"/>
                  </a:lnTo>
                  <a:lnTo>
                    <a:pt x="112522" y="185508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004" y="5990844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257300" h="650875">
                  <a:moveTo>
                    <a:pt x="1257300" y="627761"/>
                  </a:moveTo>
                  <a:lnTo>
                    <a:pt x="1253236" y="623798"/>
                  </a:lnTo>
                  <a:lnTo>
                    <a:pt x="1132052" y="505688"/>
                  </a:lnTo>
                  <a:lnTo>
                    <a:pt x="1055154" y="411378"/>
                  </a:lnTo>
                  <a:lnTo>
                    <a:pt x="108610" y="0"/>
                  </a:lnTo>
                  <a:lnTo>
                    <a:pt x="36461" y="25374"/>
                  </a:lnTo>
                  <a:lnTo>
                    <a:pt x="0" y="118897"/>
                  </a:lnTo>
                  <a:lnTo>
                    <a:pt x="33286" y="236194"/>
                  </a:lnTo>
                  <a:lnTo>
                    <a:pt x="907694" y="642823"/>
                  </a:lnTo>
                  <a:lnTo>
                    <a:pt x="1070216" y="623798"/>
                  </a:lnTo>
                  <a:lnTo>
                    <a:pt x="1240663" y="650748"/>
                  </a:lnTo>
                  <a:lnTo>
                    <a:pt x="1257300" y="6277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4215" y="6045708"/>
              <a:ext cx="833755" cy="593090"/>
            </a:xfrm>
            <a:custGeom>
              <a:avLst/>
              <a:gdLst/>
              <a:ahLst/>
              <a:cxnLst/>
              <a:rect l="l" t="t" r="r" b="b"/>
              <a:pathLst>
                <a:path w="833755" h="593090">
                  <a:moveTo>
                    <a:pt x="61963" y="0"/>
                  </a:moveTo>
                  <a:lnTo>
                    <a:pt x="0" y="100787"/>
                  </a:lnTo>
                  <a:lnTo>
                    <a:pt x="0" y="257936"/>
                  </a:lnTo>
                  <a:lnTo>
                    <a:pt x="732421" y="592835"/>
                  </a:lnTo>
                  <a:lnTo>
                    <a:pt x="745934" y="423798"/>
                  </a:lnTo>
                  <a:lnTo>
                    <a:pt x="833310" y="334898"/>
                  </a:lnTo>
                  <a:lnTo>
                    <a:pt x="61963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" y="5606796"/>
              <a:ext cx="214884" cy="1920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0100" y="5699760"/>
              <a:ext cx="838200" cy="634365"/>
            </a:xfrm>
            <a:custGeom>
              <a:avLst/>
              <a:gdLst/>
              <a:ahLst/>
              <a:cxnLst/>
              <a:rect l="l" t="t" r="r" b="b"/>
              <a:pathLst>
                <a:path w="838200" h="634364">
                  <a:moveTo>
                    <a:pt x="306387" y="633984"/>
                  </a:moveTo>
                  <a:lnTo>
                    <a:pt x="184150" y="31711"/>
                  </a:lnTo>
                  <a:lnTo>
                    <a:pt x="69062" y="26949"/>
                  </a:lnTo>
                  <a:lnTo>
                    <a:pt x="0" y="90512"/>
                  </a:lnTo>
                  <a:lnTo>
                    <a:pt x="120650" y="564857"/>
                  </a:lnTo>
                  <a:lnTo>
                    <a:pt x="221462" y="599020"/>
                  </a:lnTo>
                  <a:lnTo>
                    <a:pt x="306387" y="633984"/>
                  </a:lnTo>
                  <a:close/>
                </a:path>
                <a:path w="838200" h="634364">
                  <a:moveTo>
                    <a:pt x="838200" y="34074"/>
                  </a:moveTo>
                  <a:lnTo>
                    <a:pt x="809625" y="0"/>
                  </a:lnTo>
                  <a:lnTo>
                    <a:pt x="260350" y="83997"/>
                  </a:lnTo>
                  <a:lnTo>
                    <a:pt x="282575" y="275780"/>
                  </a:lnTo>
                  <a:lnTo>
                    <a:pt x="827913" y="187807"/>
                  </a:lnTo>
                  <a:lnTo>
                    <a:pt x="838200" y="3407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0164" y="5862828"/>
              <a:ext cx="248920" cy="106680"/>
            </a:xfrm>
            <a:custGeom>
              <a:avLst/>
              <a:gdLst/>
              <a:ahLst/>
              <a:cxnLst/>
              <a:rect l="l" t="t" r="r" b="b"/>
              <a:pathLst>
                <a:path w="248920" h="106679">
                  <a:moveTo>
                    <a:pt x="216560" y="0"/>
                  </a:moveTo>
                  <a:lnTo>
                    <a:pt x="0" y="61455"/>
                  </a:lnTo>
                  <a:lnTo>
                    <a:pt x="248412" y="106362"/>
                  </a:lnTo>
                  <a:lnTo>
                    <a:pt x="216560" y="0"/>
                  </a:lnTo>
                  <a:close/>
                </a:path>
              </a:pathLst>
            </a:custGeom>
            <a:solidFill>
              <a:srgbClr val="FFED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" y="6566914"/>
              <a:ext cx="181356" cy="219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9" y="5693664"/>
              <a:ext cx="248411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4103" y="5654040"/>
              <a:ext cx="68579" cy="1859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0396" y="5841492"/>
              <a:ext cx="946785" cy="562610"/>
            </a:xfrm>
            <a:custGeom>
              <a:avLst/>
              <a:gdLst/>
              <a:ahLst/>
              <a:cxnLst/>
              <a:rect l="l" t="t" r="r" b="b"/>
              <a:pathLst>
                <a:path w="946785" h="562610">
                  <a:moveTo>
                    <a:pt x="679627" y="505167"/>
                  </a:moveTo>
                  <a:lnTo>
                    <a:pt x="604367" y="422567"/>
                  </a:lnTo>
                  <a:lnTo>
                    <a:pt x="426872" y="340741"/>
                  </a:lnTo>
                  <a:lnTo>
                    <a:pt x="292163" y="327240"/>
                  </a:lnTo>
                  <a:lnTo>
                    <a:pt x="303263" y="354253"/>
                  </a:lnTo>
                  <a:lnTo>
                    <a:pt x="418960" y="379666"/>
                  </a:lnTo>
                  <a:lnTo>
                    <a:pt x="548906" y="436054"/>
                  </a:lnTo>
                  <a:lnTo>
                    <a:pt x="640803" y="520255"/>
                  </a:lnTo>
                  <a:lnTo>
                    <a:pt x="550481" y="509930"/>
                  </a:lnTo>
                  <a:lnTo>
                    <a:pt x="402323" y="443217"/>
                  </a:lnTo>
                  <a:lnTo>
                    <a:pt x="331800" y="390791"/>
                  </a:lnTo>
                  <a:lnTo>
                    <a:pt x="376961" y="456704"/>
                  </a:lnTo>
                  <a:lnTo>
                    <a:pt x="507695" y="541705"/>
                  </a:lnTo>
                  <a:lnTo>
                    <a:pt x="661416" y="562356"/>
                  </a:lnTo>
                  <a:lnTo>
                    <a:pt x="679627" y="505167"/>
                  </a:lnTo>
                  <a:close/>
                </a:path>
                <a:path w="946785" h="562610">
                  <a:moveTo>
                    <a:pt x="944816" y="471805"/>
                  </a:moveTo>
                  <a:lnTo>
                    <a:pt x="79400" y="82600"/>
                  </a:lnTo>
                  <a:lnTo>
                    <a:pt x="0" y="104038"/>
                  </a:lnTo>
                  <a:lnTo>
                    <a:pt x="854303" y="479755"/>
                  </a:lnTo>
                  <a:lnTo>
                    <a:pt x="944816" y="471805"/>
                  </a:lnTo>
                  <a:close/>
                </a:path>
                <a:path w="946785" h="562610">
                  <a:moveTo>
                    <a:pt x="946404" y="356730"/>
                  </a:moveTo>
                  <a:lnTo>
                    <a:pt x="861047" y="258648"/>
                  </a:lnTo>
                  <a:lnTo>
                    <a:pt x="840320" y="151866"/>
                  </a:lnTo>
                  <a:lnTo>
                    <a:pt x="849083" y="19773"/>
                  </a:lnTo>
                  <a:lnTo>
                    <a:pt x="795642" y="0"/>
                  </a:lnTo>
                  <a:lnTo>
                    <a:pt x="776490" y="45085"/>
                  </a:lnTo>
                  <a:lnTo>
                    <a:pt x="800430" y="272084"/>
                  </a:lnTo>
                  <a:lnTo>
                    <a:pt x="853871" y="378079"/>
                  </a:lnTo>
                  <a:lnTo>
                    <a:pt x="946404" y="35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8" y="6426708"/>
              <a:ext cx="118872" cy="1371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620" y="5539740"/>
              <a:ext cx="1784350" cy="1077595"/>
            </a:xfrm>
            <a:custGeom>
              <a:avLst/>
              <a:gdLst/>
              <a:ahLst/>
              <a:cxnLst/>
              <a:rect l="l" t="t" r="r" b="b"/>
              <a:pathLst>
                <a:path w="1784350" h="1077595">
                  <a:moveTo>
                    <a:pt x="1061808" y="654748"/>
                  </a:moveTo>
                  <a:lnTo>
                    <a:pt x="1057846" y="540321"/>
                  </a:lnTo>
                  <a:lnTo>
                    <a:pt x="1038009" y="419544"/>
                  </a:lnTo>
                  <a:lnTo>
                    <a:pt x="988009" y="301142"/>
                  </a:lnTo>
                  <a:lnTo>
                    <a:pt x="959446" y="254266"/>
                  </a:lnTo>
                  <a:lnTo>
                    <a:pt x="909447" y="275717"/>
                  </a:lnTo>
                  <a:lnTo>
                    <a:pt x="969759" y="408419"/>
                  </a:lnTo>
                  <a:lnTo>
                    <a:pt x="999121" y="506945"/>
                  </a:lnTo>
                  <a:lnTo>
                    <a:pt x="1001496" y="654748"/>
                  </a:lnTo>
                  <a:lnTo>
                    <a:pt x="1061808" y="654748"/>
                  </a:lnTo>
                  <a:close/>
                </a:path>
                <a:path w="1784350" h="1077595">
                  <a:moveTo>
                    <a:pt x="1783969" y="220091"/>
                  </a:moveTo>
                  <a:lnTo>
                    <a:pt x="1772158" y="138252"/>
                  </a:lnTo>
                  <a:lnTo>
                    <a:pt x="1758569" y="121564"/>
                  </a:lnTo>
                  <a:lnTo>
                    <a:pt x="1745869" y="105791"/>
                  </a:lnTo>
                  <a:lnTo>
                    <a:pt x="1745805" y="191389"/>
                  </a:lnTo>
                  <a:lnTo>
                    <a:pt x="1745805" y="191655"/>
                  </a:lnTo>
                  <a:lnTo>
                    <a:pt x="1721993" y="268566"/>
                  </a:lnTo>
                  <a:lnTo>
                    <a:pt x="1094079" y="378688"/>
                  </a:lnTo>
                  <a:lnTo>
                    <a:pt x="1059853" y="219697"/>
                  </a:lnTo>
                  <a:lnTo>
                    <a:pt x="1214183" y="196176"/>
                  </a:lnTo>
                  <a:lnTo>
                    <a:pt x="1142009" y="244386"/>
                  </a:lnTo>
                  <a:lnTo>
                    <a:pt x="1219301" y="259397"/>
                  </a:lnTo>
                  <a:lnTo>
                    <a:pt x="1349121" y="226212"/>
                  </a:lnTo>
                  <a:lnTo>
                    <a:pt x="1461516" y="226212"/>
                  </a:lnTo>
                  <a:lnTo>
                    <a:pt x="1343533" y="271246"/>
                  </a:lnTo>
                  <a:lnTo>
                    <a:pt x="1243203" y="283883"/>
                  </a:lnTo>
                  <a:lnTo>
                    <a:pt x="1130058" y="283883"/>
                  </a:lnTo>
                  <a:lnTo>
                    <a:pt x="1182649" y="321017"/>
                  </a:lnTo>
                  <a:lnTo>
                    <a:pt x="1306957" y="315480"/>
                  </a:lnTo>
                  <a:lnTo>
                    <a:pt x="1463167" y="275983"/>
                  </a:lnTo>
                  <a:lnTo>
                    <a:pt x="1510665" y="226212"/>
                  </a:lnTo>
                  <a:lnTo>
                    <a:pt x="1518920" y="217525"/>
                  </a:lnTo>
                  <a:lnTo>
                    <a:pt x="1494726" y="196176"/>
                  </a:lnTo>
                  <a:lnTo>
                    <a:pt x="1489608" y="191655"/>
                  </a:lnTo>
                  <a:lnTo>
                    <a:pt x="1483106" y="185915"/>
                  </a:lnTo>
                  <a:lnTo>
                    <a:pt x="1331595" y="184340"/>
                  </a:lnTo>
                  <a:lnTo>
                    <a:pt x="1243952" y="191655"/>
                  </a:lnTo>
                  <a:lnTo>
                    <a:pt x="1332433" y="178168"/>
                  </a:lnTo>
                  <a:lnTo>
                    <a:pt x="1703832" y="121564"/>
                  </a:lnTo>
                  <a:lnTo>
                    <a:pt x="1745805" y="191389"/>
                  </a:lnTo>
                  <a:lnTo>
                    <a:pt x="1745805" y="105714"/>
                  </a:lnTo>
                  <a:lnTo>
                    <a:pt x="1721993" y="76276"/>
                  </a:lnTo>
                  <a:lnTo>
                    <a:pt x="1050912" y="178168"/>
                  </a:lnTo>
                  <a:lnTo>
                    <a:pt x="1023010" y="48463"/>
                  </a:lnTo>
                  <a:lnTo>
                    <a:pt x="1022324" y="45212"/>
                  </a:lnTo>
                  <a:lnTo>
                    <a:pt x="910082" y="0"/>
                  </a:lnTo>
                  <a:lnTo>
                    <a:pt x="769175" y="30226"/>
                  </a:lnTo>
                  <a:lnTo>
                    <a:pt x="704697" y="98526"/>
                  </a:lnTo>
                  <a:lnTo>
                    <a:pt x="740676" y="225767"/>
                  </a:lnTo>
                  <a:lnTo>
                    <a:pt x="716610" y="236042"/>
                  </a:lnTo>
                  <a:lnTo>
                    <a:pt x="713435" y="275120"/>
                  </a:lnTo>
                  <a:lnTo>
                    <a:pt x="512648" y="357276"/>
                  </a:lnTo>
                  <a:lnTo>
                    <a:pt x="512648" y="399542"/>
                  </a:lnTo>
                  <a:lnTo>
                    <a:pt x="738035" y="402742"/>
                  </a:lnTo>
                  <a:lnTo>
                    <a:pt x="766597" y="437019"/>
                  </a:lnTo>
                  <a:lnTo>
                    <a:pt x="800049" y="435584"/>
                  </a:lnTo>
                  <a:lnTo>
                    <a:pt x="878230" y="711949"/>
                  </a:lnTo>
                  <a:lnTo>
                    <a:pt x="948296" y="734199"/>
                  </a:lnTo>
                  <a:lnTo>
                    <a:pt x="860412" y="435584"/>
                  </a:lnTo>
                  <a:lnTo>
                    <a:pt x="841768" y="372211"/>
                  </a:lnTo>
                  <a:lnTo>
                    <a:pt x="782116" y="169506"/>
                  </a:lnTo>
                  <a:lnTo>
                    <a:pt x="782116" y="372211"/>
                  </a:lnTo>
                  <a:lnTo>
                    <a:pt x="604710" y="362851"/>
                  </a:lnTo>
                  <a:lnTo>
                    <a:pt x="761580" y="299643"/>
                  </a:lnTo>
                  <a:lnTo>
                    <a:pt x="782116" y="372211"/>
                  </a:lnTo>
                  <a:lnTo>
                    <a:pt x="782116" y="169506"/>
                  </a:lnTo>
                  <a:lnTo>
                    <a:pt x="765200" y="112026"/>
                  </a:lnTo>
                  <a:lnTo>
                    <a:pt x="799426" y="58801"/>
                  </a:lnTo>
                  <a:lnTo>
                    <a:pt x="884605" y="48463"/>
                  </a:lnTo>
                  <a:lnTo>
                    <a:pt x="987298" y="77063"/>
                  </a:lnTo>
                  <a:lnTo>
                    <a:pt x="1130160" y="785850"/>
                  </a:lnTo>
                  <a:lnTo>
                    <a:pt x="1086421" y="796963"/>
                  </a:lnTo>
                  <a:lnTo>
                    <a:pt x="1141971" y="905852"/>
                  </a:lnTo>
                  <a:lnTo>
                    <a:pt x="1252270" y="1021842"/>
                  </a:lnTo>
                  <a:lnTo>
                    <a:pt x="1121333" y="1003566"/>
                  </a:lnTo>
                  <a:lnTo>
                    <a:pt x="967384" y="1025029"/>
                  </a:lnTo>
                  <a:lnTo>
                    <a:pt x="971384" y="1006741"/>
                  </a:lnTo>
                  <a:lnTo>
                    <a:pt x="995946" y="894715"/>
                  </a:lnTo>
                  <a:lnTo>
                    <a:pt x="1061808" y="805713"/>
                  </a:lnTo>
                  <a:lnTo>
                    <a:pt x="984834" y="816838"/>
                  </a:lnTo>
                  <a:lnTo>
                    <a:pt x="924521" y="901065"/>
                  </a:lnTo>
                  <a:lnTo>
                    <a:pt x="903897" y="1006741"/>
                  </a:lnTo>
                  <a:lnTo>
                    <a:pt x="233235" y="693788"/>
                  </a:lnTo>
                  <a:lnTo>
                    <a:pt x="230568" y="667067"/>
                  </a:lnTo>
                  <a:lnTo>
                    <a:pt x="220611" y="566966"/>
                  </a:lnTo>
                  <a:lnTo>
                    <a:pt x="287274" y="458431"/>
                  </a:lnTo>
                  <a:lnTo>
                    <a:pt x="252361" y="444969"/>
                  </a:lnTo>
                  <a:lnTo>
                    <a:pt x="175387" y="528942"/>
                  </a:lnTo>
                  <a:lnTo>
                    <a:pt x="160299" y="627176"/>
                  </a:lnTo>
                  <a:lnTo>
                    <a:pt x="175996" y="667067"/>
                  </a:lnTo>
                  <a:lnTo>
                    <a:pt x="84899" y="624547"/>
                  </a:lnTo>
                  <a:lnTo>
                    <a:pt x="63474" y="549059"/>
                  </a:lnTo>
                  <a:lnTo>
                    <a:pt x="81724" y="453707"/>
                  </a:lnTo>
                  <a:lnTo>
                    <a:pt x="172212" y="378231"/>
                  </a:lnTo>
                  <a:lnTo>
                    <a:pt x="123799" y="378231"/>
                  </a:lnTo>
                  <a:lnTo>
                    <a:pt x="49987" y="419544"/>
                  </a:lnTo>
                  <a:lnTo>
                    <a:pt x="0" y="543496"/>
                  </a:lnTo>
                  <a:lnTo>
                    <a:pt x="53162" y="662686"/>
                  </a:lnTo>
                  <a:lnTo>
                    <a:pt x="938009" y="1067130"/>
                  </a:lnTo>
                  <a:lnTo>
                    <a:pt x="1128471" y="1041704"/>
                  </a:lnTo>
                  <a:lnTo>
                    <a:pt x="1282446" y="1077468"/>
                  </a:lnTo>
                  <a:lnTo>
                    <a:pt x="1316215" y="1041704"/>
                  </a:lnTo>
                  <a:lnTo>
                    <a:pt x="1331976" y="1025029"/>
                  </a:lnTo>
                  <a:lnTo>
                    <a:pt x="1334897" y="1021842"/>
                  </a:lnTo>
                  <a:lnTo>
                    <a:pt x="1336421" y="1020254"/>
                  </a:lnTo>
                  <a:lnTo>
                    <a:pt x="1210754" y="920737"/>
                  </a:lnTo>
                  <a:lnTo>
                    <a:pt x="1100810" y="409981"/>
                  </a:lnTo>
                  <a:lnTo>
                    <a:pt x="1287221" y="378688"/>
                  </a:lnTo>
                  <a:lnTo>
                    <a:pt x="1753870" y="300355"/>
                  </a:lnTo>
                  <a:lnTo>
                    <a:pt x="1783969" y="2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8491728" y="1775460"/>
            <a:ext cx="574675" cy="4650105"/>
            <a:chOff x="8491728" y="1775460"/>
            <a:chExt cx="574675" cy="4650105"/>
          </a:xfrm>
        </p:grpSpPr>
        <p:sp>
          <p:nvSpPr>
            <p:cNvPr id="20" name="object 20"/>
            <p:cNvSpPr/>
            <p:nvPr/>
          </p:nvSpPr>
          <p:spPr>
            <a:xfrm>
              <a:off x="8680704" y="2116836"/>
              <a:ext cx="385445" cy="4308475"/>
            </a:xfrm>
            <a:custGeom>
              <a:avLst/>
              <a:gdLst/>
              <a:ahLst/>
              <a:cxnLst/>
              <a:rect l="l" t="t" r="r" b="b"/>
              <a:pathLst>
                <a:path w="385445" h="4308475">
                  <a:moveTo>
                    <a:pt x="385318" y="0"/>
                  </a:moveTo>
                  <a:lnTo>
                    <a:pt x="301117" y="334899"/>
                  </a:lnTo>
                  <a:lnTo>
                    <a:pt x="204216" y="478536"/>
                  </a:lnTo>
                  <a:lnTo>
                    <a:pt x="93979" y="565912"/>
                  </a:lnTo>
                  <a:lnTo>
                    <a:pt x="60198" y="750062"/>
                  </a:lnTo>
                  <a:lnTo>
                    <a:pt x="73278" y="917575"/>
                  </a:lnTo>
                  <a:lnTo>
                    <a:pt x="204216" y="1259586"/>
                  </a:lnTo>
                  <a:lnTo>
                    <a:pt x="233299" y="1386586"/>
                  </a:lnTo>
                  <a:lnTo>
                    <a:pt x="216407" y="1475486"/>
                  </a:lnTo>
                  <a:lnTo>
                    <a:pt x="136525" y="1546225"/>
                  </a:lnTo>
                  <a:lnTo>
                    <a:pt x="115443" y="1642999"/>
                  </a:lnTo>
                  <a:lnTo>
                    <a:pt x="136525" y="1786636"/>
                  </a:lnTo>
                  <a:lnTo>
                    <a:pt x="229107" y="2017649"/>
                  </a:lnTo>
                  <a:lnTo>
                    <a:pt x="250951" y="2208784"/>
                  </a:lnTo>
                  <a:lnTo>
                    <a:pt x="225298" y="2337435"/>
                  </a:lnTo>
                  <a:lnTo>
                    <a:pt x="109727" y="2484882"/>
                  </a:lnTo>
                  <a:lnTo>
                    <a:pt x="33781" y="2537460"/>
                  </a:lnTo>
                  <a:lnTo>
                    <a:pt x="0" y="2698369"/>
                  </a:lnTo>
                  <a:lnTo>
                    <a:pt x="13080" y="2844800"/>
                  </a:lnTo>
                  <a:lnTo>
                    <a:pt x="144018" y="3143758"/>
                  </a:lnTo>
                  <a:lnTo>
                    <a:pt x="172974" y="3254629"/>
                  </a:lnTo>
                  <a:lnTo>
                    <a:pt x="156082" y="3332353"/>
                  </a:lnTo>
                  <a:lnTo>
                    <a:pt x="76200" y="3394075"/>
                  </a:lnTo>
                  <a:lnTo>
                    <a:pt x="55118" y="3478745"/>
                  </a:lnTo>
                  <a:lnTo>
                    <a:pt x="76200" y="3604285"/>
                  </a:lnTo>
                  <a:lnTo>
                    <a:pt x="168782" y="3806113"/>
                  </a:lnTo>
                  <a:lnTo>
                    <a:pt x="190753" y="3973283"/>
                  </a:lnTo>
                  <a:lnTo>
                    <a:pt x="164973" y="4085628"/>
                  </a:lnTo>
                  <a:lnTo>
                    <a:pt x="33781" y="4231982"/>
                  </a:lnTo>
                  <a:lnTo>
                    <a:pt x="42545" y="4308284"/>
                  </a:lnTo>
                  <a:lnTo>
                    <a:pt x="144018" y="4223664"/>
                  </a:lnTo>
                  <a:lnTo>
                    <a:pt x="224027" y="4119626"/>
                  </a:lnTo>
                  <a:lnTo>
                    <a:pt x="257555" y="3924731"/>
                  </a:lnTo>
                  <a:lnTo>
                    <a:pt x="220218" y="3743693"/>
                  </a:lnTo>
                  <a:lnTo>
                    <a:pt x="131445" y="3555034"/>
                  </a:lnTo>
                  <a:lnTo>
                    <a:pt x="126746" y="3464179"/>
                  </a:lnTo>
                  <a:lnTo>
                    <a:pt x="228219" y="3367024"/>
                  </a:lnTo>
                  <a:lnTo>
                    <a:pt x="224027" y="3192907"/>
                  </a:lnTo>
                  <a:lnTo>
                    <a:pt x="114553" y="2921000"/>
                  </a:lnTo>
                  <a:lnTo>
                    <a:pt x="67310" y="2767076"/>
                  </a:lnTo>
                  <a:lnTo>
                    <a:pt x="72009" y="2620645"/>
                  </a:lnTo>
                  <a:lnTo>
                    <a:pt x="164973" y="2565272"/>
                  </a:lnTo>
                  <a:lnTo>
                    <a:pt x="249554" y="2467356"/>
                  </a:lnTo>
                  <a:lnTo>
                    <a:pt x="312800" y="2307844"/>
                  </a:lnTo>
                  <a:lnTo>
                    <a:pt x="325120" y="2043049"/>
                  </a:lnTo>
                  <a:lnTo>
                    <a:pt x="308355" y="2100961"/>
                  </a:lnTo>
                  <a:lnTo>
                    <a:pt x="280416" y="1946275"/>
                  </a:lnTo>
                  <a:lnTo>
                    <a:pt x="191643" y="1730375"/>
                  </a:lnTo>
                  <a:lnTo>
                    <a:pt x="186944" y="1626362"/>
                  </a:lnTo>
                  <a:lnTo>
                    <a:pt x="288417" y="1515237"/>
                  </a:lnTo>
                  <a:lnTo>
                    <a:pt x="284225" y="1315974"/>
                  </a:lnTo>
                  <a:lnTo>
                    <a:pt x="174751" y="1004824"/>
                  </a:lnTo>
                  <a:lnTo>
                    <a:pt x="127635" y="828675"/>
                  </a:lnTo>
                  <a:lnTo>
                    <a:pt x="132334" y="661162"/>
                  </a:lnTo>
                  <a:lnTo>
                    <a:pt x="225298" y="597662"/>
                  </a:lnTo>
                  <a:lnTo>
                    <a:pt x="309879" y="485775"/>
                  </a:lnTo>
                  <a:lnTo>
                    <a:pt x="372999" y="303149"/>
                  </a:lnTo>
                  <a:lnTo>
                    <a:pt x="385318" y="0"/>
                  </a:lnTo>
                  <a:close/>
                </a:path>
              </a:pathLst>
            </a:custGeom>
            <a:solidFill>
              <a:srgbClr val="6E3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91728" y="1775460"/>
              <a:ext cx="341630" cy="355600"/>
            </a:xfrm>
            <a:custGeom>
              <a:avLst/>
              <a:gdLst/>
              <a:ahLst/>
              <a:cxnLst/>
              <a:rect l="l" t="t" r="r" b="b"/>
              <a:pathLst>
                <a:path w="341629" h="355600">
                  <a:moveTo>
                    <a:pt x="25400" y="0"/>
                  </a:moveTo>
                  <a:lnTo>
                    <a:pt x="0" y="42290"/>
                  </a:lnTo>
                  <a:lnTo>
                    <a:pt x="152146" y="153924"/>
                  </a:lnTo>
                  <a:lnTo>
                    <a:pt x="329819" y="355091"/>
                  </a:lnTo>
                  <a:lnTo>
                    <a:pt x="341249" y="323850"/>
                  </a:lnTo>
                  <a:lnTo>
                    <a:pt x="188595" y="137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7853171" y="103631"/>
            <a:ext cx="278765" cy="146050"/>
          </a:xfrm>
          <a:custGeom>
            <a:avLst/>
            <a:gdLst/>
            <a:ahLst/>
            <a:cxnLst/>
            <a:rect l="l" t="t" r="r" b="b"/>
            <a:pathLst>
              <a:path w="278765" h="146050">
                <a:moveTo>
                  <a:pt x="209169" y="0"/>
                </a:moveTo>
                <a:lnTo>
                  <a:pt x="90804" y="33654"/>
                </a:lnTo>
                <a:lnTo>
                  <a:pt x="195325" y="60071"/>
                </a:lnTo>
                <a:lnTo>
                  <a:pt x="39370" y="109600"/>
                </a:lnTo>
                <a:lnTo>
                  <a:pt x="0" y="145923"/>
                </a:lnTo>
                <a:lnTo>
                  <a:pt x="155194" y="113538"/>
                </a:lnTo>
                <a:lnTo>
                  <a:pt x="278510" y="105156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7712964" y="39623"/>
            <a:ext cx="1185545" cy="2087880"/>
            <a:chOff x="7712964" y="39623"/>
            <a:chExt cx="1185545" cy="2087880"/>
          </a:xfrm>
        </p:grpSpPr>
        <p:sp>
          <p:nvSpPr>
            <p:cNvPr id="24" name="object 24"/>
            <p:cNvSpPr/>
            <p:nvPr/>
          </p:nvSpPr>
          <p:spPr>
            <a:xfrm>
              <a:off x="7728204" y="39623"/>
              <a:ext cx="1170305" cy="2087880"/>
            </a:xfrm>
            <a:custGeom>
              <a:avLst/>
              <a:gdLst/>
              <a:ahLst/>
              <a:cxnLst/>
              <a:rect l="l" t="t" r="r" b="b"/>
              <a:pathLst>
                <a:path w="1170304" h="2087880">
                  <a:moveTo>
                    <a:pt x="697611" y="1121410"/>
                  </a:moveTo>
                  <a:lnTo>
                    <a:pt x="644652" y="922274"/>
                  </a:lnTo>
                  <a:lnTo>
                    <a:pt x="545592" y="697103"/>
                  </a:lnTo>
                  <a:lnTo>
                    <a:pt x="464693" y="556514"/>
                  </a:lnTo>
                  <a:lnTo>
                    <a:pt x="388112" y="483235"/>
                  </a:lnTo>
                  <a:lnTo>
                    <a:pt x="329184" y="482473"/>
                  </a:lnTo>
                  <a:lnTo>
                    <a:pt x="324358" y="549910"/>
                  </a:lnTo>
                  <a:lnTo>
                    <a:pt x="375539" y="521589"/>
                  </a:lnTo>
                  <a:lnTo>
                    <a:pt x="463423" y="635000"/>
                  </a:lnTo>
                  <a:lnTo>
                    <a:pt x="555498" y="798449"/>
                  </a:lnTo>
                  <a:lnTo>
                    <a:pt x="631825" y="1027430"/>
                  </a:lnTo>
                  <a:lnTo>
                    <a:pt x="622935" y="1138428"/>
                  </a:lnTo>
                  <a:lnTo>
                    <a:pt x="550418" y="1074039"/>
                  </a:lnTo>
                  <a:lnTo>
                    <a:pt x="425577" y="827532"/>
                  </a:lnTo>
                  <a:lnTo>
                    <a:pt x="347091" y="569595"/>
                  </a:lnTo>
                  <a:lnTo>
                    <a:pt x="330200" y="602107"/>
                  </a:lnTo>
                  <a:lnTo>
                    <a:pt x="368681" y="760222"/>
                  </a:lnTo>
                  <a:lnTo>
                    <a:pt x="475488" y="1003300"/>
                  </a:lnTo>
                  <a:lnTo>
                    <a:pt x="588899" y="1171321"/>
                  </a:lnTo>
                  <a:lnTo>
                    <a:pt x="661416" y="1196467"/>
                  </a:lnTo>
                  <a:lnTo>
                    <a:pt x="697611" y="1121410"/>
                  </a:lnTo>
                  <a:close/>
                </a:path>
                <a:path w="1170304" h="2087880">
                  <a:moveTo>
                    <a:pt x="1169924" y="2087753"/>
                  </a:moveTo>
                  <a:lnTo>
                    <a:pt x="1105903" y="1869313"/>
                  </a:lnTo>
                  <a:lnTo>
                    <a:pt x="1098804" y="1845056"/>
                  </a:lnTo>
                  <a:lnTo>
                    <a:pt x="1113155" y="1740408"/>
                  </a:lnTo>
                  <a:lnTo>
                    <a:pt x="1120648" y="1685798"/>
                  </a:lnTo>
                  <a:lnTo>
                    <a:pt x="1117092" y="1678178"/>
                  </a:lnTo>
                  <a:lnTo>
                    <a:pt x="1071499" y="1577975"/>
                  </a:lnTo>
                  <a:lnTo>
                    <a:pt x="1011821" y="1446784"/>
                  </a:lnTo>
                  <a:lnTo>
                    <a:pt x="935990" y="1280033"/>
                  </a:lnTo>
                  <a:lnTo>
                    <a:pt x="935990" y="1415923"/>
                  </a:lnTo>
                  <a:lnTo>
                    <a:pt x="815594" y="1426845"/>
                  </a:lnTo>
                  <a:lnTo>
                    <a:pt x="673989" y="1514856"/>
                  </a:lnTo>
                  <a:lnTo>
                    <a:pt x="628015" y="1414653"/>
                  </a:lnTo>
                  <a:lnTo>
                    <a:pt x="688060" y="1369949"/>
                  </a:lnTo>
                  <a:lnTo>
                    <a:pt x="725932" y="1341755"/>
                  </a:lnTo>
                  <a:lnTo>
                    <a:pt x="899033" y="1334389"/>
                  </a:lnTo>
                  <a:lnTo>
                    <a:pt x="935990" y="1415923"/>
                  </a:lnTo>
                  <a:lnTo>
                    <a:pt x="935990" y="1280033"/>
                  </a:lnTo>
                  <a:lnTo>
                    <a:pt x="871982" y="1139317"/>
                  </a:lnTo>
                  <a:lnTo>
                    <a:pt x="871982" y="1274699"/>
                  </a:lnTo>
                  <a:lnTo>
                    <a:pt x="729869" y="1304544"/>
                  </a:lnTo>
                  <a:lnTo>
                    <a:pt x="607568" y="1369949"/>
                  </a:lnTo>
                  <a:lnTo>
                    <a:pt x="195326" y="472313"/>
                  </a:lnTo>
                  <a:lnTo>
                    <a:pt x="252450" y="428371"/>
                  </a:lnTo>
                  <a:lnTo>
                    <a:pt x="288290" y="400812"/>
                  </a:lnTo>
                  <a:lnTo>
                    <a:pt x="470281" y="389001"/>
                  </a:lnTo>
                  <a:lnTo>
                    <a:pt x="871982" y="1274699"/>
                  </a:lnTo>
                  <a:lnTo>
                    <a:pt x="871982" y="1139317"/>
                  </a:lnTo>
                  <a:lnTo>
                    <a:pt x="530567" y="389001"/>
                  </a:lnTo>
                  <a:lnTo>
                    <a:pt x="446024" y="203200"/>
                  </a:lnTo>
                  <a:lnTo>
                    <a:pt x="446024" y="335280"/>
                  </a:lnTo>
                  <a:lnTo>
                    <a:pt x="283591" y="358140"/>
                  </a:lnTo>
                  <a:lnTo>
                    <a:pt x="175133" y="428371"/>
                  </a:lnTo>
                  <a:lnTo>
                    <a:pt x="145288" y="363474"/>
                  </a:lnTo>
                  <a:lnTo>
                    <a:pt x="202323" y="315226"/>
                  </a:lnTo>
                  <a:lnTo>
                    <a:pt x="220345" y="299974"/>
                  </a:lnTo>
                  <a:lnTo>
                    <a:pt x="414020" y="264795"/>
                  </a:lnTo>
                  <a:lnTo>
                    <a:pt x="446024" y="335280"/>
                  </a:lnTo>
                  <a:lnTo>
                    <a:pt x="446024" y="203200"/>
                  </a:lnTo>
                  <a:lnTo>
                    <a:pt x="381000" y="60198"/>
                  </a:lnTo>
                  <a:lnTo>
                    <a:pt x="362204" y="18923"/>
                  </a:lnTo>
                  <a:lnTo>
                    <a:pt x="128143" y="0"/>
                  </a:lnTo>
                  <a:lnTo>
                    <a:pt x="0" y="95885"/>
                  </a:lnTo>
                  <a:lnTo>
                    <a:pt x="132207" y="60198"/>
                  </a:lnTo>
                  <a:lnTo>
                    <a:pt x="322834" y="63500"/>
                  </a:lnTo>
                  <a:lnTo>
                    <a:pt x="395097" y="223151"/>
                  </a:lnTo>
                  <a:lnTo>
                    <a:pt x="193294" y="262382"/>
                  </a:lnTo>
                  <a:lnTo>
                    <a:pt x="123190" y="315226"/>
                  </a:lnTo>
                  <a:lnTo>
                    <a:pt x="85217" y="232537"/>
                  </a:lnTo>
                  <a:lnTo>
                    <a:pt x="42926" y="231279"/>
                  </a:lnTo>
                  <a:lnTo>
                    <a:pt x="710946" y="1712214"/>
                  </a:lnTo>
                  <a:lnTo>
                    <a:pt x="725424" y="1626743"/>
                  </a:lnTo>
                  <a:lnTo>
                    <a:pt x="693293" y="1556766"/>
                  </a:lnTo>
                  <a:lnTo>
                    <a:pt x="735711" y="1514856"/>
                  </a:lnTo>
                  <a:lnTo>
                    <a:pt x="765810" y="1485138"/>
                  </a:lnTo>
                  <a:lnTo>
                    <a:pt x="949960" y="1446784"/>
                  </a:lnTo>
                  <a:lnTo>
                    <a:pt x="974471" y="1500759"/>
                  </a:lnTo>
                  <a:lnTo>
                    <a:pt x="823976" y="1558671"/>
                  </a:lnTo>
                  <a:lnTo>
                    <a:pt x="751205" y="1639189"/>
                  </a:lnTo>
                  <a:lnTo>
                    <a:pt x="878586" y="1577975"/>
                  </a:lnTo>
                  <a:lnTo>
                    <a:pt x="998982" y="1598803"/>
                  </a:lnTo>
                  <a:lnTo>
                    <a:pt x="816737" y="1675257"/>
                  </a:lnTo>
                  <a:lnTo>
                    <a:pt x="749046" y="1774063"/>
                  </a:lnTo>
                  <a:lnTo>
                    <a:pt x="976503" y="1678178"/>
                  </a:lnTo>
                  <a:lnTo>
                    <a:pt x="935609" y="1748155"/>
                  </a:lnTo>
                  <a:lnTo>
                    <a:pt x="1041527" y="1740408"/>
                  </a:lnTo>
                  <a:lnTo>
                    <a:pt x="979805" y="1790192"/>
                  </a:lnTo>
                  <a:lnTo>
                    <a:pt x="1030351" y="1828419"/>
                  </a:lnTo>
                  <a:lnTo>
                    <a:pt x="915924" y="1865249"/>
                  </a:lnTo>
                  <a:lnTo>
                    <a:pt x="959612" y="1898396"/>
                  </a:lnTo>
                  <a:lnTo>
                    <a:pt x="1061085" y="1869313"/>
                  </a:lnTo>
                  <a:lnTo>
                    <a:pt x="1113028" y="2031619"/>
                  </a:lnTo>
                  <a:lnTo>
                    <a:pt x="1097661" y="2085721"/>
                  </a:lnTo>
                  <a:lnTo>
                    <a:pt x="1169924" y="2087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732014" y="134873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055" y="1524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98491" y="3131820"/>
            <a:ext cx="2598419" cy="417575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1618488" y="4472940"/>
            <a:ext cx="6734809" cy="789940"/>
            <a:chOff x="1618488" y="4472940"/>
            <a:chExt cx="6734809" cy="789940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0492" y="4646676"/>
              <a:ext cx="259080" cy="3185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8488" y="4472940"/>
              <a:ext cx="617219" cy="7894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6316" y="4472940"/>
              <a:ext cx="1057656" cy="7894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54580" y="4472940"/>
              <a:ext cx="617219" cy="7894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2408" y="4472940"/>
              <a:ext cx="1115568" cy="7894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8584" y="4472940"/>
              <a:ext cx="617219" cy="789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96411" y="4472940"/>
              <a:ext cx="1761743" cy="7894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88764" y="4472940"/>
              <a:ext cx="617220" cy="7894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36592" y="4472940"/>
              <a:ext cx="3092195" cy="7894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9396" y="4472940"/>
              <a:ext cx="617220" cy="7894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07223" y="4472940"/>
              <a:ext cx="845820" cy="78943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602994" y="2993212"/>
            <a:ext cx="6495415" cy="18662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943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3399"/>
                </a:solidFill>
                <a:latin typeface="Comic Sans MS"/>
                <a:cs typeface="Comic Sans MS"/>
              </a:rPr>
              <a:t>…</a:t>
            </a:r>
            <a:r>
              <a:rPr dirty="0" sz="3600" spc="-75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600">
                <a:solidFill>
                  <a:srgbClr val="003399"/>
                </a:solidFill>
                <a:latin typeface="Comic Sans MS"/>
                <a:cs typeface="Comic Sans MS"/>
              </a:rPr>
              <a:t>B</a:t>
            </a:r>
            <a:r>
              <a:rPr dirty="0" sz="3600" spc="-65">
                <a:solidFill>
                  <a:srgbClr val="003399"/>
                </a:solidFill>
                <a:latin typeface="Comic Sans MS"/>
                <a:cs typeface="Comic Sans MS"/>
              </a:rPr>
              <a:t> </a:t>
            </a:r>
            <a:r>
              <a:rPr dirty="0" sz="3600" spc="-5">
                <a:solidFill>
                  <a:srgbClr val="003399"/>
                </a:solidFill>
                <a:latin typeface="Comic Sans MS"/>
                <a:cs typeface="Comic Sans MS"/>
              </a:rPr>
              <a:t>vitamins</a:t>
            </a:r>
            <a:endParaRPr sz="3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7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2950" spc="-60" i="1">
                <a:latin typeface="Comic Sans MS"/>
                <a:cs typeface="Comic Sans MS"/>
              </a:rPr>
              <a:t>B-1,</a:t>
            </a:r>
            <a:r>
              <a:rPr dirty="0" sz="2950" spc="-140" i="1">
                <a:latin typeface="Comic Sans MS"/>
                <a:cs typeface="Comic Sans MS"/>
              </a:rPr>
              <a:t> </a:t>
            </a:r>
            <a:r>
              <a:rPr dirty="0" sz="2950" spc="-70" i="1">
                <a:latin typeface="Comic Sans MS"/>
                <a:cs typeface="Comic Sans MS"/>
              </a:rPr>
              <a:t>B-2,</a:t>
            </a:r>
            <a:r>
              <a:rPr dirty="0" sz="2950" spc="-135" i="1">
                <a:latin typeface="Comic Sans MS"/>
                <a:cs typeface="Comic Sans MS"/>
              </a:rPr>
              <a:t> </a:t>
            </a:r>
            <a:r>
              <a:rPr dirty="0" sz="2950" spc="-60" i="1">
                <a:latin typeface="Comic Sans MS"/>
                <a:cs typeface="Comic Sans MS"/>
              </a:rPr>
              <a:t>B-3,</a:t>
            </a:r>
            <a:r>
              <a:rPr dirty="0" sz="2950" spc="-130" i="1">
                <a:latin typeface="Comic Sans MS"/>
                <a:cs typeface="Comic Sans MS"/>
              </a:rPr>
              <a:t> </a:t>
            </a:r>
            <a:r>
              <a:rPr dirty="0" sz="2950" spc="-60" i="1">
                <a:latin typeface="Comic Sans MS"/>
                <a:cs typeface="Comic Sans MS"/>
              </a:rPr>
              <a:t>B5,</a:t>
            </a:r>
            <a:r>
              <a:rPr dirty="0" sz="2950" spc="-120" i="1">
                <a:latin typeface="Comic Sans MS"/>
                <a:cs typeface="Comic Sans MS"/>
              </a:rPr>
              <a:t> </a:t>
            </a:r>
            <a:r>
              <a:rPr dirty="0" sz="2950" spc="-60" i="1">
                <a:latin typeface="Comic Sans MS"/>
                <a:cs typeface="Comic Sans MS"/>
              </a:rPr>
              <a:t>B-6,</a:t>
            </a:r>
            <a:r>
              <a:rPr dirty="0" sz="2950" spc="-140" i="1">
                <a:latin typeface="Comic Sans MS"/>
                <a:cs typeface="Comic Sans MS"/>
              </a:rPr>
              <a:t> </a:t>
            </a:r>
            <a:r>
              <a:rPr dirty="0" sz="2950" spc="-60" i="1">
                <a:latin typeface="Comic Sans MS"/>
                <a:cs typeface="Comic Sans MS"/>
              </a:rPr>
              <a:t>B7,</a:t>
            </a:r>
            <a:r>
              <a:rPr dirty="0" sz="2950" spc="-114" i="1">
                <a:latin typeface="Comic Sans MS"/>
                <a:cs typeface="Comic Sans MS"/>
              </a:rPr>
              <a:t> </a:t>
            </a:r>
            <a:r>
              <a:rPr dirty="0" sz="2950" spc="-60" i="1">
                <a:latin typeface="Comic Sans MS"/>
                <a:cs typeface="Comic Sans MS"/>
              </a:rPr>
              <a:t>B9,</a:t>
            </a:r>
            <a:r>
              <a:rPr dirty="0" sz="2950" spc="-130" i="1">
                <a:latin typeface="Comic Sans MS"/>
                <a:cs typeface="Comic Sans MS"/>
              </a:rPr>
              <a:t> </a:t>
            </a:r>
            <a:r>
              <a:rPr dirty="0" sz="2950" spc="-55" i="1">
                <a:latin typeface="Comic Sans MS"/>
                <a:cs typeface="Comic Sans MS"/>
              </a:rPr>
              <a:t>and</a:t>
            </a:r>
            <a:r>
              <a:rPr dirty="0" sz="2950" spc="-110" i="1">
                <a:latin typeface="Comic Sans MS"/>
                <a:cs typeface="Comic Sans MS"/>
              </a:rPr>
              <a:t> </a:t>
            </a:r>
            <a:r>
              <a:rPr dirty="0" sz="2950" spc="-90" i="1">
                <a:latin typeface="Comic Sans MS"/>
                <a:cs typeface="Comic Sans MS"/>
              </a:rPr>
              <a:t>B-12</a:t>
            </a:r>
            <a:endParaRPr sz="295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37563" y="723391"/>
            <a:ext cx="44189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5280" indent="-323215">
              <a:lnSpc>
                <a:spcPct val="100000"/>
              </a:lnSpc>
              <a:spcBef>
                <a:spcPts val="100"/>
              </a:spcBef>
              <a:buFont typeface="Arial Narrow"/>
              <a:buChar char="&gt;"/>
              <a:tabLst>
                <a:tab pos="335915" algn="l"/>
              </a:tabLst>
            </a:pPr>
            <a:r>
              <a:rPr dirty="0" sz="3600" spc="-15" b="1" i="1">
                <a:solidFill>
                  <a:srgbClr val="FF0066"/>
                </a:solidFill>
                <a:latin typeface="Arial Narrow"/>
                <a:cs typeface="Arial Narrow"/>
              </a:rPr>
              <a:t>Water-soluble</a:t>
            </a:r>
            <a:r>
              <a:rPr dirty="0" sz="3600" spc="-190" b="1" i="1">
                <a:solidFill>
                  <a:srgbClr val="FF0066"/>
                </a:solidFill>
                <a:latin typeface="Arial Narrow"/>
                <a:cs typeface="Arial Narrow"/>
              </a:rPr>
              <a:t> </a:t>
            </a:r>
            <a:r>
              <a:rPr dirty="0" sz="3600" spc="-5" b="1" i="1">
                <a:solidFill>
                  <a:srgbClr val="FF0066"/>
                </a:solidFill>
                <a:latin typeface="Arial Narrow"/>
                <a:cs typeface="Arial Narrow"/>
              </a:rPr>
              <a:t>vitamins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27375" y="5557520"/>
            <a:ext cx="21215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Calibri"/>
                <a:cs typeface="Calibri"/>
              </a:rPr>
              <a:t>Vitamin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B4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Adenine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7863" y="1018489"/>
            <a:ext cx="49072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B1</a:t>
            </a:r>
            <a:r>
              <a:rPr dirty="0" spc="-95"/>
              <a:t> </a:t>
            </a:r>
            <a:r>
              <a:rPr dirty="0" sz="3600"/>
              <a:t>(Thiamin,</a:t>
            </a:r>
            <a:r>
              <a:rPr dirty="0" sz="3600" spc="-55"/>
              <a:t> </a:t>
            </a:r>
            <a:r>
              <a:rPr dirty="0" sz="3600" spc="-5"/>
              <a:t>vitamin</a:t>
            </a:r>
            <a:r>
              <a:rPr dirty="0" sz="3600" spc="-90"/>
              <a:t> </a:t>
            </a:r>
            <a:r>
              <a:rPr dirty="0" sz="3600" spc="-10"/>
              <a:t>F)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55241" y="2080005"/>
            <a:ext cx="6233160" cy="2936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15">
                <a:latin typeface="Tahoma"/>
                <a:cs typeface="Tahoma"/>
              </a:rPr>
              <a:t>Functions: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333CC"/>
              </a:buClr>
              <a:buFont typeface="Wingdings"/>
              <a:buChar char=""/>
            </a:pPr>
            <a:endParaRPr sz="325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Producing</a:t>
            </a:r>
            <a:r>
              <a:rPr dirty="0" sz="2400" spc="-8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energy</a:t>
            </a:r>
            <a:r>
              <a:rPr dirty="0" sz="2400" spc="-3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from</a:t>
            </a:r>
            <a:r>
              <a:rPr dirty="0" sz="2400" spc="-75">
                <a:latin typeface="Tahoma"/>
                <a:cs typeface="Tahoma"/>
              </a:rPr>
              <a:t> </a:t>
            </a:r>
            <a:r>
              <a:rPr dirty="0" sz="2400" spc="-15">
                <a:latin typeface="Tahoma"/>
                <a:cs typeface="Tahoma"/>
              </a:rPr>
              <a:t>carbohydrates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05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proper</a:t>
            </a:r>
            <a:r>
              <a:rPr dirty="0" sz="2400" spc="-8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nerve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function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stabilizing</a:t>
            </a:r>
            <a:r>
              <a:rPr dirty="0" sz="2400" spc="-10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the</a:t>
            </a:r>
            <a:r>
              <a:rPr dirty="0" sz="2400" spc="-6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appetite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5">
                <a:latin typeface="Tahoma"/>
                <a:cs typeface="Tahoma"/>
              </a:rPr>
              <a:t>promoting</a:t>
            </a:r>
            <a:r>
              <a:rPr dirty="0" sz="2400" spc="-8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growth</a:t>
            </a:r>
            <a:r>
              <a:rPr dirty="0" sz="2400" spc="-8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and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good</a:t>
            </a:r>
            <a:r>
              <a:rPr dirty="0" sz="2400" spc="-6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muscle</a:t>
            </a:r>
            <a:r>
              <a:rPr dirty="0" sz="2400" spc="-1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tone</a:t>
            </a:r>
            <a:endParaRPr sz="2400">
              <a:latin typeface="Tahoma"/>
              <a:cs typeface="Tahoma"/>
            </a:endParaRPr>
          </a:p>
          <a:p>
            <a:pPr lvl="1" marL="756285" indent="-2870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 spc="-45">
                <a:latin typeface="Tahoma"/>
                <a:cs typeface="Tahoma"/>
              </a:rPr>
              <a:t>ATP</a:t>
            </a:r>
            <a:r>
              <a:rPr dirty="0" sz="2400" spc="-7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production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6020" y="5154166"/>
            <a:ext cx="2755392" cy="16139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061" y="1018489"/>
            <a:ext cx="19545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Sour</a:t>
            </a:r>
            <a:r>
              <a:rPr dirty="0" spc="-20"/>
              <a:t>c</a:t>
            </a:r>
            <a:r>
              <a:rPr dirty="0" spc="-5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5288" y="1944979"/>
            <a:ext cx="6780530" cy="405130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20">
                <a:latin typeface="Tahoma"/>
                <a:cs typeface="Tahoma"/>
              </a:rPr>
              <a:t>Pork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Fish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10">
                <a:latin typeface="Tahoma"/>
                <a:cs typeface="Tahoma"/>
              </a:rPr>
              <a:t>Liver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latin typeface="Tahoma"/>
                <a:cs typeface="Tahoma"/>
              </a:rPr>
              <a:t>Legumes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 spc="-5">
                <a:latin typeface="Tahoma"/>
                <a:cs typeface="Tahoma"/>
              </a:rPr>
              <a:t>Nuts</a:t>
            </a:r>
            <a:endParaRPr sz="32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8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latin typeface="Tahoma"/>
                <a:cs typeface="Tahoma"/>
              </a:rPr>
              <a:t>Whole</a:t>
            </a:r>
            <a:r>
              <a:rPr dirty="0" sz="3200" spc="-15">
                <a:latin typeface="Tahoma"/>
                <a:cs typeface="Tahoma"/>
              </a:rPr>
              <a:t> grain </a:t>
            </a:r>
            <a:r>
              <a:rPr dirty="0" sz="3200">
                <a:latin typeface="Tahoma"/>
                <a:cs typeface="Tahoma"/>
              </a:rPr>
              <a:t>or</a:t>
            </a:r>
            <a:r>
              <a:rPr dirty="0" sz="3200" spc="-30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enriched</a:t>
            </a:r>
            <a:r>
              <a:rPr dirty="0" sz="3200" spc="-50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breads</a:t>
            </a:r>
            <a:r>
              <a:rPr dirty="0" sz="3200" spc="-5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and </a:t>
            </a:r>
            <a:r>
              <a:rPr dirty="0" sz="3200" spc="-98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cereals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1828800"/>
            <a:ext cx="4038600" cy="30297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716" y="1018489"/>
            <a:ext cx="45573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Reco</a:t>
            </a:r>
            <a:r>
              <a:rPr dirty="0" spc="-15"/>
              <a:t>m</a:t>
            </a:r>
            <a:r>
              <a:rPr dirty="0"/>
              <a:t>mendatio</a:t>
            </a:r>
            <a:r>
              <a:rPr dirty="0" spc="-20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711" y="2088641"/>
            <a:ext cx="7390765" cy="443928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latin typeface="Tahoma"/>
                <a:cs typeface="Tahoma"/>
              </a:rPr>
              <a:t>Men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(14+):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1.2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mg/day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20">
                <a:latin typeface="Tahoma"/>
                <a:cs typeface="Tahoma"/>
              </a:rPr>
              <a:t>Women</a:t>
            </a:r>
            <a:r>
              <a:rPr dirty="0" sz="2400" spc="-7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(14-18):</a:t>
            </a:r>
            <a:r>
              <a:rPr dirty="0" sz="2400" spc="-2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1.0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mg/day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20">
                <a:latin typeface="Tahoma"/>
                <a:cs typeface="Tahoma"/>
              </a:rPr>
              <a:t>Women</a:t>
            </a:r>
            <a:r>
              <a:rPr dirty="0" sz="2400" spc="-7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(19+):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1.1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mg/day</a:t>
            </a:r>
            <a:endParaRPr sz="2400">
              <a:latin typeface="Tahoma"/>
              <a:cs typeface="Tahoma"/>
            </a:endParaRPr>
          </a:p>
          <a:p>
            <a:pPr lvl="1" marL="5020945" indent="-343535">
              <a:lnSpc>
                <a:spcPct val="100000"/>
              </a:lnSpc>
              <a:spcBef>
                <a:spcPts val="1805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5020945" algn="l"/>
                <a:tab pos="5021580" algn="l"/>
              </a:tabLst>
            </a:pPr>
            <a:r>
              <a:rPr dirty="0" sz="2000">
                <a:latin typeface="Tahoma"/>
                <a:cs typeface="Tahoma"/>
              </a:rPr>
              <a:t>1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boiled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pork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chop,</a:t>
            </a:r>
            <a:endParaRPr sz="2000">
              <a:latin typeface="Tahoma"/>
              <a:cs typeface="Tahoma"/>
            </a:endParaRPr>
          </a:p>
          <a:p>
            <a:pPr lvl="1" marL="5020945" indent="-343535">
              <a:lnSpc>
                <a:spcPct val="100000"/>
              </a:lnSpc>
              <a:spcBef>
                <a:spcPts val="49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5020945" algn="l"/>
                <a:tab pos="5021580" algn="l"/>
              </a:tabLst>
            </a:pPr>
            <a:r>
              <a:rPr dirty="0" sz="2000">
                <a:latin typeface="Tahoma"/>
                <a:cs typeface="Tahoma"/>
              </a:rPr>
              <a:t>1.25</a:t>
            </a:r>
            <a:r>
              <a:rPr dirty="0" sz="2000" spc="-10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cups</a:t>
            </a:r>
            <a:r>
              <a:rPr dirty="0" sz="2000" spc="-8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corn</a:t>
            </a:r>
            <a:r>
              <a:rPr dirty="0" sz="2000" spc="-6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flakes</a:t>
            </a:r>
            <a:endParaRPr sz="20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3333CC"/>
              </a:buClr>
              <a:buFont typeface="Wingdings"/>
              <a:buChar char=""/>
            </a:pPr>
            <a:endParaRPr sz="2700">
              <a:latin typeface="Tahoma"/>
              <a:cs typeface="Tahoma"/>
            </a:endParaRPr>
          </a:p>
          <a:p>
            <a:pPr algn="r" marR="97345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Tahoma"/>
                <a:cs typeface="Tahoma"/>
              </a:rPr>
              <a:t>or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ahoma"/>
              <a:cs typeface="Tahoma"/>
            </a:endParaRPr>
          </a:p>
          <a:p>
            <a:pPr lvl="1" marL="5020945" indent="-343535">
              <a:lnSpc>
                <a:spcPct val="100000"/>
              </a:lnSpc>
              <a:buClr>
                <a:srgbClr val="3333CC"/>
              </a:buClr>
              <a:buSzPct val="60000"/>
              <a:buFont typeface="Wingdings"/>
              <a:buChar char=""/>
              <a:tabLst>
                <a:tab pos="5020945" algn="l"/>
                <a:tab pos="5021580" algn="l"/>
              </a:tabLst>
            </a:pPr>
            <a:r>
              <a:rPr dirty="0" sz="2000">
                <a:latin typeface="Tahoma"/>
                <a:cs typeface="Tahoma"/>
              </a:rPr>
              <a:t>1</a:t>
            </a:r>
            <a:r>
              <a:rPr dirty="0" sz="2000" spc="-7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baked</a:t>
            </a:r>
            <a:r>
              <a:rPr dirty="0" sz="2000" spc="-114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potato</a:t>
            </a:r>
            <a:endParaRPr sz="2000">
              <a:latin typeface="Tahoma"/>
              <a:cs typeface="Tahoma"/>
            </a:endParaRPr>
          </a:p>
          <a:p>
            <a:pPr lvl="1" marL="5020945" indent="-34353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5020945" algn="l"/>
                <a:tab pos="5021580" algn="l"/>
              </a:tabLst>
            </a:pPr>
            <a:r>
              <a:rPr dirty="0" sz="2000">
                <a:latin typeface="Tahoma"/>
                <a:cs typeface="Tahoma"/>
              </a:rPr>
              <a:t>0.5</a:t>
            </a:r>
            <a:r>
              <a:rPr dirty="0" sz="2000" spc="-9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cup</a:t>
            </a:r>
            <a:r>
              <a:rPr dirty="0" sz="2000" spc="-8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lentils</a:t>
            </a:r>
            <a:endParaRPr sz="2000">
              <a:latin typeface="Tahoma"/>
              <a:cs typeface="Tahoma"/>
            </a:endParaRPr>
          </a:p>
          <a:p>
            <a:pPr lvl="1" marL="5020945" indent="-34353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5020945" algn="l"/>
                <a:tab pos="5021580" algn="l"/>
              </a:tabLst>
            </a:pPr>
            <a:r>
              <a:rPr dirty="0" sz="2000">
                <a:latin typeface="Tahoma"/>
                <a:cs typeface="Tahoma"/>
              </a:rPr>
              <a:t>1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cup</a:t>
            </a:r>
            <a:r>
              <a:rPr dirty="0" sz="2000" spc="-9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raisin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bran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908" y="5289803"/>
            <a:ext cx="2654808" cy="8717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Jennifer Sulak</dc:creator>
  <dc:title>PowerPoint Presentation  -  VITAMINS</dc:title>
  <dcterms:created xsi:type="dcterms:W3CDTF">2023-09-30T07:15:50Z</dcterms:created>
  <dcterms:modified xsi:type="dcterms:W3CDTF">2023-09-30T07:15:50Z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2023-09-30T00:00:00Z</vt:filetime>
  </property>
</Properties>
</file>