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540" y="1778634"/>
            <a:ext cx="3654425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2331847"/>
            <a:ext cx="7751445" cy="3356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7532" y="610870"/>
            <a:ext cx="19767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Calibri Light"/>
                <a:cs typeface="Calibri Light"/>
              </a:rPr>
              <a:t>Mine</a:t>
            </a:r>
            <a:r>
              <a:rPr dirty="0" sz="4400" spc="-70" b="0">
                <a:latin typeface="Calibri Light"/>
                <a:cs typeface="Calibri Light"/>
              </a:rPr>
              <a:t>r</a:t>
            </a:r>
            <a:r>
              <a:rPr dirty="0" sz="4400" b="0">
                <a:latin typeface="Calibri Light"/>
                <a:cs typeface="Calibri Light"/>
              </a:rPr>
              <a:t>als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3403" y="5388026"/>
            <a:ext cx="3178175" cy="1200785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dirty="0" sz="2400" spc="-75" b="1">
                <a:latin typeface="Calibri"/>
                <a:cs typeface="Calibri"/>
              </a:rPr>
              <a:t>Dr.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Navneet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Kumar </a:t>
            </a:r>
            <a:r>
              <a:rPr dirty="0" sz="2400" spc="-5" b="1">
                <a:latin typeface="Calibri"/>
                <a:cs typeface="Calibri"/>
              </a:rPr>
              <a:t>Singh</a:t>
            </a:r>
            <a:endParaRPr sz="2400">
              <a:latin typeface="Calibri"/>
              <a:cs typeface="Calibri"/>
            </a:endParaRPr>
          </a:p>
          <a:p>
            <a:pPr algn="ctr" marL="687705" marR="683895">
              <a:lnSpc>
                <a:spcPct val="127200"/>
              </a:lnSpc>
              <a:spcBef>
                <a:spcPts val="40"/>
              </a:spcBef>
            </a:pPr>
            <a:r>
              <a:rPr dirty="0" sz="1800" spc="-10">
                <a:latin typeface="Calibri"/>
                <a:cs typeface="Calibri"/>
              </a:rPr>
              <a:t>Associate </a:t>
            </a:r>
            <a:r>
              <a:rPr dirty="0" sz="1800" spc="-15">
                <a:latin typeface="Calibri"/>
                <a:cs typeface="Calibri"/>
              </a:rPr>
              <a:t>Professor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SVDU,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Vadodara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690116"/>
            <a:ext cx="7620000" cy="34777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7711440" cy="4906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Regulation</a:t>
            </a:r>
            <a:r>
              <a:rPr dirty="0" sz="3300" spc="-8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of</a:t>
            </a:r>
            <a:r>
              <a:rPr dirty="0" sz="3300" spc="-6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fluid</a:t>
            </a:r>
            <a:r>
              <a:rPr dirty="0" sz="3300" spc="-9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and</a:t>
            </a:r>
            <a:r>
              <a:rPr dirty="0" sz="3300" spc="-5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electrolyte</a:t>
            </a:r>
            <a:r>
              <a:rPr dirty="0" sz="3300" spc="-8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balance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00">
              <a:latin typeface="Calibri Light"/>
              <a:cs typeface="Calibri Light"/>
            </a:endParaRPr>
          </a:p>
          <a:p>
            <a:pPr marL="184785" marR="673100" indent="-172720">
              <a:lnSpc>
                <a:spcPts val="389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600" spc="-5">
                <a:latin typeface="Calibri"/>
                <a:cs typeface="Calibri"/>
              </a:rPr>
              <a:t>Amounts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variation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of</a:t>
            </a:r>
            <a:r>
              <a:rPr dirty="0" sz="3600" spc="-10">
                <a:latin typeface="Calibri"/>
                <a:cs typeface="Calibri"/>
              </a:rPr>
              <a:t> minerals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79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body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must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remain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constant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Regulation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occurs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</a:t>
            </a:r>
            <a:r>
              <a:rPr dirty="0" sz="3600" spc="-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GI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tract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kidneys</a:t>
            </a:r>
            <a:endParaRPr sz="3600">
              <a:latin typeface="Calibri"/>
              <a:cs typeface="Calibri"/>
            </a:endParaRPr>
          </a:p>
          <a:p>
            <a:pPr marL="184785" marR="335915" indent="-172720">
              <a:lnSpc>
                <a:spcPts val="3890"/>
              </a:lnSpc>
              <a:spcBef>
                <a:spcPts val="86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Liver </a:t>
            </a:r>
            <a:r>
              <a:rPr dirty="0" sz="3600" spc="-15">
                <a:latin typeface="Calibri"/>
                <a:cs typeface="Calibri"/>
              </a:rPr>
              <a:t>recycles </a:t>
            </a:r>
            <a:r>
              <a:rPr dirty="0" sz="3600">
                <a:latin typeface="Calibri"/>
                <a:cs typeface="Calibri"/>
              </a:rPr>
              <a:t>8 </a:t>
            </a:r>
            <a:r>
              <a:rPr dirty="0" sz="3600" spc="-20">
                <a:latin typeface="Calibri"/>
                <a:cs typeface="Calibri"/>
              </a:rPr>
              <a:t>liters </a:t>
            </a:r>
            <a:r>
              <a:rPr dirty="0" sz="3600" spc="-5">
                <a:latin typeface="Calibri"/>
                <a:cs typeface="Calibri"/>
              </a:rPr>
              <a:t>of </a:t>
            </a:r>
            <a:r>
              <a:rPr dirty="0" sz="3600" spc="-10">
                <a:latin typeface="Calibri"/>
                <a:cs typeface="Calibri"/>
              </a:rPr>
              <a:t>fluids/minerals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per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day</a:t>
            </a:r>
            <a:endParaRPr sz="3600">
              <a:latin typeface="Calibri"/>
              <a:cs typeface="Calibri"/>
            </a:endParaRPr>
          </a:p>
          <a:p>
            <a:pPr marL="184785" marR="688975" indent="-172720">
              <a:lnSpc>
                <a:spcPts val="3890"/>
              </a:lnSpc>
              <a:spcBef>
                <a:spcPts val="80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Kidneys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depend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on</a:t>
            </a:r>
            <a:r>
              <a:rPr dirty="0" sz="3600" spc="-10">
                <a:latin typeface="Calibri"/>
                <a:cs typeface="Calibri"/>
              </a:rPr>
              <a:t> adrenal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glands</a:t>
            </a:r>
            <a:r>
              <a:rPr dirty="0" sz="3600" spc="-5">
                <a:latin typeface="Calibri"/>
                <a:cs typeface="Calibri"/>
              </a:rPr>
              <a:t> </a:t>
            </a:r>
            <a:r>
              <a:rPr dirty="0" sz="3600" spc="-30">
                <a:latin typeface="Calibri"/>
                <a:cs typeface="Calibri"/>
              </a:rPr>
              <a:t>to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regulate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sodium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10">
                <a:latin typeface="Calibri"/>
                <a:cs typeface="Calibri"/>
              </a:rPr>
              <a:t> potassium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7277734" cy="5400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Regulation</a:t>
            </a:r>
            <a:r>
              <a:rPr dirty="0" sz="3300" spc="-8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of</a:t>
            </a:r>
            <a:r>
              <a:rPr dirty="0" sz="3300" spc="-6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blood</a:t>
            </a:r>
            <a:r>
              <a:rPr dirty="0" sz="3300" spc="-7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pressure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00">
              <a:latin typeface="Calibri Light"/>
              <a:cs typeface="Calibri Light"/>
            </a:endParaRPr>
          </a:p>
          <a:p>
            <a:pPr marL="184785" marR="38735" indent="-172720">
              <a:lnSpc>
                <a:spcPts val="389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600">
                <a:latin typeface="Calibri"/>
                <a:cs typeface="Calibri"/>
              </a:rPr>
              <a:t>Blood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pressure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drops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=renin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 spc="-30">
                <a:latin typeface="Calibri"/>
                <a:cs typeface="Calibri"/>
              </a:rPr>
              <a:t>excreted;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kidneys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reabsorb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sodium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5">
                <a:latin typeface="Calibri"/>
                <a:cs typeface="Calibri"/>
              </a:rPr>
              <a:t>Angiotensin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35">
                <a:latin typeface="Calibri"/>
                <a:cs typeface="Calibri"/>
              </a:rPr>
              <a:t>excreted=</a:t>
            </a:r>
            <a:r>
              <a:rPr dirty="0" sz="3600" spc="-15">
                <a:latin typeface="Calibri"/>
                <a:cs typeface="Calibri"/>
              </a:rPr>
              <a:t> vasoconstrictor</a:t>
            </a:r>
            <a:endParaRPr sz="3600">
              <a:latin typeface="Calibri"/>
              <a:cs typeface="Calibri"/>
            </a:endParaRPr>
          </a:p>
          <a:p>
            <a:pPr marL="184785" marR="491490" indent="-172720">
              <a:lnSpc>
                <a:spcPts val="3890"/>
              </a:lnSpc>
              <a:spcBef>
                <a:spcPts val="86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5">
                <a:latin typeface="Calibri"/>
                <a:cs typeface="Calibri"/>
              </a:rPr>
              <a:t>Aldosterone </a:t>
            </a:r>
            <a:r>
              <a:rPr dirty="0" sz="3600">
                <a:latin typeface="Calibri"/>
                <a:cs typeface="Calibri"/>
              </a:rPr>
              <a:t>and </a:t>
            </a:r>
            <a:r>
              <a:rPr dirty="0" sz="3600" spc="-5">
                <a:latin typeface="Calibri"/>
                <a:cs typeface="Calibri"/>
              </a:rPr>
              <a:t>sodium </a:t>
            </a:r>
            <a:r>
              <a:rPr dirty="0" sz="3600" spc="-20">
                <a:latin typeface="Calibri"/>
                <a:cs typeface="Calibri"/>
              </a:rPr>
              <a:t>retention=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retain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more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sodium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water</a:t>
            </a:r>
            <a:endParaRPr sz="3600">
              <a:latin typeface="Calibri"/>
              <a:cs typeface="Calibri"/>
            </a:endParaRPr>
          </a:p>
          <a:p>
            <a:pPr marL="184785" marR="51435" indent="-172720">
              <a:lnSpc>
                <a:spcPct val="90000"/>
              </a:lnSpc>
              <a:spcBef>
                <a:spcPts val="74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5">
                <a:latin typeface="Calibri"/>
                <a:cs typeface="Calibri"/>
              </a:rPr>
              <a:t>High sodium </a:t>
            </a:r>
            <a:r>
              <a:rPr dirty="0" sz="3600" spc="-10">
                <a:latin typeface="Calibri"/>
                <a:cs typeface="Calibri"/>
              </a:rPr>
              <a:t>diets </a:t>
            </a:r>
            <a:r>
              <a:rPr dirty="0" sz="3600" spc="-30">
                <a:latin typeface="Calibri"/>
                <a:cs typeface="Calibri"/>
              </a:rPr>
              <a:t>aggravate 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hypertension </a:t>
            </a:r>
            <a:r>
              <a:rPr dirty="0" sz="3600" spc="-15">
                <a:latin typeface="Calibri"/>
                <a:cs typeface="Calibri"/>
              </a:rPr>
              <a:t>through </a:t>
            </a:r>
            <a:r>
              <a:rPr dirty="0" sz="3600" spc="-25">
                <a:latin typeface="Calibri"/>
                <a:cs typeface="Calibri"/>
              </a:rPr>
              <a:t>water </a:t>
            </a:r>
            <a:r>
              <a:rPr dirty="0" sz="3600" spc="-20">
                <a:latin typeface="Calibri"/>
                <a:cs typeface="Calibri"/>
              </a:rPr>
              <a:t>retention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(interstitial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spaces)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195262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Electrolytes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442" y="1774901"/>
            <a:ext cx="6376670" cy="37915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1243965">
              <a:lnSpc>
                <a:spcPct val="99200"/>
              </a:lnSpc>
              <a:spcBef>
                <a:spcPts val="135"/>
              </a:spcBef>
            </a:pPr>
            <a:r>
              <a:rPr dirty="0" sz="3600" spc="-5">
                <a:latin typeface="Calibri"/>
                <a:cs typeface="Calibri"/>
              </a:rPr>
              <a:t>Cations </a:t>
            </a:r>
            <a:r>
              <a:rPr dirty="0" sz="3600" spc="-10">
                <a:latin typeface="Calibri"/>
                <a:cs typeface="Calibri"/>
              </a:rPr>
              <a:t>(positively charged)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Calcium</a:t>
            </a:r>
            <a:r>
              <a:rPr dirty="0" sz="3600" spc="80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(Ca++) 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Extracellular</a:t>
            </a:r>
            <a:endParaRPr sz="3600">
              <a:latin typeface="Calibri"/>
              <a:cs typeface="Calibri"/>
            </a:endParaRPr>
          </a:p>
          <a:p>
            <a:pPr marL="12700" marR="3319145" indent="342265">
              <a:lnSpc>
                <a:spcPts val="4290"/>
              </a:lnSpc>
              <a:spcBef>
                <a:spcPts val="14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3600" spc="-5">
                <a:latin typeface="Calibri"/>
                <a:cs typeface="Calibri"/>
              </a:rPr>
              <a:t>Sodium</a:t>
            </a:r>
            <a:r>
              <a:rPr dirty="0" sz="3600" spc="-10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(Na+)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Intracellular</a:t>
            </a:r>
            <a:endParaRPr sz="3600">
              <a:latin typeface="Calibri"/>
              <a:cs typeface="Calibri"/>
            </a:endParaRPr>
          </a:p>
          <a:p>
            <a:pPr marL="527685" marR="5080" indent="-172720">
              <a:lnSpc>
                <a:spcPts val="3890"/>
              </a:lnSpc>
              <a:spcBef>
                <a:spcPts val="31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3600" spc="-15">
                <a:latin typeface="Calibri"/>
                <a:cs typeface="Calibri"/>
              </a:rPr>
              <a:t>Potassium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(K+)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Magnesium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(Mg++)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442" y="711453"/>
            <a:ext cx="6269355" cy="3272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Electrolytes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Calibri Light"/>
              <a:cs typeface="Calibri Light"/>
            </a:endParaRPr>
          </a:p>
          <a:p>
            <a:pPr marL="222885" indent="-172720">
              <a:lnSpc>
                <a:spcPts val="4305"/>
              </a:lnSpc>
              <a:buFont typeface="Arial"/>
              <a:buChar char="•"/>
              <a:tabLst>
                <a:tab pos="223520" algn="l"/>
              </a:tabLst>
            </a:pPr>
            <a:r>
              <a:rPr dirty="0" sz="3600">
                <a:latin typeface="Calibri"/>
                <a:cs typeface="Calibri"/>
              </a:rPr>
              <a:t>Anions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(negatively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charged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ions)</a:t>
            </a:r>
            <a:endParaRPr sz="3600">
              <a:latin typeface="Calibri"/>
              <a:cs typeface="Calibri"/>
            </a:endParaRPr>
          </a:p>
          <a:p>
            <a:pPr lvl="1" marL="565785" indent="-172720">
              <a:lnSpc>
                <a:spcPts val="4285"/>
              </a:lnSpc>
              <a:buFont typeface="Arial"/>
              <a:buChar char="•"/>
              <a:tabLst>
                <a:tab pos="566420" algn="l"/>
              </a:tabLst>
            </a:pPr>
            <a:r>
              <a:rPr dirty="0" sz="3600" spc="-10">
                <a:latin typeface="Calibri"/>
                <a:cs typeface="Calibri"/>
              </a:rPr>
              <a:t>Extracellular</a:t>
            </a:r>
            <a:endParaRPr sz="3600">
              <a:latin typeface="Calibri"/>
              <a:cs typeface="Calibri"/>
            </a:endParaRPr>
          </a:p>
          <a:p>
            <a:pPr lvl="2" marL="908685" indent="-173355">
              <a:lnSpc>
                <a:spcPts val="4290"/>
              </a:lnSpc>
              <a:buFont typeface="Arial"/>
              <a:buChar char="•"/>
              <a:tabLst>
                <a:tab pos="909319" algn="l"/>
              </a:tabLst>
            </a:pPr>
            <a:r>
              <a:rPr dirty="0" sz="3600" spc="-5">
                <a:latin typeface="Calibri"/>
                <a:cs typeface="Calibri"/>
              </a:rPr>
              <a:t>Chloride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(Cl</a:t>
            </a:r>
            <a:r>
              <a:rPr dirty="0" baseline="25462" sz="3600">
                <a:latin typeface="Calibri"/>
                <a:cs typeface="Calibri"/>
              </a:rPr>
              <a:t>-</a:t>
            </a:r>
            <a:r>
              <a:rPr dirty="0" sz="3600">
                <a:latin typeface="Calibri"/>
                <a:cs typeface="Calibri"/>
              </a:rPr>
              <a:t>)</a:t>
            </a:r>
            <a:endParaRPr sz="3600">
              <a:latin typeface="Calibri"/>
              <a:cs typeface="Calibri"/>
            </a:endParaRPr>
          </a:p>
          <a:p>
            <a:pPr lvl="1" marL="565785" indent="-172720">
              <a:lnSpc>
                <a:spcPts val="4310"/>
              </a:lnSpc>
              <a:buFont typeface="Arial"/>
              <a:buChar char="•"/>
              <a:tabLst>
                <a:tab pos="566420" algn="l"/>
              </a:tabLst>
            </a:pPr>
            <a:r>
              <a:rPr dirty="0" sz="3600" spc="-10">
                <a:latin typeface="Calibri"/>
                <a:cs typeface="Calibri"/>
              </a:rPr>
              <a:t>Intracellular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8923" y="4218813"/>
            <a:ext cx="180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7916" y="3953636"/>
            <a:ext cx="37604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1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0820" algn="l"/>
              </a:tabLst>
            </a:pPr>
            <a:r>
              <a:rPr dirty="0" sz="3600" spc="-10">
                <a:latin typeface="Calibri"/>
                <a:cs typeface="Calibri"/>
              </a:rPr>
              <a:t>Phosphate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(HPO</a:t>
            </a:r>
            <a:r>
              <a:rPr dirty="0" sz="3600" spc="365">
                <a:latin typeface="Calibri"/>
                <a:cs typeface="Calibri"/>
              </a:rPr>
              <a:t> </a:t>
            </a:r>
            <a:r>
              <a:rPr dirty="0" baseline="25462" sz="3600" spc="-7">
                <a:latin typeface="Calibri"/>
                <a:cs typeface="Calibri"/>
              </a:rPr>
              <a:t>--</a:t>
            </a:r>
            <a:r>
              <a:rPr dirty="0" sz="3600" spc="-5">
                <a:latin typeface="Calibri"/>
                <a:cs typeface="Calibri"/>
              </a:rPr>
              <a:t>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4247" y="4762576"/>
            <a:ext cx="1803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5042" y="4497400"/>
            <a:ext cx="393572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1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0820" algn="l"/>
                <a:tab pos="3665220" algn="l"/>
              </a:tabLst>
            </a:pPr>
            <a:r>
              <a:rPr dirty="0" sz="3600" spc="-10">
                <a:latin typeface="Calibri"/>
                <a:cs typeface="Calibri"/>
              </a:rPr>
              <a:t>Bicarbonate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(HCO	</a:t>
            </a:r>
            <a:r>
              <a:rPr dirty="0" baseline="25462" sz="3600" spc="-7">
                <a:latin typeface="Calibri"/>
                <a:cs typeface="Calibri"/>
              </a:rPr>
              <a:t>-</a:t>
            </a:r>
            <a:r>
              <a:rPr dirty="0" sz="3600" spc="-5">
                <a:latin typeface="Calibri"/>
                <a:cs typeface="Calibri"/>
              </a:rPr>
              <a:t>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9355" y="4762576"/>
            <a:ext cx="1803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3352" y="4497400"/>
            <a:ext cx="258572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latin typeface="Calibri"/>
                <a:cs typeface="Calibri"/>
              </a:rPr>
              <a:t>Sulfate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(SO</a:t>
            </a:r>
            <a:r>
              <a:rPr dirty="0" sz="3600" spc="350">
                <a:latin typeface="Calibri"/>
                <a:cs typeface="Calibri"/>
              </a:rPr>
              <a:t> </a:t>
            </a:r>
            <a:r>
              <a:rPr dirty="0" baseline="25462" sz="3600" spc="-7">
                <a:latin typeface="Calibri"/>
                <a:cs typeface="Calibri"/>
              </a:rPr>
              <a:t>--</a:t>
            </a:r>
            <a:r>
              <a:rPr dirty="0" sz="3600" spc="-5">
                <a:latin typeface="Calibri"/>
                <a:cs typeface="Calibri"/>
              </a:rPr>
              <a:t>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842" y="711453"/>
            <a:ext cx="223393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Sodium</a:t>
            </a:r>
            <a:r>
              <a:rPr dirty="0" sz="3300" spc="-15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(Na</a:t>
            </a:r>
            <a:r>
              <a:rPr dirty="0" baseline="25252" sz="3300" spc="-30" b="0">
                <a:solidFill>
                  <a:srgbClr val="4471C4"/>
                </a:solidFill>
                <a:latin typeface="Calibri Light"/>
                <a:cs typeface="Calibri Light"/>
              </a:rPr>
              <a:t>+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)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16719"/>
            <a:ext cx="7264400" cy="392557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Minimum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requirement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500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mg/day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>
                <a:latin typeface="Calibri"/>
                <a:cs typeface="Calibri"/>
              </a:rPr>
              <a:t>Chief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Functions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extracellular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cation</a:t>
            </a:r>
            <a:endParaRPr sz="2800">
              <a:latin typeface="Calibri"/>
              <a:cs typeface="Calibri"/>
            </a:endParaRPr>
          </a:p>
          <a:p>
            <a:pPr lvl="1" marL="527685" marR="5080" indent="-172720">
              <a:lnSpc>
                <a:spcPts val="2590"/>
              </a:lnSpc>
              <a:spcBef>
                <a:spcPts val="464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maintains normal fluid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10">
                <a:latin typeface="Calibri"/>
                <a:cs typeface="Calibri"/>
              </a:rPr>
              <a:t>electrolyte </a:t>
            </a:r>
            <a:r>
              <a:rPr dirty="0" sz="2400" spc="-5">
                <a:latin typeface="Calibri"/>
                <a:cs typeface="Calibri"/>
              </a:rPr>
              <a:t>balance; assists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nerve </a:t>
            </a:r>
            <a:r>
              <a:rPr dirty="0" sz="2400">
                <a:latin typeface="Calibri"/>
                <a:cs typeface="Calibri"/>
              </a:rPr>
              <a:t>impulse </a:t>
            </a:r>
            <a:r>
              <a:rPr dirty="0" sz="2400" spc="-5">
                <a:latin typeface="Calibri"/>
                <a:cs typeface="Calibri"/>
              </a:rPr>
              <a:t>transmission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muscle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contraction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Deficiency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-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rare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>
                <a:latin typeface="Calibri"/>
                <a:cs typeface="Calibri"/>
              </a:rPr>
              <a:t>muscle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cramps,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mental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apathy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45">
                <a:latin typeface="Calibri"/>
                <a:cs typeface="Calibri"/>
              </a:rPr>
              <a:t>Toxicity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>
                <a:latin typeface="Calibri"/>
                <a:cs typeface="Calibri"/>
              </a:rPr>
              <a:t>edema,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acute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hypertension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>
                <a:latin typeface="Calibri"/>
                <a:cs typeface="Calibri"/>
              </a:rPr>
              <a:t>Food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Sources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4440" y="4181855"/>
            <a:ext cx="4099560" cy="24871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7185025" cy="3850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Salt</a:t>
            </a:r>
            <a:r>
              <a:rPr dirty="0" sz="3300" spc="-9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in</a:t>
            </a:r>
            <a:r>
              <a:rPr dirty="0" sz="3300" spc="-5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the</a:t>
            </a:r>
            <a:r>
              <a:rPr dirty="0" sz="3300" spc="-7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diet</a:t>
            </a:r>
            <a:r>
              <a:rPr dirty="0" sz="3300" spc="-6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–are</a:t>
            </a:r>
            <a:r>
              <a:rPr dirty="0" sz="3300" spc="-7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you</a:t>
            </a:r>
            <a:r>
              <a:rPr dirty="0" sz="3300" spc="-8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salt</a:t>
            </a:r>
            <a:r>
              <a:rPr dirty="0" sz="3300" spc="-8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sensitive?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500" spc="-5">
                <a:latin typeface="Calibri"/>
                <a:cs typeface="Calibri"/>
              </a:rPr>
              <a:t>Salt</a:t>
            </a:r>
            <a:r>
              <a:rPr dirty="0" sz="3500" spc="-35">
                <a:latin typeface="Calibri"/>
                <a:cs typeface="Calibri"/>
              </a:rPr>
              <a:t> </a:t>
            </a:r>
            <a:r>
              <a:rPr dirty="0" sz="3500" spc="-20">
                <a:latin typeface="Calibri"/>
                <a:cs typeface="Calibri"/>
              </a:rPr>
              <a:t>retains</a:t>
            </a:r>
            <a:r>
              <a:rPr dirty="0" sz="3500" spc="-15">
                <a:latin typeface="Calibri"/>
                <a:cs typeface="Calibri"/>
              </a:rPr>
              <a:t> </a:t>
            </a:r>
            <a:r>
              <a:rPr dirty="0" sz="3500" spc="-20">
                <a:latin typeface="Calibri"/>
                <a:cs typeface="Calibri"/>
              </a:rPr>
              <a:t>water</a:t>
            </a:r>
            <a:endParaRPr sz="3500">
              <a:latin typeface="Calibri"/>
              <a:cs typeface="Calibri"/>
            </a:endParaRPr>
          </a:p>
          <a:p>
            <a:pPr marL="184785" marR="5080" indent="-172720">
              <a:lnSpc>
                <a:spcPts val="3779"/>
              </a:lnSpc>
              <a:spcBef>
                <a:spcPts val="8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500" spc="-5">
                <a:latin typeface="Calibri"/>
                <a:cs typeface="Calibri"/>
              </a:rPr>
              <a:t>High sodium </a:t>
            </a:r>
            <a:r>
              <a:rPr dirty="0" sz="3500" spc="-35">
                <a:latin typeface="Calibri"/>
                <a:cs typeface="Calibri"/>
              </a:rPr>
              <a:t>intake </a:t>
            </a:r>
            <a:r>
              <a:rPr dirty="0" sz="3500">
                <a:latin typeface="Calibri"/>
                <a:cs typeface="Calibri"/>
              </a:rPr>
              <a:t>leads </a:t>
            </a:r>
            <a:r>
              <a:rPr dirty="0" sz="3500" spc="-20">
                <a:latin typeface="Calibri"/>
                <a:cs typeface="Calibri"/>
              </a:rPr>
              <a:t>to </a:t>
            </a:r>
            <a:r>
              <a:rPr dirty="0" sz="3500" spc="-5">
                <a:latin typeface="Calibri"/>
                <a:cs typeface="Calibri"/>
              </a:rPr>
              <a:t>high blood </a:t>
            </a:r>
            <a:r>
              <a:rPr dirty="0" sz="3500" spc="-780">
                <a:latin typeface="Calibri"/>
                <a:cs typeface="Calibri"/>
              </a:rPr>
              <a:t> </a:t>
            </a:r>
            <a:r>
              <a:rPr dirty="0" sz="3500" spc="-15">
                <a:latin typeface="Calibri"/>
                <a:cs typeface="Calibri"/>
              </a:rPr>
              <a:t>pressure</a:t>
            </a:r>
            <a:endParaRPr sz="3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500" spc="-15">
                <a:latin typeface="Calibri"/>
                <a:cs typeface="Calibri"/>
              </a:rPr>
              <a:t>Recommend</a:t>
            </a:r>
            <a:r>
              <a:rPr dirty="0" sz="3500" spc="-2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2400</a:t>
            </a:r>
            <a:r>
              <a:rPr dirty="0" sz="3500" spc="-3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mg</a:t>
            </a:r>
            <a:r>
              <a:rPr dirty="0" sz="3500" spc="-15">
                <a:latin typeface="Calibri"/>
                <a:cs typeface="Calibri"/>
              </a:rPr>
              <a:t> </a:t>
            </a:r>
            <a:r>
              <a:rPr dirty="0" sz="3500" spc="-5">
                <a:latin typeface="Calibri"/>
                <a:cs typeface="Calibri"/>
              </a:rPr>
              <a:t>per</a:t>
            </a:r>
            <a:r>
              <a:rPr dirty="0" sz="3500" spc="-15">
                <a:latin typeface="Calibri"/>
                <a:cs typeface="Calibri"/>
              </a:rPr>
              <a:t> </a:t>
            </a:r>
            <a:r>
              <a:rPr dirty="0" sz="3500" spc="-25">
                <a:latin typeface="Calibri"/>
                <a:cs typeface="Calibri"/>
              </a:rPr>
              <a:t>day</a:t>
            </a:r>
            <a:endParaRPr sz="3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500" spc="-90">
                <a:latin typeface="Calibri"/>
                <a:cs typeface="Calibri"/>
              </a:rPr>
              <a:t>You</a:t>
            </a:r>
            <a:r>
              <a:rPr dirty="0" sz="3500" spc="-1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will</a:t>
            </a:r>
            <a:r>
              <a:rPr dirty="0" sz="3500" spc="-30">
                <a:latin typeface="Calibri"/>
                <a:cs typeface="Calibri"/>
              </a:rPr>
              <a:t> </a:t>
            </a:r>
            <a:r>
              <a:rPr dirty="0" sz="3500" spc="-5">
                <a:latin typeface="Calibri"/>
                <a:cs typeface="Calibri"/>
              </a:rPr>
              <a:t>adapt</a:t>
            </a:r>
            <a:r>
              <a:rPr dirty="0" sz="3500" spc="-30">
                <a:latin typeface="Calibri"/>
                <a:cs typeface="Calibri"/>
              </a:rPr>
              <a:t> </a:t>
            </a:r>
            <a:r>
              <a:rPr dirty="0" sz="3500" spc="-20">
                <a:latin typeface="Calibri"/>
                <a:cs typeface="Calibri"/>
              </a:rPr>
              <a:t>to</a:t>
            </a:r>
            <a:r>
              <a:rPr dirty="0" sz="3500" spc="-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a</a:t>
            </a:r>
            <a:r>
              <a:rPr dirty="0" sz="3500" spc="-5">
                <a:latin typeface="Calibri"/>
                <a:cs typeface="Calibri"/>
              </a:rPr>
              <a:t> low-sodium</a:t>
            </a:r>
            <a:r>
              <a:rPr dirty="0" sz="3500" spc="-15">
                <a:latin typeface="Calibri"/>
                <a:cs typeface="Calibri"/>
              </a:rPr>
              <a:t> diet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142367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C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h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l</a:t>
            </a:r>
            <a:r>
              <a:rPr dirty="0" sz="3300" spc="-40" b="0">
                <a:solidFill>
                  <a:srgbClr val="4471C4"/>
                </a:solidFill>
                <a:latin typeface="Calibri Light"/>
                <a:cs typeface="Calibri Light"/>
              </a:rPr>
              <a:t>o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r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i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d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e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56151"/>
            <a:ext cx="7715250" cy="451358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5">
                <a:latin typeface="Calibri"/>
                <a:cs typeface="Calibri"/>
              </a:rPr>
              <a:t>Minimum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requirement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=</a:t>
            </a:r>
            <a:r>
              <a:rPr dirty="0" sz="3200" spc="-5">
                <a:latin typeface="Calibri"/>
                <a:cs typeface="Calibri"/>
              </a:rPr>
              <a:t> 750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5">
                <a:latin typeface="Calibri"/>
                <a:cs typeface="Calibri"/>
              </a:rPr>
              <a:t>mg/day</a:t>
            </a:r>
            <a:endParaRPr sz="3200">
              <a:latin typeface="Calibri"/>
              <a:cs typeface="Calibri"/>
            </a:endParaRPr>
          </a:p>
          <a:p>
            <a:pPr marL="184785" marR="2204720" indent="-172720">
              <a:lnSpc>
                <a:spcPts val="4320"/>
              </a:lnSpc>
              <a:spcBef>
                <a:spcPts val="815"/>
              </a:spcBef>
              <a:buSzPct val="97500"/>
              <a:buFont typeface="Arial"/>
              <a:buChar char="•"/>
              <a:tabLst>
                <a:tab pos="191135" algn="l"/>
              </a:tabLst>
            </a:pPr>
            <a:r>
              <a:rPr dirty="0" sz="4000" spc="-5">
                <a:latin typeface="Calibri"/>
                <a:cs typeface="Calibri"/>
              </a:rPr>
              <a:t>Function</a:t>
            </a:r>
            <a:r>
              <a:rPr dirty="0" sz="4000" spc="-30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=</a:t>
            </a:r>
            <a:r>
              <a:rPr dirty="0" sz="4000" spc="-2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major</a:t>
            </a:r>
            <a:r>
              <a:rPr dirty="0" sz="4000" spc="-15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anion</a:t>
            </a:r>
            <a:r>
              <a:rPr dirty="0" sz="4000" spc="-2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of </a:t>
            </a:r>
            <a:r>
              <a:rPr dirty="0" sz="4000" spc="-890">
                <a:latin typeface="Calibri"/>
                <a:cs typeface="Calibri"/>
              </a:rPr>
              <a:t> </a:t>
            </a:r>
            <a:r>
              <a:rPr dirty="0" sz="4000" spc="-15">
                <a:latin typeface="Calibri"/>
                <a:cs typeface="Calibri"/>
              </a:rPr>
              <a:t>extracellular</a:t>
            </a:r>
            <a:r>
              <a:rPr dirty="0" sz="4000" spc="-2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fluid</a:t>
            </a:r>
            <a:endParaRPr sz="4000">
              <a:latin typeface="Calibri"/>
              <a:cs typeface="Calibri"/>
            </a:endParaRPr>
          </a:p>
          <a:p>
            <a:pPr lvl="1" marL="527685" marR="5080" indent="-172720">
              <a:lnSpc>
                <a:spcPts val="3030"/>
              </a:lnSpc>
              <a:spcBef>
                <a:spcPts val="44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5">
                <a:latin typeface="Calibri"/>
                <a:cs typeface="Calibri"/>
              </a:rPr>
              <a:t>maintains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normal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fluid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&amp;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electrolyte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balance;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part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HCl-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5">
                <a:latin typeface="Calibri"/>
                <a:cs typeface="Calibri"/>
              </a:rPr>
              <a:t>Deficiency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5">
                <a:latin typeface="Calibri"/>
                <a:cs typeface="Calibri"/>
              </a:rPr>
              <a:t>not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seen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50">
                <a:latin typeface="Calibri"/>
                <a:cs typeface="Calibri"/>
              </a:rPr>
              <a:t>Toxicity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5">
                <a:latin typeface="Calibri"/>
                <a:cs typeface="Calibri"/>
              </a:rPr>
              <a:t>vomiting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842" y="711453"/>
            <a:ext cx="242633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300" spc="-35" b="0">
                <a:latin typeface="Calibri Light"/>
                <a:cs typeface="Calibri Light"/>
              </a:rPr>
              <a:t>Potassium</a:t>
            </a:r>
            <a:r>
              <a:rPr dirty="0" sz="3300" spc="-150" b="0">
                <a:latin typeface="Calibri Light"/>
                <a:cs typeface="Calibri Light"/>
              </a:rPr>
              <a:t> </a:t>
            </a:r>
            <a:r>
              <a:rPr dirty="0" sz="3300" spc="-15" b="0">
                <a:latin typeface="Calibri Light"/>
                <a:cs typeface="Calibri Light"/>
              </a:rPr>
              <a:t>(K</a:t>
            </a:r>
            <a:r>
              <a:rPr dirty="0" baseline="25252" sz="3300" spc="-22" b="0">
                <a:latin typeface="Calibri Light"/>
                <a:cs typeface="Calibri Light"/>
              </a:rPr>
              <a:t>+</a:t>
            </a:r>
            <a:r>
              <a:rPr dirty="0" sz="3300" spc="-15" b="0">
                <a:latin typeface="Calibri Light"/>
                <a:cs typeface="Calibri Light"/>
              </a:rPr>
              <a:t>)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98" y="1431112"/>
            <a:ext cx="4559300" cy="541337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84785" marR="5080" indent="-17272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Minimum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requirement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 2000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mg/day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Function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intracellular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cation</a:t>
            </a:r>
            <a:endParaRPr sz="2800">
              <a:latin typeface="Calibri"/>
              <a:cs typeface="Calibri"/>
            </a:endParaRPr>
          </a:p>
          <a:p>
            <a:pPr lvl="1" marL="527685" marR="116839" indent="-17272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maintains normal fluid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electrolyte balance; </a:t>
            </a:r>
            <a:r>
              <a:rPr dirty="0" sz="2400" spc="-15">
                <a:latin typeface="Calibri"/>
                <a:cs typeface="Calibri"/>
              </a:rPr>
              <a:t>facilitates 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many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reactions;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assists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nerve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impulse </a:t>
            </a:r>
            <a:r>
              <a:rPr dirty="0" sz="2400" spc="-5">
                <a:latin typeface="Calibri"/>
                <a:cs typeface="Calibri"/>
              </a:rPr>
              <a:t>transmission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5">
                <a:latin typeface="Calibri"/>
                <a:cs typeface="Calibri"/>
              </a:rPr>
              <a:t>muscle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contraction.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Deficiency</a:t>
            </a:r>
            <a:endParaRPr sz="2800">
              <a:latin typeface="Calibri"/>
              <a:cs typeface="Calibri"/>
            </a:endParaRPr>
          </a:p>
          <a:p>
            <a:pPr lvl="1" marL="527685" marR="331470" indent="-172720">
              <a:lnSpc>
                <a:spcPts val="2590"/>
              </a:lnSpc>
              <a:spcBef>
                <a:spcPts val="459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>
                <a:latin typeface="Calibri"/>
                <a:cs typeface="Calibri"/>
              </a:rPr>
              <a:t>muscular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weakness,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paralysis,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confusion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45">
                <a:latin typeface="Calibri"/>
                <a:cs typeface="Calibri"/>
              </a:rPr>
              <a:t>Toxicity</a:t>
            </a:r>
            <a:endParaRPr sz="2800">
              <a:latin typeface="Calibri"/>
              <a:cs typeface="Calibri"/>
            </a:endParaRPr>
          </a:p>
          <a:p>
            <a:pPr lvl="1" marL="527685" marR="313690" indent="-172720">
              <a:lnSpc>
                <a:spcPts val="2590"/>
              </a:lnSpc>
              <a:spcBef>
                <a:spcPts val="464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>
                <a:latin typeface="Calibri"/>
                <a:cs typeface="Calibri"/>
              </a:rPr>
              <a:t>muscular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weakness,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vomiting,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heart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515" y="1690114"/>
            <a:ext cx="3491484" cy="50703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49604"/>
            <a:ext cx="302514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Acid-Base</a:t>
            </a:r>
            <a:r>
              <a:rPr dirty="0" sz="3300" spc="-12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balance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791080"/>
            <a:ext cx="3283585" cy="279844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just" marL="184785" marR="5080" indent="-17272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0">
                <a:latin typeface="Calibri"/>
                <a:cs typeface="Calibri"/>
              </a:rPr>
              <a:t>Bicarbonate</a:t>
            </a:r>
            <a:r>
              <a:rPr dirty="0" sz="2400" spc="-5">
                <a:latin typeface="Calibri"/>
                <a:cs typeface="Calibri"/>
              </a:rPr>
              <a:t> (base)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and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carbonic acid (acid) and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proteins </a:t>
            </a:r>
            <a:r>
              <a:rPr dirty="0" sz="2400">
                <a:latin typeface="Calibri"/>
                <a:cs typeface="Calibri"/>
              </a:rPr>
              <a:t>act as </a:t>
            </a:r>
            <a:r>
              <a:rPr dirty="0" sz="2400" spc="-20">
                <a:latin typeface="Calibri"/>
                <a:cs typeface="Calibri"/>
              </a:rPr>
              <a:t>buffers </a:t>
            </a:r>
            <a:r>
              <a:rPr dirty="0" sz="2400" spc="-25">
                <a:latin typeface="Calibri"/>
                <a:cs typeface="Calibri"/>
              </a:rPr>
              <a:t>to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prevent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changes</a:t>
            </a:r>
            <a:r>
              <a:rPr dirty="0" sz="2400" spc="5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fluids’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acid-base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balance</a:t>
            </a:r>
            <a:endParaRPr sz="2400">
              <a:latin typeface="Calibri"/>
              <a:cs typeface="Calibri"/>
            </a:endParaRPr>
          </a:p>
          <a:p>
            <a:pPr algn="just" marL="184785" marR="5080" indent="-172720">
              <a:lnSpc>
                <a:spcPct val="9000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5">
                <a:latin typeface="Calibri"/>
                <a:cs typeface="Calibri"/>
              </a:rPr>
              <a:t>Kidneys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select</a:t>
            </a:r>
            <a:r>
              <a:rPr dirty="0" sz="2400" spc="5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which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ions </a:t>
            </a:r>
            <a:r>
              <a:rPr dirty="0" sz="2400" spc="-15">
                <a:latin typeface="Calibri"/>
                <a:cs typeface="Calibri"/>
              </a:rPr>
              <a:t>to retain </a:t>
            </a:r>
            <a:r>
              <a:rPr dirty="0" sz="2400">
                <a:latin typeface="Calibri"/>
                <a:cs typeface="Calibri"/>
              </a:rPr>
              <a:t>and which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25">
                <a:latin typeface="Calibri"/>
                <a:cs typeface="Calibri"/>
              </a:rPr>
              <a:t>excrete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5327" y="4629404"/>
            <a:ext cx="209486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2480" algn="l"/>
                <a:tab pos="1504315" algn="l"/>
              </a:tabLst>
            </a:pP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 spc="-30">
                <a:latin typeface="Calibri"/>
                <a:cs typeface="Calibri"/>
              </a:rPr>
              <a:t>t</a:t>
            </a:r>
            <a:r>
              <a:rPr dirty="0" sz="2400" spc="-10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l	</a:t>
            </a:r>
            <a:r>
              <a:rPr dirty="0" sz="2400" spc="-10">
                <a:latin typeface="Calibri"/>
                <a:cs typeface="Calibri"/>
              </a:rPr>
              <a:t>a</a:t>
            </a:r>
            <a:r>
              <a:rPr dirty="0" sz="2400">
                <a:latin typeface="Calibri"/>
                <a:cs typeface="Calibri"/>
              </a:rPr>
              <a:t>cid	le</a:t>
            </a:r>
            <a:r>
              <a:rPr dirty="0" sz="2400" spc="-35">
                <a:latin typeface="Calibri"/>
                <a:cs typeface="Calibri"/>
              </a:rPr>
              <a:t>v</a:t>
            </a:r>
            <a:r>
              <a:rPr dirty="0" sz="2400">
                <a:latin typeface="Calibri"/>
                <a:cs typeface="Calibri"/>
              </a:rPr>
              <a:t>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3444" y="4958283"/>
            <a:ext cx="11658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Calibri"/>
                <a:cs typeface="Calibri"/>
              </a:rPr>
              <a:t>c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 spc="-10">
                <a:latin typeface="Calibri"/>
                <a:cs typeface="Calibri"/>
              </a:rPr>
              <a:t>n</a:t>
            </a:r>
            <a:r>
              <a:rPr dirty="0" sz="2400" spc="-40">
                <a:latin typeface="Calibri"/>
                <a:cs typeface="Calibri"/>
              </a:rPr>
              <a:t>s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1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303" y="4629404"/>
            <a:ext cx="1425575" cy="137922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84785" marR="5080" indent="-17272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400" spc="-15">
                <a:latin typeface="Calibri"/>
                <a:cs typeface="Calibri"/>
              </a:rPr>
              <a:t>Body’s 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remains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urine’s 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fluctu</a:t>
            </a:r>
            <a:r>
              <a:rPr dirty="0" sz="2400" spc="-20">
                <a:latin typeface="Calibri"/>
                <a:cs typeface="Calibri"/>
              </a:rPr>
              <a:t>a</a:t>
            </a:r>
            <a:r>
              <a:rPr dirty="0" sz="2400" spc="-25">
                <a:latin typeface="Calibri"/>
                <a:cs typeface="Calibri"/>
              </a:rPr>
              <a:t>t</a:t>
            </a:r>
            <a:r>
              <a:rPr dirty="0" sz="240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3551" y="5288076"/>
            <a:ext cx="1825625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r" marL="1553210" marR="5080" indent="-1541145">
              <a:lnSpc>
                <a:spcPts val="2590"/>
              </a:lnSpc>
              <a:spcBef>
                <a:spcPts val="425"/>
              </a:spcBef>
              <a:tabLst>
                <a:tab pos="1285240" algn="l"/>
              </a:tabLst>
            </a:pPr>
            <a:r>
              <a:rPr dirty="0" sz="2400">
                <a:latin typeface="Calibri"/>
                <a:cs typeface="Calibri"/>
              </a:rPr>
              <a:t>acidity	</a:t>
            </a:r>
            <a:r>
              <a:rPr dirty="0" sz="2400" spc="-5">
                <a:latin typeface="Calibri"/>
                <a:cs typeface="Calibri"/>
              </a:rPr>
              <a:t>(</a:t>
            </a:r>
            <a:r>
              <a:rPr dirty="0" sz="2400" spc="5">
                <a:latin typeface="Calibri"/>
                <a:cs typeface="Calibri"/>
              </a:rPr>
              <a:t>H</a:t>
            </a:r>
            <a:r>
              <a:rPr dirty="0" sz="2400" spc="-5">
                <a:latin typeface="Calibri"/>
                <a:cs typeface="Calibri"/>
              </a:rPr>
              <a:t>+)  </a:t>
            </a:r>
            <a:r>
              <a:rPr dirty="0" sz="2400" spc="-25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8515" y="5946444"/>
            <a:ext cx="2819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accommodate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balance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555" y="966216"/>
            <a:ext cx="4744211" cy="52943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134493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C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a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l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c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i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u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m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189" y="1652676"/>
            <a:ext cx="7889875" cy="3716654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Adequate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Intake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1000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-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1200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mg/day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>
                <a:latin typeface="Calibri"/>
                <a:cs typeface="Calibri"/>
              </a:rPr>
              <a:t>Food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sources</a:t>
            </a:r>
            <a:endParaRPr sz="2800">
              <a:latin typeface="Calibri"/>
              <a:cs typeface="Calibri"/>
            </a:endParaRPr>
          </a:p>
          <a:p>
            <a:pPr lvl="1" marL="527685" marR="5080" indent="-172720">
              <a:lnSpc>
                <a:spcPts val="2590"/>
              </a:lnSpc>
              <a:spcBef>
                <a:spcPts val="46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30">
                <a:latin typeface="Calibri"/>
                <a:cs typeface="Calibri"/>
              </a:rPr>
              <a:t>dairy, </a:t>
            </a:r>
            <a:r>
              <a:rPr dirty="0" sz="2400" spc="-5">
                <a:latin typeface="Calibri"/>
                <a:cs typeface="Calibri"/>
              </a:rPr>
              <a:t>dark </a:t>
            </a:r>
            <a:r>
              <a:rPr dirty="0" sz="2400" spc="-10">
                <a:latin typeface="Calibri"/>
                <a:cs typeface="Calibri"/>
              </a:rPr>
              <a:t>green vegetables, </a:t>
            </a:r>
            <a:r>
              <a:rPr dirty="0" sz="2400" spc="-5">
                <a:latin typeface="Calibri"/>
                <a:cs typeface="Calibri"/>
              </a:rPr>
              <a:t>fish </a:t>
            </a:r>
            <a:r>
              <a:rPr dirty="0" sz="2400">
                <a:latin typeface="Calibri"/>
                <a:cs typeface="Calibri"/>
              </a:rPr>
              <a:t>w/ </a:t>
            </a:r>
            <a:r>
              <a:rPr dirty="0" sz="2400" spc="-5">
                <a:latin typeface="Calibri"/>
                <a:cs typeface="Calibri"/>
              </a:rPr>
              <a:t>bones, </a:t>
            </a:r>
            <a:r>
              <a:rPr dirty="0" sz="2400" spc="-10">
                <a:latin typeface="Calibri"/>
                <a:cs typeface="Calibri"/>
              </a:rPr>
              <a:t>tofu </a:t>
            </a:r>
            <a:r>
              <a:rPr dirty="0" sz="2400">
                <a:latin typeface="Calibri"/>
                <a:cs typeface="Calibri"/>
              </a:rPr>
              <a:t>w/ </a:t>
            </a:r>
            <a:r>
              <a:rPr dirty="0" sz="2400" spc="-5">
                <a:latin typeface="Calibri"/>
                <a:cs typeface="Calibri"/>
              </a:rPr>
              <a:t>calcium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citrate,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fortified </a:t>
            </a:r>
            <a:r>
              <a:rPr dirty="0" sz="2400" spc="-15">
                <a:latin typeface="Calibri"/>
                <a:cs typeface="Calibri"/>
              </a:rPr>
              <a:t>foods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mineralization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bones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teeth</a:t>
            </a:r>
            <a:endParaRPr sz="24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>
                <a:latin typeface="Calibri"/>
                <a:cs typeface="Calibri"/>
              </a:rPr>
              <a:t>muscle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contraction</a:t>
            </a:r>
            <a:endParaRPr sz="24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nerve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function</a:t>
            </a:r>
            <a:endParaRPr sz="24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blood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clotting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3212592"/>
            <a:ext cx="3528060" cy="3384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146558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40" b="0">
                <a:solidFill>
                  <a:srgbClr val="4471C4"/>
                </a:solidFill>
                <a:latin typeface="Calibri Light"/>
                <a:cs typeface="Calibri Light"/>
              </a:rPr>
              <a:t>M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i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n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e</a:t>
            </a:r>
            <a:r>
              <a:rPr dirty="0" sz="3300" spc="-85" b="0">
                <a:solidFill>
                  <a:srgbClr val="4471C4"/>
                </a:solidFill>
                <a:latin typeface="Calibri Light"/>
                <a:cs typeface="Calibri Light"/>
              </a:rPr>
              <a:t>r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a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l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s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93493"/>
            <a:ext cx="7730490" cy="122047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184785" marR="5080" indent="-17272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>
                <a:latin typeface="Calibri"/>
                <a:cs typeface="Calibri"/>
              </a:rPr>
              <a:t>Minerals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are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those </a:t>
            </a:r>
            <a:r>
              <a:rPr dirty="0" sz="2800" spc="-10">
                <a:latin typeface="Calibri"/>
                <a:cs typeface="Calibri"/>
              </a:rPr>
              <a:t>elements</a:t>
            </a:r>
            <a:r>
              <a:rPr dirty="0" sz="2800" spc="-5">
                <a:latin typeface="Calibri"/>
                <a:cs typeface="Calibri"/>
              </a:rPr>
              <a:t> on the earth </a:t>
            </a:r>
            <a:r>
              <a:rPr dirty="0" sz="2800">
                <a:latin typeface="Calibri"/>
                <a:cs typeface="Calibri"/>
              </a:rPr>
              <a:t>and in 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foods </a:t>
            </a:r>
            <a:r>
              <a:rPr dirty="0" sz="2800" spc="-10">
                <a:latin typeface="Calibri"/>
                <a:cs typeface="Calibri"/>
              </a:rPr>
              <a:t>that our </a:t>
            </a:r>
            <a:r>
              <a:rPr dirty="0" sz="2800" spc="-5">
                <a:latin typeface="Calibri"/>
                <a:cs typeface="Calibri"/>
              </a:rPr>
              <a:t>bodies </a:t>
            </a:r>
            <a:r>
              <a:rPr dirty="0" sz="2800" spc="-10">
                <a:latin typeface="Calibri"/>
                <a:cs typeface="Calibri"/>
              </a:rPr>
              <a:t>need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10">
                <a:latin typeface="Calibri"/>
                <a:cs typeface="Calibri"/>
              </a:rPr>
              <a:t>develop </a:t>
            </a:r>
            <a:r>
              <a:rPr dirty="0" sz="2800" spc="-5">
                <a:latin typeface="Calibri"/>
                <a:cs typeface="Calibri"/>
              </a:rPr>
              <a:t>and function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normally.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3048126"/>
            <a:ext cx="61741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5420" algn="l"/>
                <a:tab pos="1413510" algn="l"/>
                <a:tab pos="3045460" algn="l"/>
                <a:tab pos="3822700" algn="l"/>
                <a:tab pos="5107940" algn="l"/>
              </a:tabLst>
            </a:pPr>
            <a:r>
              <a:rPr dirty="0" sz="2800" spc="-10">
                <a:latin typeface="Calibri"/>
                <a:cs typeface="Calibri"/>
              </a:rPr>
              <a:t>Those	essential	</a:t>
            </a:r>
            <a:r>
              <a:rPr dirty="0" sz="2800" spc="-25">
                <a:latin typeface="Calibri"/>
                <a:cs typeface="Calibri"/>
              </a:rPr>
              <a:t>for	</a:t>
            </a:r>
            <a:r>
              <a:rPr dirty="0" sz="2800" spc="-10">
                <a:latin typeface="Calibri"/>
                <a:cs typeface="Calibri"/>
              </a:rPr>
              <a:t>health	</a:t>
            </a:r>
            <a:r>
              <a:rPr dirty="0" sz="2800" spc="-5">
                <a:latin typeface="Calibri"/>
                <a:cs typeface="Calibri"/>
              </a:rPr>
              <a:t>include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754" y="3048126"/>
            <a:ext cx="7556500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 indent="6341745">
              <a:lnSpc>
                <a:spcPts val="3020"/>
              </a:lnSpc>
              <a:spcBef>
                <a:spcPts val="480"/>
              </a:spcBef>
              <a:tabLst>
                <a:tab pos="2391410" algn="l"/>
                <a:tab pos="4548505" algn="l"/>
                <a:tab pos="6280150" algn="l"/>
              </a:tabLst>
            </a:pPr>
            <a:r>
              <a:rPr dirty="0" sz="2800" spc="-25">
                <a:latin typeface="Calibri"/>
                <a:cs typeface="Calibri"/>
              </a:rPr>
              <a:t>c</a:t>
            </a:r>
            <a:r>
              <a:rPr dirty="0" sz="2800" spc="-5">
                <a:latin typeface="Calibri"/>
                <a:cs typeface="Calibri"/>
              </a:rPr>
              <a:t>alciu</a:t>
            </a:r>
            <a:r>
              <a:rPr dirty="0" sz="2800" spc="-20">
                <a:latin typeface="Calibri"/>
                <a:cs typeface="Calibri"/>
              </a:rPr>
              <a:t>m</a:t>
            </a:r>
            <a:r>
              <a:rPr dirty="0" sz="2800" spc="-5">
                <a:latin typeface="Calibri"/>
                <a:cs typeface="Calibri"/>
              </a:rPr>
              <a:t>,  </a:t>
            </a:r>
            <a:r>
              <a:rPr dirty="0" sz="2800" spc="-10">
                <a:latin typeface="Calibri"/>
                <a:cs typeface="Calibri"/>
              </a:rPr>
              <a:t>pho</a:t>
            </a:r>
            <a:r>
              <a:rPr dirty="0" sz="2800" spc="5">
                <a:latin typeface="Calibri"/>
                <a:cs typeface="Calibri"/>
              </a:rPr>
              <a:t>s</a:t>
            </a:r>
            <a:r>
              <a:rPr dirty="0" sz="2800" spc="-10">
                <a:latin typeface="Calibri"/>
                <a:cs typeface="Calibri"/>
              </a:rPr>
              <a:t>pho</a:t>
            </a:r>
            <a:r>
              <a:rPr dirty="0" sz="2800">
                <a:latin typeface="Calibri"/>
                <a:cs typeface="Calibri"/>
              </a:rPr>
              <a:t>r</a:t>
            </a:r>
            <a:r>
              <a:rPr dirty="0" sz="2800" spc="-10">
                <a:latin typeface="Calibri"/>
                <a:cs typeface="Calibri"/>
              </a:rPr>
              <a:t>us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po</a:t>
            </a:r>
            <a:r>
              <a:rPr dirty="0" sz="2800" spc="-35">
                <a:latin typeface="Calibri"/>
                <a:cs typeface="Calibri"/>
              </a:rPr>
              <a:t>t</a:t>
            </a:r>
            <a:r>
              <a:rPr dirty="0" sz="2800" spc="-5">
                <a:latin typeface="Calibri"/>
                <a:cs typeface="Calibri"/>
              </a:rPr>
              <a:t>assium,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10">
                <a:latin typeface="Calibri"/>
                <a:cs typeface="Calibri"/>
              </a:rPr>
              <a:t>s</a:t>
            </a:r>
            <a:r>
              <a:rPr dirty="0" sz="2800" spc="5">
                <a:latin typeface="Calibri"/>
                <a:cs typeface="Calibri"/>
              </a:rPr>
              <a:t>o</a:t>
            </a:r>
            <a:r>
              <a:rPr dirty="0" sz="2800" spc="-10">
                <a:latin typeface="Calibri"/>
                <a:cs typeface="Calibri"/>
              </a:rPr>
              <a:t>di</a:t>
            </a:r>
            <a:r>
              <a:rPr dirty="0" sz="2800">
                <a:latin typeface="Calibri"/>
                <a:cs typeface="Calibri"/>
              </a:rPr>
              <a:t>u</a:t>
            </a:r>
            <a:r>
              <a:rPr dirty="0" sz="2800" spc="-5">
                <a:latin typeface="Calibri"/>
                <a:cs typeface="Calibri"/>
              </a:rPr>
              <a:t>m,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5">
                <a:latin typeface="Calibri"/>
                <a:cs typeface="Calibri"/>
              </a:rPr>
              <a:t>c</a:t>
            </a:r>
            <a:r>
              <a:rPr dirty="0" sz="2800" spc="-10">
                <a:latin typeface="Calibri"/>
                <a:cs typeface="Calibri"/>
              </a:rPr>
              <a:t>h</a:t>
            </a:r>
            <a:r>
              <a:rPr dirty="0" sz="2800" spc="-25">
                <a:latin typeface="Calibri"/>
                <a:cs typeface="Calibri"/>
              </a:rPr>
              <a:t>l</a:t>
            </a:r>
            <a:r>
              <a:rPr dirty="0" sz="2800" spc="5">
                <a:latin typeface="Calibri"/>
                <a:cs typeface="Calibri"/>
              </a:rPr>
              <a:t>o</a:t>
            </a:r>
            <a:r>
              <a:rPr dirty="0" sz="2800" spc="-5">
                <a:latin typeface="Calibri"/>
                <a:cs typeface="Calibri"/>
              </a:rPr>
              <a:t>r</a:t>
            </a:r>
            <a:r>
              <a:rPr dirty="0" sz="2800" spc="-20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de,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754" y="3816477"/>
            <a:ext cx="7559040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1943735" algn="l"/>
                <a:tab pos="2771140" algn="l"/>
                <a:tab pos="3585210" algn="l"/>
                <a:tab pos="4742180" algn="l"/>
                <a:tab pos="6476365" algn="l"/>
              </a:tabLst>
            </a:pPr>
            <a:r>
              <a:rPr dirty="0" sz="2800" spc="-5">
                <a:latin typeface="Calibri"/>
                <a:cs typeface="Calibri"/>
              </a:rPr>
              <a:t>magnesi</a:t>
            </a:r>
            <a:r>
              <a:rPr dirty="0" sz="2800" spc="5">
                <a:latin typeface="Calibri"/>
                <a:cs typeface="Calibri"/>
              </a:rPr>
              <a:t>u</a:t>
            </a:r>
            <a:r>
              <a:rPr dirty="0" sz="2800" spc="-5">
                <a:latin typeface="Calibri"/>
                <a:cs typeface="Calibri"/>
              </a:rPr>
              <a:t>m,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i</a:t>
            </a:r>
            <a:r>
              <a:rPr dirty="0" sz="2800" spc="-65">
                <a:latin typeface="Calibri"/>
                <a:cs typeface="Calibri"/>
              </a:rPr>
              <a:t>r</a:t>
            </a:r>
            <a:r>
              <a:rPr dirty="0" sz="2800" spc="5">
                <a:latin typeface="Calibri"/>
                <a:cs typeface="Calibri"/>
              </a:rPr>
              <a:t>o</a:t>
            </a:r>
            <a:r>
              <a:rPr dirty="0" sz="2800" spc="-10">
                <a:latin typeface="Calibri"/>
                <a:cs typeface="Calibri"/>
              </a:rPr>
              <a:t>n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5">
                <a:latin typeface="Calibri"/>
                <a:cs typeface="Calibri"/>
              </a:rPr>
              <a:t>z</a:t>
            </a:r>
            <a:r>
              <a:rPr dirty="0" sz="2800" spc="-5">
                <a:latin typeface="Calibri"/>
                <a:cs typeface="Calibri"/>
              </a:rPr>
              <a:t>inc,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iod</a:t>
            </a:r>
            <a:r>
              <a:rPr dirty="0" sz="2800">
                <a:latin typeface="Calibri"/>
                <a:cs typeface="Calibri"/>
              </a:rPr>
              <a:t>i</a:t>
            </a:r>
            <a:r>
              <a:rPr dirty="0" sz="2800" spc="-10">
                <a:latin typeface="Calibri"/>
                <a:cs typeface="Calibri"/>
              </a:rPr>
              <a:t>ne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ch</a:t>
            </a:r>
            <a:r>
              <a:rPr dirty="0" sz="2800" spc="-55">
                <a:latin typeface="Calibri"/>
                <a:cs typeface="Calibri"/>
              </a:rPr>
              <a:t>r</a:t>
            </a:r>
            <a:r>
              <a:rPr dirty="0" sz="2800" spc="5">
                <a:latin typeface="Calibri"/>
                <a:cs typeface="Calibri"/>
              </a:rPr>
              <a:t>o</a:t>
            </a:r>
            <a:r>
              <a:rPr dirty="0" sz="2800" spc="-5">
                <a:latin typeface="Calibri"/>
                <a:cs typeface="Calibri"/>
              </a:rPr>
              <a:t>miu</a:t>
            </a:r>
            <a:r>
              <a:rPr dirty="0" sz="2800">
                <a:latin typeface="Calibri"/>
                <a:cs typeface="Calibri"/>
              </a:rPr>
              <a:t>m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25">
                <a:latin typeface="Calibri"/>
                <a:cs typeface="Calibri"/>
              </a:rPr>
              <a:t>c</a:t>
            </a:r>
            <a:r>
              <a:rPr dirty="0" sz="2800" spc="-10">
                <a:latin typeface="Calibri"/>
                <a:cs typeface="Calibri"/>
              </a:rPr>
              <a:t>o</a:t>
            </a:r>
            <a:r>
              <a:rPr dirty="0" sz="2800" spc="5">
                <a:latin typeface="Calibri"/>
                <a:cs typeface="Calibri"/>
              </a:rPr>
              <a:t>p</a:t>
            </a:r>
            <a:r>
              <a:rPr dirty="0" sz="2800">
                <a:latin typeface="Calibri"/>
                <a:cs typeface="Calibri"/>
              </a:rPr>
              <a:t>p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245">
                <a:latin typeface="Calibri"/>
                <a:cs typeface="Calibri"/>
              </a:rPr>
              <a:t>r</a:t>
            </a:r>
            <a:r>
              <a:rPr dirty="0" sz="2800" spc="-5">
                <a:latin typeface="Calibri"/>
                <a:cs typeface="Calibri"/>
              </a:rPr>
              <a:t>,  </a:t>
            </a:r>
            <a:r>
              <a:rPr dirty="0" sz="2800" spc="-10">
                <a:latin typeface="Calibri"/>
                <a:cs typeface="Calibri"/>
              </a:rPr>
              <a:t>fluoride,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molybdenum,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manganese,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selenium.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80613"/>
            <a:ext cx="7338059" cy="5172075"/>
          </a:xfrm>
          <a:prstGeom prst="rect">
            <a:avLst/>
          </a:prstGeom>
        </p:spPr>
        <p:txBody>
          <a:bodyPr wrap="square" lIns="0" tIns="243204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1914"/>
              </a:spcBef>
            </a:pP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How</a:t>
            </a:r>
            <a:r>
              <a:rPr dirty="0" sz="3300" spc="-9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is</a:t>
            </a:r>
            <a:r>
              <a:rPr dirty="0" sz="3300" spc="-5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blood</a:t>
            </a:r>
            <a:r>
              <a:rPr dirty="0" sz="3300" spc="-8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calcium</a:t>
            </a:r>
            <a:r>
              <a:rPr dirty="0" sz="3300" spc="-10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regulated?</a:t>
            </a:r>
            <a:endParaRPr sz="3300">
              <a:latin typeface="Calibri Light"/>
              <a:cs typeface="Calibri Light"/>
            </a:endParaRPr>
          </a:p>
          <a:p>
            <a:pPr marL="184785" marR="5080" indent="-172720">
              <a:lnSpc>
                <a:spcPts val="3360"/>
              </a:lnSpc>
              <a:spcBef>
                <a:spcPts val="274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500">
                <a:latin typeface="Calibri"/>
                <a:cs typeface="Calibri"/>
              </a:rPr>
              <a:t>Blood</a:t>
            </a:r>
            <a:r>
              <a:rPr dirty="0" sz="3500" spc="-5">
                <a:latin typeface="Calibri"/>
                <a:cs typeface="Calibri"/>
              </a:rPr>
              <a:t> </a:t>
            </a:r>
            <a:r>
              <a:rPr dirty="0" sz="3500" spc="-10">
                <a:latin typeface="Calibri"/>
                <a:cs typeface="Calibri"/>
              </a:rPr>
              <a:t>level</a:t>
            </a:r>
            <a:r>
              <a:rPr dirty="0" sz="3500" spc="-30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is</a:t>
            </a:r>
            <a:r>
              <a:rPr dirty="0" sz="3500" spc="-5">
                <a:latin typeface="Calibri"/>
                <a:cs typeface="Calibri"/>
              </a:rPr>
              <a:t> </a:t>
            </a:r>
            <a:r>
              <a:rPr dirty="0" sz="3500" spc="-10">
                <a:latin typeface="Calibri"/>
                <a:cs typeface="Calibri"/>
              </a:rPr>
              <a:t>maintained</a:t>
            </a:r>
            <a:r>
              <a:rPr dirty="0" sz="3500" spc="-20">
                <a:latin typeface="Calibri"/>
                <a:cs typeface="Calibri"/>
              </a:rPr>
              <a:t> at</a:t>
            </a:r>
            <a:r>
              <a:rPr dirty="0" sz="3500" spc="-5">
                <a:latin typeface="Calibri"/>
                <a:cs typeface="Calibri"/>
              </a:rPr>
              <a:t> </a:t>
            </a:r>
            <a:r>
              <a:rPr dirty="0" sz="3500">
                <a:latin typeface="Calibri"/>
                <a:cs typeface="Calibri"/>
              </a:rPr>
              <a:t>the</a:t>
            </a:r>
            <a:r>
              <a:rPr dirty="0" sz="3500" spc="-15">
                <a:latin typeface="Calibri"/>
                <a:cs typeface="Calibri"/>
              </a:rPr>
              <a:t> </a:t>
            </a:r>
            <a:r>
              <a:rPr dirty="0" sz="3500" spc="-5">
                <a:latin typeface="Calibri"/>
                <a:cs typeface="Calibri"/>
              </a:rPr>
              <a:t>price</a:t>
            </a:r>
            <a:r>
              <a:rPr dirty="0" sz="3500" spc="-30">
                <a:latin typeface="Calibri"/>
                <a:cs typeface="Calibri"/>
              </a:rPr>
              <a:t> </a:t>
            </a:r>
            <a:r>
              <a:rPr dirty="0" sz="3500" spc="-5">
                <a:latin typeface="Calibri"/>
                <a:cs typeface="Calibri"/>
              </a:rPr>
              <a:t>of </a:t>
            </a:r>
            <a:r>
              <a:rPr dirty="0" sz="3500" spc="-775">
                <a:latin typeface="Calibri"/>
                <a:cs typeface="Calibri"/>
              </a:rPr>
              <a:t> </a:t>
            </a:r>
            <a:r>
              <a:rPr dirty="0" sz="3500" spc="-5">
                <a:latin typeface="Calibri"/>
                <a:cs typeface="Calibri"/>
              </a:rPr>
              <a:t>bone</a:t>
            </a:r>
            <a:r>
              <a:rPr dirty="0" sz="3500" spc="-10">
                <a:latin typeface="Calibri"/>
                <a:cs typeface="Calibri"/>
              </a:rPr>
              <a:t> </a:t>
            </a:r>
            <a:r>
              <a:rPr dirty="0" sz="3500" spc="-5">
                <a:latin typeface="Calibri"/>
                <a:cs typeface="Calibri"/>
              </a:rPr>
              <a:t>calcium</a:t>
            </a:r>
            <a:endParaRPr sz="3500">
              <a:latin typeface="Calibri"/>
              <a:cs typeface="Calibri"/>
            </a:endParaRPr>
          </a:p>
          <a:p>
            <a:pPr marL="184785" marR="141605" indent="-172720">
              <a:lnSpc>
                <a:spcPts val="3360"/>
              </a:lnSpc>
              <a:spcBef>
                <a:spcPts val="81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500" spc="-30">
                <a:latin typeface="Calibri"/>
                <a:cs typeface="Calibri"/>
              </a:rPr>
              <a:t>Parathyroid </a:t>
            </a:r>
            <a:r>
              <a:rPr dirty="0" sz="3500" spc="-5">
                <a:latin typeface="Calibri"/>
                <a:cs typeface="Calibri"/>
              </a:rPr>
              <a:t>hormone </a:t>
            </a:r>
            <a:r>
              <a:rPr dirty="0" sz="3500">
                <a:latin typeface="Calibri"/>
                <a:cs typeface="Calibri"/>
              </a:rPr>
              <a:t>- </a:t>
            </a:r>
            <a:r>
              <a:rPr dirty="0" sz="3500" spc="-5">
                <a:latin typeface="Calibri"/>
                <a:cs typeface="Calibri"/>
              </a:rPr>
              <a:t>increases blood </a:t>
            </a:r>
            <a:r>
              <a:rPr dirty="0" sz="3500" spc="-780">
                <a:latin typeface="Calibri"/>
                <a:cs typeface="Calibri"/>
              </a:rPr>
              <a:t> </a:t>
            </a:r>
            <a:r>
              <a:rPr dirty="0" sz="3500" spc="-5">
                <a:latin typeface="Calibri"/>
                <a:cs typeface="Calibri"/>
              </a:rPr>
              <a:t>calcium</a:t>
            </a:r>
            <a:endParaRPr sz="3500">
              <a:latin typeface="Calibri"/>
              <a:cs typeface="Calibri"/>
            </a:endParaRPr>
          </a:p>
          <a:p>
            <a:pPr lvl="1" marL="527685" indent="-172720">
              <a:lnSpc>
                <a:spcPts val="2685"/>
              </a:lnSpc>
              <a:buClr>
                <a:srgbClr val="4471C4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Retain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calcium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from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excretion</a:t>
            </a:r>
            <a:endParaRPr sz="2400">
              <a:latin typeface="Calibri"/>
              <a:cs typeface="Calibri"/>
            </a:endParaRPr>
          </a:p>
          <a:p>
            <a:pPr lvl="1" marL="527685" indent="-172720">
              <a:lnSpc>
                <a:spcPts val="2705"/>
              </a:lnSpc>
              <a:buClr>
                <a:srgbClr val="4471C4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Increase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calcium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absorption </a:t>
            </a:r>
            <a:r>
              <a:rPr dirty="0" sz="2400">
                <a:latin typeface="Calibri"/>
                <a:cs typeface="Calibri"/>
              </a:rPr>
              <a:t>via </a:t>
            </a:r>
            <a:r>
              <a:rPr dirty="0" sz="2400" spc="-5">
                <a:latin typeface="Calibri"/>
                <a:cs typeface="Calibri"/>
              </a:rPr>
              <a:t>increase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calcitriol</a:t>
            </a:r>
            <a:endParaRPr sz="2400">
              <a:latin typeface="Calibri"/>
              <a:cs typeface="Calibri"/>
            </a:endParaRPr>
          </a:p>
          <a:p>
            <a:pPr lvl="1" marL="527685" indent="-172720">
              <a:lnSpc>
                <a:spcPts val="2750"/>
              </a:lnSpc>
              <a:buClr>
                <a:srgbClr val="4471C4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Increase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calcium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release</a:t>
            </a:r>
            <a:r>
              <a:rPr dirty="0" sz="2400" spc="-15">
                <a:latin typeface="Calibri"/>
                <a:cs typeface="Calibri"/>
              </a:rPr>
              <a:t> from </a:t>
            </a:r>
            <a:r>
              <a:rPr dirty="0" sz="2400" spc="-10">
                <a:latin typeface="Calibri"/>
                <a:cs typeface="Calibri"/>
              </a:rPr>
              <a:t>bone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ts val="409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500" spc="-10">
                <a:latin typeface="Calibri"/>
                <a:cs typeface="Calibri"/>
              </a:rPr>
              <a:t>Lower</a:t>
            </a:r>
            <a:r>
              <a:rPr dirty="0" sz="3500" spc="-30">
                <a:latin typeface="Calibri"/>
                <a:cs typeface="Calibri"/>
              </a:rPr>
              <a:t> </a:t>
            </a:r>
            <a:r>
              <a:rPr dirty="0" sz="3500" spc="-5">
                <a:latin typeface="Calibri"/>
                <a:cs typeface="Calibri"/>
              </a:rPr>
              <a:t>blood</a:t>
            </a:r>
            <a:r>
              <a:rPr dirty="0" sz="3500" spc="-20">
                <a:latin typeface="Calibri"/>
                <a:cs typeface="Calibri"/>
              </a:rPr>
              <a:t> </a:t>
            </a:r>
            <a:r>
              <a:rPr dirty="0" sz="3500" spc="-5">
                <a:latin typeface="Calibri"/>
                <a:cs typeface="Calibri"/>
              </a:rPr>
              <a:t>calcium</a:t>
            </a:r>
            <a:endParaRPr sz="3500">
              <a:latin typeface="Calibri"/>
              <a:cs typeface="Calibri"/>
            </a:endParaRPr>
          </a:p>
          <a:p>
            <a:pPr lvl="1" marL="527685" indent="-172720">
              <a:lnSpc>
                <a:spcPts val="2730"/>
              </a:lnSpc>
              <a:buClr>
                <a:srgbClr val="4471C4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Decrease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parathyroid </a:t>
            </a:r>
            <a:r>
              <a:rPr dirty="0" sz="2400" spc="-5">
                <a:latin typeface="Calibri"/>
                <a:cs typeface="Calibri"/>
              </a:rPr>
              <a:t>hormone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calcitriol</a:t>
            </a:r>
            <a:endParaRPr sz="2400">
              <a:latin typeface="Calibri"/>
              <a:cs typeface="Calibri"/>
            </a:endParaRPr>
          </a:p>
          <a:p>
            <a:pPr lvl="1" marL="527685" indent="-172720">
              <a:lnSpc>
                <a:spcPts val="2790"/>
              </a:lnSpc>
              <a:buClr>
                <a:srgbClr val="4471C4"/>
              </a:buClr>
              <a:buFont typeface="Arial"/>
              <a:buChar char="•"/>
              <a:tabLst>
                <a:tab pos="528320" algn="l"/>
              </a:tabLst>
            </a:pPr>
            <a:r>
              <a:rPr dirty="0" sz="2400" spc="-5" b="1">
                <a:latin typeface="Calibri"/>
                <a:cs typeface="Calibri"/>
              </a:rPr>
              <a:t>Calcitonin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10439"/>
            <a:ext cx="8639556" cy="670735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529" y="711453"/>
            <a:ext cx="683704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40" b="0">
                <a:solidFill>
                  <a:srgbClr val="4471C4"/>
                </a:solidFill>
                <a:latin typeface="Calibri Light"/>
                <a:cs typeface="Calibri Light"/>
              </a:rPr>
              <a:t>Effects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5" b="0">
                <a:solidFill>
                  <a:srgbClr val="4471C4"/>
                </a:solidFill>
                <a:latin typeface="Calibri Light"/>
                <a:cs typeface="Calibri Light"/>
              </a:rPr>
              <a:t>of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Chronically 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Low</a:t>
            </a:r>
            <a:r>
              <a:rPr dirty="0" sz="3300" spc="1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5" b="0">
                <a:solidFill>
                  <a:srgbClr val="4471C4"/>
                </a:solidFill>
                <a:latin typeface="Calibri Light"/>
                <a:cs typeface="Calibri Light"/>
              </a:rPr>
              <a:t>Calcium</a:t>
            </a: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40" b="0">
                <a:solidFill>
                  <a:srgbClr val="4471C4"/>
                </a:solidFill>
                <a:latin typeface="Calibri Light"/>
                <a:cs typeface="Calibri Light"/>
              </a:rPr>
              <a:t>Intake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529" y="1635779"/>
            <a:ext cx="8213725" cy="443611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Deficiency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stunted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growth,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osteoporosis</a:t>
            </a:r>
            <a:endParaRPr sz="2400">
              <a:latin typeface="Calibri"/>
              <a:cs typeface="Calibri"/>
            </a:endParaRPr>
          </a:p>
          <a:p>
            <a:pPr marL="184785" marR="5080" indent="-172720">
              <a:lnSpc>
                <a:spcPts val="3020"/>
              </a:lnSpc>
              <a:spcBef>
                <a:spcPts val="81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Increase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Blood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Parathyroid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Hormone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Concentration--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Persistent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Increase</a:t>
            </a:r>
            <a:r>
              <a:rPr dirty="0" sz="2800" spc="-5">
                <a:latin typeface="Calibri"/>
                <a:cs typeface="Calibri"/>
              </a:rPr>
              <a:t> in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Bone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Resorption,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Hence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Bone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Turnover</a:t>
            </a:r>
            <a:endParaRPr sz="2800">
              <a:latin typeface="Calibri"/>
              <a:cs typeface="Calibri"/>
            </a:endParaRPr>
          </a:p>
          <a:p>
            <a:pPr marL="184785" marR="1967230" indent="-172720">
              <a:lnSpc>
                <a:spcPts val="3020"/>
              </a:lnSpc>
              <a:spcBef>
                <a:spcPts val="85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Reduction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Bone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Mineral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Content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(BMC)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Density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(BMD)</a:t>
            </a:r>
            <a:endParaRPr sz="2800">
              <a:latin typeface="Calibri"/>
              <a:cs typeface="Calibri"/>
            </a:endParaRPr>
          </a:p>
          <a:p>
            <a:pPr marL="184785" marR="534035" indent="-172720">
              <a:lnSpc>
                <a:spcPts val="3020"/>
              </a:lnSpc>
              <a:spcBef>
                <a:spcPts val="80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Increased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Risk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Fracture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25">
                <a:latin typeface="Calibri"/>
                <a:cs typeface="Calibri"/>
              </a:rPr>
              <a:t>Trabecular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Cortical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Bone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Tissue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Bones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Increased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Risk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Osteoporotic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Fractures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6730365" cy="34245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0" b="0">
                <a:solidFill>
                  <a:srgbClr val="4471C4"/>
                </a:solidFill>
                <a:latin typeface="Calibri Light"/>
                <a:cs typeface="Calibri Light"/>
              </a:rPr>
              <a:t>Factors</a:t>
            </a:r>
            <a:r>
              <a:rPr dirty="0" sz="3300" spc="-7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that</a:t>
            </a:r>
            <a:r>
              <a:rPr dirty="0" sz="3300" spc="-7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enhance</a:t>
            </a:r>
            <a:r>
              <a:rPr dirty="0" sz="3300" spc="-8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calcium</a:t>
            </a:r>
            <a:r>
              <a:rPr dirty="0" sz="3300" spc="-8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absorption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Stomach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acid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5">
                <a:latin typeface="Calibri"/>
                <a:cs typeface="Calibri"/>
              </a:rPr>
              <a:t>Vitamn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D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Lactose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5">
                <a:latin typeface="Calibri"/>
                <a:cs typeface="Calibri"/>
              </a:rPr>
              <a:t>Growth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hormone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6436360" cy="4615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50" b="0">
                <a:solidFill>
                  <a:srgbClr val="4471C4"/>
                </a:solidFill>
                <a:latin typeface="Calibri Light"/>
                <a:cs typeface="Calibri Light"/>
              </a:rPr>
              <a:t>Factors</a:t>
            </a:r>
            <a:r>
              <a:rPr dirty="0" sz="3300" spc="-8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that</a:t>
            </a:r>
            <a:r>
              <a:rPr dirty="0" sz="3300" spc="-7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inhibit</a:t>
            </a:r>
            <a:r>
              <a:rPr dirty="0" sz="3300" spc="-9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calcium</a:t>
            </a:r>
            <a:r>
              <a:rPr dirty="0" sz="3300" spc="-10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absorption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600" spc="-5">
                <a:latin typeface="Calibri"/>
                <a:cs typeface="Calibri"/>
              </a:rPr>
              <a:t>Lack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of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stomach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acid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Vitamin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D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deficiency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5">
                <a:latin typeface="Calibri"/>
                <a:cs typeface="Calibri"/>
              </a:rPr>
              <a:t>High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phosphorus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 spc="-30">
                <a:latin typeface="Calibri"/>
                <a:cs typeface="Calibri"/>
              </a:rPr>
              <a:t>intakes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5">
                <a:latin typeface="Calibri"/>
                <a:cs typeface="Calibri"/>
              </a:rPr>
              <a:t>High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fiber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diet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25">
                <a:latin typeface="Calibri"/>
                <a:cs typeface="Calibri"/>
              </a:rPr>
              <a:t>Phytates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seeds,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nuts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grains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25">
                <a:latin typeface="Calibri"/>
                <a:cs typeface="Calibri"/>
              </a:rPr>
              <a:t>Oxaltates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greens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356616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Calcium</a:t>
            </a:r>
            <a:r>
              <a:rPr dirty="0" sz="3300" spc="-13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supplements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Most </a:t>
            </a:r>
            <a:r>
              <a:rPr dirty="0" spc="-5"/>
              <a:t>common</a:t>
            </a:r>
            <a:r>
              <a:rPr dirty="0" spc="-20"/>
              <a:t> </a:t>
            </a:r>
            <a:r>
              <a:rPr dirty="0" sz="3600"/>
              <a:t>%</a:t>
            </a:r>
            <a:r>
              <a:rPr dirty="0" sz="3600" spc="-30"/>
              <a:t> </a:t>
            </a:r>
            <a:r>
              <a:rPr dirty="0" sz="3600" spc="-5"/>
              <a:t>calcium)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705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71219" algn="l"/>
              </a:tabLst>
            </a:pPr>
            <a:r>
              <a:rPr dirty="0" spc="-5"/>
              <a:t>Enhance</a:t>
            </a:r>
            <a:r>
              <a:rPr dirty="0" spc="-20"/>
              <a:t> </a:t>
            </a:r>
            <a:r>
              <a:rPr dirty="0" spc="-10"/>
              <a:t>absorption</a:t>
            </a:r>
          </a:p>
          <a:p>
            <a:pPr marL="527685" indent="-1727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pc="-5"/>
              <a:t>Calcium</a:t>
            </a:r>
            <a:r>
              <a:rPr dirty="0"/>
              <a:t> </a:t>
            </a:r>
            <a:r>
              <a:rPr dirty="0" spc="-10"/>
              <a:t>carbonate </a:t>
            </a:r>
            <a:r>
              <a:rPr dirty="0" spc="-5"/>
              <a:t>(40%</a:t>
            </a:r>
            <a:r>
              <a:rPr dirty="0" spc="-10"/>
              <a:t> </a:t>
            </a:r>
            <a:r>
              <a:rPr dirty="0" spc="-5"/>
              <a:t>calcium)</a:t>
            </a:r>
          </a:p>
          <a:p>
            <a:pPr lvl="1" marL="870585" indent="-172720">
              <a:lnSpc>
                <a:spcPts val="3810"/>
              </a:lnSpc>
              <a:spcBef>
                <a:spcPts val="25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3200" spc="-10">
                <a:latin typeface="Calibri"/>
                <a:cs typeface="Calibri"/>
              </a:rPr>
              <a:t>Found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in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antacids</a:t>
            </a:r>
            <a:endParaRPr sz="3200">
              <a:latin typeface="Calibri"/>
              <a:cs typeface="Calibri"/>
            </a:endParaRPr>
          </a:p>
          <a:p>
            <a:pPr marL="527685" indent="-172720">
              <a:lnSpc>
                <a:spcPts val="4290"/>
              </a:lnSpc>
              <a:buFont typeface="Arial"/>
              <a:buChar char="•"/>
              <a:tabLst>
                <a:tab pos="528320" algn="l"/>
              </a:tabLst>
            </a:pPr>
            <a:r>
              <a:rPr dirty="0" spc="-5"/>
              <a:t>Calcium</a:t>
            </a:r>
            <a:r>
              <a:rPr dirty="0"/>
              <a:t> </a:t>
            </a:r>
            <a:r>
              <a:rPr dirty="0" spc="-20"/>
              <a:t>citrate</a:t>
            </a:r>
            <a:r>
              <a:rPr dirty="0" spc="-5"/>
              <a:t> (21</a:t>
            </a:r>
            <a:r>
              <a:rPr dirty="0" sz="3600" spc="-5"/>
              <a:t>due</a:t>
            </a:r>
            <a:r>
              <a:rPr dirty="0" sz="3600" spc="-10"/>
              <a:t> </a:t>
            </a:r>
            <a:r>
              <a:rPr dirty="0" sz="3600" spc="-30"/>
              <a:t>to</a:t>
            </a:r>
            <a:r>
              <a:rPr dirty="0" sz="3600" spc="-10"/>
              <a:t> </a:t>
            </a:r>
            <a:r>
              <a:rPr dirty="0" sz="3600"/>
              <a:t>acidity</a:t>
            </a:r>
            <a:r>
              <a:rPr dirty="0" sz="3600" spc="-30"/>
              <a:t> </a:t>
            </a:r>
            <a:r>
              <a:rPr dirty="0" sz="3600" spc="-20"/>
              <a:t>content</a:t>
            </a:r>
            <a:endParaRPr sz="3600"/>
          </a:p>
          <a:p>
            <a:pPr marL="184785" indent="-172720">
              <a:lnSpc>
                <a:spcPts val="2490"/>
              </a:lnSpc>
              <a:spcBef>
                <a:spcPts val="6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 spc="-35"/>
              <a:t>Toxicity</a:t>
            </a:r>
            <a:endParaRPr sz="2100"/>
          </a:p>
          <a:p>
            <a:pPr lvl="1" marL="527685" marR="5080" indent="-172720">
              <a:lnSpc>
                <a:spcPts val="3460"/>
              </a:lnSpc>
              <a:spcBef>
                <a:spcPts val="40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3200" spc="-10">
                <a:latin typeface="Calibri"/>
                <a:cs typeface="Calibri"/>
              </a:rPr>
              <a:t>constipation,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increased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risk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of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urinary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stone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formation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&amp; </a:t>
            </a:r>
            <a:r>
              <a:rPr dirty="0" sz="3200" spc="-10">
                <a:latin typeface="Calibri"/>
                <a:cs typeface="Calibri"/>
              </a:rPr>
              <a:t>kidney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dysfunction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4352"/>
            <a:ext cx="388239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0">
                <a:solidFill>
                  <a:srgbClr val="4471C4"/>
                </a:solidFill>
                <a:latin typeface="Calibri Light"/>
                <a:cs typeface="Calibri Light"/>
              </a:rPr>
              <a:t>Calcium</a:t>
            </a:r>
            <a:r>
              <a:rPr dirty="0" sz="3600" spc="-13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600" spc="-35" b="0">
                <a:solidFill>
                  <a:srgbClr val="4471C4"/>
                </a:solidFill>
                <a:latin typeface="Calibri Light"/>
                <a:cs typeface="Calibri Light"/>
              </a:rPr>
              <a:t>supplements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10258"/>
            <a:ext cx="7713345" cy="2642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ts val="2495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 spc="-5">
                <a:latin typeface="Calibri"/>
                <a:cs typeface="Calibri"/>
              </a:rPr>
              <a:t>Risk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of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lead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toxicity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w/ </a:t>
            </a:r>
            <a:r>
              <a:rPr dirty="0" sz="2100" spc="-10">
                <a:latin typeface="Calibri"/>
                <a:cs typeface="Calibri"/>
              </a:rPr>
              <a:t>supplementation</a:t>
            </a:r>
            <a:endParaRPr sz="2100">
              <a:latin typeface="Calibri"/>
              <a:cs typeface="Calibri"/>
            </a:endParaRPr>
          </a:p>
          <a:p>
            <a:pPr lvl="1" marL="527685" indent="-172720">
              <a:lnSpc>
                <a:spcPts val="3815"/>
              </a:lnSpc>
              <a:buFont typeface="Arial"/>
              <a:buChar char="•"/>
              <a:tabLst>
                <a:tab pos="528320" algn="l"/>
              </a:tabLst>
            </a:pPr>
            <a:r>
              <a:rPr dirty="0" sz="3200">
                <a:latin typeface="Calibri"/>
                <a:cs typeface="Calibri"/>
              </a:rPr>
              <a:t>No</a:t>
            </a:r>
            <a:r>
              <a:rPr dirty="0" sz="3200" spc="-20">
                <a:latin typeface="Calibri"/>
                <a:cs typeface="Calibri"/>
              </a:rPr>
              <a:t> FDA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regulation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3200" spc="-20">
                <a:latin typeface="Calibri"/>
                <a:cs typeface="Calibri"/>
              </a:rPr>
              <a:t>Oyster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shell/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Bonemeal</a:t>
            </a:r>
            <a:endParaRPr sz="3200">
              <a:latin typeface="Calibri"/>
              <a:cs typeface="Calibri"/>
            </a:endParaRPr>
          </a:p>
          <a:p>
            <a:pPr lvl="1" marL="527685" marR="5080" indent="-172720">
              <a:lnSpc>
                <a:spcPts val="3460"/>
              </a:lnSpc>
              <a:spcBef>
                <a:spcPts val="45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3200" spc="-5">
                <a:latin typeface="Calibri"/>
                <a:cs typeface="Calibri"/>
              </a:rPr>
              <a:t>Look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for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United</a:t>
            </a:r>
            <a:r>
              <a:rPr dirty="0" sz="3200" b="1">
                <a:latin typeface="Calibri"/>
                <a:cs typeface="Calibri"/>
              </a:rPr>
              <a:t> </a:t>
            </a:r>
            <a:r>
              <a:rPr dirty="0" sz="3200" spc="-20" b="1">
                <a:latin typeface="Calibri"/>
                <a:cs typeface="Calibri"/>
              </a:rPr>
              <a:t>States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Pharmacopoeia</a:t>
            </a:r>
            <a:r>
              <a:rPr dirty="0" sz="3200" spc="-30" b="1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seal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of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approval</a:t>
            </a:r>
            <a:endParaRPr sz="3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 spc="-10">
                <a:latin typeface="Calibri"/>
                <a:cs typeface="Calibri"/>
              </a:rPr>
              <a:t>Supplement</a:t>
            </a:r>
            <a:r>
              <a:rPr dirty="0" sz="2100" spc="-5">
                <a:latin typeface="Calibri"/>
                <a:cs typeface="Calibri"/>
              </a:rPr>
              <a:t> should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include </a:t>
            </a:r>
            <a:r>
              <a:rPr dirty="0" sz="2100" spc="-5">
                <a:latin typeface="Calibri"/>
                <a:cs typeface="Calibri"/>
              </a:rPr>
              <a:t>magnesium;</a:t>
            </a:r>
            <a:r>
              <a:rPr dirty="0" sz="2100">
                <a:latin typeface="Calibri"/>
                <a:cs typeface="Calibri"/>
              </a:rPr>
              <a:t> ample</a:t>
            </a:r>
            <a:r>
              <a:rPr dirty="0" sz="2100" spc="-5">
                <a:latin typeface="Calibri"/>
                <a:cs typeface="Calibri"/>
              </a:rPr>
              <a:t> vitamin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</a:t>
            </a:r>
            <a:r>
              <a:rPr dirty="0" sz="2100" spc="-5">
                <a:latin typeface="Calibri"/>
                <a:cs typeface="Calibri"/>
              </a:rPr>
              <a:t> in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diet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198755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P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h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os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p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h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o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r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u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s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33067"/>
            <a:ext cx="3606800" cy="475996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5">
                <a:latin typeface="Calibri"/>
                <a:cs typeface="Calibri"/>
              </a:rPr>
              <a:t>1997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RDA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700mg/day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 lvl="1" marL="527685" marR="167640" indent="-17272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mineralization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bones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10">
                <a:latin typeface="Calibri"/>
                <a:cs typeface="Calibri"/>
              </a:rPr>
              <a:t>teeth, </a:t>
            </a:r>
            <a:r>
              <a:rPr dirty="0" sz="2400" spc="-5">
                <a:latin typeface="Calibri"/>
                <a:cs typeface="Calibri"/>
              </a:rPr>
              <a:t>part of </a:t>
            </a:r>
            <a:r>
              <a:rPr dirty="0" sz="2400" spc="-10">
                <a:latin typeface="Calibri"/>
                <a:cs typeface="Calibri"/>
              </a:rPr>
              <a:t>every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cell, </a:t>
            </a:r>
            <a:r>
              <a:rPr dirty="0" sz="2400" spc="-5">
                <a:latin typeface="Calibri"/>
                <a:cs typeface="Calibri"/>
              </a:rPr>
              <a:t>part of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phospholipids,</a:t>
            </a:r>
            <a:r>
              <a:rPr dirty="0" sz="2400" spc="-5">
                <a:latin typeface="Calibri"/>
                <a:cs typeface="Calibri"/>
              </a:rPr>
              <a:t> used</a:t>
            </a:r>
            <a:r>
              <a:rPr dirty="0" sz="2400">
                <a:latin typeface="Calibri"/>
                <a:cs typeface="Calibri"/>
              </a:rPr>
              <a:t> in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energy </a:t>
            </a:r>
            <a:r>
              <a:rPr dirty="0" sz="2400" spc="-20">
                <a:latin typeface="Calibri"/>
                <a:cs typeface="Calibri"/>
              </a:rPr>
              <a:t>transfer </a:t>
            </a:r>
            <a:r>
              <a:rPr dirty="0" sz="2400">
                <a:latin typeface="Calibri"/>
                <a:cs typeface="Calibri"/>
              </a:rPr>
              <a:t>&amp; in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buffering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Deficiency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weakness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bone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pain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45">
                <a:latin typeface="Calibri"/>
                <a:cs typeface="Calibri"/>
              </a:rPr>
              <a:t>Toxicity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low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blood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calcium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levels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690116"/>
            <a:ext cx="4392167" cy="51678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197548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40" b="0">
                <a:solidFill>
                  <a:srgbClr val="4471C4"/>
                </a:solidFill>
                <a:latin typeface="Calibri Light"/>
                <a:cs typeface="Calibri Light"/>
              </a:rPr>
              <a:t>M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a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gn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e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s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i</a:t>
            </a:r>
            <a:r>
              <a:rPr dirty="0" sz="3300" spc="-50" b="0">
                <a:solidFill>
                  <a:srgbClr val="4471C4"/>
                </a:solidFill>
                <a:latin typeface="Calibri Light"/>
                <a:cs typeface="Calibri Light"/>
              </a:rPr>
              <a:t>u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m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752498"/>
            <a:ext cx="4389120" cy="4759325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5">
                <a:latin typeface="Calibri"/>
                <a:cs typeface="Calibri"/>
              </a:rPr>
              <a:t>1997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RDA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310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-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400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mg/day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 lvl="1" marL="527685" marR="5080" indent="-17272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bone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mineralization,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building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0">
                <a:latin typeface="Calibri"/>
                <a:cs typeface="Calibri"/>
              </a:rPr>
              <a:t>protein, </a:t>
            </a:r>
            <a:r>
              <a:rPr dirty="0" sz="2400" spc="-5">
                <a:latin typeface="Calibri"/>
                <a:cs typeface="Calibri"/>
              </a:rPr>
              <a:t>enzyme </a:t>
            </a:r>
            <a:r>
              <a:rPr dirty="0" sz="2400">
                <a:latin typeface="Calibri"/>
                <a:cs typeface="Calibri"/>
              </a:rPr>
              <a:t>action,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muscle </a:t>
            </a:r>
            <a:r>
              <a:rPr dirty="0" sz="2400" spc="-10">
                <a:latin typeface="Calibri"/>
                <a:cs typeface="Calibri"/>
              </a:rPr>
              <a:t>contraction; protects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against </a:t>
            </a:r>
            <a:r>
              <a:rPr dirty="0" sz="2400" spc="-10">
                <a:latin typeface="Calibri"/>
                <a:cs typeface="Calibri"/>
              </a:rPr>
              <a:t>hypertension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">
                <a:latin typeface="Calibri"/>
                <a:cs typeface="Calibri"/>
              </a:rPr>
              <a:t>heart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Deficiency</a:t>
            </a:r>
            <a:endParaRPr sz="2800">
              <a:latin typeface="Calibri"/>
              <a:cs typeface="Calibri"/>
            </a:endParaRPr>
          </a:p>
          <a:p>
            <a:pPr lvl="1" marL="527685" marR="530225" indent="-172720">
              <a:lnSpc>
                <a:spcPts val="2590"/>
              </a:lnSpc>
              <a:spcBef>
                <a:spcPts val="46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weakness, </a:t>
            </a:r>
            <a:r>
              <a:rPr dirty="0" sz="2400" spc="-10">
                <a:latin typeface="Calibri"/>
                <a:cs typeface="Calibri"/>
              </a:rPr>
              <a:t>confusion,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convulsions,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growth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45">
                <a:latin typeface="Calibri"/>
                <a:cs typeface="Calibri"/>
              </a:rPr>
              <a:t>Toxicity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not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known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7552" y="2042160"/>
            <a:ext cx="4320540" cy="455523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306133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40" b="0">
                <a:solidFill>
                  <a:srgbClr val="4471C4"/>
                </a:solidFill>
                <a:latin typeface="Calibri Light"/>
                <a:cs typeface="Calibri Light"/>
              </a:rPr>
              <a:t>M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a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gn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e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s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i</a:t>
            </a:r>
            <a:r>
              <a:rPr dirty="0" sz="3300" spc="-50" b="0">
                <a:solidFill>
                  <a:srgbClr val="4471C4"/>
                </a:solidFill>
                <a:latin typeface="Calibri Light"/>
                <a:cs typeface="Calibri Light"/>
              </a:rPr>
              <a:t>u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m</a:t>
            </a:r>
            <a:r>
              <a:rPr dirty="0" sz="3300" spc="-9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i</a:t>
            </a:r>
            <a:r>
              <a:rPr dirty="0" sz="3300" spc="-60" b="0">
                <a:solidFill>
                  <a:srgbClr val="4471C4"/>
                </a:solidFill>
                <a:latin typeface="Calibri Light"/>
                <a:cs typeface="Calibri Light"/>
              </a:rPr>
              <a:t>n</a:t>
            </a:r>
            <a:r>
              <a:rPr dirty="0" sz="3300" spc="-55" b="0">
                <a:solidFill>
                  <a:srgbClr val="4471C4"/>
                </a:solidFill>
                <a:latin typeface="Calibri Light"/>
                <a:cs typeface="Calibri Light"/>
              </a:rPr>
              <a:t>t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a</a:t>
            </a:r>
            <a:r>
              <a:rPr dirty="0" sz="3300" spc="-135" b="0">
                <a:solidFill>
                  <a:srgbClr val="4471C4"/>
                </a:solidFill>
                <a:latin typeface="Calibri Light"/>
                <a:cs typeface="Calibri Light"/>
              </a:rPr>
              <a:t>k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e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324226"/>
            <a:ext cx="7271384" cy="291338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84785" marR="1115695" indent="-17272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25">
                <a:latin typeface="Calibri"/>
                <a:cs typeface="Calibri"/>
              </a:rPr>
              <a:t>Average </a:t>
            </a:r>
            <a:r>
              <a:rPr dirty="0" sz="3200" spc="-10">
                <a:latin typeface="Calibri"/>
                <a:cs typeface="Calibri"/>
              </a:rPr>
              <a:t>dietary </a:t>
            </a:r>
            <a:r>
              <a:rPr dirty="0" sz="3200" spc="-15">
                <a:latin typeface="Calibri"/>
                <a:cs typeface="Calibri"/>
              </a:rPr>
              <a:t>estimates fall </a:t>
            </a:r>
            <a:r>
              <a:rPr dirty="0" sz="3200" spc="-5">
                <a:latin typeface="Calibri"/>
                <a:cs typeface="Calibri"/>
              </a:rPr>
              <a:t>below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recommendations</a:t>
            </a:r>
            <a:endParaRPr sz="3200">
              <a:latin typeface="Calibri"/>
              <a:cs typeface="Calibri"/>
            </a:endParaRPr>
          </a:p>
          <a:p>
            <a:pPr marL="184785" indent="-172720">
              <a:lnSpc>
                <a:spcPts val="3650"/>
              </a:lnSpc>
              <a:spcBef>
                <a:spcPts val="3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35">
                <a:latin typeface="Calibri"/>
                <a:cs typeface="Calibri"/>
              </a:rPr>
              <a:t>Water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may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contribute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some</a:t>
            </a:r>
            <a:r>
              <a:rPr dirty="0" sz="3200" spc="-10">
                <a:latin typeface="Calibri"/>
                <a:cs typeface="Calibri"/>
              </a:rPr>
              <a:t> (“hard”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water</a:t>
            </a:r>
            <a:endParaRPr sz="3200">
              <a:latin typeface="Calibri"/>
              <a:cs typeface="Calibri"/>
            </a:endParaRPr>
          </a:p>
          <a:p>
            <a:pPr marL="184785">
              <a:lnSpc>
                <a:spcPts val="3650"/>
              </a:lnSpc>
            </a:pPr>
            <a:r>
              <a:rPr dirty="0" sz="3200" spc="-15">
                <a:latin typeface="Calibri"/>
                <a:cs typeface="Calibri"/>
              </a:rPr>
              <a:t>contains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5">
                <a:latin typeface="Calibri"/>
                <a:cs typeface="Calibri"/>
              </a:rPr>
              <a:t>Ca++ </a:t>
            </a:r>
            <a:r>
              <a:rPr dirty="0" sz="3200">
                <a:latin typeface="Calibri"/>
                <a:cs typeface="Calibri"/>
              </a:rPr>
              <a:t>and Mg++)</a:t>
            </a:r>
            <a:endParaRPr sz="3200">
              <a:latin typeface="Calibri"/>
              <a:cs typeface="Calibri"/>
            </a:endParaRPr>
          </a:p>
          <a:p>
            <a:pPr marL="184785" marR="5080" indent="-172720">
              <a:lnSpc>
                <a:spcPts val="3460"/>
              </a:lnSpc>
              <a:spcBef>
                <a:spcPts val="85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5">
                <a:latin typeface="Calibri"/>
                <a:cs typeface="Calibri"/>
              </a:rPr>
              <a:t>Legumes,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seeds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 </a:t>
            </a:r>
            <a:r>
              <a:rPr dirty="0" sz="3200" spc="-5">
                <a:latin typeface="Calibri"/>
                <a:cs typeface="Calibri"/>
              </a:rPr>
              <a:t>nuts,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spinach,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broccoli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dairy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7268209" cy="4512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Minerals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600" spc="-15">
                <a:latin typeface="Calibri"/>
                <a:cs typeface="Calibri"/>
              </a:rPr>
              <a:t>Inorganic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elements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5">
                <a:latin typeface="Calibri"/>
                <a:cs typeface="Calibri"/>
              </a:rPr>
              <a:t>Absorption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transport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vary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5">
                <a:latin typeface="Calibri"/>
                <a:cs typeface="Calibri"/>
              </a:rPr>
              <a:t>Can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be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 spc="-30">
                <a:latin typeface="Calibri"/>
                <a:cs typeface="Calibri"/>
              </a:rPr>
              <a:t>toxic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30">
                <a:latin typeface="Calibri"/>
                <a:cs typeface="Calibri"/>
              </a:rPr>
              <a:t>Variable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bioavailability</a:t>
            </a:r>
            <a:endParaRPr sz="3600">
              <a:latin typeface="Calibri"/>
              <a:cs typeface="Calibri"/>
            </a:endParaRPr>
          </a:p>
          <a:p>
            <a:pPr marL="184785" marR="5080" indent="-172720">
              <a:lnSpc>
                <a:spcPts val="3890"/>
              </a:lnSpc>
              <a:spcBef>
                <a:spcPts val="844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5">
                <a:latin typeface="Calibri"/>
                <a:cs typeface="Calibri"/>
              </a:rPr>
              <a:t>Nutrient </a:t>
            </a:r>
            <a:r>
              <a:rPr dirty="0" sz="3600" spc="-15">
                <a:latin typeface="Calibri"/>
                <a:cs typeface="Calibri"/>
              </a:rPr>
              <a:t>interactions (mineral-mineral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vitamin-mineral)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100076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S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u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l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f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u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r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80427"/>
            <a:ext cx="3462020" cy="2985135"/>
          </a:xfrm>
          <a:prstGeom prst="rect">
            <a:avLst/>
          </a:prstGeom>
        </p:spPr>
        <p:txBody>
          <a:bodyPr wrap="square" lIns="0" tIns="42544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 spc="-5">
                <a:latin typeface="Calibri"/>
                <a:cs typeface="Calibri"/>
              </a:rPr>
              <a:t>Function</a:t>
            </a:r>
            <a:endParaRPr sz="2100">
              <a:latin typeface="Calibri"/>
              <a:cs typeface="Calibri"/>
            </a:endParaRPr>
          </a:p>
          <a:p>
            <a:pPr lvl="1" marL="527685" indent="-172720">
              <a:lnSpc>
                <a:spcPts val="2055"/>
              </a:lnSpc>
              <a:spcBef>
                <a:spcPts val="20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1800" spc="-5">
                <a:latin typeface="Calibri"/>
                <a:cs typeface="Calibri"/>
              </a:rPr>
              <a:t>part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proteins,</a:t>
            </a:r>
            <a:r>
              <a:rPr dirty="0" sz="1800" spc="-5">
                <a:latin typeface="Calibri"/>
                <a:cs typeface="Calibri"/>
              </a:rPr>
              <a:t> biotin,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thiamin</a:t>
            </a:r>
            <a:endParaRPr sz="1800">
              <a:latin typeface="Calibri"/>
              <a:cs typeface="Calibri"/>
            </a:endParaRPr>
          </a:p>
          <a:p>
            <a:pPr marL="527685">
              <a:lnSpc>
                <a:spcPts val="2055"/>
              </a:lnSpc>
            </a:pP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insulin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 spc="-5">
                <a:latin typeface="Calibri"/>
                <a:cs typeface="Calibri"/>
              </a:rPr>
              <a:t>Deficiency</a:t>
            </a:r>
            <a:endParaRPr sz="21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1800" spc="-5">
                <a:latin typeface="Calibri"/>
                <a:cs typeface="Calibri"/>
              </a:rPr>
              <a:t>none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known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 spc="-35">
                <a:latin typeface="Calibri"/>
                <a:cs typeface="Calibri"/>
              </a:rPr>
              <a:t>Toxicity</a:t>
            </a:r>
            <a:endParaRPr sz="21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1800" spc="-5">
                <a:latin typeface="Calibri"/>
                <a:cs typeface="Calibri"/>
              </a:rPr>
              <a:t>depresses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growth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 spc="-10">
                <a:latin typeface="Calibri"/>
                <a:cs typeface="Calibri"/>
              </a:rPr>
              <a:t>Sources</a:t>
            </a:r>
            <a:endParaRPr sz="21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protein</a:t>
            </a:r>
            <a:r>
              <a:rPr dirty="0" sz="1800" spc="-15">
                <a:latin typeface="Calibri"/>
                <a:cs typeface="Calibri"/>
              </a:rPr>
              <a:t> foods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255" y="858011"/>
            <a:ext cx="44287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94461"/>
            <a:ext cx="57867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990099"/>
                </a:solidFill>
                <a:latin typeface="Arial"/>
                <a:cs typeface="Arial"/>
              </a:rPr>
              <a:t>I</a:t>
            </a:r>
            <a:r>
              <a:rPr dirty="0" sz="4800" spc="-25" b="1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990099"/>
                </a:solidFill>
                <a:latin typeface="Arial"/>
                <a:cs typeface="Arial"/>
              </a:rPr>
              <a:t>Cu</a:t>
            </a:r>
            <a:r>
              <a:rPr dirty="0" sz="4800" spc="-15" b="1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990099"/>
                </a:solidFill>
                <a:latin typeface="Arial"/>
                <a:cs typeface="Arial"/>
              </a:rPr>
              <a:t>FeSe</a:t>
            </a:r>
            <a:r>
              <a:rPr dirty="0" sz="4800" spc="-25" b="1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990099"/>
                </a:solidFill>
                <a:latin typeface="Arial"/>
                <a:cs typeface="Arial"/>
              </a:rPr>
              <a:t>Mn</a:t>
            </a:r>
            <a:r>
              <a:rPr dirty="0" sz="4800" spc="-5" b="1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990099"/>
                </a:solidFill>
                <a:latin typeface="Arial"/>
                <a:cs typeface="Arial"/>
              </a:rPr>
              <a:t>Mozn!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393901"/>
            <a:ext cx="6509384" cy="4922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97965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336699"/>
                </a:solidFill>
                <a:latin typeface="Arial"/>
                <a:cs typeface="Arial"/>
              </a:rPr>
              <a:t>What’s</a:t>
            </a:r>
            <a:r>
              <a:rPr dirty="0" sz="2800" spc="-5">
                <a:solidFill>
                  <a:srgbClr val="336699"/>
                </a:solidFill>
                <a:latin typeface="Arial"/>
                <a:cs typeface="Arial"/>
              </a:rPr>
              <a:t> that supposed</a:t>
            </a:r>
            <a:r>
              <a:rPr dirty="0" sz="28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36699"/>
                </a:solidFill>
                <a:latin typeface="Arial"/>
                <a:cs typeface="Arial"/>
              </a:rPr>
              <a:t>to mean?</a:t>
            </a:r>
            <a:endParaRPr sz="2800">
              <a:latin typeface="Arial"/>
              <a:cs typeface="Arial"/>
            </a:endParaRPr>
          </a:p>
          <a:p>
            <a:pPr marL="469900" marR="3796029" indent="-457834">
              <a:lnSpc>
                <a:spcPct val="150000"/>
              </a:lnSpc>
              <a:spcBef>
                <a:spcPts val="635"/>
              </a:spcBef>
            </a:pPr>
            <a:r>
              <a:rPr dirty="0" sz="2400" b="1">
                <a:latin typeface="Arial"/>
                <a:cs typeface="Arial"/>
              </a:rPr>
              <a:t>The</a:t>
            </a:r>
            <a:r>
              <a:rPr dirty="0" sz="2400" spc="-1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Microminerals </a:t>
            </a:r>
            <a:r>
              <a:rPr dirty="0" sz="2400" spc="-650" b="1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Iodine</a:t>
            </a:r>
            <a:r>
              <a:rPr dirty="0" sz="2400" spc="6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(I) 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Copper</a:t>
            </a:r>
            <a:r>
              <a:rPr dirty="0" sz="2400" spc="6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(Cu) </a:t>
            </a:r>
            <a:r>
              <a:rPr dirty="0" sz="2400">
                <a:latin typeface="Arial"/>
                <a:cs typeface="Arial"/>
              </a:rPr>
              <a:t> Iron (Fe) 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Selenium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(Se)</a:t>
            </a:r>
            <a:endParaRPr sz="2400">
              <a:latin typeface="Arial"/>
              <a:cs typeface="Arial"/>
            </a:endParaRPr>
          </a:p>
          <a:p>
            <a:pPr marL="469900" marR="3401060">
              <a:lnSpc>
                <a:spcPct val="150000"/>
              </a:lnSpc>
            </a:pPr>
            <a:r>
              <a:rPr dirty="0" sz="2400" spc="-5">
                <a:latin typeface="Arial"/>
                <a:cs typeface="Arial"/>
              </a:rPr>
              <a:t>Manganese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(Mn) 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Molybedenum </a:t>
            </a:r>
            <a:r>
              <a:rPr dirty="0" sz="2400">
                <a:latin typeface="Arial"/>
                <a:cs typeface="Arial"/>
              </a:rPr>
              <a:t>(Mo) </a:t>
            </a:r>
            <a:r>
              <a:rPr dirty="0" sz="2400" spc="-66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Zinc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(Zn)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3484084" cy="401290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67129"/>
            <a:ext cx="207898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336699"/>
                </a:solidFill>
                <a:latin typeface="Arial"/>
                <a:cs typeface="Arial"/>
              </a:rPr>
              <a:t>Copper</a:t>
            </a:r>
            <a:r>
              <a:rPr dirty="0" sz="2800" spc="-55" b="1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336699"/>
                </a:solidFill>
                <a:latin typeface="Arial"/>
                <a:cs typeface="Arial"/>
              </a:rPr>
              <a:t>(Cu)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961515"/>
            <a:ext cx="724471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34465" algn="l"/>
              </a:tabLst>
            </a:pPr>
            <a:r>
              <a:rPr dirty="0" sz="2400" spc="-5">
                <a:solidFill>
                  <a:srgbClr val="990099"/>
                </a:solidFill>
                <a:latin typeface="Arial"/>
                <a:cs typeface="Arial"/>
              </a:rPr>
              <a:t>Function:	</a:t>
            </a:r>
            <a:r>
              <a:rPr dirty="0" sz="2400" spc="-5">
                <a:latin typeface="Arial"/>
                <a:cs typeface="Arial"/>
              </a:rPr>
              <a:t>should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be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present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animal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tissues 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iron </a:t>
            </a:r>
            <a:r>
              <a:rPr dirty="0" sz="2400" spc="-6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10">
                <a:latin typeface="Arial"/>
                <a:cs typeface="Arial"/>
              </a:rPr>
              <a:t>be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properly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utilized,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hemoglobin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formation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synthesis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keratin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fair 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wool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growth.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713740">
              <a:lnSpc>
                <a:spcPct val="100000"/>
              </a:lnSpc>
              <a:tabLst>
                <a:tab pos="2470785" algn="l"/>
              </a:tabLst>
            </a:pPr>
            <a:r>
              <a:rPr dirty="0" sz="2400" spc="-5">
                <a:solidFill>
                  <a:srgbClr val="990099"/>
                </a:solidFill>
                <a:latin typeface="Arial"/>
                <a:cs typeface="Arial"/>
              </a:rPr>
              <a:t>Deficiency</a:t>
            </a:r>
            <a:r>
              <a:rPr dirty="0" sz="2400" spc="4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990099"/>
                </a:solidFill>
                <a:latin typeface="Arial"/>
                <a:cs typeface="Arial"/>
              </a:rPr>
              <a:t>signs:	</a:t>
            </a:r>
            <a:r>
              <a:rPr dirty="0" sz="2400" spc="-5">
                <a:latin typeface="Arial"/>
                <a:cs typeface="Arial"/>
              </a:rPr>
              <a:t>poor pigmentation </a:t>
            </a:r>
            <a:r>
              <a:rPr dirty="0" sz="2400">
                <a:latin typeface="Arial"/>
                <a:cs typeface="Arial"/>
              </a:rPr>
              <a:t>of feathers, </a:t>
            </a:r>
            <a:r>
              <a:rPr dirty="0" sz="2400" spc="-6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stringy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wool,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sway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back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lambs,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lack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muscle 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coordination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anemia.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383665" algn="l"/>
              </a:tabLst>
            </a:pPr>
            <a:r>
              <a:rPr dirty="0" sz="2400" spc="-5">
                <a:solidFill>
                  <a:srgbClr val="990099"/>
                </a:solidFill>
                <a:latin typeface="Arial"/>
                <a:cs typeface="Arial"/>
              </a:rPr>
              <a:t>Sources:	</a:t>
            </a:r>
            <a:r>
              <a:rPr dirty="0" sz="2400" spc="-5">
                <a:latin typeface="Arial"/>
                <a:cs typeface="Arial"/>
              </a:rPr>
              <a:t>forages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copper </a:t>
            </a:r>
            <a:r>
              <a:rPr dirty="0" sz="2400">
                <a:latin typeface="Arial"/>
                <a:cs typeface="Arial"/>
              </a:rPr>
              <a:t>salts.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90929"/>
            <a:ext cx="15652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990099"/>
                </a:solidFill>
                <a:latin typeface="Arial"/>
                <a:cs typeface="Arial"/>
              </a:rPr>
              <a:t>Iron</a:t>
            </a:r>
            <a:r>
              <a:rPr dirty="0" sz="2800" spc="-65" b="1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990099"/>
                </a:solidFill>
                <a:latin typeface="Arial"/>
                <a:cs typeface="Arial"/>
              </a:rPr>
              <a:t>(Fe):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885315"/>
            <a:ext cx="7462520" cy="478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0"/>
              </a:spcBef>
              <a:tabLst>
                <a:tab pos="1518285" algn="l"/>
              </a:tabLst>
            </a:pP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Function:	</a:t>
            </a:r>
            <a:r>
              <a:rPr dirty="0" sz="2400" spc="-5">
                <a:latin typeface="Arial"/>
                <a:cs typeface="Arial"/>
              </a:rPr>
              <a:t>essential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">
                <a:latin typeface="Arial"/>
                <a:cs typeface="Arial"/>
              </a:rPr>
              <a:t> function</a:t>
            </a:r>
            <a:r>
              <a:rPr dirty="0" sz="2400">
                <a:latin typeface="Arial"/>
                <a:cs typeface="Arial"/>
              </a:rPr>
              <a:t> of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every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organ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 </a:t>
            </a:r>
            <a:r>
              <a:rPr dirty="0" sz="2400" spc="-6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tissue </a:t>
            </a:r>
            <a:r>
              <a:rPr dirty="0" sz="2400">
                <a:latin typeface="Arial"/>
                <a:cs typeface="Arial"/>
              </a:rPr>
              <a:t>of the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body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(Hemoglobin).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 marR="118110" indent="83820">
              <a:lnSpc>
                <a:spcPct val="100000"/>
              </a:lnSpc>
              <a:tabLst>
                <a:tab pos="2554605" algn="l"/>
              </a:tabLst>
            </a:pP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Deficiency</a:t>
            </a:r>
            <a:r>
              <a:rPr dirty="0" sz="2400" spc="4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signs:	</a:t>
            </a:r>
            <a:r>
              <a:rPr dirty="0" sz="2400" spc="-5">
                <a:latin typeface="Arial"/>
                <a:cs typeface="Arial"/>
              </a:rPr>
              <a:t>seldom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occurs in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older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animals, 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nutritional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anemia,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labored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breathing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pale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eyelids, </a:t>
            </a:r>
            <a:r>
              <a:rPr dirty="0" sz="2400" spc="-6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ears and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nose.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algn="just" marL="95885" marR="443230">
              <a:lnSpc>
                <a:spcPct val="100000"/>
              </a:lnSpc>
            </a:pP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Sources: </a:t>
            </a:r>
            <a:r>
              <a:rPr dirty="0" sz="2400" spc="-5">
                <a:latin typeface="Arial"/>
                <a:cs typeface="Arial"/>
              </a:rPr>
              <a:t>forages and copper or </a:t>
            </a:r>
            <a:r>
              <a:rPr dirty="0" sz="2400">
                <a:latin typeface="Arial"/>
                <a:cs typeface="Arial"/>
              </a:rPr>
              <a:t>trace </a:t>
            </a:r>
            <a:r>
              <a:rPr dirty="0" sz="2400" spc="-5">
                <a:latin typeface="Arial"/>
                <a:cs typeface="Arial"/>
              </a:rPr>
              <a:t>mineral </a:t>
            </a:r>
            <a:r>
              <a:rPr dirty="0" sz="2400">
                <a:latin typeface="Arial"/>
                <a:cs typeface="Arial"/>
              </a:rPr>
              <a:t>salts. </a:t>
            </a:r>
            <a:r>
              <a:rPr dirty="0" sz="2400" spc="-655"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6699"/>
                </a:solidFill>
                <a:latin typeface="Arial"/>
                <a:cs typeface="Arial"/>
              </a:rPr>
              <a:t>Meat,</a:t>
            </a:r>
            <a:r>
              <a:rPr dirty="0" sz="2400" spc="-2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6699"/>
                </a:solidFill>
                <a:latin typeface="Arial"/>
                <a:cs typeface="Arial"/>
              </a:rPr>
              <a:t>fish, </a:t>
            </a: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poultry</a:t>
            </a:r>
            <a:r>
              <a:rPr dirty="0" sz="2400" spc="1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contribute</a:t>
            </a:r>
            <a:r>
              <a:rPr dirty="0" sz="24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the</a:t>
            </a:r>
            <a:r>
              <a:rPr dirty="0" sz="2400" spc="-1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6699"/>
                </a:solidFill>
                <a:latin typeface="Arial"/>
                <a:cs typeface="Arial"/>
              </a:rPr>
              <a:t>most</a:t>
            </a:r>
            <a:endParaRPr sz="2400">
              <a:latin typeface="Arial"/>
              <a:cs typeface="Arial"/>
            </a:endParaRPr>
          </a:p>
          <a:p>
            <a:pPr algn="just" marL="95885" marR="1593850">
              <a:lnSpc>
                <a:spcPct val="100000"/>
              </a:lnSpc>
            </a:pP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Legumes and eggs are also good sources </a:t>
            </a:r>
            <a:r>
              <a:rPr dirty="0" sz="2400">
                <a:solidFill>
                  <a:srgbClr val="336699"/>
                </a:solidFill>
                <a:latin typeface="Arial"/>
                <a:cs typeface="Arial"/>
              </a:rPr>
              <a:t> Grain</a:t>
            </a:r>
            <a:r>
              <a:rPr dirty="0" sz="2400" spc="-2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6699"/>
                </a:solidFill>
                <a:latin typeface="Arial"/>
                <a:cs typeface="Arial"/>
              </a:rPr>
              <a:t>foods</a:t>
            </a:r>
            <a:r>
              <a:rPr dirty="0" sz="2400" spc="-2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6699"/>
                </a:solidFill>
                <a:latin typeface="Arial"/>
                <a:cs typeface="Arial"/>
              </a:rPr>
              <a:t>vary</a:t>
            </a:r>
            <a:r>
              <a:rPr dirty="0" sz="2400" spc="-1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depending</a:t>
            </a:r>
            <a:r>
              <a:rPr dirty="0" sz="2400" spc="2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6699"/>
                </a:solidFill>
                <a:latin typeface="Arial"/>
                <a:cs typeface="Arial"/>
              </a:rPr>
              <a:t>on</a:t>
            </a:r>
            <a:r>
              <a:rPr dirty="0" sz="2400" spc="-2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336699"/>
                </a:solidFill>
                <a:latin typeface="Arial"/>
                <a:cs typeface="Arial"/>
              </a:rPr>
              <a:t>enrichment </a:t>
            </a:r>
            <a:r>
              <a:rPr dirty="0" sz="2400" spc="-65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Dark</a:t>
            </a:r>
            <a:r>
              <a:rPr dirty="0" sz="2400" spc="5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greens</a:t>
            </a:r>
            <a:r>
              <a:rPr dirty="0" sz="2400" spc="1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contribute</a:t>
            </a:r>
            <a:r>
              <a:rPr dirty="0" sz="240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some</a:t>
            </a:r>
            <a:endParaRPr sz="2400">
              <a:latin typeface="Arial"/>
              <a:cs typeface="Arial"/>
            </a:endParaRPr>
          </a:p>
          <a:p>
            <a:pPr algn="just" marL="95885">
              <a:lnSpc>
                <a:spcPct val="100000"/>
              </a:lnSpc>
            </a:pP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Men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usually</a:t>
            </a:r>
            <a:r>
              <a:rPr dirty="0" sz="24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get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enough</a:t>
            </a:r>
            <a:r>
              <a:rPr dirty="0" sz="24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but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women</a:t>
            </a:r>
            <a:r>
              <a:rPr dirty="0" sz="24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may</a:t>
            </a:r>
            <a:r>
              <a:rPr dirty="0" sz="24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low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52578"/>
            <a:ext cx="261556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Iron</a:t>
            </a:r>
            <a:r>
              <a:rPr dirty="0" sz="3300" spc="-114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Absorption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95274"/>
            <a:ext cx="5551170" cy="597408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84785" marR="407670" indent="-17272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15">
                <a:latin typeface="Calibri"/>
                <a:cs typeface="Calibri"/>
              </a:rPr>
              <a:t>Iron </a:t>
            </a:r>
            <a:r>
              <a:rPr dirty="0" sz="3200" spc="-10">
                <a:latin typeface="Calibri"/>
                <a:cs typeface="Calibri"/>
              </a:rPr>
              <a:t>Sources</a:t>
            </a:r>
            <a:r>
              <a:rPr dirty="0" sz="3200" spc="-25">
                <a:latin typeface="Calibri"/>
                <a:cs typeface="Calibri"/>
              </a:rPr>
              <a:t> to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meet </a:t>
            </a:r>
            <a:r>
              <a:rPr dirty="0" sz="3200" spc="-20">
                <a:latin typeface="Calibri"/>
                <a:cs typeface="Calibri"/>
              </a:rPr>
              <a:t>RDA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10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- </a:t>
            </a:r>
            <a:r>
              <a:rPr dirty="0" sz="3200" spc="-7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15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5">
                <a:latin typeface="Calibri"/>
                <a:cs typeface="Calibri"/>
              </a:rPr>
              <a:t>mg/day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0">
                <a:latin typeface="Calibri"/>
                <a:cs typeface="Calibri"/>
              </a:rPr>
              <a:t>heme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iron</a:t>
            </a:r>
            <a:r>
              <a:rPr dirty="0" sz="2800" spc="-10">
                <a:latin typeface="Calibri"/>
                <a:cs typeface="Calibri"/>
              </a:rPr>
              <a:t> (meat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sources)</a:t>
            </a:r>
            <a:endParaRPr sz="2800">
              <a:latin typeface="Calibri"/>
              <a:cs typeface="Calibri"/>
            </a:endParaRPr>
          </a:p>
          <a:p>
            <a:pPr lvl="2" marL="87058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2400" spc="-5">
                <a:latin typeface="Calibri"/>
                <a:cs typeface="Calibri"/>
              </a:rPr>
              <a:t>absorption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&gt;20%</a:t>
            </a:r>
            <a:endParaRPr sz="2400">
              <a:latin typeface="Calibri"/>
              <a:cs typeface="Calibri"/>
            </a:endParaRPr>
          </a:p>
          <a:p>
            <a:pPr lvl="3" marL="1213485" indent="-172720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1214120" algn="l"/>
              </a:tabLst>
            </a:pPr>
            <a:r>
              <a:rPr dirty="0" sz="2000" spc="-10">
                <a:latin typeface="Calibri"/>
                <a:cs typeface="Calibri"/>
              </a:rPr>
              <a:t>meat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fish </a:t>
            </a:r>
            <a:r>
              <a:rPr dirty="0" sz="2000" spc="-15">
                <a:latin typeface="Calibri"/>
                <a:cs typeface="Calibri"/>
              </a:rPr>
              <a:t>protein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factor </a:t>
            </a:r>
            <a:r>
              <a:rPr dirty="0" sz="2000" spc="-5">
                <a:latin typeface="Calibri"/>
                <a:cs typeface="Calibri"/>
              </a:rPr>
              <a:t>(MFP)</a:t>
            </a:r>
            <a:endParaRPr sz="2000">
              <a:latin typeface="Calibri"/>
              <a:cs typeface="Calibri"/>
            </a:endParaRPr>
          </a:p>
          <a:p>
            <a:pPr lvl="1" marL="527685" marR="1134745" indent="-172720">
              <a:lnSpc>
                <a:spcPts val="3020"/>
              </a:lnSpc>
              <a:spcBef>
                <a:spcPts val="40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0">
                <a:latin typeface="Calibri"/>
                <a:cs typeface="Calibri"/>
              </a:rPr>
              <a:t>nonheme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iron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(veg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&amp;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meat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sources)</a:t>
            </a:r>
            <a:endParaRPr sz="2800">
              <a:latin typeface="Calibri"/>
              <a:cs typeface="Calibri"/>
            </a:endParaRPr>
          </a:p>
          <a:p>
            <a:pPr lvl="2" marL="8705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2400" spc="-5">
                <a:latin typeface="Calibri"/>
                <a:cs typeface="Calibri"/>
              </a:rPr>
              <a:t>absorption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2-20%</a:t>
            </a:r>
            <a:endParaRPr sz="2400">
              <a:latin typeface="Calibri"/>
              <a:cs typeface="Calibri"/>
            </a:endParaRPr>
          </a:p>
          <a:p>
            <a:pPr algn="just" lvl="3" marL="1213485" marR="334010" indent="-17272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1214120" algn="l"/>
              </a:tabLst>
            </a:pPr>
            <a:r>
              <a:rPr dirty="0" sz="2000">
                <a:latin typeface="Calibri"/>
                <a:cs typeface="Calibri"/>
              </a:rPr>
              <a:t>Enhance </a:t>
            </a:r>
            <a:r>
              <a:rPr dirty="0" sz="2000" spc="-5">
                <a:latin typeface="Calibri"/>
                <a:cs typeface="Calibri"/>
              </a:rPr>
              <a:t>absorption: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vitamin </a:t>
            </a:r>
            <a:r>
              <a:rPr dirty="0" sz="2000">
                <a:latin typeface="Calibri"/>
                <a:cs typeface="Calibri"/>
              </a:rPr>
              <a:t>C </a:t>
            </a:r>
            <a:r>
              <a:rPr dirty="0" sz="2000" spc="-10">
                <a:latin typeface="Calibri"/>
                <a:cs typeface="Calibri"/>
              </a:rPr>
              <a:t>-keeps </a:t>
            </a:r>
            <a:r>
              <a:rPr dirty="0" sz="2000" spc="-5">
                <a:latin typeface="Calibri"/>
                <a:cs typeface="Calibri"/>
              </a:rPr>
              <a:t> non-heme </a:t>
            </a:r>
            <a:r>
              <a:rPr dirty="0" sz="2000" spc="-15">
                <a:latin typeface="Calibri"/>
                <a:cs typeface="Calibri"/>
              </a:rPr>
              <a:t>iron </a:t>
            </a:r>
            <a:r>
              <a:rPr dirty="0" sz="2000" spc="-5">
                <a:latin typeface="Calibri"/>
                <a:cs typeface="Calibri"/>
              </a:rPr>
              <a:t>reduced, </a:t>
            </a:r>
            <a:r>
              <a:rPr dirty="0" sz="2000">
                <a:latin typeface="Calibri"/>
                <a:cs typeface="Calibri"/>
              </a:rPr>
              <a:t>as </a:t>
            </a:r>
            <a:r>
              <a:rPr dirty="0" sz="2000" spc="-5">
                <a:latin typeface="Calibri"/>
                <a:cs typeface="Calibri"/>
              </a:rPr>
              <a:t>does citric </a:t>
            </a:r>
            <a:r>
              <a:rPr dirty="0" sz="2000">
                <a:latin typeface="Calibri"/>
                <a:cs typeface="Calibri"/>
              </a:rPr>
              <a:t> acid, lactic acid, </a:t>
            </a:r>
            <a:r>
              <a:rPr dirty="0" sz="2000" spc="-5">
                <a:latin typeface="Calibri"/>
                <a:cs typeface="Calibri"/>
              </a:rPr>
              <a:t>HCl </a:t>
            </a:r>
            <a:r>
              <a:rPr dirty="0" sz="2000" spc="-15">
                <a:latin typeface="Calibri"/>
                <a:cs typeface="Calibri"/>
              </a:rPr>
              <a:t>from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0">
                <a:latin typeface="Calibri"/>
                <a:cs typeface="Calibri"/>
              </a:rPr>
              <a:t>stomach,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sugars</a:t>
            </a:r>
            <a:endParaRPr sz="2000">
              <a:latin typeface="Calibri"/>
              <a:cs typeface="Calibri"/>
            </a:endParaRPr>
          </a:p>
          <a:p>
            <a:pPr algn="just" lvl="3" marL="1213485" indent="-17272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214120" algn="l"/>
              </a:tabLst>
            </a:pPr>
            <a:r>
              <a:rPr dirty="0" sz="2000" spc="-10">
                <a:latin typeface="Calibri"/>
                <a:cs typeface="Calibri"/>
              </a:rPr>
              <a:t>Iron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deficiency</a:t>
            </a:r>
            <a:endParaRPr sz="2000">
              <a:latin typeface="Calibri"/>
              <a:cs typeface="Calibri"/>
            </a:endParaRPr>
          </a:p>
          <a:p>
            <a:pPr lvl="3" marL="1213485" marR="5080" indent="-172720">
              <a:lnSpc>
                <a:spcPct val="90000"/>
              </a:lnSpc>
              <a:spcBef>
                <a:spcPts val="409"/>
              </a:spcBef>
              <a:buFont typeface="Arial"/>
              <a:buChar char="•"/>
              <a:tabLst>
                <a:tab pos="1214120" algn="l"/>
              </a:tabLst>
            </a:pPr>
            <a:r>
              <a:rPr dirty="0" sz="2000">
                <a:latin typeface="Calibri"/>
                <a:cs typeface="Calibri"/>
              </a:rPr>
              <a:t>Inhibit </a:t>
            </a:r>
            <a:r>
              <a:rPr dirty="0" sz="2000" spc="-5">
                <a:latin typeface="Calibri"/>
                <a:cs typeface="Calibri"/>
              </a:rPr>
              <a:t>absorption: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phytates </a:t>
            </a:r>
            <a:r>
              <a:rPr dirty="0" sz="2000">
                <a:latin typeface="Calibri"/>
                <a:cs typeface="Calibri"/>
              </a:rPr>
              <a:t>&amp; </a:t>
            </a:r>
            <a:r>
              <a:rPr dirty="0" sz="2000" spc="-35">
                <a:latin typeface="Calibri"/>
                <a:cs typeface="Calibri"/>
              </a:rPr>
              <a:t>fiber, 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calcium &amp; </a:t>
            </a:r>
            <a:r>
              <a:rPr dirty="0" sz="2000" spc="-5">
                <a:latin typeface="Calibri"/>
                <a:cs typeface="Calibri"/>
              </a:rPr>
              <a:t>phosphorus, </a:t>
            </a:r>
            <a:r>
              <a:rPr dirty="0" sz="2000" spc="-35">
                <a:latin typeface="Calibri"/>
                <a:cs typeface="Calibri"/>
              </a:rPr>
              <a:t>EDTA, </a:t>
            </a:r>
            <a:r>
              <a:rPr dirty="0" sz="2000" spc="-5">
                <a:latin typeface="Calibri"/>
                <a:cs typeface="Calibri"/>
              </a:rPr>
              <a:t>tannic </a:t>
            </a:r>
            <a:r>
              <a:rPr dirty="0" sz="2000">
                <a:latin typeface="Calibri"/>
                <a:cs typeface="Calibri"/>
              </a:rPr>
              <a:t>acid -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iron</a:t>
            </a:r>
            <a:endParaRPr sz="2000">
              <a:latin typeface="Calibri"/>
              <a:cs typeface="Calibri"/>
            </a:endParaRPr>
          </a:p>
          <a:p>
            <a:pPr lvl="3" marL="1213485" indent="-17272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214120" algn="l"/>
              </a:tabLst>
            </a:pPr>
            <a:r>
              <a:rPr dirty="0" sz="2000" spc="-5">
                <a:latin typeface="Calibri"/>
                <a:cs typeface="Calibri"/>
              </a:rPr>
              <a:t>Pica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6255" y="1772411"/>
            <a:ext cx="3730752" cy="22113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937336"/>
            <a:ext cx="1998980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Iron</a:t>
            </a:r>
            <a:r>
              <a:rPr dirty="0" sz="3300" spc="-12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70" b="0">
                <a:solidFill>
                  <a:srgbClr val="4471C4"/>
                </a:solidFill>
                <a:latin typeface="Calibri Light"/>
                <a:cs typeface="Calibri Light"/>
              </a:rPr>
              <a:t>Toxicity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29328"/>
            <a:ext cx="4593590" cy="471106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20">
                <a:latin typeface="Calibri"/>
                <a:cs typeface="Calibri"/>
              </a:rPr>
              <a:t>Iron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Overload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tissue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damage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hemochromatosis</a:t>
            </a:r>
            <a:endParaRPr sz="24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hemosiderosis</a:t>
            </a:r>
            <a:endParaRPr sz="24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worsened </a:t>
            </a:r>
            <a:r>
              <a:rPr dirty="0" sz="2400" spc="-10">
                <a:latin typeface="Calibri"/>
                <a:cs typeface="Calibri"/>
              </a:rPr>
              <a:t>by</a:t>
            </a:r>
            <a:r>
              <a:rPr dirty="0" sz="2400" spc="-20">
                <a:latin typeface="Calibri"/>
                <a:cs typeface="Calibri"/>
              </a:rPr>
              <a:t> ETOH,</a:t>
            </a:r>
            <a:r>
              <a:rPr dirty="0" sz="2400">
                <a:latin typeface="Calibri"/>
                <a:cs typeface="Calibri"/>
              </a:rPr>
              <a:t> vit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  <a:p>
            <a:pPr marL="184785" marR="1229360" indent="-172720">
              <a:lnSpc>
                <a:spcPts val="3020"/>
              </a:lnSpc>
              <a:spcBef>
                <a:spcPts val="8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20">
                <a:latin typeface="Calibri"/>
                <a:cs typeface="Calibri"/>
              </a:rPr>
              <a:t>Iron</a:t>
            </a:r>
            <a:r>
              <a:rPr dirty="0" sz="2800" spc="-5">
                <a:latin typeface="Calibri"/>
                <a:cs typeface="Calibri"/>
              </a:rPr>
              <a:t> &amp;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Heart Disease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-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inconclusive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20">
                <a:latin typeface="Calibri"/>
                <a:cs typeface="Calibri"/>
              </a:rPr>
              <a:t>Iron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&amp;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Cancer</a:t>
            </a:r>
            <a:endParaRPr sz="2800">
              <a:latin typeface="Calibri"/>
              <a:cs typeface="Calibri"/>
            </a:endParaRPr>
          </a:p>
          <a:p>
            <a:pPr algn="just" marL="184785" marR="5715" indent="-172720">
              <a:lnSpc>
                <a:spcPts val="3020"/>
              </a:lnSpc>
              <a:spcBef>
                <a:spcPts val="8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20">
                <a:latin typeface="Calibri"/>
                <a:cs typeface="Calibri"/>
              </a:rPr>
              <a:t>Iron </a:t>
            </a:r>
            <a:r>
              <a:rPr dirty="0" sz="2800" spc="-15">
                <a:latin typeface="Calibri"/>
                <a:cs typeface="Calibri"/>
              </a:rPr>
              <a:t>Poisoning </a:t>
            </a:r>
            <a:r>
              <a:rPr dirty="0" sz="2800" spc="-5">
                <a:latin typeface="Calibri"/>
                <a:cs typeface="Calibri"/>
              </a:rPr>
              <a:t>- 200 mg </a:t>
            </a:r>
            <a:r>
              <a:rPr dirty="0" sz="2800" spc="-20">
                <a:latin typeface="Calibri"/>
                <a:cs typeface="Calibri"/>
              </a:rPr>
              <a:t>Fe </a:t>
            </a:r>
            <a:r>
              <a:rPr dirty="0" sz="2800" spc="-10">
                <a:latin typeface="Calibri"/>
                <a:cs typeface="Calibri"/>
              </a:rPr>
              <a:t>has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led </a:t>
            </a:r>
            <a:r>
              <a:rPr dirty="0" sz="2800" spc="-20">
                <a:latin typeface="Calibri"/>
                <a:cs typeface="Calibri"/>
              </a:rPr>
              <a:t>to </a:t>
            </a:r>
            <a:r>
              <a:rPr dirty="0" sz="2800" spc="-10">
                <a:latin typeface="Calibri"/>
                <a:cs typeface="Calibri"/>
              </a:rPr>
              <a:t>death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young </a:t>
            </a:r>
            <a:r>
              <a:rPr dirty="0" sz="2800" spc="-10">
                <a:latin typeface="Calibri"/>
                <a:cs typeface="Calibri"/>
              </a:rPr>
              <a:t>children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(5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tablets)</a:t>
            </a:r>
            <a:endParaRPr sz="2800">
              <a:latin typeface="Calibri"/>
              <a:cs typeface="Calibri"/>
            </a:endParaRPr>
          </a:p>
          <a:p>
            <a:pPr algn="just" marL="184785" indent="-17272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Constipation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083055"/>
            <a:ext cx="1941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990099"/>
                </a:solidFill>
                <a:latin typeface="Arial"/>
                <a:cs typeface="Arial"/>
              </a:rPr>
              <a:t>Cobalt</a:t>
            </a:r>
            <a:r>
              <a:rPr dirty="0" sz="2800" spc="-45" b="1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990099"/>
                </a:solidFill>
                <a:latin typeface="Arial"/>
                <a:cs typeface="Arial"/>
              </a:rPr>
              <a:t>(Co)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444" y="1877314"/>
            <a:ext cx="7613650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55880">
              <a:lnSpc>
                <a:spcPct val="100000"/>
              </a:lnSpc>
              <a:spcBef>
                <a:spcPts val="100"/>
              </a:spcBef>
              <a:tabLst>
                <a:tab pos="1485265" algn="l"/>
              </a:tabLst>
            </a:pP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Function:	</a:t>
            </a:r>
            <a:r>
              <a:rPr dirty="0" sz="2400" spc="-5">
                <a:latin typeface="Arial"/>
                <a:cs typeface="Arial"/>
              </a:rPr>
              <a:t>required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nutrient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the microorganisms </a:t>
            </a:r>
            <a:r>
              <a:rPr dirty="0" sz="2400" spc="-6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ruminants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thereby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aids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rumen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synthesis</a:t>
            </a:r>
            <a:r>
              <a:rPr dirty="0" sz="2400">
                <a:latin typeface="Arial"/>
                <a:cs typeface="Arial"/>
              </a:rPr>
              <a:t> of 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Vitamin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</a:t>
            </a:r>
            <a:r>
              <a:rPr dirty="0" baseline="-20833" sz="2400" spc="-7">
                <a:latin typeface="Arial"/>
                <a:cs typeface="Arial"/>
              </a:rPr>
              <a:t>12</a:t>
            </a:r>
            <a:r>
              <a:rPr dirty="0" sz="2400" spc="-5">
                <a:latin typeface="Arial"/>
                <a:cs typeface="Arial"/>
              </a:rPr>
              <a:t>.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Because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swine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cannot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manufacture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baseline="-20833" sz="2400">
                <a:latin typeface="Arial"/>
                <a:cs typeface="Arial"/>
              </a:rPr>
              <a:t>12 </a:t>
            </a:r>
            <a:r>
              <a:rPr dirty="0" baseline="-20833" sz="2400" spc="7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cobalt,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diets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supplemental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with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vitamin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baseline="-20833" sz="2400">
                <a:latin typeface="Arial"/>
                <a:cs typeface="Arial"/>
              </a:rPr>
              <a:t>12 </a:t>
            </a:r>
            <a:r>
              <a:rPr dirty="0" baseline="-20833" sz="2400" spc="-644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instead.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63500" marR="68580">
              <a:lnSpc>
                <a:spcPct val="100000"/>
              </a:lnSpc>
              <a:tabLst>
                <a:tab pos="2521585" algn="l"/>
              </a:tabLst>
            </a:pP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Deficiency</a:t>
            </a:r>
            <a:r>
              <a:rPr dirty="0" sz="2400" spc="4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signs:	</a:t>
            </a:r>
            <a:r>
              <a:rPr dirty="0" sz="2400" spc="-5">
                <a:latin typeface="Arial"/>
                <a:cs typeface="Arial"/>
              </a:rPr>
              <a:t>lack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appetite, </a:t>
            </a:r>
            <a:r>
              <a:rPr dirty="0" sz="2400">
                <a:latin typeface="Arial"/>
                <a:cs typeface="Arial"/>
              </a:rPr>
              <a:t>loss of </a:t>
            </a:r>
            <a:r>
              <a:rPr dirty="0" sz="2400" spc="-5">
                <a:latin typeface="Arial"/>
                <a:cs typeface="Arial"/>
              </a:rPr>
              <a:t>weight, </a:t>
            </a:r>
            <a:r>
              <a:rPr dirty="0" sz="2400">
                <a:latin typeface="Arial"/>
                <a:cs typeface="Arial"/>
              </a:rPr>
              <a:t>rough </a:t>
            </a:r>
            <a:r>
              <a:rPr dirty="0" sz="2400" spc="-6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hair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coat,</a:t>
            </a:r>
            <a:r>
              <a:rPr dirty="0" sz="2400" spc="-5">
                <a:latin typeface="Arial"/>
                <a:cs typeface="Arial"/>
              </a:rPr>
              <a:t> anemia,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decreased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milk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wool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production 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death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extreme</a:t>
            </a:r>
            <a:r>
              <a:rPr dirty="0" sz="2400">
                <a:latin typeface="Arial"/>
                <a:cs typeface="Arial"/>
              </a:rPr>
              <a:t> cases.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tabLst>
                <a:tab pos="1434465" algn="l"/>
              </a:tabLst>
            </a:pPr>
            <a:r>
              <a:rPr dirty="0" sz="2400" spc="-5">
                <a:solidFill>
                  <a:srgbClr val="336699"/>
                </a:solidFill>
                <a:latin typeface="Arial"/>
                <a:cs typeface="Arial"/>
              </a:rPr>
              <a:t>Sources:	</a:t>
            </a:r>
            <a:r>
              <a:rPr dirty="0" sz="2400" spc="-5">
                <a:latin typeface="Arial"/>
                <a:cs typeface="Arial"/>
              </a:rPr>
              <a:t>legume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forages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salt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containing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cobalt.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769365"/>
            <a:ext cx="32302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336699"/>
                </a:solidFill>
                <a:latin typeface="Arial"/>
                <a:cs typeface="Arial"/>
              </a:rPr>
              <a:t>Magnesium</a:t>
            </a:r>
            <a:r>
              <a:rPr dirty="0" sz="3200" spc="-70" b="1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336699"/>
                </a:solidFill>
                <a:latin typeface="Arial"/>
                <a:cs typeface="Arial"/>
              </a:rPr>
              <a:t>(Mg)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637" y="1687194"/>
            <a:ext cx="7168515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5130" algn="l"/>
              </a:tabLst>
            </a:pPr>
            <a:r>
              <a:rPr dirty="0" sz="2800" spc="-5">
                <a:solidFill>
                  <a:srgbClr val="990099"/>
                </a:solidFill>
                <a:latin typeface="Arial"/>
                <a:cs typeface="Arial"/>
              </a:rPr>
              <a:t>Function:	</a:t>
            </a:r>
            <a:r>
              <a:rPr dirty="0" sz="2800" spc="-5">
                <a:latin typeface="Arial"/>
                <a:cs typeface="Arial"/>
              </a:rPr>
              <a:t>similar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calcium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phosphorus.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 marR="255270">
              <a:lnSpc>
                <a:spcPct val="100000"/>
              </a:lnSpc>
              <a:tabLst>
                <a:tab pos="2862580" algn="l"/>
              </a:tabLst>
            </a:pPr>
            <a:r>
              <a:rPr dirty="0" sz="2800">
                <a:solidFill>
                  <a:srgbClr val="990099"/>
                </a:solidFill>
                <a:latin typeface="Arial"/>
                <a:cs typeface="Arial"/>
              </a:rPr>
              <a:t>Deficiency</a:t>
            </a:r>
            <a:r>
              <a:rPr dirty="0" sz="2800" spc="5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990099"/>
                </a:solidFill>
                <a:latin typeface="Arial"/>
                <a:cs typeface="Arial"/>
              </a:rPr>
              <a:t>signs:	</a:t>
            </a:r>
            <a:r>
              <a:rPr dirty="0" sz="2800">
                <a:latin typeface="Arial"/>
                <a:cs typeface="Arial"/>
              </a:rPr>
              <a:t>Animals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are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irritable,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their </a:t>
            </a:r>
            <a:r>
              <a:rPr dirty="0" sz="2800" spc="-7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heart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beat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</a:t>
            </a:r>
            <a:r>
              <a:rPr dirty="0" sz="2800" spc="-5">
                <a:latin typeface="Arial"/>
                <a:cs typeface="Arial"/>
              </a:rPr>
              <a:t> irregular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there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is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severe 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kidney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damage.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L="12700" marR="182245">
              <a:lnSpc>
                <a:spcPct val="100000"/>
              </a:lnSpc>
              <a:tabLst>
                <a:tab pos="1614170" algn="l"/>
              </a:tabLst>
            </a:pPr>
            <a:r>
              <a:rPr dirty="0" sz="2800" spc="-5">
                <a:solidFill>
                  <a:srgbClr val="990099"/>
                </a:solidFill>
                <a:latin typeface="Arial"/>
                <a:cs typeface="Arial"/>
              </a:rPr>
              <a:t>Sources:	</a:t>
            </a:r>
            <a:r>
              <a:rPr dirty="0" sz="2800" spc="-5">
                <a:latin typeface="Arial"/>
                <a:cs typeface="Arial"/>
              </a:rPr>
              <a:t>mineral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supplements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ordinary </a:t>
            </a:r>
            <a:r>
              <a:rPr dirty="0" sz="2800" spc="-7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feeds.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43585"/>
            <a:ext cx="1440815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Zinc</a:t>
            </a:r>
            <a:r>
              <a:rPr dirty="0" sz="3300" spc="-14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(Zn)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15618"/>
            <a:ext cx="7879080" cy="4533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5">
                <a:latin typeface="Calibri"/>
                <a:cs typeface="Calibri"/>
              </a:rPr>
              <a:t>Function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5">
                <a:latin typeface="Calibri"/>
                <a:cs typeface="Calibri"/>
              </a:rPr>
              <a:t>cofactor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-15">
                <a:latin typeface="Calibri"/>
                <a:cs typeface="Calibri"/>
              </a:rPr>
              <a:t> over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100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enzymes</a:t>
            </a:r>
            <a:endParaRPr sz="2800">
              <a:latin typeface="Calibri"/>
              <a:cs typeface="Calibri"/>
            </a:endParaRPr>
          </a:p>
          <a:p>
            <a:pPr lvl="2" marL="870585" marR="5080" indent="-172720">
              <a:lnSpc>
                <a:spcPts val="2160"/>
              </a:lnSpc>
              <a:spcBef>
                <a:spcPts val="484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2000" spc="-5">
                <a:latin typeface="Calibri"/>
                <a:cs typeface="Calibri"/>
              </a:rPr>
              <a:t>helps </a:t>
            </a:r>
            <a:r>
              <a:rPr dirty="0" sz="2000" spc="-20">
                <a:latin typeface="Calibri"/>
                <a:cs typeface="Calibri"/>
              </a:rPr>
              <a:t>make</a:t>
            </a:r>
            <a:r>
              <a:rPr dirty="0" sz="2000">
                <a:latin typeface="Calibri"/>
                <a:cs typeface="Calibri"/>
              </a:rPr>
              <a:t> DNA/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RNA,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helps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manufacture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heme, helps release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vit</a:t>
            </a:r>
            <a:r>
              <a:rPr dirty="0" sz="2000">
                <a:latin typeface="Calibri"/>
                <a:cs typeface="Calibri"/>
              </a:rPr>
              <a:t> 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from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stores,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helps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metabolize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CHO,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synthesize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proteins,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metabolize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ETOH...</a:t>
            </a:r>
            <a:endParaRPr sz="20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10">
                <a:latin typeface="Calibri"/>
                <a:cs typeface="Calibri"/>
              </a:rPr>
              <a:t>Absorption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&amp; </a:t>
            </a:r>
            <a:r>
              <a:rPr dirty="0" sz="3200" spc="-10">
                <a:latin typeface="Calibri"/>
                <a:cs typeface="Calibri"/>
              </a:rPr>
              <a:t>metabolism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5">
                <a:latin typeface="Calibri"/>
                <a:cs typeface="Calibri"/>
              </a:rPr>
              <a:t>cell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storage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binding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protein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metallothionein</a:t>
            </a:r>
            <a:endParaRPr sz="2800">
              <a:latin typeface="Calibri"/>
              <a:cs typeface="Calibri"/>
            </a:endParaRPr>
          </a:p>
          <a:p>
            <a:pPr lvl="2" marL="870585" indent="-17272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2000" spc="-5">
                <a:latin typeface="Calibri"/>
                <a:cs typeface="Calibri"/>
              </a:rPr>
              <a:t>metallothionein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also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bind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copper</a:t>
            </a:r>
            <a:endParaRPr sz="20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5">
                <a:latin typeface="Calibri"/>
                <a:cs typeface="Calibri"/>
              </a:rPr>
              <a:t>transport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protein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albumin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20">
                <a:latin typeface="Calibri"/>
                <a:cs typeface="Calibri"/>
              </a:rPr>
              <a:t>transferrin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also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binds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zinc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15">
                <a:latin typeface="Calibri"/>
                <a:cs typeface="Calibri"/>
              </a:rPr>
              <a:t>Excretion</a:t>
            </a:r>
            <a:r>
              <a:rPr dirty="0" sz="3200" spc="-4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via</a:t>
            </a:r>
            <a:r>
              <a:rPr dirty="0" sz="3200" spc="-20">
                <a:latin typeface="Calibri"/>
                <a:cs typeface="Calibri"/>
              </a:rPr>
              <a:t> feces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289" y="298145"/>
            <a:ext cx="4606925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Zinc</a:t>
            </a:r>
            <a:r>
              <a:rPr dirty="0" sz="3300" spc="-8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RDA</a:t>
            </a:r>
            <a:r>
              <a:rPr dirty="0" sz="3300" spc="-8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=</a:t>
            </a:r>
            <a:r>
              <a:rPr dirty="0" sz="3300" spc="-5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12</a:t>
            </a:r>
            <a:r>
              <a:rPr dirty="0" sz="3300" spc="-7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to</a:t>
            </a:r>
            <a:r>
              <a:rPr dirty="0" sz="3300" spc="-6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15</a:t>
            </a:r>
            <a:r>
              <a:rPr dirty="0" sz="3300" spc="-7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mg/day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86077"/>
            <a:ext cx="7984490" cy="4050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5">
                <a:latin typeface="Calibri"/>
                <a:cs typeface="Calibri"/>
              </a:rPr>
              <a:t>Deficiency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-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growing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&amp;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elderly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5">
                <a:latin typeface="Calibri"/>
                <a:cs typeface="Calibri"/>
              </a:rPr>
              <a:t>growth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retardation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20">
                <a:latin typeface="Calibri"/>
                <a:cs typeface="Calibri"/>
              </a:rPr>
              <a:t>arrested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sexual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maturation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5">
                <a:latin typeface="Calibri"/>
                <a:cs typeface="Calibri"/>
              </a:rPr>
              <a:t>diarrhea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0">
                <a:latin typeface="Calibri"/>
                <a:cs typeface="Calibri"/>
              </a:rPr>
              <a:t>poor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taste,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appetite,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impaired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immune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response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35">
                <a:latin typeface="Calibri"/>
                <a:cs typeface="Calibri"/>
              </a:rPr>
              <a:t>Toxicity—UL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40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5">
                <a:latin typeface="Calibri"/>
                <a:cs typeface="Calibri"/>
              </a:rPr>
              <a:t>mg/day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5">
                <a:latin typeface="Calibri"/>
                <a:cs typeface="Calibri"/>
              </a:rPr>
              <a:t>&gt;2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gm</a:t>
            </a:r>
            <a:r>
              <a:rPr dirty="0" sz="2800" spc="-10">
                <a:latin typeface="Calibri"/>
                <a:cs typeface="Calibri"/>
              </a:rPr>
              <a:t> vomiting,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diarrhea, …</a:t>
            </a:r>
            <a:endParaRPr sz="2800">
              <a:latin typeface="Calibri"/>
              <a:cs typeface="Calibri"/>
            </a:endParaRPr>
          </a:p>
          <a:p>
            <a:pPr lvl="1" marL="527685" marR="5080" indent="-172720">
              <a:lnSpc>
                <a:spcPts val="3020"/>
              </a:lnSpc>
              <a:spcBef>
                <a:spcPts val="44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35">
                <a:latin typeface="Calibri"/>
                <a:cs typeface="Calibri"/>
              </a:rPr>
              <a:t>few</a:t>
            </a:r>
            <a:r>
              <a:rPr dirty="0" sz="2800" spc="-5">
                <a:latin typeface="Calibri"/>
                <a:cs typeface="Calibri"/>
              </a:rPr>
              <a:t> mg </a:t>
            </a:r>
            <a:r>
              <a:rPr dirty="0" sz="2800" spc="-10">
                <a:latin typeface="Calibri"/>
                <a:cs typeface="Calibri"/>
              </a:rPr>
              <a:t>per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day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decreases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copper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leading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heart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degeneration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&amp;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heart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773" y="711453"/>
            <a:ext cx="413067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Classification</a:t>
            </a:r>
            <a:r>
              <a:rPr dirty="0" sz="3300" spc="-7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of</a:t>
            </a:r>
            <a:r>
              <a:rPr dirty="0" sz="3300" spc="-6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Minerals</a:t>
            </a:r>
            <a:endParaRPr sz="33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1825750"/>
            <a:ext cx="8496300" cy="497031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7528559" cy="3918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Zinc</a:t>
            </a:r>
            <a:r>
              <a:rPr dirty="0" sz="3300" spc="-10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in</a:t>
            </a:r>
            <a:r>
              <a:rPr dirty="0" sz="3300" spc="-8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foods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600" spc="-20">
                <a:latin typeface="Calibri"/>
                <a:cs typeface="Calibri"/>
              </a:rPr>
              <a:t>Protein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containing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foods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>
                <a:latin typeface="Calibri"/>
                <a:cs typeface="Calibri"/>
              </a:rPr>
              <a:t>Whole</a:t>
            </a:r>
            <a:r>
              <a:rPr dirty="0" sz="3600" spc="-15">
                <a:latin typeface="Calibri"/>
                <a:cs typeface="Calibri"/>
              </a:rPr>
              <a:t> grains, </a:t>
            </a:r>
            <a:r>
              <a:rPr dirty="0" sz="3600" spc="-20">
                <a:latin typeface="Calibri"/>
                <a:cs typeface="Calibri"/>
              </a:rPr>
              <a:t>vegetables</a:t>
            </a:r>
            <a:endParaRPr sz="3600">
              <a:latin typeface="Calibri"/>
              <a:cs typeface="Calibri"/>
            </a:endParaRPr>
          </a:p>
          <a:p>
            <a:pPr marL="184785" marR="5080" indent="-172720">
              <a:lnSpc>
                <a:spcPts val="3890"/>
              </a:lnSpc>
              <a:spcBef>
                <a:spcPts val="86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5">
                <a:latin typeface="Calibri"/>
                <a:cs typeface="Calibri"/>
              </a:rPr>
              <a:t>Fibers </a:t>
            </a:r>
            <a:r>
              <a:rPr dirty="0" sz="3600">
                <a:latin typeface="Calibri"/>
                <a:cs typeface="Calibri"/>
              </a:rPr>
              <a:t>and </a:t>
            </a:r>
            <a:r>
              <a:rPr dirty="0" sz="3600" spc="-25">
                <a:latin typeface="Calibri"/>
                <a:cs typeface="Calibri"/>
              </a:rPr>
              <a:t>phytates </a:t>
            </a:r>
            <a:r>
              <a:rPr dirty="0" sz="3600">
                <a:latin typeface="Calibri"/>
                <a:cs typeface="Calibri"/>
              </a:rPr>
              <a:t>in </a:t>
            </a:r>
            <a:r>
              <a:rPr dirty="0" sz="3600" spc="-10">
                <a:latin typeface="Calibri"/>
                <a:cs typeface="Calibri"/>
              </a:rPr>
              <a:t>cereals </a:t>
            </a:r>
            <a:r>
              <a:rPr dirty="0" sz="3600" spc="-5">
                <a:latin typeface="Calibri"/>
                <a:cs typeface="Calibri"/>
              </a:rPr>
              <a:t>bind zinc,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limiting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absorption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5">
                <a:latin typeface="Calibri"/>
                <a:cs typeface="Calibri"/>
              </a:rPr>
              <a:t>Zinc</a:t>
            </a:r>
            <a:r>
              <a:rPr dirty="0" sz="3600" spc="-15">
                <a:latin typeface="Calibri"/>
                <a:cs typeface="Calibri"/>
              </a:rPr>
              <a:t> interactions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with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iron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copper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90" y="271653"/>
            <a:ext cx="486410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Iodine</a:t>
            </a:r>
            <a:r>
              <a:rPr dirty="0" sz="3300" spc="-8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in</a:t>
            </a:r>
            <a:r>
              <a:rPr dirty="0" sz="3300" spc="-7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food,</a:t>
            </a:r>
            <a:r>
              <a:rPr dirty="0" sz="3300" spc="-6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Iodide</a:t>
            </a:r>
            <a:r>
              <a:rPr dirty="0" sz="3300" spc="-8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in</a:t>
            </a:r>
            <a:r>
              <a:rPr dirty="0" sz="3300" spc="-6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body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966" y="1415329"/>
            <a:ext cx="8432800" cy="443547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5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part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hormone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thyroxin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(T3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T4)</a:t>
            </a:r>
            <a:endParaRPr sz="2400">
              <a:latin typeface="Calibri"/>
              <a:cs typeface="Calibri"/>
            </a:endParaRPr>
          </a:p>
          <a:p>
            <a:pPr lvl="2" marL="870585" marR="5080" indent="-172720">
              <a:lnSpc>
                <a:spcPts val="2160"/>
              </a:lnSpc>
              <a:spcBef>
                <a:spcPts val="459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2000" spc="-10">
                <a:latin typeface="Calibri"/>
                <a:cs typeface="Calibri"/>
              </a:rPr>
              <a:t>regulates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body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temperature,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metabolic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rate,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reproduction,</a:t>
            </a:r>
            <a:r>
              <a:rPr dirty="0" sz="2000" spc="-10">
                <a:latin typeface="Calibri"/>
                <a:cs typeface="Calibri"/>
              </a:rPr>
              <a:t> growth,</a:t>
            </a:r>
            <a:r>
              <a:rPr dirty="0" sz="2000" spc="-5">
                <a:latin typeface="Calibri"/>
                <a:cs typeface="Calibri"/>
              </a:rPr>
              <a:t> blood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cell </a:t>
            </a:r>
            <a:r>
              <a:rPr dirty="0" sz="2000" spc="-5">
                <a:latin typeface="Calibri"/>
                <a:cs typeface="Calibri"/>
              </a:rPr>
              <a:t>production,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nerve</a:t>
            </a:r>
            <a:r>
              <a:rPr dirty="0" sz="2000">
                <a:latin typeface="Calibri"/>
                <a:cs typeface="Calibri"/>
              </a:rPr>
              <a:t> &amp;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muscle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fxn,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...</a:t>
            </a:r>
            <a:endParaRPr sz="20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>
                <a:latin typeface="Calibri"/>
                <a:cs typeface="Calibri"/>
              </a:rPr>
              <a:t>RDA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 150 </a:t>
            </a:r>
            <a:r>
              <a:rPr dirty="0" sz="2800" spc="-15">
                <a:latin typeface="Calibri"/>
                <a:cs typeface="Calibri"/>
              </a:rPr>
              <a:t>micrograms/day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iodized</a:t>
            </a:r>
            <a:r>
              <a:rPr dirty="0" sz="2400" spc="-5">
                <a:latin typeface="Calibri"/>
                <a:cs typeface="Calibri"/>
              </a:rPr>
              <a:t> salt,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seafood,</a:t>
            </a:r>
            <a:r>
              <a:rPr dirty="0" sz="2400" spc="-10">
                <a:latin typeface="Calibri"/>
                <a:cs typeface="Calibri"/>
              </a:rPr>
              <a:t> plant</a:t>
            </a:r>
            <a:r>
              <a:rPr dirty="0" sz="2400">
                <a:latin typeface="Calibri"/>
                <a:cs typeface="Calibri"/>
              </a:rPr>
              <a:t> &amp;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animals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from</a:t>
            </a:r>
            <a:r>
              <a:rPr dirty="0" sz="2400" spc="-5">
                <a:latin typeface="Calibri"/>
                <a:cs typeface="Calibri"/>
              </a:rPr>
              <a:t> soil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Deficiency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Goiter </a:t>
            </a:r>
            <a:r>
              <a:rPr dirty="0" sz="2400">
                <a:latin typeface="Calibri"/>
                <a:cs typeface="Calibri"/>
              </a:rPr>
              <a:t>leading </a:t>
            </a:r>
            <a:r>
              <a:rPr dirty="0" sz="2400" spc="-20">
                <a:latin typeface="Calibri"/>
                <a:cs typeface="Calibri"/>
              </a:rPr>
              <a:t>to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sluggishness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weight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gain</a:t>
            </a:r>
            <a:endParaRPr sz="24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1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during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pregnancy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leads</a:t>
            </a:r>
            <a:r>
              <a:rPr dirty="0" sz="2400" spc="-15">
                <a:latin typeface="Calibri"/>
                <a:cs typeface="Calibri"/>
              </a:rPr>
              <a:t> to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cretinism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(MR)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45">
                <a:latin typeface="Calibri"/>
                <a:cs typeface="Calibri"/>
              </a:rPr>
              <a:t>Toxicity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&gt; 2000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micrograms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goiter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327342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Iodine</a:t>
            </a:r>
            <a:r>
              <a:rPr dirty="0" sz="3300" spc="-9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40" b="0">
                <a:solidFill>
                  <a:srgbClr val="4471C4"/>
                </a:solidFill>
                <a:latin typeface="Calibri Light"/>
                <a:cs typeface="Calibri Light"/>
              </a:rPr>
              <a:t>food</a:t>
            </a:r>
            <a:r>
              <a:rPr dirty="0" sz="3300" spc="-8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sources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33067"/>
            <a:ext cx="5864225" cy="3223895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20">
                <a:latin typeface="Calibri"/>
                <a:cs typeface="Calibri"/>
              </a:rPr>
              <a:t>Antithyroid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substance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goitrogen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Ocean </a:t>
            </a:r>
            <a:r>
              <a:rPr dirty="0" sz="2800" spc="-5">
                <a:latin typeface="Calibri"/>
                <a:cs typeface="Calibri"/>
              </a:rPr>
              <a:t>is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world’s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major </a:t>
            </a:r>
            <a:r>
              <a:rPr dirty="0" sz="2800" spc="-15">
                <a:latin typeface="Calibri"/>
                <a:cs typeface="Calibri"/>
              </a:rPr>
              <a:t>source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iodine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5">
                <a:latin typeface="Calibri"/>
                <a:cs typeface="Calibri"/>
              </a:rPr>
              <a:t>Iodine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content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foods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further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inland</a:t>
            </a:r>
            <a:endParaRPr sz="2800">
              <a:latin typeface="Calibri"/>
              <a:cs typeface="Calibri"/>
            </a:endParaRPr>
          </a:p>
          <a:p>
            <a:pPr marL="184785" marR="185420" indent="-172720">
              <a:lnSpc>
                <a:spcPts val="3030"/>
              </a:lnSpc>
              <a:spcBef>
                <a:spcPts val="8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Amount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generally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reflects</a:t>
            </a:r>
            <a:r>
              <a:rPr dirty="0" sz="2800" spc="-5">
                <a:latin typeface="Calibri"/>
                <a:cs typeface="Calibri"/>
              </a:rPr>
              <a:t> 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amount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in </a:t>
            </a:r>
            <a:r>
              <a:rPr dirty="0" sz="2800" spc="-10">
                <a:latin typeface="Calibri"/>
                <a:cs typeface="Calibri"/>
              </a:rPr>
              <a:t>soil</a:t>
            </a:r>
            <a:endParaRPr sz="2800">
              <a:latin typeface="Calibri"/>
              <a:cs typeface="Calibri"/>
            </a:endParaRPr>
          </a:p>
          <a:p>
            <a:pPr marL="184785" marR="311150" indent="-172720">
              <a:lnSpc>
                <a:spcPts val="302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Iodization</a:t>
            </a:r>
            <a:r>
              <a:rPr dirty="0" sz="2800" spc="-5">
                <a:latin typeface="Calibri"/>
                <a:cs typeface="Calibri"/>
              </a:rPr>
              <a:t> of </a:t>
            </a:r>
            <a:r>
              <a:rPr dirty="0" sz="2800" spc="-10">
                <a:latin typeface="Calibri"/>
                <a:cs typeface="Calibri"/>
              </a:rPr>
              <a:t>salt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has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eliminated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wide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spread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deficiency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19455"/>
            <a:ext cx="1565275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S</a:t>
            </a: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e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l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e</a:t>
            </a: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n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i</a:t>
            </a:r>
            <a:r>
              <a:rPr dirty="0" sz="3300" spc="-45" b="0">
                <a:solidFill>
                  <a:srgbClr val="4471C4"/>
                </a:solidFill>
                <a:latin typeface="Calibri Light"/>
                <a:cs typeface="Calibri Light"/>
              </a:rPr>
              <a:t>u</a:t>
            </a:r>
            <a:r>
              <a:rPr dirty="0" sz="3300" b="0">
                <a:solidFill>
                  <a:srgbClr val="4471C4"/>
                </a:solidFill>
                <a:latin typeface="Calibri Light"/>
                <a:cs typeface="Calibri Light"/>
              </a:rPr>
              <a:t>m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241" y="1934926"/>
            <a:ext cx="5285105" cy="416496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antioxidant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working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w/</a:t>
            </a:r>
            <a:r>
              <a:rPr dirty="0" sz="2400" spc="-5">
                <a:latin typeface="Calibri"/>
                <a:cs typeface="Calibri"/>
              </a:rPr>
              <a:t> vit </a:t>
            </a:r>
            <a:r>
              <a:rPr dirty="0" sz="240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>
                <a:latin typeface="Calibri"/>
                <a:cs typeface="Calibri"/>
              </a:rPr>
              <a:t>RDA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55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70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micrograms/day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seafood,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meat,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grains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Deficiency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heart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disease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from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virus</a:t>
            </a:r>
            <a:endParaRPr sz="24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cancer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lacking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45">
                <a:latin typeface="Calibri"/>
                <a:cs typeface="Calibri"/>
              </a:rPr>
              <a:t>Toxicity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ts val="2735"/>
              </a:lnSpc>
              <a:spcBef>
                <a:spcPts val="1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vomiting,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diarrhea,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loss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of</a:t>
            </a:r>
            <a:r>
              <a:rPr dirty="0" sz="2400" spc="-5">
                <a:latin typeface="Calibri"/>
                <a:cs typeface="Calibri"/>
              </a:rPr>
              <a:t> hair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nails,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735"/>
              </a:lnSpc>
            </a:pPr>
            <a:r>
              <a:rPr dirty="0" sz="2400" spc="-5">
                <a:latin typeface="Calibri"/>
                <a:cs typeface="Calibri"/>
              </a:rPr>
              <a:t>skin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lesions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problems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75234"/>
            <a:ext cx="13512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 b="0">
                <a:solidFill>
                  <a:srgbClr val="4471C4"/>
                </a:solidFill>
                <a:latin typeface="Calibri Light"/>
                <a:cs typeface="Calibri Light"/>
              </a:rPr>
              <a:t>C</a:t>
            </a:r>
            <a:r>
              <a:rPr dirty="0" sz="3600" spc="-30" b="0">
                <a:solidFill>
                  <a:srgbClr val="4471C4"/>
                </a:solidFill>
                <a:latin typeface="Calibri Light"/>
                <a:cs typeface="Calibri Light"/>
              </a:rPr>
              <a:t>o</a:t>
            </a:r>
            <a:r>
              <a:rPr dirty="0" sz="3600" spc="-20" b="0">
                <a:solidFill>
                  <a:srgbClr val="4471C4"/>
                </a:solidFill>
                <a:latin typeface="Calibri Light"/>
                <a:cs typeface="Calibri Light"/>
              </a:rPr>
              <a:t>p</a:t>
            </a:r>
            <a:r>
              <a:rPr dirty="0" sz="3600" spc="-35" b="0">
                <a:solidFill>
                  <a:srgbClr val="4471C4"/>
                </a:solidFill>
                <a:latin typeface="Calibri Light"/>
                <a:cs typeface="Calibri Light"/>
              </a:rPr>
              <a:t>p</a:t>
            </a:r>
            <a:r>
              <a:rPr dirty="0" sz="3600" spc="-40" b="0">
                <a:solidFill>
                  <a:srgbClr val="4471C4"/>
                </a:solidFill>
                <a:latin typeface="Calibri Light"/>
                <a:cs typeface="Calibri Light"/>
              </a:rPr>
              <a:t>e</a:t>
            </a:r>
            <a:r>
              <a:rPr dirty="0" sz="3600" b="0">
                <a:solidFill>
                  <a:srgbClr val="4471C4"/>
                </a:solidFill>
                <a:latin typeface="Calibri Light"/>
                <a:cs typeface="Calibri Light"/>
              </a:rPr>
              <a:t>r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390" y="1646890"/>
            <a:ext cx="5567045" cy="439229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 lvl="1" marL="527685" marR="327025" indent="-172720">
              <a:lnSpc>
                <a:spcPts val="2590"/>
              </a:lnSpc>
              <a:spcBef>
                <a:spcPts val="47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many </a:t>
            </a:r>
            <a:r>
              <a:rPr dirty="0" sz="2400" spc="-5">
                <a:latin typeface="Calibri"/>
                <a:cs typeface="Calibri"/>
              </a:rPr>
              <a:t>reactions </a:t>
            </a:r>
            <a:r>
              <a:rPr dirty="0" sz="2400">
                <a:latin typeface="Calibri"/>
                <a:cs typeface="Calibri"/>
              </a:rPr>
              <a:t>- </a:t>
            </a:r>
            <a:r>
              <a:rPr dirty="0" sz="2400" spc="-20">
                <a:latin typeface="Calibri"/>
                <a:cs typeface="Calibri"/>
              </a:rPr>
              <a:t>like </a:t>
            </a:r>
            <a:r>
              <a:rPr dirty="0" sz="2400" spc="-10">
                <a:latin typeface="Calibri"/>
                <a:cs typeface="Calibri"/>
              </a:rPr>
              <a:t>iron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metabolic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reactions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related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release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Energy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>
                <a:latin typeface="Calibri"/>
                <a:cs typeface="Calibri"/>
              </a:rPr>
              <a:t>RDA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1.5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-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3.0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mg/day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Deficiency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rare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ts val="2735"/>
              </a:lnSpc>
              <a:spcBef>
                <a:spcPts val="1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genetic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disorder </a:t>
            </a:r>
            <a:r>
              <a:rPr dirty="0" sz="2400">
                <a:latin typeface="Calibri"/>
                <a:cs typeface="Calibri"/>
              </a:rPr>
              <a:t>=</a:t>
            </a:r>
            <a:r>
              <a:rPr dirty="0" sz="2400" spc="-15">
                <a:latin typeface="Calibri"/>
                <a:cs typeface="Calibri"/>
              </a:rPr>
              <a:t> Menkes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can’t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release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735"/>
              </a:lnSpc>
            </a:pPr>
            <a:r>
              <a:rPr dirty="0" sz="2400" spc="-10">
                <a:latin typeface="Calibri"/>
                <a:cs typeface="Calibri"/>
              </a:rPr>
              <a:t>copper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into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blood so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life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threatening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45">
                <a:latin typeface="Calibri"/>
                <a:cs typeface="Calibri"/>
              </a:rPr>
              <a:t>Toxicity</a:t>
            </a:r>
            <a:endParaRPr sz="2800">
              <a:latin typeface="Calibri"/>
              <a:cs typeface="Calibri"/>
            </a:endParaRPr>
          </a:p>
          <a:p>
            <a:pPr lvl="1" marL="527685" marR="5080" indent="-17272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5">
                <a:latin typeface="Calibri"/>
                <a:cs typeface="Calibri"/>
              </a:rPr>
              <a:t>genetic </a:t>
            </a:r>
            <a:r>
              <a:rPr dirty="0" sz="2400" spc="-10">
                <a:latin typeface="Calibri"/>
                <a:cs typeface="Calibri"/>
              </a:rPr>
              <a:t>disorder </a:t>
            </a:r>
            <a:r>
              <a:rPr dirty="0" sz="2400">
                <a:latin typeface="Calibri"/>
                <a:cs typeface="Calibri"/>
              </a:rPr>
              <a:t>= </a:t>
            </a:r>
            <a:r>
              <a:rPr dirty="0" sz="2400" spc="-20">
                <a:latin typeface="Calibri"/>
                <a:cs typeface="Calibri"/>
              </a:rPr>
              <a:t>Wilson’s </a:t>
            </a:r>
            <a:r>
              <a:rPr dirty="0" sz="2400" spc="-5">
                <a:latin typeface="Calibri"/>
                <a:cs typeface="Calibri"/>
              </a:rPr>
              <a:t>disease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copper accumulates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10">
                <a:latin typeface="Calibri"/>
                <a:cs typeface="Calibri"/>
              </a:rPr>
              <a:t>liver </a:t>
            </a:r>
            <a:r>
              <a:rPr dirty="0" sz="2400">
                <a:latin typeface="Calibri"/>
                <a:cs typeface="Calibri"/>
              </a:rPr>
              <a:t>&amp; </a:t>
            </a:r>
            <a:r>
              <a:rPr dirty="0" sz="2400" spc="-10">
                <a:latin typeface="Calibri"/>
                <a:cs typeface="Calibri"/>
              </a:rPr>
              <a:t>brain </a:t>
            </a:r>
            <a:r>
              <a:rPr dirty="0" sz="2400" spc="-5">
                <a:latin typeface="Calibri"/>
                <a:cs typeface="Calibri"/>
              </a:rPr>
              <a:t>(give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chelating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agents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such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zinc)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3035" y="2133600"/>
            <a:ext cx="2965704" cy="381609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7388859" cy="4412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Food</a:t>
            </a:r>
            <a:r>
              <a:rPr dirty="0" sz="3300" spc="-9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sources</a:t>
            </a:r>
            <a:r>
              <a:rPr dirty="0" sz="3300" spc="-9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0" b="0">
                <a:solidFill>
                  <a:srgbClr val="4471C4"/>
                </a:solidFill>
                <a:latin typeface="Calibri Light"/>
                <a:cs typeface="Calibri Light"/>
              </a:rPr>
              <a:t>of</a:t>
            </a:r>
            <a:r>
              <a:rPr dirty="0" sz="3300" spc="-7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Copper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50">
              <a:latin typeface="Calibri Light"/>
              <a:cs typeface="Calibri Light"/>
            </a:endParaRPr>
          </a:p>
          <a:p>
            <a:pPr marL="184785" marR="5080" indent="-172720">
              <a:lnSpc>
                <a:spcPct val="9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Richest sources </a:t>
            </a:r>
            <a:r>
              <a:rPr dirty="0" sz="3600" spc="-15">
                <a:latin typeface="Calibri"/>
                <a:cs typeface="Calibri"/>
              </a:rPr>
              <a:t>are </a:t>
            </a:r>
            <a:r>
              <a:rPr dirty="0" sz="3600" spc="-5">
                <a:latin typeface="Calibri"/>
                <a:cs typeface="Calibri"/>
              </a:rPr>
              <a:t>legumes, </a:t>
            </a:r>
            <a:r>
              <a:rPr dirty="0" sz="3600">
                <a:latin typeface="Calibri"/>
                <a:cs typeface="Calibri"/>
              </a:rPr>
              <a:t>whole </a:t>
            </a:r>
            <a:r>
              <a:rPr dirty="0" sz="3600" spc="5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grains,</a:t>
            </a:r>
            <a:r>
              <a:rPr dirty="0" sz="3600" spc="-5">
                <a:latin typeface="Calibri"/>
                <a:cs typeface="Calibri"/>
              </a:rPr>
              <a:t> nuts,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shellfish,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30">
                <a:latin typeface="Calibri"/>
                <a:cs typeface="Calibri"/>
              </a:rPr>
              <a:t>organ</a:t>
            </a:r>
            <a:r>
              <a:rPr dirty="0" sz="3600" spc="1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meats</a:t>
            </a:r>
            <a:r>
              <a:rPr dirty="0" sz="3600">
                <a:latin typeface="Calibri"/>
                <a:cs typeface="Calibri"/>
              </a:rPr>
              <a:t> and </a:t>
            </a:r>
            <a:r>
              <a:rPr dirty="0" sz="3600" spc="-79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seeds.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Over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half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is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absorbed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>
                <a:latin typeface="Calibri"/>
                <a:cs typeface="Calibri"/>
              </a:rPr>
              <a:t>Major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route </a:t>
            </a:r>
            <a:r>
              <a:rPr dirty="0" sz="3600" spc="-5">
                <a:latin typeface="Calibri"/>
                <a:cs typeface="Calibri"/>
              </a:rPr>
              <a:t>of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elimination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is </a:t>
            </a:r>
            <a:r>
              <a:rPr dirty="0" sz="3600" spc="-5">
                <a:latin typeface="Calibri"/>
                <a:cs typeface="Calibri"/>
              </a:rPr>
              <a:t>bile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40">
                <a:latin typeface="Calibri"/>
                <a:cs typeface="Calibri"/>
              </a:rPr>
              <a:t>Water </a:t>
            </a:r>
            <a:r>
              <a:rPr dirty="0" sz="3600" spc="-25">
                <a:latin typeface="Calibri"/>
                <a:cs typeface="Calibri"/>
              </a:rPr>
              <a:t>may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provide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copper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35253"/>
            <a:ext cx="194945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Manganese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1543" y="1574079"/>
            <a:ext cx="4855845" cy="340487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5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 lvl="1" marL="527685" indent="-17335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cofactor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many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enzymes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5">
                <a:latin typeface="Calibri"/>
                <a:cs typeface="Calibri"/>
              </a:rPr>
              <a:t>RDA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2-5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mg/day </a:t>
            </a:r>
            <a:r>
              <a:rPr dirty="0" sz="2800" spc="-5">
                <a:latin typeface="Calibri"/>
                <a:cs typeface="Calibri"/>
              </a:rPr>
              <a:t>in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most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foods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Deficiency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rare</a:t>
            </a:r>
            <a:endParaRPr sz="2800">
              <a:latin typeface="Calibri"/>
              <a:cs typeface="Calibri"/>
            </a:endParaRPr>
          </a:p>
          <a:p>
            <a:pPr lvl="1" marL="527685" marR="466090" indent="-172720">
              <a:lnSpc>
                <a:spcPts val="2590"/>
              </a:lnSpc>
              <a:spcBef>
                <a:spcPts val="46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phytates,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iron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calcium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inhibit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absorption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45">
                <a:latin typeface="Calibri"/>
                <a:cs typeface="Calibri"/>
              </a:rPr>
              <a:t>Toxicity</a:t>
            </a:r>
            <a:endParaRPr sz="2800">
              <a:latin typeface="Calibri"/>
              <a:cs typeface="Calibri"/>
            </a:endParaRPr>
          </a:p>
          <a:p>
            <a:pPr lvl="1" marL="527685" indent="-17335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brain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69493"/>
            <a:ext cx="1390650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25" b="0">
                <a:solidFill>
                  <a:srgbClr val="4471C4"/>
                </a:solidFill>
                <a:latin typeface="Calibri Light"/>
                <a:cs typeface="Calibri Light"/>
              </a:rPr>
              <a:t>Fluoride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196" y="1771034"/>
            <a:ext cx="4369435" cy="378904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  <a:p>
            <a:pPr lvl="1" marL="527685" marR="5080" indent="-172720">
              <a:lnSpc>
                <a:spcPts val="2590"/>
              </a:lnSpc>
              <a:spcBef>
                <a:spcPts val="48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5">
                <a:latin typeface="Calibri"/>
                <a:cs typeface="Calibri"/>
              </a:rPr>
              <a:t>forms </a:t>
            </a:r>
            <a:r>
              <a:rPr dirty="0" sz="2400" spc="-10">
                <a:latin typeface="Calibri"/>
                <a:cs typeface="Calibri"/>
              </a:rPr>
              <a:t>fluorapatite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place of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hydroxyapatite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crystals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 bone</a:t>
            </a:r>
            <a:endParaRPr sz="2400">
              <a:latin typeface="Calibri"/>
              <a:cs typeface="Calibri"/>
            </a:endParaRPr>
          </a:p>
          <a:p>
            <a:pPr marL="184785" marR="349885" indent="-172720">
              <a:lnSpc>
                <a:spcPts val="3020"/>
              </a:lnSpc>
              <a:spcBef>
                <a:spcPts val="77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5">
                <a:latin typeface="Calibri"/>
                <a:cs typeface="Calibri"/>
              </a:rPr>
              <a:t>AI 3.1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3.8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mg/day</a:t>
            </a:r>
            <a:r>
              <a:rPr dirty="0" sz="2800" spc="-5">
                <a:latin typeface="Calibri"/>
                <a:cs typeface="Calibri"/>
              </a:rPr>
              <a:t> TUL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=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10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mg/day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10">
                <a:latin typeface="Calibri"/>
                <a:cs typeface="Calibri"/>
              </a:rPr>
              <a:t>Deficiency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dental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carries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800" spc="-45">
                <a:latin typeface="Calibri"/>
                <a:cs typeface="Calibri"/>
              </a:rPr>
              <a:t>Toxicity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400" spc="-10">
                <a:latin typeface="Calibri"/>
                <a:cs typeface="Calibri"/>
              </a:rPr>
              <a:t>fluorosis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(mottled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teeth)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65547" y="908303"/>
            <a:ext cx="4127500" cy="5689600"/>
            <a:chOff x="4765547" y="908303"/>
            <a:chExt cx="4127500" cy="5689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8407" y="4239768"/>
              <a:ext cx="4104132" cy="23576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5547" y="908303"/>
              <a:ext cx="4126992" cy="3331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35253"/>
            <a:ext cx="177482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5" b="0">
                <a:solidFill>
                  <a:srgbClr val="4471C4"/>
                </a:solidFill>
                <a:latin typeface="Calibri Light"/>
                <a:cs typeface="Calibri Light"/>
              </a:rPr>
              <a:t>Chromium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70406"/>
            <a:ext cx="5452745" cy="48539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5">
                <a:latin typeface="Calibri"/>
                <a:cs typeface="Calibri"/>
              </a:rPr>
              <a:t>Function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0">
                <a:latin typeface="Calibri"/>
                <a:cs typeface="Calibri"/>
              </a:rPr>
              <a:t>CHO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&amp; </a:t>
            </a:r>
            <a:r>
              <a:rPr dirty="0" sz="2800" spc="-10">
                <a:latin typeface="Calibri"/>
                <a:cs typeface="Calibri"/>
              </a:rPr>
              <a:t>Lipid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metabolism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>
                <a:latin typeface="Calibri"/>
                <a:cs typeface="Calibri"/>
              </a:rPr>
              <a:t>AI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= </a:t>
            </a:r>
            <a:r>
              <a:rPr dirty="0" sz="3200" spc="-5">
                <a:latin typeface="Calibri"/>
                <a:cs typeface="Calibri"/>
              </a:rPr>
              <a:t>50-200 </a:t>
            </a:r>
            <a:r>
              <a:rPr dirty="0" sz="3200" spc="-15">
                <a:latin typeface="Calibri"/>
                <a:cs typeface="Calibri"/>
              </a:rPr>
              <a:t>microgram/day</a:t>
            </a:r>
            <a:endParaRPr sz="3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414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5">
                <a:latin typeface="Calibri"/>
                <a:cs typeface="Calibri"/>
              </a:rPr>
              <a:t>Deficiency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0">
                <a:latin typeface="Calibri"/>
                <a:cs typeface="Calibri"/>
              </a:rPr>
              <a:t>?diabetes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like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syndrome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50">
                <a:latin typeface="Calibri"/>
                <a:cs typeface="Calibri"/>
              </a:rPr>
              <a:t>Toxicity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0">
                <a:latin typeface="Calibri"/>
                <a:cs typeface="Calibri"/>
              </a:rPr>
              <a:t>damage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skin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&amp;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kidneys</a:t>
            </a:r>
            <a:endParaRPr sz="28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10">
                <a:latin typeface="Calibri"/>
                <a:cs typeface="Calibri"/>
              </a:rPr>
              <a:t>supplements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chromium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picolinate</a:t>
            </a:r>
            <a:endParaRPr sz="2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200" spc="-15">
                <a:latin typeface="Calibri"/>
                <a:cs typeface="Calibri"/>
              </a:rPr>
              <a:t>Others</a:t>
            </a:r>
            <a:endParaRPr sz="32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2800" spc="-20">
                <a:latin typeface="Calibri"/>
                <a:cs typeface="Calibri"/>
              </a:rPr>
              <a:t>Nickel,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Silicon,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Vanadium,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Cobalt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5085080" cy="5830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Molybdenum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600">
                <a:latin typeface="Calibri"/>
                <a:cs typeface="Calibri"/>
              </a:rPr>
              <a:t>Function</a:t>
            </a:r>
            <a:endParaRPr sz="36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3200" spc="-20">
                <a:latin typeface="Calibri"/>
                <a:cs typeface="Calibri"/>
              </a:rPr>
              <a:t>facilitator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of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many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enzymes</a:t>
            </a:r>
            <a:endParaRPr sz="3200">
              <a:latin typeface="Calibri"/>
              <a:cs typeface="Calibri"/>
            </a:endParaRPr>
          </a:p>
          <a:p>
            <a:pPr marL="184785" indent="-172720">
              <a:lnSpc>
                <a:spcPts val="4105"/>
              </a:lnSpc>
              <a:spcBef>
                <a:spcPts val="34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>
                <a:latin typeface="Calibri"/>
                <a:cs typeface="Calibri"/>
              </a:rPr>
              <a:t>AI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=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75</a:t>
            </a:r>
            <a:r>
              <a:rPr dirty="0" sz="3600" spc="-1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-</a:t>
            </a:r>
            <a:r>
              <a:rPr dirty="0" sz="3600" spc="-2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260</a:t>
            </a:r>
            <a:endParaRPr sz="3600">
              <a:latin typeface="Calibri"/>
              <a:cs typeface="Calibri"/>
            </a:endParaRPr>
          </a:p>
          <a:p>
            <a:pPr marL="184785">
              <a:lnSpc>
                <a:spcPts val="4105"/>
              </a:lnSpc>
            </a:pPr>
            <a:r>
              <a:rPr dirty="0" sz="3600" spc="-15">
                <a:latin typeface="Calibri"/>
                <a:cs typeface="Calibri"/>
              </a:rPr>
              <a:t>microgram/day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Deficiency</a:t>
            </a:r>
            <a:endParaRPr sz="3600">
              <a:latin typeface="Calibri"/>
              <a:cs typeface="Calibri"/>
            </a:endParaRPr>
          </a:p>
          <a:p>
            <a:pPr lvl="1" marL="527685" indent="-17272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3200" spc="-25">
                <a:latin typeface="Calibri"/>
                <a:cs typeface="Calibri"/>
              </a:rPr>
              <a:t>rare</a:t>
            </a:r>
            <a:endParaRPr sz="32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55">
                <a:latin typeface="Calibri"/>
                <a:cs typeface="Calibri"/>
              </a:rPr>
              <a:t>Toxicity</a:t>
            </a:r>
            <a:r>
              <a:rPr dirty="0" sz="3600" spc="-85">
                <a:latin typeface="Calibri"/>
                <a:cs typeface="Calibri"/>
              </a:rPr>
              <a:t> </a:t>
            </a:r>
            <a:r>
              <a:rPr dirty="0" sz="3600" spc="-30">
                <a:latin typeface="Calibri"/>
                <a:cs typeface="Calibri"/>
              </a:rPr>
              <a:t>rare</a:t>
            </a:r>
            <a:endParaRPr sz="3600">
              <a:latin typeface="Calibri"/>
              <a:cs typeface="Calibri"/>
            </a:endParaRPr>
          </a:p>
          <a:p>
            <a:pPr lvl="1" marL="527685" marR="807085" indent="-172720">
              <a:lnSpc>
                <a:spcPts val="3460"/>
              </a:lnSpc>
              <a:spcBef>
                <a:spcPts val="484"/>
              </a:spcBef>
              <a:buFont typeface="Arial"/>
              <a:buChar char="•"/>
              <a:tabLst>
                <a:tab pos="528320" algn="l"/>
              </a:tabLst>
            </a:pPr>
            <a:r>
              <a:rPr dirty="0" sz="3200" spc="-10">
                <a:latin typeface="Calibri"/>
                <a:cs typeface="Calibri"/>
              </a:rPr>
              <a:t>gout</a:t>
            </a:r>
            <a:r>
              <a:rPr dirty="0" sz="3200" spc="-30">
                <a:latin typeface="Calibri"/>
                <a:cs typeface="Calibri"/>
              </a:rPr>
              <a:t> like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symptoms</a:t>
            </a:r>
            <a:r>
              <a:rPr dirty="0" sz="3200">
                <a:latin typeface="Calibri"/>
                <a:cs typeface="Calibri"/>
              </a:rPr>
              <a:t> w/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exposure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63372"/>
            <a:ext cx="724154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45" b="0">
                <a:solidFill>
                  <a:srgbClr val="4471C4"/>
                </a:solidFill>
                <a:latin typeface="Calibri Light"/>
                <a:cs typeface="Calibri Light"/>
              </a:rPr>
              <a:t>Who</a:t>
            </a:r>
            <a:r>
              <a:rPr dirty="0" sz="6000" spc="-12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6000" spc="-10" b="0">
                <a:solidFill>
                  <a:srgbClr val="4471C4"/>
                </a:solidFill>
                <a:latin typeface="Calibri Light"/>
                <a:cs typeface="Calibri Light"/>
              </a:rPr>
              <a:t>is</a:t>
            </a:r>
            <a:r>
              <a:rPr dirty="0" sz="6000" spc="-7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6000" spc="-40" b="0">
                <a:solidFill>
                  <a:srgbClr val="4471C4"/>
                </a:solidFill>
                <a:latin typeface="Calibri Light"/>
                <a:cs typeface="Calibri Light"/>
              </a:rPr>
              <a:t>Cap.</a:t>
            </a:r>
            <a:r>
              <a:rPr dirty="0" sz="6000" spc="-9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6000" spc="-50" b="0">
                <a:solidFill>
                  <a:srgbClr val="4471C4"/>
                </a:solidFill>
                <a:latin typeface="Calibri Light"/>
                <a:cs typeface="Calibri Light"/>
              </a:rPr>
              <a:t>KS</a:t>
            </a:r>
            <a:r>
              <a:rPr dirty="0" sz="6000" spc="-11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6000" spc="-50" b="0">
                <a:solidFill>
                  <a:srgbClr val="4471C4"/>
                </a:solidFill>
                <a:latin typeface="Calibri Light"/>
                <a:cs typeface="Calibri Light"/>
              </a:rPr>
              <a:t>Naclmg?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74901"/>
            <a:ext cx="3606165" cy="4006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latin typeface="Calibri"/>
                <a:cs typeface="Calibri"/>
              </a:rPr>
              <a:t>The</a:t>
            </a:r>
            <a:r>
              <a:rPr dirty="0" sz="3600" spc="-55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Macrominerals</a:t>
            </a:r>
            <a:endParaRPr sz="3600">
              <a:latin typeface="Calibri"/>
              <a:cs typeface="Calibri"/>
            </a:endParaRPr>
          </a:p>
          <a:p>
            <a:pPr marL="870585" indent="-17335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3200" spc="-5">
                <a:latin typeface="Calibri"/>
                <a:cs typeface="Calibri"/>
              </a:rPr>
              <a:t>Calcium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Ca</a:t>
            </a:r>
            <a:endParaRPr sz="3200">
              <a:latin typeface="Calibri"/>
              <a:cs typeface="Calibri"/>
            </a:endParaRPr>
          </a:p>
          <a:p>
            <a:pPr marL="870585" indent="-17335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3200" spc="-5">
                <a:latin typeface="Calibri"/>
                <a:cs typeface="Calibri"/>
              </a:rPr>
              <a:t>Phosphorous</a:t>
            </a:r>
            <a:r>
              <a:rPr dirty="0" sz="3200" spc="-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</a:t>
            </a:r>
            <a:endParaRPr sz="3200">
              <a:latin typeface="Calibri"/>
              <a:cs typeface="Calibri"/>
            </a:endParaRPr>
          </a:p>
          <a:p>
            <a:pPr marL="870585" indent="-17335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3200" spc="-15">
                <a:latin typeface="Calibri"/>
                <a:cs typeface="Calibri"/>
              </a:rPr>
              <a:t>Potassium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K</a:t>
            </a:r>
            <a:endParaRPr sz="3200">
              <a:latin typeface="Calibri"/>
              <a:cs typeface="Calibri"/>
            </a:endParaRPr>
          </a:p>
          <a:p>
            <a:pPr marL="870585" indent="-17335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3200" spc="-5">
                <a:latin typeface="Calibri"/>
                <a:cs typeface="Calibri"/>
              </a:rPr>
              <a:t>Sulfur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870585" indent="-17335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3200" spc="-5">
                <a:latin typeface="Calibri"/>
                <a:cs typeface="Calibri"/>
              </a:rPr>
              <a:t>Sodium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Na</a:t>
            </a:r>
            <a:endParaRPr sz="3200">
              <a:latin typeface="Calibri"/>
              <a:cs typeface="Calibri"/>
            </a:endParaRPr>
          </a:p>
          <a:p>
            <a:pPr marL="870585" indent="-17335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3200" spc="-5">
                <a:latin typeface="Calibri"/>
                <a:cs typeface="Calibri"/>
              </a:rPr>
              <a:t>Chlorine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Cl</a:t>
            </a:r>
            <a:endParaRPr sz="3200">
              <a:latin typeface="Calibri"/>
              <a:cs typeface="Calibri"/>
            </a:endParaRPr>
          </a:p>
          <a:p>
            <a:pPr marL="870585" indent="-17335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871219" algn="l"/>
              </a:tabLst>
            </a:pPr>
            <a:r>
              <a:rPr dirty="0" sz="3200">
                <a:latin typeface="Calibri"/>
                <a:cs typeface="Calibri"/>
              </a:rPr>
              <a:t>Magnesium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Mg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3944589" cy="45435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7084695" cy="463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Major</a:t>
            </a:r>
            <a:r>
              <a:rPr dirty="0" sz="3300" spc="-8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Minerals</a:t>
            </a:r>
            <a:r>
              <a:rPr dirty="0" sz="3300" spc="-10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&gt;100</a:t>
            </a:r>
            <a:r>
              <a:rPr dirty="0" sz="3300" spc="-8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mg/day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4000">
              <a:latin typeface="Calibri Light"/>
              <a:cs typeface="Calibri Light"/>
            </a:endParaRPr>
          </a:p>
          <a:p>
            <a:pPr marL="184785" marR="5080" indent="-172720">
              <a:lnSpc>
                <a:spcPts val="4320"/>
              </a:lnSpc>
              <a:buSzPct val="97500"/>
              <a:buFont typeface="Arial"/>
              <a:buChar char="•"/>
              <a:tabLst>
                <a:tab pos="191135" algn="l"/>
              </a:tabLst>
            </a:pPr>
            <a:r>
              <a:rPr dirty="0" sz="4000" spc="-10">
                <a:latin typeface="Calibri"/>
                <a:cs typeface="Calibri"/>
              </a:rPr>
              <a:t>Electrolytes—sodium, potassium, </a:t>
            </a:r>
            <a:r>
              <a:rPr dirty="0" sz="4000" spc="-890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chloride</a:t>
            </a:r>
            <a:endParaRPr sz="4000">
              <a:latin typeface="Calibri"/>
              <a:cs typeface="Calibri"/>
            </a:endParaRPr>
          </a:p>
          <a:p>
            <a:pPr marL="184785" marR="75565" indent="-172720">
              <a:lnSpc>
                <a:spcPct val="90000"/>
              </a:lnSpc>
              <a:spcBef>
                <a:spcPts val="745"/>
              </a:spcBef>
              <a:buSzPct val="97500"/>
              <a:buFont typeface="Arial"/>
              <a:buChar char="•"/>
              <a:tabLst>
                <a:tab pos="191135" algn="l"/>
              </a:tabLst>
            </a:pPr>
            <a:r>
              <a:rPr dirty="0" sz="4000" spc="-5">
                <a:latin typeface="Calibri"/>
                <a:cs typeface="Calibri"/>
              </a:rPr>
              <a:t>Bone </a:t>
            </a:r>
            <a:r>
              <a:rPr dirty="0" sz="4000" spc="-15">
                <a:latin typeface="Calibri"/>
                <a:cs typeface="Calibri"/>
              </a:rPr>
              <a:t>growth </a:t>
            </a:r>
            <a:r>
              <a:rPr dirty="0" sz="4000" spc="-5">
                <a:latin typeface="Calibri"/>
                <a:cs typeface="Calibri"/>
              </a:rPr>
              <a:t>and </a:t>
            </a:r>
            <a:r>
              <a:rPr dirty="0" sz="4000" spc="-10">
                <a:latin typeface="Calibri"/>
                <a:cs typeface="Calibri"/>
              </a:rPr>
              <a:t>maintenance— </a:t>
            </a:r>
            <a:r>
              <a:rPr dirty="0" sz="4000" spc="-89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calcium, </a:t>
            </a:r>
            <a:r>
              <a:rPr dirty="0" sz="4000" spc="-5">
                <a:latin typeface="Calibri"/>
                <a:cs typeface="Calibri"/>
              </a:rPr>
              <a:t>magnesium</a:t>
            </a:r>
            <a:r>
              <a:rPr dirty="0" sz="4000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and </a:t>
            </a:r>
            <a:r>
              <a:rPr dirty="0" sz="400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phosphorus</a:t>
            </a:r>
            <a:endParaRPr sz="4000">
              <a:latin typeface="Calibri"/>
              <a:cs typeface="Calibri"/>
            </a:endParaRPr>
          </a:p>
          <a:p>
            <a:pPr marL="190500" indent="-178435">
              <a:lnSpc>
                <a:spcPct val="100000"/>
              </a:lnSpc>
              <a:spcBef>
                <a:spcPts val="315"/>
              </a:spcBef>
              <a:buSzPct val="97500"/>
              <a:buFont typeface="Arial"/>
              <a:buChar char="•"/>
              <a:tabLst>
                <a:tab pos="191135" algn="l"/>
              </a:tabLst>
            </a:pPr>
            <a:r>
              <a:rPr dirty="0" sz="4000" spc="-10">
                <a:latin typeface="Calibri"/>
                <a:cs typeface="Calibri"/>
              </a:rPr>
              <a:t>Sulfur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1453"/>
            <a:ext cx="471424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75" b="0">
                <a:solidFill>
                  <a:srgbClr val="4471C4"/>
                </a:solidFill>
                <a:latin typeface="Calibri Light"/>
                <a:cs typeface="Calibri Light"/>
              </a:rPr>
              <a:t>Trace</a:t>
            </a:r>
            <a:r>
              <a:rPr dirty="0" sz="3300" spc="-9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Minerals</a:t>
            </a:r>
            <a:r>
              <a:rPr dirty="0" sz="3300" spc="-9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&lt;100</a:t>
            </a:r>
            <a:r>
              <a:rPr dirty="0" sz="3300" spc="-10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mg/day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723653"/>
            <a:ext cx="7369175" cy="187706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430"/>
              </a:spcBef>
              <a:buSzPct val="97500"/>
              <a:buFont typeface="Arial"/>
              <a:buChar char="•"/>
              <a:tabLst>
                <a:tab pos="191135" algn="l"/>
              </a:tabLst>
            </a:pPr>
            <a:r>
              <a:rPr dirty="0" sz="4000" spc="-20">
                <a:latin typeface="Calibri"/>
                <a:cs typeface="Calibri"/>
              </a:rPr>
              <a:t>Iron,</a:t>
            </a:r>
            <a:r>
              <a:rPr dirty="0" sz="4000" spc="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zinc,</a:t>
            </a:r>
            <a:r>
              <a:rPr dirty="0" sz="4000" spc="-15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iodine, </a:t>
            </a:r>
            <a:r>
              <a:rPr dirty="0" sz="4000" spc="-35">
                <a:latin typeface="Calibri"/>
                <a:cs typeface="Calibri"/>
              </a:rPr>
              <a:t>selenium,copper,</a:t>
            </a:r>
            <a:endParaRPr sz="4000">
              <a:latin typeface="Calibri"/>
              <a:cs typeface="Calibri"/>
            </a:endParaRPr>
          </a:p>
          <a:p>
            <a:pPr marL="184785" marR="417195" indent="-172720">
              <a:lnSpc>
                <a:spcPts val="4320"/>
              </a:lnSpc>
              <a:spcBef>
                <a:spcPts val="869"/>
              </a:spcBef>
              <a:buSzPct val="97500"/>
              <a:buFont typeface="Arial"/>
              <a:buChar char="•"/>
              <a:tabLst>
                <a:tab pos="191135" algn="l"/>
              </a:tabLst>
            </a:pPr>
            <a:r>
              <a:rPr dirty="0" sz="4000" spc="-15">
                <a:latin typeface="Calibri"/>
                <a:cs typeface="Calibri"/>
              </a:rPr>
              <a:t>Chromium, </a:t>
            </a:r>
            <a:r>
              <a:rPr dirty="0" sz="4000" spc="-10">
                <a:latin typeface="Calibri"/>
                <a:cs typeface="Calibri"/>
              </a:rPr>
              <a:t>manganese, fluoride, </a:t>
            </a:r>
            <a:r>
              <a:rPr dirty="0" sz="4000" spc="-890">
                <a:latin typeface="Calibri"/>
                <a:cs typeface="Calibri"/>
              </a:rPr>
              <a:t> </a:t>
            </a:r>
            <a:r>
              <a:rPr dirty="0" sz="4000" spc="-15">
                <a:latin typeface="Calibri"/>
                <a:cs typeface="Calibri"/>
              </a:rPr>
              <a:t>chromium</a:t>
            </a:r>
            <a:r>
              <a:rPr dirty="0" sz="4000" spc="-10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and molybdenum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7513955" cy="4906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Fluid</a:t>
            </a:r>
            <a:r>
              <a:rPr dirty="0" sz="3300" spc="-9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and</a:t>
            </a:r>
            <a:r>
              <a:rPr dirty="0" sz="3300" spc="-6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Electrolyte</a:t>
            </a:r>
            <a:r>
              <a:rPr dirty="0" sz="3300" spc="-9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balance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00">
              <a:latin typeface="Calibri Light"/>
              <a:cs typeface="Calibri Light"/>
            </a:endParaRPr>
          </a:p>
          <a:p>
            <a:pPr marL="184785" marR="5080" indent="-172720">
              <a:lnSpc>
                <a:spcPts val="389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Dissociation</a:t>
            </a:r>
            <a:r>
              <a:rPr dirty="0" sz="3600" spc="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of</a:t>
            </a:r>
            <a:r>
              <a:rPr dirty="0" sz="3600" spc="1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salt</a:t>
            </a:r>
            <a:r>
              <a:rPr dirty="0" sz="3600" spc="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</a:t>
            </a:r>
            <a:r>
              <a:rPr dirty="0" sz="3600" spc="15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water=electrolyte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 spc="-5">
                <a:latin typeface="Calibri"/>
                <a:cs typeface="Calibri"/>
              </a:rPr>
              <a:t>solution</a:t>
            </a:r>
            <a:endParaRPr sz="3600">
              <a:latin typeface="Calibri"/>
              <a:cs typeface="Calibri"/>
            </a:endParaRPr>
          </a:p>
          <a:p>
            <a:pPr marL="184785" marR="403225" indent="-172720">
              <a:lnSpc>
                <a:spcPts val="3890"/>
              </a:lnSpc>
              <a:spcBef>
                <a:spcPts val="79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20">
                <a:latin typeface="Calibri"/>
                <a:cs typeface="Calibri"/>
              </a:rPr>
              <a:t>Positive </a:t>
            </a:r>
            <a:r>
              <a:rPr dirty="0" sz="3600">
                <a:latin typeface="Calibri"/>
                <a:cs typeface="Calibri"/>
              </a:rPr>
              <a:t>ions </a:t>
            </a:r>
            <a:r>
              <a:rPr dirty="0" sz="3600" spc="-15">
                <a:latin typeface="Calibri"/>
                <a:cs typeface="Calibri"/>
              </a:rPr>
              <a:t>are </a:t>
            </a:r>
            <a:r>
              <a:rPr dirty="0" sz="3600" spc="-10">
                <a:latin typeface="Calibri"/>
                <a:cs typeface="Calibri"/>
              </a:rPr>
              <a:t>cations </a:t>
            </a:r>
            <a:r>
              <a:rPr dirty="0" sz="3600">
                <a:latin typeface="Calibri"/>
                <a:cs typeface="Calibri"/>
              </a:rPr>
              <a:t>and </a:t>
            </a:r>
            <a:r>
              <a:rPr dirty="0" sz="3600" spc="-25">
                <a:latin typeface="Calibri"/>
                <a:cs typeface="Calibri"/>
              </a:rPr>
              <a:t>negative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ions</a:t>
            </a:r>
            <a:r>
              <a:rPr dirty="0" sz="3600" spc="-5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are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anions</a:t>
            </a:r>
            <a:endParaRPr sz="3600">
              <a:latin typeface="Calibri"/>
              <a:cs typeface="Calibri"/>
            </a:endParaRPr>
          </a:p>
          <a:p>
            <a:pPr marL="184785" marR="328930" indent="-172720">
              <a:lnSpc>
                <a:spcPts val="3890"/>
              </a:lnSpc>
              <a:spcBef>
                <a:spcPts val="80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20">
                <a:latin typeface="Calibri"/>
                <a:cs typeface="Calibri"/>
              </a:rPr>
              <a:t>Positive </a:t>
            </a:r>
            <a:r>
              <a:rPr dirty="0" sz="3600">
                <a:latin typeface="Calibri"/>
                <a:cs typeface="Calibri"/>
              </a:rPr>
              <a:t>and </a:t>
            </a:r>
            <a:r>
              <a:rPr dirty="0" sz="3600" spc="-25">
                <a:latin typeface="Calibri"/>
                <a:cs typeface="Calibri"/>
              </a:rPr>
              <a:t>negative </a:t>
            </a:r>
            <a:r>
              <a:rPr dirty="0" sz="3600" spc="-10">
                <a:latin typeface="Calibri"/>
                <a:cs typeface="Calibri"/>
              </a:rPr>
              <a:t>charges </a:t>
            </a:r>
            <a:r>
              <a:rPr dirty="0" sz="3600" spc="-5">
                <a:latin typeface="Calibri"/>
                <a:cs typeface="Calibri"/>
              </a:rPr>
              <a:t>balance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inside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and </a:t>
            </a:r>
            <a:r>
              <a:rPr dirty="0" sz="3600" spc="-5">
                <a:latin typeface="Calibri"/>
                <a:cs typeface="Calibri"/>
              </a:rPr>
              <a:t>outside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the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cell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Count</a:t>
            </a:r>
            <a:r>
              <a:rPr dirty="0" sz="3600" spc="-2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charges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in</a:t>
            </a:r>
            <a:r>
              <a:rPr dirty="0" sz="3600" spc="-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milliequivalents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711453"/>
            <a:ext cx="7353300" cy="4412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Fluid</a:t>
            </a:r>
            <a:r>
              <a:rPr dirty="0" sz="3300" spc="-9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15" b="0">
                <a:solidFill>
                  <a:srgbClr val="4471C4"/>
                </a:solidFill>
                <a:latin typeface="Calibri Light"/>
                <a:cs typeface="Calibri Light"/>
              </a:rPr>
              <a:t>and</a:t>
            </a:r>
            <a:r>
              <a:rPr dirty="0" sz="3300" spc="-60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30" b="0">
                <a:solidFill>
                  <a:srgbClr val="4471C4"/>
                </a:solidFill>
                <a:latin typeface="Calibri Light"/>
                <a:cs typeface="Calibri Light"/>
              </a:rPr>
              <a:t>electrolyte</a:t>
            </a:r>
            <a:r>
              <a:rPr dirty="0" sz="3300" spc="-95" b="0">
                <a:solidFill>
                  <a:srgbClr val="4471C4"/>
                </a:solidFill>
                <a:latin typeface="Calibri Light"/>
                <a:cs typeface="Calibri Light"/>
              </a:rPr>
              <a:t> </a:t>
            </a:r>
            <a:r>
              <a:rPr dirty="0" sz="3300" spc="-20" b="0">
                <a:solidFill>
                  <a:srgbClr val="4471C4"/>
                </a:solidFill>
                <a:latin typeface="Calibri Light"/>
                <a:cs typeface="Calibri Light"/>
              </a:rPr>
              <a:t>balance</a:t>
            </a:r>
            <a:endParaRPr sz="33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Calibri Light"/>
              <a:cs typeface="Calibri Light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dirty="0" sz="3600" spc="-10">
                <a:latin typeface="Calibri"/>
                <a:cs typeface="Calibri"/>
              </a:rPr>
              <a:t>Dissociation </a:t>
            </a:r>
            <a:r>
              <a:rPr dirty="0" sz="3600" spc="-5">
                <a:latin typeface="Calibri"/>
                <a:cs typeface="Calibri"/>
              </a:rPr>
              <a:t>of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 spc="-30">
                <a:latin typeface="Calibri"/>
                <a:cs typeface="Calibri"/>
              </a:rPr>
              <a:t>water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15">
                <a:latin typeface="Calibri"/>
                <a:cs typeface="Calibri"/>
              </a:rPr>
              <a:t>Electrolytes</a:t>
            </a:r>
            <a:r>
              <a:rPr dirty="0" sz="3600" spc="-25">
                <a:latin typeface="Calibri"/>
                <a:cs typeface="Calibri"/>
              </a:rPr>
              <a:t> attract</a:t>
            </a:r>
            <a:r>
              <a:rPr dirty="0" sz="3600" spc="-40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water</a:t>
            </a:r>
            <a:endParaRPr sz="3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40">
                <a:latin typeface="Calibri"/>
                <a:cs typeface="Calibri"/>
              </a:rPr>
              <a:t>Water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25">
                <a:latin typeface="Calibri"/>
                <a:cs typeface="Calibri"/>
              </a:rPr>
              <a:t>follows</a:t>
            </a:r>
            <a:r>
              <a:rPr dirty="0" sz="3600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electrolytes</a:t>
            </a:r>
            <a:endParaRPr sz="3600">
              <a:latin typeface="Calibri"/>
              <a:cs typeface="Calibri"/>
            </a:endParaRPr>
          </a:p>
          <a:p>
            <a:pPr algn="just" marL="184785" marR="5080" indent="-172720">
              <a:lnSpc>
                <a:spcPts val="3890"/>
              </a:lnSpc>
              <a:spcBef>
                <a:spcPts val="86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3600" spc="-5">
                <a:latin typeface="Calibri"/>
                <a:cs typeface="Calibri"/>
              </a:rPr>
              <a:t>Osmosis </a:t>
            </a:r>
            <a:r>
              <a:rPr dirty="0" sz="3600">
                <a:latin typeface="Calibri"/>
                <a:cs typeface="Calibri"/>
              </a:rPr>
              <a:t>is when </a:t>
            </a:r>
            <a:r>
              <a:rPr dirty="0" sz="3600" spc="-25">
                <a:latin typeface="Calibri"/>
                <a:cs typeface="Calibri"/>
              </a:rPr>
              <a:t>water </a:t>
            </a:r>
            <a:r>
              <a:rPr dirty="0" sz="3600" spc="-15">
                <a:latin typeface="Calibri"/>
                <a:cs typeface="Calibri"/>
              </a:rPr>
              <a:t>moves across </a:t>
            </a:r>
            <a:r>
              <a:rPr dirty="0" sz="3600">
                <a:latin typeface="Calibri"/>
                <a:cs typeface="Calibri"/>
              </a:rPr>
              <a:t>a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membrane </a:t>
            </a:r>
            <a:r>
              <a:rPr dirty="0" sz="3600" spc="-25">
                <a:latin typeface="Calibri"/>
                <a:cs typeface="Calibri"/>
              </a:rPr>
              <a:t>toward </a:t>
            </a:r>
            <a:r>
              <a:rPr dirty="0" sz="3600" spc="-15">
                <a:latin typeface="Calibri"/>
                <a:cs typeface="Calibri"/>
              </a:rPr>
              <a:t>more </a:t>
            </a:r>
            <a:r>
              <a:rPr dirty="0" sz="3600" spc="-20">
                <a:latin typeface="Calibri"/>
                <a:cs typeface="Calibri"/>
              </a:rPr>
              <a:t>concentrated </a:t>
            </a:r>
            <a:r>
              <a:rPr dirty="0" sz="3600" spc="-80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solutes</a:t>
            </a:r>
            <a:r>
              <a:rPr dirty="0" sz="3600" spc="-5">
                <a:latin typeface="Calibri"/>
                <a:cs typeface="Calibri"/>
              </a:rPr>
              <a:t> </a:t>
            </a:r>
            <a:r>
              <a:rPr dirty="0" sz="3600" spc="-15">
                <a:latin typeface="Calibri"/>
                <a:cs typeface="Calibri"/>
              </a:rPr>
              <a:t>(proteins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regulate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flow)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Susan</dc:creator>
  <dc:title>PowerPoint Presentation</dc:title>
  <dcterms:created xsi:type="dcterms:W3CDTF">2023-09-30T07:14:55Z</dcterms:created>
  <dcterms:modified xsi:type="dcterms:W3CDTF">2023-09-30T07:14:55Z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2023-09-30T00:00:00Z</vt:filetime>
  </property>
</Properties>
</file>