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2034" y="23240"/>
            <a:ext cx="451993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7940" y="2404289"/>
            <a:ext cx="7903209" cy="3663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9.jpg"/><Relationship Id="rId3" Type="http://schemas.openxmlformats.org/officeDocument/2006/relationships/image" Target="../media/image30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1604" y="0"/>
            <a:ext cx="1950085" cy="925194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900" spc="5">
                <a:solidFill>
                  <a:srgbClr val="C00000"/>
                </a:solidFill>
                <a:latin typeface="Chiller"/>
                <a:cs typeface="Chiller"/>
              </a:rPr>
              <a:t>Enzymes</a:t>
            </a:r>
            <a:endParaRPr sz="5900">
              <a:latin typeface="Chiller"/>
              <a:cs typeface="Chiller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458" y="1358138"/>
            <a:ext cx="8844280" cy="5377180"/>
            <a:chOff x="27458" y="1358138"/>
            <a:chExt cx="8844280" cy="5377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5989" y="2876294"/>
              <a:ext cx="5665213" cy="38587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7540" y="2839720"/>
              <a:ext cx="5151120" cy="33578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222244" y="2895346"/>
              <a:ext cx="5576570" cy="3766185"/>
            </a:xfrm>
            <a:custGeom>
              <a:avLst/>
              <a:gdLst/>
              <a:ahLst/>
              <a:cxnLst/>
              <a:rect l="l" t="t" r="r" b="b"/>
              <a:pathLst>
                <a:path w="5576570" h="3766184">
                  <a:moveTo>
                    <a:pt x="390652" y="0"/>
                  </a:moveTo>
                  <a:lnTo>
                    <a:pt x="0" y="3115703"/>
                  </a:lnTo>
                  <a:lnTo>
                    <a:pt x="5185409" y="3766019"/>
                  </a:lnTo>
                  <a:lnTo>
                    <a:pt x="5576061" y="650366"/>
                  </a:lnTo>
                  <a:lnTo>
                    <a:pt x="390652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22244" y="2895346"/>
              <a:ext cx="5576570" cy="3766185"/>
            </a:xfrm>
            <a:custGeom>
              <a:avLst/>
              <a:gdLst/>
              <a:ahLst/>
              <a:cxnLst/>
              <a:rect l="l" t="t" r="r" b="b"/>
              <a:pathLst>
                <a:path w="5576570" h="3766184">
                  <a:moveTo>
                    <a:pt x="390652" y="0"/>
                  </a:moveTo>
                  <a:lnTo>
                    <a:pt x="5576061" y="650366"/>
                  </a:lnTo>
                  <a:lnTo>
                    <a:pt x="5185409" y="3766019"/>
                  </a:lnTo>
                  <a:lnTo>
                    <a:pt x="0" y="3115703"/>
                  </a:lnTo>
                  <a:lnTo>
                    <a:pt x="390652" y="0"/>
                  </a:lnTo>
                  <a:close/>
                </a:path>
              </a:pathLst>
            </a:custGeom>
            <a:ln w="12700">
              <a:solidFill>
                <a:srgbClr val="78787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91128" y="3023616"/>
              <a:ext cx="217043" cy="16967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41598" y="3061842"/>
              <a:ext cx="2308987" cy="5920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88638" y="3840099"/>
              <a:ext cx="745616" cy="22986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3534" y="3946652"/>
              <a:ext cx="4701286" cy="195397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458" y="1358138"/>
              <a:ext cx="3194634" cy="244626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857" y="1663065"/>
            <a:ext cx="751395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C00000"/>
                </a:solidFill>
                <a:latin typeface="Arial"/>
                <a:cs typeface="Arial"/>
              </a:rPr>
              <a:t>"Lock</a:t>
            </a:r>
            <a:r>
              <a:rPr dirty="0" sz="36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and</a:t>
            </a:r>
            <a:r>
              <a:rPr dirty="0" sz="36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15" b="1">
                <a:solidFill>
                  <a:srgbClr val="C00000"/>
                </a:solidFill>
                <a:latin typeface="Arial"/>
                <a:cs typeface="Arial"/>
              </a:rPr>
              <a:t>key"</a:t>
            </a:r>
            <a:r>
              <a:rPr dirty="0" sz="3600" spc="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or</a:t>
            </a:r>
            <a:r>
              <a:rPr dirty="0" sz="36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35" b="1">
                <a:solidFill>
                  <a:srgbClr val="C00000"/>
                </a:solidFill>
                <a:latin typeface="Arial"/>
                <a:cs typeface="Arial"/>
              </a:rPr>
              <a:t>Template</a:t>
            </a:r>
            <a:r>
              <a:rPr dirty="0" sz="36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model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46" y="2296160"/>
            <a:ext cx="6014085" cy="328734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850" y="0"/>
            <a:ext cx="4787265" cy="711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500" spc="-5" b="1">
                <a:solidFill>
                  <a:srgbClr val="C00000"/>
                </a:solidFill>
                <a:latin typeface="Arial"/>
                <a:cs typeface="Arial"/>
              </a:rPr>
              <a:t>Induced-fit</a:t>
            </a:r>
            <a:r>
              <a:rPr dirty="0" sz="45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500" spc="-5" b="1">
                <a:solidFill>
                  <a:srgbClr val="C00000"/>
                </a:solidFill>
                <a:latin typeface="Arial"/>
                <a:cs typeface="Arial"/>
              </a:rPr>
              <a:t>model</a:t>
            </a:r>
            <a:endParaRPr sz="45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6698" y="1100970"/>
            <a:ext cx="8339724" cy="573037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7874" y="1100508"/>
            <a:ext cx="7713063" cy="53383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58900" y="4178300"/>
            <a:ext cx="1320800" cy="4826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90170" rIns="0" bIns="0" rtlCol="0" vert="horz">
            <a:spAutoFit/>
          </a:bodyPr>
          <a:lstStyle/>
          <a:p>
            <a:pPr marL="189230">
              <a:lnSpc>
                <a:spcPct val="100000"/>
              </a:lnSpc>
              <a:spcBef>
                <a:spcPts val="710"/>
              </a:spcBef>
            </a:pPr>
            <a:r>
              <a:rPr dirty="0" sz="1800" spc="-25" b="1" i="1">
                <a:latin typeface="Constantia"/>
                <a:cs typeface="Constantia"/>
              </a:rPr>
              <a:t>e.g.</a:t>
            </a:r>
            <a:r>
              <a:rPr dirty="0" sz="1800" spc="-45" b="1" i="1">
                <a:latin typeface="Constantia"/>
                <a:cs typeface="Constantia"/>
              </a:rPr>
              <a:t> </a:t>
            </a:r>
            <a:r>
              <a:rPr dirty="0" sz="1800" spc="-5" b="1" i="1">
                <a:latin typeface="Constantia"/>
                <a:cs typeface="Constantia"/>
              </a:rPr>
              <a:t>H</a:t>
            </a:r>
            <a:r>
              <a:rPr dirty="0" baseline="-20833" sz="1800" spc="-7" b="1" i="1">
                <a:latin typeface="Constantia"/>
                <a:cs typeface="Constantia"/>
              </a:rPr>
              <a:t>2</a:t>
            </a:r>
            <a:r>
              <a:rPr dirty="0" sz="1800" spc="-5" b="1" i="1">
                <a:latin typeface="Constantia"/>
                <a:cs typeface="Constantia"/>
              </a:rPr>
              <a:t>O</a:t>
            </a:r>
            <a:r>
              <a:rPr dirty="0" baseline="-20833" sz="1800" spc="-7" b="1" i="1">
                <a:latin typeface="Constantia"/>
                <a:cs typeface="Constantia"/>
              </a:rPr>
              <a:t>2</a:t>
            </a:r>
            <a:endParaRPr baseline="-20833" sz="18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7400" y="5257800"/>
            <a:ext cx="2590800" cy="457200"/>
          </a:xfrm>
          <a:prstGeom prst="rect">
            <a:avLst/>
          </a:prstGeom>
          <a:ln w="25400">
            <a:solidFill>
              <a:srgbClr val="FFFFFF"/>
            </a:solidFill>
          </a:ln>
        </p:spPr>
        <p:txBody>
          <a:bodyPr wrap="square" lIns="0" tIns="78105" rIns="0" bIns="0" rtlCol="0" vert="horz">
            <a:spAutoFit/>
          </a:bodyPr>
          <a:lstStyle/>
          <a:p>
            <a:pPr marL="601345">
              <a:lnSpc>
                <a:spcPct val="100000"/>
              </a:lnSpc>
              <a:spcBef>
                <a:spcPts val="615"/>
              </a:spcBef>
            </a:pPr>
            <a:r>
              <a:rPr dirty="0" sz="1800" spc="-15" b="1">
                <a:latin typeface="Constantia"/>
                <a:cs typeface="Constantia"/>
              </a:rPr>
              <a:t>e.g.</a:t>
            </a:r>
            <a:r>
              <a:rPr dirty="0" sz="1800" spc="-25" b="1">
                <a:latin typeface="Constantia"/>
                <a:cs typeface="Constantia"/>
              </a:rPr>
              <a:t> </a:t>
            </a:r>
            <a:r>
              <a:rPr dirty="0" sz="1800" spc="-5" b="1">
                <a:latin typeface="Constantia"/>
                <a:cs typeface="Constantia"/>
              </a:rPr>
              <a:t>O</a:t>
            </a:r>
            <a:r>
              <a:rPr dirty="0" baseline="-20576" sz="2025" spc="-7" b="1">
                <a:latin typeface="Constantia"/>
                <a:cs typeface="Constantia"/>
              </a:rPr>
              <a:t>2</a:t>
            </a:r>
            <a:r>
              <a:rPr dirty="0" baseline="-20576" sz="2025" spc="97" b="1">
                <a:latin typeface="Constantia"/>
                <a:cs typeface="Constantia"/>
              </a:rPr>
              <a:t> </a:t>
            </a:r>
            <a:r>
              <a:rPr dirty="0" sz="1800" b="1">
                <a:latin typeface="Constantia"/>
                <a:cs typeface="Constantia"/>
              </a:rPr>
              <a:t>+</a:t>
            </a:r>
            <a:r>
              <a:rPr dirty="0" sz="1800" spc="-25" b="1">
                <a:latin typeface="Constantia"/>
                <a:cs typeface="Constantia"/>
              </a:rPr>
              <a:t> </a:t>
            </a:r>
            <a:r>
              <a:rPr dirty="0" sz="1800" spc="-10" b="1">
                <a:latin typeface="Constantia"/>
                <a:cs typeface="Constantia"/>
              </a:rPr>
              <a:t>H</a:t>
            </a:r>
            <a:r>
              <a:rPr dirty="0" baseline="-20576" sz="2025" spc="-15" b="1">
                <a:latin typeface="Constantia"/>
                <a:cs typeface="Constantia"/>
              </a:rPr>
              <a:t>2</a:t>
            </a:r>
            <a:r>
              <a:rPr dirty="0" sz="1800" spc="-10" b="1">
                <a:latin typeface="Constantia"/>
                <a:cs typeface="Constantia"/>
              </a:rPr>
              <a:t>O</a:t>
            </a:r>
            <a:endParaRPr sz="18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187700" y="6159500"/>
            <a:ext cx="3073400" cy="330200"/>
            <a:chOff x="3187700" y="6159500"/>
            <a:chExt cx="3073400" cy="330200"/>
          </a:xfrm>
        </p:grpSpPr>
        <p:sp>
          <p:nvSpPr>
            <p:cNvPr id="6" name="object 6"/>
            <p:cNvSpPr/>
            <p:nvPr/>
          </p:nvSpPr>
          <p:spPr>
            <a:xfrm>
              <a:off x="3200400" y="6172200"/>
              <a:ext cx="3048000" cy="304800"/>
            </a:xfrm>
            <a:custGeom>
              <a:avLst/>
              <a:gdLst/>
              <a:ahLst/>
              <a:cxnLst/>
              <a:rect l="l" t="t" r="r" b="b"/>
              <a:pathLst>
                <a:path w="3048000" h="304800">
                  <a:moveTo>
                    <a:pt x="3048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3048000" y="304800"/>
                  </a:lnTo>
                  <a:lnTo>
                    <a:pt x="3048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200400" y="6172200"/>
              <a:ext cx="3048000" cy="304800"/>
            </a:xfrm>
            <a:custGeom>
              <a:avLst/>
              <a:gdLst/>
              <a:ahLst/>
              <a:cxnLst/>
              <a:rect l="l" t="t" r="r" b="b"/>
              <a:pathLst>
                <a:path w="3048000" h="304800">
                  <a:moveTo>
                    <a:pt x="0" y="304800"/>
                  </a:moveTo>
                  <a:lnTo>
                    <a:pt x="3048000" y="304800"/>
                  </a:lnTo>
                  <a:lnTo>
                    <a:pt x="30480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3481451" y="6146800"/>
            <a:ext cx="24860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onstantia"/>
                <a:cs typeface="Constantia"/>
              </a:rPr>
              <a:t>P</a:t>
            </a:r>
            <a:r>
              <a:rPr dirty="0" sz="2000" spc="-55" b="1">
                <a:latin typeface="Constantia"/>
                <a:cs typeface="Constantia"/>
              </a:rPr>
              <a:t>r</a:t>
            </a:r>
            <a:r>
              <a:rPr dirty="0" sz="2000" b="1">
                <a:latin typeface="Constantia"/>
                <a:cs typeface="Constantia"/>
              </a:rPr>
              <a:t>o</a:t>
            </a:r>
            <a:r>
              <a:rPr dirty="0" sz="2000" spc="10" b="1">
                <a:latin typeface="Constantia"/>
                <a:cs typeface="Constantia"/>
              </a:rPr>
              <a:t>g</a:t>
            </a:r>
            <a:r>
              <a:rPr dirty="0" sz="2000" spc="-50" b="1">
                <a:latin typeface="Constantia"/>
                <a:cs typeface="Constantia"/>
              </a:rPr>
              <a:t>r</a:t>
            </a:r>
            <a:r>
              <a:rPr dirty="0" sz="2000" b="1">
                <a:latin typeface="Constantia"/>
                <a:cs typeface="Constantia"/>
              </a:rPr>
              <a:t>e</a:t>
            </a:r>
            <a:r>
              <a:rPr dirty="0" sz="2000" spc="5" b="1">
                <a:latin typeface="Constantia"/>
                <a:cs typeface="Constantia"/>
              </a:rPr>
              <a:t>s</a:t>
            </a:r>
            <a:r>
              <a:rPr dirty="0" sz="2000" b="1">
                <a:latin typeface="Constantia"/>
                <a:cs typeface="Constantia"/>
              </a:rPr>
              <a:t>s</a:t>
            </a:r>
            <a:r>
              <a:rPr dirty="0" sz="2000" spc="-9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of</a:t>
            </a:r>
            <a:r>
              <a:rPr dirty="0" sz="2000" spc="50" b="1">
                <a:latin typeface="Constantia"/>
                <a:cs typeface="Constantia"/>
              </a:rPr>
              <a:t> </a:t>
            </a:r>
            <a:r>
              <a:rPr dirty="0" sz="2000" spc="-35" b="1">
                <a:latin typeface="Constantia"/>
                <a:cs typeface="Constantia"/>
              </a:rPr>
              <a:t>R</a:t>
            </a:r>
            <a:r>
              <a:rPr dirty="0" sz="2000" b="1">
                <a:latin typeface="Constantia"/>
                <a:cs typeface="Constantia"/>
              </a:rPr>
              <a:t>e</a:t>
            </a:r>
            <a:r>
              <a:rPr dirty="0" sz="2000" spc="10" b="1">
                <a:latin typeface="Constantia"/>
                <a:cs typeface="Constantia"/>
              </a:rPr>
              <a:t>a</a:t>
            </a:r>
            <a:r>
              <a:rPr dirty="0" sz="2000" spc="-10" b="1">
                <a:latin typeface="Constantia"/>
                <a:cs typeface="Constantia"/>
              </a:rPr>
              <a:t>c</a:t>
            </a:r>
            <a:r>
              <a:rPr dirty="0" sz="2000" b="1">
                <a:latin typeface="Constantia"/>
                <a:cs typeface="Constantia"/>
              </a:rPr>
              <a:t>tion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79" y="1267777"/>
            <a:ext cx="906335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 b="1">
                <a:solidFill>
                  <a:srgbClr val="C00000"/>
                </a:solidFill>
                <a:latin typeface="Arial"/>
                <a:cs typeface="Arial"/>
              </a:rPr>
              <a:t>Nomenclature</a:t>
            </a:r>
            <a:r>
              <a:rPr dirty="0" sz="4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/</a:t>
            </a:r>
            <a:r>
              <a:rPr dirty="0" sz="4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spc="-10" b="1">
                <a:solidFill>
                  <a:srgbClr val="C00000"/>
                </a:solidFill>
                <a:latin typeface="Arial"/>
                <a:cs typeface="Arial"/>
              </a:rPr>
              <a:t>enzyme</a:t>
            </a:r>
            <a:r>
              <a:rPr dirty="0" sz="4000" spc="5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classification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306637"/>
            <a:ext cx="8077200" cy="364934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algn="just" marL="185420" marR="5080" indent="25400">
              <a:lnSpc>
                <a:spcPts val="3020"/>
              </a:lnSpc>
              <a:spcBef>
                <a:spcPts val="484"/>
              </a:spcBef>
            </a:pP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IUBMB</a:t>
            </a:r>
            <a:r>
              <a:rPr dirty="0" sz="2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has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recommended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system</a:t>
            </a:r>
            <a:r>
              <a:rPr dirty="0" sz="2800">
                <a:latin typeface="Arial"/>
                <a:cs typeface="Arial"/>
              </a:rPr>
              <a:t> of </a:t>
            </a:r>
            <a:r>
              <a:rPr dirty="0" sz="2800" spc="-7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nomenclature for </a:t>
            </a:r>
            <a:r>
              <a:rPr dirty="0" sz="2800" spc="-5">
                <a:latin typeface="Arial"/>
                <a:cs typeface="Arial"/>
              </a:rPr>
              <a:t>enzymes </a:t>
            </a:r>
            <a:r>
              <a:rPr dirty="0" sz="2800">
                <a:latin typeface="Arial"/>
                <a:cs typeface="Arial"/>
              </a:rPr>
              <a:t>&amp; according to them 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each </a:t>
            </a:r>
            <a:r>
              <a:rPr dirty="0" sz="2800" spc="-10">
                <a:latin typeface="Arial"/>
                <a:cs typeface="Arial"/>
              </a:rPr>
              <a:t>enzyme</a:t>
            </a:r>
            <a:r>
              <a:rPr dirty="0" sz="2800" spc="7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is </a:t>
            </a:r>
            <a:r>
              <a:rPr dirty="0" sz="2800">
                <a:latin typeface="Arial"/>
                <a:cs typeface="Arial"/>
              </a:rPr>
              <a:t>assigned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with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two</a:t>
            </a:r>
            <a:r>
              <a:rPr dirty="0" sz="2800" spc="4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names: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0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Clr>
                <a:srgbClr val="660033"/>
              </a:buClr>
              <a:buSzPct val="96428"/>
              <a:buFont typeface="Wingdings"/>
              <a:buChar char=""/>
              <a:tabLst>
                <a:tab pos="293370" algn="l"/>
              </a:tabLst>
            </a:pPr>
            <a:r>
              <a:rPr dirty="0" sz="2800" spc="-30" b="1">
                <a:latin typeface="Arial"/>
                <a:cs typeface="Arial"/>
              </a:rPr>
              <a:t>Trivial</a:t>
            </a:r>
            <a:r>
              <a:rPr dirty="0" sz="2800" spc="35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name</a:t>
            </a:r>
            <a:r>
              <a:rPr dirty="0" sz="2800" spc="-5" b="1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(common</a:t>
            </a:r>
            <a:r>
              <a:rPr dirty="0" sz="2800" spc="-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name, recommended</a:t>
            </a:r>
            <a:endParaRPr sz="2800">
              <a:latin typeface="Arial"/>
              <a:cs typeface="Arial"/>
            </a:endParaRPr>
          </a:p>
          <a:p>
            <a:pPr marL="292100" indent="-280035">
              <a:lnSpc>
                <a:spcPct val="100000"/>
              </a:lnSpc>
              <a:spcBef>
                <a:spcPts val="464"/>
              </a:spcBef>
              <a:buClr>
                <a:srgbClr val="660033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dirty="0" sz="2800">
                <a:latin typeface="Arial"/>
                <a:cs typeface="Arial"/>
              </a:rPr>
              <a:t>name).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660033"/>
              </a:buClr>
              <a:buFont typeface="Wingdings"/>
              <a:buChar char=""/>
            </a:pPr>
            <a:endParaRPr sz="3700">
              <a:latin typeface="Arial"/>
              <a:cs typeface="Arial"/>
            </a:endParaRPr>
          </a:p>
          <a:p>
            <a:pPr marL="292100" indent="-280035">
              <a:lnSpc>
                <a:spcPct val="100000"/>
              </a:lnSpc>
              <a:buClr>
                <a:srgbClr val="660033"/>
              </a:buClr>
              <a:buSzPct val="96428"/>
              <a:buFont typeface="Wingdings"/>
              <a:buChar char=""/>
              <a:tabLst>
                <a:tab pos="292735" algn="l"/>
              </a:tabLst>
            </a:pPr>
            <a:r>
              <a:rPr dirty="0" sz="2800" spc="-10" b="1">
                <a:latin typeface="Arial"/>
                <a:cs typeface="Arial"/>
              </a:rPr>
              <a:t>Systemic</a:t>
            </a:r>
            <a:r>
              <a:rPr dirty="0" sz="2800" spc="30" b="1">
                <a:latin typeface="Arial"/>
                <a:cs typeface="Arial"/>
              </a:rPr>
              <a:t> </a:t>
            </a:r>
            <a:r>
              <a:rPr dirty="0" sz="2800" b="1">
                <a:latin typeface="Arial"/>
                <a:cs typeface="Arial"/>
              </a:rPr>
              <a:t>name </a:t>
            </a:r>
            <a:r>
              <a:rPr dirty="0" sz="2800">
                <a:latin typeface="Arial"/>
                <a:cs typeface="Arial"/>
              </a:rPr>
              <a:t>( </a:t>
            </a:r>
            <a:r>
              <a:rPr dirty="0" sz="2800" spc="-10">
                <a:latin typeface="Arial"/>
                <a:cs typeface="Arial"/>
              </a:rPr>
              <a:t>official</a:t>
            </a:r>
            <a:r>
              <a:rPr dirty="0" sz="2800" spc="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name ).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039" y="1049478"/>
            <a:ext cx="8293100" cy="1651635"/>
          </a:xfrm>
          <a:prstGeom prst="rect"/>
        </p:spPr>
        <p:txBody>
          <a:bodyPr wrap="square" lIns="0" tIns="25400" rIns="0" bIns="0" rtlCol="0" vert="horz">
            <a:spAutoFit/>
          </a:bodyPr>
          <a:lstStyle/>
          <a:p>
            <a:pPr marL="254000" marR="17780" indent="-228600">
              <a:lnSpc>
                <a:spcPct val="103499"/>
              </a:lnSpc>
              <a:spcBef>
                <a:spcPts val="200"/>
              </a:spcBef>
              <a:tabLst>
                <a:tab pos="5199380" algn="l"/>
              </a:tabLst>
            </a:pPr>
            <a:r>
              <a:rPr dirty="0" baseline="20671" sz="6450" spc="-982">
                <a:solidFill>
                  <a:srgbClr val="C00000"/>
                </a:solidFill>
              </a:rPr>
              <a:t>S</a:t>
            </a:r>
            <a:r>
              <a:rPr dirty="0" sz="2800" spc="-655">
                <a:solidFill>
                  <a:srgbClr val="000000"/>
                </a:solidFill>
              </a:rPr>
              <a:t>E</a:t>
            </a:r>
            <a:r>
              <a:rPr dirty="0" baseline="20671" sz="6450" spc="-982">
                <a:solidFill>
                  <a:srgbClr val="C00000"/>
                </a:solidFill>
              </a:rPr>
              <a:t>y</a:t>
            </a:r>
            <a:r>
              <a:rPr dirty="0" sz="2800" spc="-655">
                <a:solidFill>
                  <a:srgbClr val="000000"/>
                </a:solidFill>
              </a:rPr>
              <a:t>a</a:t>
            </a:r>
            <a:r>
              <a:rPr dirty="0" baseline="20671" sz="6450" spc="-982">
                <a:solidFill>
                  <a:srgbClr val="C00000"/>
                </a:solidFill>
              </a:rPr>
              <a:t>s</a:t>
            </a:r>
            <a:r>
              <a:rPr dirty="0" sz="2800" spc="-655">
                <a:solidFill>
                  <a:srgbClr val="000000"/>
                </a:solidFill>
              </a:rPr>
              <a:t>ch</a:t>
            </a:r>
            <a:r>
              <a:rPr dirty="0" baseline="20671" sz="6450" spc="-982">
                <a:solidFill>
                  <a:srgbClr val="C00000"/>
                </a:solidFill>
              </a:rPr>
              <a:t>te</a:t>
            </a:r>
            <a:r>
              <a:rPr dirty="0" sz="2800" spc="-655">
                <a:solidFill>
                  <a:srgbClr val="000000"/>
                </a:solidFill>
              </a:rPr>
              <a:t>en</a:t>
            </a:r>
            <a:r>
              <a:rPr dirty="0" baseline="20671" sz="6450" spc="-982">
                <a:solidFill>
                  <a:srgbClr val="C00000"/>
                </a:solidFill>
              </a:rPr>
              <a:t>m</a:t>
            </a:r>
            <a:r>
              <a:rPr dirty="0" sz="2800" spc="-655">
                <a:solidFill>
                  <a:srgbClr val="000000"/>
                </a:solidFill>
              </a:rPr>
              <a:t>zy</a:t>
            </a:r>
            <a:r>
              <a:rPr dirty="0" baseline="20671" sz="6450" spc="-982">
                <a:solidFill>
                  <a:srgbClr val="C00000"/>
                </a:solidFill>
              </a:rPr>
              <a:t>i</a:t>
            </a:r>
            <a:r>
              <a:rPr dirty="0" sz="2800" spc="-655">
                <a:solidFill>
                  <a:srgbClr val="000000"/>
                </a:solidFill>
              </a:rPr>
              <a:t>m</a:t>
            </a:r>
            <a:r>
              <a:rPr dirty="0" baseline="20671" sz="6450" spc="-982">
                <a:solidFill>
                  <a:srgbClr val="C00000"/>
                </a:solidFill>
              </a:rPr>
              <a:t>c</a:t>
            </a:r>
            <a:r>
              <a:rPr dirty="0" sz="2800" spc="-655">
                <a:solidFill>
                  <a:srgbClr val="000000"/>
                </a:solidFill>
              </a:rPr>
              <a:t>e</a:t>
            </a:r>
            <a:r>
              <a:rPr dirty="0" baseline="20671" sz="6450" spc="-982">
                <a:solidFill>
                  <a:srgbClr val="C00000"/>
                </a:solidFill>
              </a:rPr>
              <a:t>n</a:t>
            </a:r>
            <a:r>
              <a:rPr dirty="0" sz="2800" spc="-655">
                <a:solidFill>
                  <a:srgbClr val="000000"/>
                </a:solidFill>
              </a:rPr>
              <a:t>is</a:t>
            </a:r>
            <a:r>
              <a:rPr dirty="0" baseline="20671" sz="6450" spc="-982">
                <a:solidFill>
                  <a:srgbClr val="C00000"/>
                </a:solidFill>
              </a:rPr>
              <a:t>a</a:t>
            </a:r>
            <a:r>
              <a:rPr dirty="0" sz="2800" spc="-655">
                <a:solidFill>
                  <a:srgbClr val="000000"/>
                </a:solidFill>
              </a:rPr>
              <a:t>c</a:t>
            </a:r>
            <a:r>
              <a:rPr dirty="0" baseline="20671" sz="6450" spc="-982">
                <a:solidFill>
                  <a:srgbClr val="C00000"/>
                </a:solidFill>
              </a:rPr>
              <a:t>m</a:t>
            </a:r>
            <a:r>
              <a:rPr dirty="0" sz="2800" spc="-655">
                <a:solidFill>
                  <a:srgbClr val="000000"/>
                </a:solidFill>
              </a:rPr>
              <a:t>har</a:t>
            </a:r>
            <a:r>
              <a:rPr dirty="0" baseline="20671" sz="6450" spc="-982">
                <a:solidFill>
                  <a:srgbClr val="C00000"/>
                </a:solidFill>
              </a:rPr>
              <a:t>e</a:t>
            </a:r>
            <a:r>
              <a:rPr dirty="0" sz="2800" spc="-655">
                <a:solidFill>
                  <a:srgbClr val="000000"/>
                </a:solidFill>
              </a:rPr>
              <a:t>acterized	</a:t>
            </a:r>
            <a:r>
              <a:rPr dirty="0" sz="2800">
                <a:solidFill>
                  <a:srgbClr val="000000"/>
                </a:solidFill>
              </a:rPr>
              <a:t>by</a:t>
            </a:r>
            <a:r>
              <a:rPr dirty="0" sz="2800" spc="-30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a</a:t>
            </a:r>
            <a:r>
              <a:rPr dirty="0" sz="2800" spc="-3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code</a:t>
            </a:r>
            <a:r>
              <a:rPr dirty="0" sz="2800" spc="-2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no.called </a:t>
            </a:r>
            <a:r>
              <a:rPr dirty="0" sz="2800" spc="-765">
                <a:solidFill>
                  <a:srgbClr val="000000"/>
                </a:solidFill>
              </a:rPr>
              <a:t> </a:t>
            </a:r>
            <a:r>
              <a:rPr dirty="0" sz="2800" spc="-15">
                <a:solidFill>
                  <a:srgbClr val="000000"/>
                </a:solidFill>
              </a:rPr>
              <a:t>Enzyme</a:t>
            </a:r>
            <a:r>
              <a:rPr dirty="0" sz="2800" spc="55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Code</a:t>
            </a:r>
            <a:r>
              <a:rPr dirty="0" sz="2800" spc="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no.</a:t>
            </a:r>
            <a:r>
              <a:rPr dirty="0" sz="2800" spc="5">
                <a:solidFill>
                  <a:srgbClr val="000000"/>
                </a:solidFill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or</a:t>
            </a:r>
            <a:r>
              <a:rPr dirty="0" sz="2800" spc="25">
                <a:solidFill>
                  <a:srgbClr val="000000"/>
                </a:solidFill>
              </a:rPr>
              <a:t> </a:t>
            </a:r>
            <a:r>
              <a:rPr dirty="0" sz="2800" spc="-5" b="1">
                <a:solidFill>
                  <a:srgbClr val="0000FF"/>
                </a:solidFill>
                <a:latin typeface="Arial"/>
                <a:cs typeface="Arial"/>
              </a:rPr>
              <a:t>EC</a:t>
            </a:r>
            <a:r>
              <a:rPr dirty="0" sz="2800" spc="-10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00FF"/>
                </a:solidFill>
                <a:latin typeface="Arial"/>
                <a:cs typeface="Arial"/>
              </a:rPr>
              <a:t>number</a:t>
            </a:r>
            <a:r>
              <a:rPr dirty="0" sz="2800" spc="5" b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sz="2800" spc="-5">
                <a:solidFill>
                  <a:srgbClr val="000000"/>
                </a:solidFill>
              </a:rPr>
              <a:t>and</a:t>
            </a:r>
            <a:r>
              <a:rPr dirty="0" sz="2800" spc="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contain four</a:t>
            </a:r>
            <a:endParaRPr sz="2800">
              <a:latin typeface="Arial"/>
              <a:cs typeface="Arial"/>
            </a:endParaRPr>
          </a:p>
          <a:p>
            <a:pPr marL="254000">
              <a:lnSpc>
                <a:spcPct val="100000"/>
              </a:lnSpc>
              <a:spcBef>
                <a:spcPts val="459"/>
              </a:spcBef>
              <a:tabLst>
                <a:tab pos="2451735" algn="l"/>
              </a:tabLst>
            </a:pPr>
            <a:r>
              <a:rPr dirty="0" sz="2800">
                <a:solidFill>
                  <a:srgbClr val="000000"/>
                </a:solidFill>
              </a:rPr>
              <a:t>Figure</a:t>
            </a:r>
            <a:r>
              <a:rPr dirty="0" sz="2800" spc="10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(digit)	separated</a:t>
            </a:r>
            <a:r>
              <a:rPr dirty="0" sz="2800" spc="-1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by</a:t>
            </a:r>
            <a:r>
              <a:rPr dirty="0" sz="2800" spc="-2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a</a:t>
            </a:r>
            <a:r>
              <a:rPr dirty="0" sz="2800" spc="-15">
                <a:solidFill>
                  <a:srgbClr val="000000"/>
                </a:solidFill>
              </a:rPr>
              <a:t> </a:t>
            </a:r>
            <a:r>
              <a:rPr dirty="0" sz="2800">
                <a:solidFill>
                  <a:srgbClr val="000000"/>
                </a:solidFill>
              </a:rPr>
              <a:t>dot.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07340" y="2676258"/>
            <a:ext cx="8224520" cy="3478529"/>
          </a:xfrm>
          <a:prstGeom prst="rect">
            <a:avLst/>
          </a:prstGeom>
        </p:spPr>
        <p:txBody>
          <a:bodyPr wrap="square" lIns="0" tIns="70485" rIns="0" bIns="0" rtlCol="0" vert="horz">
            <a:spAutoFit/>
          </a:bodyPr>
          <a:lstStyle/>
          <a:p>
            <a:pPr algn="just" marL="111760">
              <a:lnSpc>
                <a:spcPct val="100000"/>
              </a:lnSpc>
              <a:spcBef>
                <a:spcPts val="555"/>
              </a:spcBef>
            </a:pPr>
            <a:r>
              <a:rPr dirty="0" sz="2800">
                <a:solidFill>
                  <a:srgbClr val="FF0000"/>
                </a:solidFill>
                <a:latin typeface="Arial"/>
                <a:cs typeface="Arial"/>
              </a:rPr>
              <a:t>e.g.</a:t>
            </a:r>
            <a:r>
              <a:rPr dirty="0" sz="2800" spc="-3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dirty="0" sz="2800" spc="-2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m.</a:t>
            </a:r>
            <a:r>
              <a:rPr dirty="0" sz="2800" spc="-1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n.</a:t>
            </a:r>
            <a:r>
              <a:rPr dirty="0" sz="28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o.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  <a:p>
            <a:pPr algn="just" marL="12700" marR="2898775">
              <a:lnSpc>
                <a:spcPts val="3820"/>
              </a:lnSpc>
              <a:spcBef>
                <a:spcPts val="204"/>
              </a:spcBef>
            </a:pPr>
            <a:r>
              <a:rPr dirty="0" sz="2800">
                <a:latin typeface="Arial"/>
                <a:cs typeface="Arial"/>
              </a:rPr>
              <a:t>First digit represents the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class</a:t>
            </a:r>
            <a:r>
              <a:rPr dirty="0" sz="2800">
                <a:latin typeface="Arial"/>
                <a:cs typeface="Arial"/>
              </a:rPr>
              <a:t>; 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Second</a:t>
            </a:r>
            <a:r>
              <a:rPr dirty="0" sz="280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digit</a:t>
            </a:r>
            <a:r>
              <a:rPr dirty="0" sz="2800" spc="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stands for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u="sng" sz="2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subclass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;</a:t>
            </a:r>
            <a:endParaRPr sz="2800">
              <a:latin typeface="Arial"/>
              <a:cs typeface="Arial"/>
            </a:endParaRPr>
          </a:p>
          <a:p>
            <a:pPr algn="just" marL="12700" marR="5080">
              <a:lnSpc>
                <a:spcPts val="3820"/>
              </a:lnSpc>
              <a:spcBef>
                <a:spcPts val="25"/>
              </a:spcBef>
            </a:pPr>
            <a:r>
              <a:rPr dirty="0" sz="2800" spc="-5">
                <a:latin typeface="Arial"/>
                <a:cs typeface="Arial"/>
              </a:rPr>
              <a:t>Third digit </a:t>
            </a:r>
            <a:r>
              <a:rPr dirty="0" sz="2800">
                <a:latin typeface="Arial"/>
                <a:cs typeface="Arial"/>
              </a:rPr>
              <a:t>stands for the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sub-sub class or subgroup</a:t>
            </a:r>
            <a:r>
              <a:rPr dirty="0" sz="2800">
                <a:latin typeface="Arial"/>
                <a:cs typeface="Arial"/>
              </a:rPr>
              <a:t>; </a:t>
            </a:r>
            <a:r>
              <a:rPr dirty="0" sz="2800" spc="-7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Fourth </a:t>
            </a:r>
            <a:r>
              <a:rPr dirty="0" sz="2800" spc="-5">
                <a:latin typeface="Arial"/>
                <a:cs typeface="Arial"/>
              </a:rPr>
              <a:t>digit </a:t>
            </a:r>
            <a:r>
              <a:rPr dirty="0" sz="2800">
                <a:latin typeface="Arial"/>
                <a:cs typeface="Arial"/>
              </a:rPr>
              <a:t>gives the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serial number of the particular </a:t>
            </a:r>
            <a:r>
              <a:rPr dirty="0" sz="2800" spc="-765">
                <a:latin typeface="Arial"/>
                <a:cs typeface="Arial"/>
              </a:rPr>
              <a:t> </a:t>
            </a:r>
            <a:r>
              <a:rPr dirty="0" u="sng" sz="2800" spc="-1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enzyme</a:t>
            </a:r>
            <a:r>
              <a:rPr dirty="0" u="sng" sz="2800" spc="5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 spc="-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the</a:t>
            </a:r>
            <a:r>
              <a:rPr dirty="0" u="sng" sz="2800" spc="5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sng" sz="28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list.</a:t>
            </a:r>
            <a:endParaRPr sz="2800">
              <a:latin typeface="Arial"/>
              <a:cs typeface="Arial"/>
            </a:endParaRPr>
          </a:p>
          <a:p>
            <a:pPr algn="just" marL="12700">
              <a:lnSpc>
                <a:spcPct val="100000"/>
              </a:lnSpc>
              <a:spcBef>
                <a:spcPts val="200"/>
              </a:spcBef>
            </a:pPr>
            <a:r>
              <a:rPr dirty="0" sz="2800">
                <a:solidFill>
                  <a:srgbClr val="0F0FD2"/>
                </a:solidFill>
                <a:latin typeface="Arial"/>
                <a:cs typeface="Arial"/>
              </a:rPr>
              <a:t>e.g.</a:t>
            </a:r>
            <a:r>
              <a:rPr dirty="0" sz="2800" spc="-15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F50"/>
                </a:solidFill>
                <a:latin typeface="Arial"/>
                <a:cs typeface="Arial"/>
              </a:rPr>
              <a:t>EC</a:t>
            </a:r>
            <a:r>
              <a:rPr dirty="0" sz="3200" spc="-3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3200" spc="-5" b="1">
                <a:solidFill>
                  <a:srgbClr val="00AF50"/>
                </a:solidFill>
                <a:latin typeface="Arial"/>
                <a:cs typeface="Arial"/>
              </a:rPr>
              <a:t>2.7.1.1</a:t>
            </a:r>
            <a:r>
              <a:rPr dirty="0" sz="3200" spc="-15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F50"/>
                </a:solidFill>
                <a:latin typeface="Arial"/>
                <a:cs typeface="Arial"/>
              </a:rPr>
              <a:t>for</a:t>
            </a:r>
            <a:r>
              <a:rPr dirty="0" sz="3200" spc="-2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3200" b="1">
                <a:solidFill>
                  <a:srgbClr val="00AF50"/>
                </a:solidFill>
                <a:latin typeface="Arial"/>
                <a:cs typeface="Arial"/>
              </a:rPr>
              <a:t>hexokinase</a:t>
            </a:r>
            <a:r>
              <a:rPr dirty="0" sz="2800">
                <a:solidFill>
                  <a:srgbClr val="0F0FD2"/>
                </a:solidFill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32334"/>
            <a:ext cx="502158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>
                <a:solidFill>
                  <a:srgbClr val="C00000"/>
                </a:solidFill>
              </a:rPr>
              <a:t>Systemic</a:t>
            </a:r>
            <a:r>
              <a:rPr dirty="0" sz="4000" spc="-90">
                <a:solidFill>
                  <a:srgbClr val="C00000"/>
                </a:solidFill>
              </a:rPr>
              <a:t> </a:t>
            </a:r>
            <a:r>
              <a:rPr dirty="0" sz="4000" spc="-5">
                <a:solidFill>
                  <a:srgbClr val="C00000"/>
                </a:solidFill>
              </a:rPr>
              <a:t>name………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51459" y="991234"/>
            <a:ext cx="7901940" cy="4246245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just" marL="12700" marR="5080" indent="27940">
              <a:lnSpc>
                <a:spcPct val="80000"/>
              </a:lnSpc>
              <a:spcBef>
                <a:spcPts val="865"/>
              </a:spcBef>
            </a:pPr>
            <a:r>
              <a:rPr dirty="0" sz="3200">
                <a:latin typeface="Arial"/>
                <a:cs typeface="Arial"/>
              </a:rPr>
              <a:t>According </a:t>
            </a:r>
            <a:r>
              <a:rPr dirty="0" sz="3200" spc="-5">
                <a:latin typeface="Arial"/>
                <a:cs typeface="Arial"/>
              </a:rPr>
              <a:t>to </a:t>
            </a:r>
            <a:r>
              <a:rPr dirty="0" sz="3200">
                <a:latin typeface="Arial"/>
                <a:cs typeface="Arial"/>
              </a:rPr>
              <a:t>the IUBMB system of </a:t>
            </a:r>
            <a:r>
              <a:rPr dirty="0" sz="3200" spc="-5">
                <a:latin typeface="Arial"/>
                <a:cs typeface="Arial"/>
              </a:rPr>
              <a:t>enzyme </a:t>
            </a:r>
            <a:r>
              <a:rPr dirty="0" sz="3200">
                <a:latin typeface="Arial"/>
                <a:cs typeface="Arial"/>
              </a:rPr>
              <a:t> nomenclature </a:t>
            </a:r>
            <a:r>
              <a:rPr dirty="0" sz="3200" spc="-5">
                <a:latin typeface="Arial"/>
                <a:cs typeface="Arial"/>
              </a:rPr>
              <a:t>enzymes </a:t>
            </a:r>
            <a:r>
              <a:rPr dirty="0" sz="3200">
                <a:latin typeface="Arial"/>
                <a:cs typeface="Arial"/>
              </a:rPr>
              <a:t>are grouped </a:t>
            </a:r>
            <a:r>
              <a:rPr dirty="0" sz="3200" spc="-5">
                <a:latin typeface="Arial"/>
                <a:cs typeface="Arial"/>
              </a:rPr>
              <a:t>into </a:t>
            </a:r>
            <a:r>
              <a:rPr dirty="0" sz="3200">
                <a:latin typeface="Arial"/>
                <a:cs typeface="Arial"/>
              </a:rPr>
              <a:t>6 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major</a:t>
            </a:r>
            <a:r>
              <a:rPr dirty="0" sz="3200">
                <a:latin typeface="Arial"/>
                <a:cs typeface="Arial"/>
              </a:rPr>
              <a:t> classes</a:t>
            </a:r>
            <a:endParaRPr sz="32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40"/>
              </a:spcBef>
              <a:tabLst>
                <a:tab pos="1308100" algn="l"/>
              </a:tabLst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dirty="0" sz="32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1	</a:t>
            </a:r>
            <a:r>
              <a:rPr dirty="0" sz="3200" spc="-15">
                <a:latin typeface="Arial"/>
                <a:cs typeface="Arial"/>
              </a:rPr>
              <a:t>OXIDOREDUCTASES</a:t>
            </a:r>
            <a:endParaRPr sz="32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45"/>
              </a:spcBef>
              <a:tabLst>
                <a:tab pos="1300480" algn="l"/>
              </a:tabLst>
            </a:pPr>
            <a:r>
              <a:rPr dirty="0" sz="3200" spc="-5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dirty="0" sz="32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Arial"/>
                <a:cs typeface="Arial"/>
              </a:rPr>
              <a:t>2	</a:t>
            </a:r>
            <a:r>
              <a:rPr dirty="0" sz="3200" spc="5">
                <a:latin typeface="Arial"/>
                <a:cs typeface="Arial"/>
              </a:rPr>
              <a:t>TRANSFERASES</a:t>
            </a:r>
            <a:endParaRPr sz="32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20"/>
              </a:spcBef>
              <a:tabLst>
                <a:tab pos="1308100" algn="l"/>
              </a:tabLst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EC 3	</a:t>
            </a:r>
            <a:r>
              <a:rPr dirty="0" sz="3200">
                <a:latin typeface="Arial"/>
                <a:cs typeface="Arial"/>
              </a:rPr>
              <a:t>HYDROLASES</a:t>
            </a:r>
            <a:endParaRPr sz="32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40"/>
              </a:spcBef>
              <a:tabLst>
                <a:tab pos="1308100" algn="l"/>
              </a:tabLst>
            </a:pPr>
            <a:r>
              <a:rPr dirty="0" sz="3200" spc="-5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dirty="0" sz="32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Arial"/>
                <a:cs typeface="Arial"/>
              </a:rPr>
              <a:t>4	</a:t>
            </a:r>
            <a:r>
              <a:rPr dirty="0" sz="3200" spc="-80">
                <a:latin typeface="Arial"/>
                <a:cs typeface="Arial"/>
              </a:rPr>
              <a:t>LYASES</a:t>
            </a:r>
            <a:endParaRPr sz="32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25"/>
              </a:spcBef>
              <a:tabLst>
                <a:tab pos="1308100" algn="l"/>
              </a:tabLst>
            </a:pPr>
            <a:r>
              <a:rPr dirty="0" sz="3200" spc="-5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dirty="0" sz="320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200" spc="-5">
                <a:solidFill>
                  <a:srgbClr val="FF0000"/>
                </a:solidFill>
                <a:latin typeface="Arial"/>
                <a:cs typeface="Arial"/>
              </a:rPr>
              <a:t>5	</a:t>
            </a:r>
            <a:r>
              <a:rPr dirty="0" sz="3200">
                <a:latin typeface="Arial"/>
                <a:cs typeface="Arial"/>
              </a:rPr>
              <a:t>ISOMERASES</a:t>
            </a:r>
            <a:endParaRPr sz="3200">
              <a:latin typeface="Arial"/>
              <a:cs typeface="Arial"/>
            </a:endParaRPr>
          </a:p>
          <a:p>
            <a:pPr marL="65405">
              <a:lnSpc>
                <a:spcPct val="100000"/>
              </a:lnSpc>
              <a:spcBef>
                <a:spcPts val="40"/>
              </a:spcBef>
              <a:tabLst>
                <a:tab pos="1308100" algn="l"/>
              </a:tabLst>
            </a:pPr>
            <a:r>
              <a:rPr dirty="0" sz="3200">
                <a:solidFill>
                  <a:srgbClr val="FF0000"/>
                </a:solidFill>
                <a:latin typeface="Arial"/>
                <a:cs typeface="Arial"/>
              </a:rPr>
              <a:t>EC 6	</a:t>
            </a:r>
            <a:r>
              <a:rPr dirty="0" sz="3200" spc="-5">
                <a:latin typeface="Arial"/>
                <a:cs typeface="Arial"/>
              </a:rPr>
              <a:t>LIGASES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608002"/>
            <a:ext cx="28003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5420" indent="-1727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85420" algn="l"/>
              </a:tabLst>
            </a:pPr>
            <a:r>
              <a:rPr dirty="0" sz="2100">
                <a:latin typeface="Calibri"/>
                <a:cs typeface="Calibri"/>
              </a:rPr>
              <a:t>-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5602" cy="68449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00722"/>
            <a:ext cx="74066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60" b="0">
                <a:solidFill>
                  <a:srgbClr val="C00000"/>
                </a:solidFill>
                <a:latin typeface="Calibri Light"/>
                <a:cs typeface="Calibri Light"/>
              </a:rPr>
              <a:t>Factors</a:t>
            </a:r>
            <a:r>
              <a:rPr dirty="0" sz="4400" spc="-13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spc="-50" b="0">
                <a:solidFill>
                  <a:srgbClr val="C00000"/>
                </a:solidFill>
                <a:latin typeface="Calibri Light"/>
                <a:cs typeface="Calibri Light"/>
              </a:rPr>
              <a:t>affecting</a:t>
            </a:r>
            <a:r>
              <a:rPr dirty="0" sz="4400" spc="-12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spc="-30" b="0">
                <a:solidFill>
                  <a:srgbClr val="C00000"/>
                </a:solidFill>
                <a:latin typeface="Calibri Light"/>
                <a:cs typeface="Calibri Light"/>
              </a:rPr>
              <a:t>reaction</a:t>
            </a:r>
            <a:r>
              <a:rPr dirty="0" sz="4400" spc="-15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4400" spc="-25" b="0">
                <a:solidFill>
                  <a:srgbClr val="C00000"/>
                </a:solidFill>
                <a:latin typeface="Calibri Light"/>
                <a:cs typeface="Calibri Light"/>
              </a:rPr>
              <a:t>velocity</a:t>
            </a:r>
            <a:endParaRPr sz="44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66605"/>
            <a:ext cx="5889625" cy="435356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dirty="0" sz="3200" spc="-35">
                <a:latin typeface="Arial"/>
                <a:cs typeface="Arial"/>
              </a:rPr>
              <a:t>Temperature</a:t>
            </a:r>
            <a:endParaRPr sz="3200">
              <a:latin typeface="Arial"/>
              <a:cs typeface="Arial"/>
            </a:endParaRPr>
          </a:p>
          <a:p>
            <a:pPr marL="12700" marR="5080">
              <a:lnSpc>
                <a:spcPct val="111000"/>
              </a:lnSpc>
            </a:pPr>
            <a:r>
              <a:rPr dirty="0" sz="3200">
                <a:latin typeface="Arial"/>
                <a:cs typeface="Arial"/>
              </a:rPr>
              <a:t>Hydrogen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ion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concentration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(pH) </a:t>
            </a:r>
            <a:r>
              <a:rPr dirty="0" sz="3200" spc="-87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Substrate</a:t>
            </a:r>
            <a:r>
              <a:rPr dirty="0" sz="3200" spc="9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concentration </a:t>
            </a:r>
            <a:r>
              <a:rPr dirty="0" sz="3200">
                <a:latin typeface="Arial"/>
                <a:cs typeface="Arial"/>
              </a:rPr>
              <a:t> Enzyme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concentration</a:t>
            </a:r>
            <a:endParaRPr sz="3200">
              <a:latin typeface="Arial"/>
              <a:cs typeface="Arial"/>
            </a:endParaRPr>
          </a:p>
          <a:p>
            <a:pPr marL="12700" marR="516890">
              <a:lnSpc>
                <a:spcPct val="110700"/>
              </a:lnSpc>
              <a:spcBef>
                <a:spcPts val="10"/>
              </a:spcBef>
            </a:pPr>
            <a:r>
              <a:rPr dirty="0" sz="3200" spc="-5">
                <a:latin typeface="Arial"/>
                <a:cs typeface="Arial"/>
              </a:rPr>
              <a:t>Products of the reaction </a:t>
            </a:r>
            <a:r>
              <a:rPr dirty="0" sz="3200">
                <a:latin typeface="Arial"/>
                <a:cs typeface="Arial"/>
              </a:rPr>
              <a:t> Presence</a:t>
            </a:r>
            <a:r>
              <a:rPr dirty="0" sz="3200" spc="-8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activator/inhibitor </a:t>
            </a:r>
            <a:r>
              <a:rPr dirty="0" sz="3200" spc="-8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Allosteric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5">
                <a:latin typeface="Arial"/>
                <a:cs typeface="Arial"/>
              </a:rPr>
              <a:t>effects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3200" spc="-30">
                <a:latin typeface="Arial"/>
                <a:cs typeface="Arial"/>
              </a:rPr>
              <a:t>Time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5810" y="491109"/>
            <a:ext cx="4459605" cy="5435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400" b="1">
                <a:solidFill>
                  <a:srgbClr val="C00000"/>
                </a:solidFill>
                <a:latin typeface="Arial"/>
                <a:cs typeface="Arial"/>
              </a:rPr>
              <a:t>Effect</a:t>
            </a:r>
            <a:r>
              <a:rPr dirty="0" sz="34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400" b="1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34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400" spc="-25" b="1">
                <a:solidFill>
                  <a:srgbClr val="C00000"/>
                </a:solidFill>
                <a:latin typeface="Arial"/>
                <a:cs typeface="Arial"/>
              </a:rPr>
              <a:t>Temperature</a:t>
            </a:r>
            <a:endParaRPr sz="3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12996" y="1525017"/>
            <a:ext cx="4724906" cy="443280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883025" y="6146800"/>
            <a:ext cx="210756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latin typeface="Constantia"/>
                <a:cs typeface="Constantia"/>
              </a:rPr>
              <a:t>Temperature(</a:t>
            </a:r>
            <a:r>
              <a:rPr dirty="0" baseline="24305" sz="2400" spc="-30" b="1">
                <a:latin typeface="Constantia"/>
                <a:cs typeface="Constantia"/>
              </a:rPr>
              <a:t>o</a:t>
            </a:r>
            <a:r>
              <a:rPr dirty="0" sz="2000" spc="-20" b="1">
                <a:latin typeface="Constantia"/>
                <a:cs typeface="Constantia"/>
              </a:rPr>
              <a:t>C)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2512" y="3249612"/>
            <a:ext cx="1095375" cy="9410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35" b="1">
                <a:latin typeface="Constantia"/>
                <a:cs typeface="Constantia"/>
              </a:rPr>
              <a:t>R</a:t>
            </a:r>
            <a:r>
              <a:rPr dirty="0" sz="2000" b="1">
                <a:latin typeface="Constantia"/>
                <a:cs typeface="Constantia"/>
              </a:rPr>
              <a:t>e</a:t>
            </a:r>
            <a:r>
              <a:rPr dirty="0" sz="2000" spc="5" b="1">
                <a:latin typeface="Constantia"/>
                <a:cs typeface="Constantia"/>
              </a:rPr>
              <a:t>a</a:t>
            </a:r>
            <a:r>
              <a:rPr dirty="0" sz="2000" spc="-15" b="1">
                <a:latin typeface="Constantia"/>
                <a:cs typeface="Constantia"/>
              </a:rPr>
              <a:t>c</a:t>
            </a:r>
            <a:r>
              <a:rPr dirty="0" sz="2000" b="1">
                <a:latin typeface="Constantia"/>
                <a:cs typeface="Constantia"/>
              </a:rPr>
              <a:t>tion  </a:t>
            </a:r>
            <a:r>
              <a:rPr dirty="0" sz="2000" spc="-20" b="1">
                <a:latin typeface="Constantia"/>
                <a:cs typeface="Constantia"/>
              </a:rPr>
              <a:t>Velocity 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(v0)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0500" y="169333"/>
            <a:ext cx="8648700" cy="65475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14683" y="459390"/>
            <a:ext cx="5229316" cy="391219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5487" y="216916"/>
            <a:ext cx="3646373" cy="391593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8429" y="465391"/>
            <a:ext cx="2879725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Effect</a:t>
            </a:r>
            <a:r>
              <a:rPr dirty="0" sz="4000" spc="-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40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pH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" y="1451355"/>
            <a:ext cx="6657846" cy="439470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20700" y="2959100"/>
            <a:ext cx="1549400" cy="17018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algn="ctr" marL="277495" marR="193675">
              <a:lnSpc>
                <a:spcPct val="100000"/>
              </a:lnSpc>
            </a:pPr>
            <a:r>
              <a:rPr dirty="0" sz="2000" spc="-35" b="1">
                <a:latin typeface="Constantia"/>
                <a:cs typeface="Constantia"/>
              </a:rPr>
              <a:t>R</a:t>
            </a:r>
            <a:r>
              <a:rPr dirty="0" sz="2000" b="1">
                <a:latin typeface="Constantia"/>
                <a:cs typeface="Constantia"/>
              </a:rPr>
              <a:t>e</a:t>
            </a:r>
            <a:r>
              <a:rPr dirty="0" sz="2000" spc="5" b="1">
                <a:latin typeface="Constantia"/>
                <a:cs typeface="Constantia"/>
              </a:rPr>
              <a:t>a</a:t>
            </a:r>
            <a:r>
              <a:rPr dirty="0" sz="2000" spc="-15" b="1">
                <a:latin typeface="Constantia"/>
                <a:cs typeface="Constantia"/>
              </a:rPr>
              <a:t>c</a:t>
            </a:r>
            <a:r>
              <a:rPr dirty="0" sz="2000" b="1">
                <a:latin typeface="Constantia"/>
                <a:cs typeface="Constantia"/>
              </a:rPr>
              <a:t>tion  </a:t>
            </a:r>
            <a:r>
              <a:rPr dirty="0" sz="2000" spc="-20" b="1">
                <a:latin typeface="Constantia"/>
                <a:cs typeface="Constantia"/>
              </a:rPr>
              <a:t>Velocity 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(v0)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654300" y="5778500"/>
            <a:ext cx="3454400" cy="482600"/>
            <a:chOff x="2654300" y="5778500"/>
            <a:chExt cx="3454400" cy="482600"/>
          </a:xfrm>
        </p:grpSpPr>
        <p:sp>
          <p:nvSpPr>
            <p:cNvPr id="6" name="object 6"/>
            <p:cNvSpPr/>
            <p:nvPr/>
          </p:nvSpPr>
          <p:spPr>
            <a:xfrm>
              <a:off x="2667000" y="5791200"/>
              <a:ext cx="3429000" cy="457200"/>
            </a:xfrm>
            <a:custGeom>
              <a:avLst/>
              <a:gdLst/>
              <a:ahLst/>
              <a:cxnLst/>
              <a:rect l="l" t="t" r="r" b="b"/>
              <a:pathLst>
                <a:path w="3429000" h="457200">
                  <a:moveTo>
                    <a:pt x="3429000" y="0"/>
                  </a:moveTo>
                  <a:lnTo>
                    <a:pt x="0" y="0"/>
                  </a:lnTo>
                  <a:lnTo>
                    <a:pt x="0" y="457200"/>
                  </a:lnTo>
                  <a:lnTo>
                    <a:pt x="3429000" y="457200"/>
                  </a:lnTo>
                  <a:lnTo>
                    <a:pt x="3429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67000" y="5791200"/>
              <a:ext cx="3429000" cy="457200"/>
            </a:xfrm>
            <a:custGeom>
              <a:avLst/>
              <a:gdLst/>
              <a:ahLst/>
              <a:cxnLst/>
              <a:rect l="l" t="t" r="r" b="b"/>
              <a:pathLst>
                <a:path w="3429000" h="457200">
                  <a:moveTo>
                    <a:pt x="0" y="457200"/>
                  </a:moveTo>
                  <a:lnTo>
                    <a:pt x="3429000" y="457200"/>
                  </a:lnTo>
                  <a:lnTo>
                    <a:pt x="3429000" y="0"/>
                  </a:lnTo>
                  <a:lnTo>
                    <a:pt x="0" y="0"/>
                  </a:lnTo>
                  <a:lnTo>
                    <a:pt x="0" y="4572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4187825" y="5841365"/>
            <a:ext cx="39052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 b="1">
                <a:latin typeface="Constantia"/>
                <a:cs typeface="Constantia"/>
              </a:rPr>
              <a:t>pH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54300" y="2654300"/>
            <a:ext cx="1397000" cy="6350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51130" rIns="0" bIns="0" rtlCol="0" vert="horz">
            <a:spAutoFit/>
          </a:bodyPr>
          <a:lstStyle/>
          <a:p>
            <a:pPr marL="293370">
              <a:lnSpc>
                <a:spcPct val="100000"/>
              </a:lnSpc>
              <a:spcBef>
                <a:spcPts val="1190"/>
              </a:spcBef>
            </a:pPr>
            <a:r>
              <a:rPr dirty="0" sz="2000" spc="-10" b="1">
                <a:latin typeface="Constantia"/>
                <a:cs typeface="Constantia"/>
              </a:rPr>
              <a:t>Pepsin</a:t>
            </a:r>
            <a:endParaRPr sz="2000">
              <a:latin typeface="Constantia"/>
              <a:cs typeface="Constanti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397500" y="2197100"/>
            <a:ext cx="1397000" cy="635000"/>
            <a:chOff x="5397500" y="2197100"/>
            <a:chExt cx="1397000" cy="635000"/>
          </a:xfrm>
        </p:grpSpPr>
        <p:sp>
          <p:nvSpPr>
            <p:cNvPr id="11" name="object 11"/>
            <p:cNvSpPr/>
            <p:nvPr/>
          </p:nvSpPr>
          <p:spPr>
            <a:xfrm>
              <a:off x="5410200" y="220980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1371600" y="0"/>
                  </a:moveTo>
                  <a:lnTo>
                    <a:pt x="0" y="0"/>
                  </a:lnTo>
                  <a:lnTo>
                    <a:pt x="0" y="609600"/>
                  </a:lnTo>
                  <a:lnTo>
                    <a:pt x="1371600" y="6096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410200" y="2209800"/>
              <a:ext cx="1371600" cy="609600"/>
            </a:xfrm>
            <a:custGeom>
              <a:avLst/>
              <a:gdLst/>
              <a:ahLst/>
              <a:cxnLst/>
              <a:rect l="l" t="t" r="r" b="b"/>
              <a:pathLst>
                <a:path w="1371600" h="609600">
                  <a:moveTo>
                    <a:pt x="0" y="609600"/>
                  </a:moveTo>
                  <a:lnTo>
                    <a:pt x="1371600" y="6096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60960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/>
          <p:nvPr/>
        </p:nvSpPr>
        <p:spPr>
          <a:xfrm>
            <a:off x="5633339" y="2335148"/>
            <a:ext cx="9302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latin typeface="Constantia"/>
                <a:cs typeface="Constantia"/>
              </a:rPr>
              <a:t>Trypsin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048000" y="2895600"/>
            <a:ext cx="3048000" cy="2133600"/>
          </a:xfrm>
          <a:custGeom>
            <a:avLst/>
            <a:gdLst/>
            <a:ahLst/>
            <a:cxnLst/>
            <a:rect l="l" t="t" r="r" b="b"/>
            <a:pathLst>
              <a:path w="3048000" h="2133600">
                <a:moveTo>
                  <a:pt x="0" y="457200"/>
                </a:moveTo>
                <a:lnTo>
                  <a:pt x="0" y="2133600"/>
                </a:lnTo>
              </a:path>
              <a:path w="3048000" h="2133600">
                <a:moveTo>
                  <a:pt x="3048000" y="0"/>
                </a:moveTo>
                <a:lnTo>
                  <a:pt x="3048000" y="2133600"/>
                </a:lnTo>
              </a:path>
            </a:pathLst>
          </a:custGeom>
          <a:ln w="10160">
            <a:solidFill>
              <a:srgbClr val="055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806700" y="5321300"/>
            <a:ext cx="406400" cy="3302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 marL="125730">
              <a:lnSpc>
                <a:spcPts val="2400"/>
              </a:lnSpc>
            </a:pPr>
            <a:r>
              <a:rPr dirty="0" sz="2000" b="1">
                <a:latin typeface="Constantia"/>
                <a:cs typeface="Constantia"/>
              </a:rPr>
              <a:t>q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54700" y="5245100"/>
            <a:ext cx="406400" cy="4064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3746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295"/>
              </a:spcBef>
            </a:pPr>
            <a:r>
              <a:rPr dirty="0" sz="2000" b="1">
                <a:latin typeface="Constantia"/>
                <a:cs typeface="Constantia"/>
              </a:rPr>
              <a:t>r</a:t>
            </a:r>
            <a:endParaRPr sz="20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39"/>
            <a:ext cx="9144000" cy="684275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64" y="675005"/>
            <a:ext cx="222250" cy="2222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1459" y="510603"/>
            <a:ext cx="7903209" cy="1306195"/>
          </a:xfrm>
          <a:prstGeom prst="rect"/>
        </p:spPr>
        <p:txBody>
          <a:bodyPr wrap="square" lIns="0" tIns="64769" rIns="0" bIns="0" rtlCol="0" vert="horz">
            <a:spAutoFit/>
          </a:bodyPr>
          <a:lstStyle/>
          <a:p>
            <a:pPr algn="just" marL="12700" marR="5080" indent="93980">
              <a:lnSpc>
                <a:spcPts val="3240"/>
              </a:lnSpc>
              <a:spcBef>
                <a:spcPts val="509"/>
              </a:spcBef>
            </a:pPr>
            <a:r>
              <a:rPr dirty="0" sz="3000" spc="-5">
                <a:solidFill>
                  <a:srgbClr val="000000"/>
                </a:solidFill>
              </a:rPr>
              <a:t>Rate</a:t>
            </a:r>
            <a:r>
              <a:rPr dirty="0" sz="3000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of</a:t>
            </a:r>
            <a:r>
              <a:rPr dirty="0" sz="3000">
                <a:solidFill>
                  <a:srgbClr val="000000"/>
                </a:solidFill>
              </a:rPr>
              <a:t> the</a:t>
            </a:r>
            <a:r>
              <a:rPr dirty="0" sz="3000" spc="5">
                <a:solidFill>
                  <a:srgbClr val="000000"/>
                </a:solidFill>
              </a:rPr>
              <a:t> </a:t>
            </a:r>
            <a:r>
              <a:rPr dirty="0" sz="3000">
                <a:solidFill>
                  <a:srgbClr val="000000"/>
                </a:solidFill>
              </a:rPr>
              <a:t>reaction</a:t>
            </a:r>
            <a:r>
              <a:rPr dirty="0" sz="3000" spc="5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or</a:t>
            </a:r>
            <a:r>
              <a:rPr dirty="0" sz="3000">
                <a:solidFill>
                  <a:srgbClr val="000000"/>
                </a:solidFill>
              </a:rPr>
              <a:t> velocity</a:t>
            </a:r>
            <a:r>
              <a:rPr dirty="0" sz="3000" spc="5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is</a:t>
            </a:r>
            <a:r>
              <a:rPr dirty="0" sz="3000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directly </a:t>
            </a:r>
            <a:r>
              <a:rPr dirty="0" sz="3000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propostional</a:t>
            </a:r>
            <a:r>
              <a:rPr dirty="0" sz="3000">
                <a:solidFill>
                  <a:srgbClr val="000000"/>
                </a:solidFill>
              </a:rPr>
              <a:t> </a:t>
            </a:r>
            <a:r>
              <a:rPr dirty="0" sz="3000" spc="10">
                <a:solidFill>
                  <a:srgbClr val="000000"/>
                </a:solidFill>
              </a:rPr>
              <a:t>to</a:t>
            </a:r>
            <a:r>
              <a:rPr dirty="0" sz="3000" spc="15">
                <a:solidFill>
                  <a:srgbClr val="000000"/>
                </a:solidFill>
              </a:rPr>
              <a:t> </a:t>
            </a:r>
            <a:r>
              <a:rPr dirty="0" sz="3000">
                <a:solidFill>
                  <a:srgbClr val="000000"/>
                </a:solidFill>
              </a:rPr>
              <a:t>the</a:t>
            </a:r>
            <a:r>
              <a:rPr dirty="0" sz="3000" spc="5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Enzyme</a:t>
            </a:r>
            <a:r>
              <a:rPr dirty="0" sz="3000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Concentration </a:t>
            </a:r>
            <a:r>
              <a:rPr dirty="0" sz="3000">
                <a:solidFill>
                  <a:srgbClr val="000000"/>
                </a:solidFill>
              </a:rPr>
              <a:t> </a:t>
            </a:r>
            <a:r>
              <a:rPr dirty="0" sz="3000" spc="-25">
                <a:solidFill>
                  <a:srgbClr val="000000"/>
                </a:solidFill>
              </a:rPr>
              <a:t>when</a:t>
            </a:r>
            <a:r>
              <a:rPr dirty="0" sz="3000" spc="50">
                <a:solidFill>
                  <a:srgbClr val="000000"/>
                </a:solidFill>
              </a:rPr>
              <a:t> </a:t>
            </a:r>
            <a:r>
              <a:rPr dirty="0" sz="3000" spc="-10">
                <a:solidFill>
                  <a:srgbClr val="000000"/>
                </a:solidFill>
              </a:rPr>
              <a:t>sufficient</a:t>
            </a:r>
            <a:r>
              <a:rPr dirty="0" sz="3000" spc="35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substrate</a:t>
            </a:r>
            <a:r>
              <a:rPr dirty="0" sz="3000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is</a:t>
            </a:r>
            <a:r>
              <a:rPr dirty="0" sz="3000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present.</a:t>
            </a:r>
            <a:endParaRPr sz="3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64" y="5089525"/>
            <a:ext cx="222250" cy="2222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1459" y="4926647"/>
            <a:ext cx="7898765" cy="894715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marL="12700" marR="5080" indent="93980">
              <a:lnSpc>
                <a:spcPts val="3240"/>
              </a:lnSpc>
              <a:spcBef>
                <a:spcPts val="509"/>
              </a:spcBef>
            </a:pPr>
            <a:r>
              <a:rPr dirty="0" sz="3000" spc="-5">
                <a:latin typeface="Arial"/>
                <a:cs typeface="Arial"/>
              </a:rPr>
              <a:t>Accumulation</a:t>
            </a:r>
            <a:r>
              <a:rPr dirty="0" sz="3000" spc="2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of</a:t>
            </a:r>
            <a:r>
              <a:rPr dirty="0" sz="3000" spc="22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Product</a:t>
            </a:r>
            <a:r>
              <a:rPr dirty="0" sz="3000" spc="229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in</a:t>
            </a:r>
            <a:r>
              <a:rPr dirty="0" sz="3000" spc="21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a</a:t>
            </a:r>
            <a:r>
              <a:rPr dirty="0" sz="3000" spc="21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reaction</a:t>
            </a:r>
            <a:r>
              <a:rPr dirty="0" sz="3000" spc="21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causes </a:t>
            </a:r>
            <a:r>
              <a:rPr dirty="0" sz="3000" spc="-819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inhibition</a:t>
            </a:r>
            <a:r>
              <a:rPr dirty="0" sz="3000" spc="1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of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enzyme</a:t>
            </a:r>
            <a:r>
              <a:rPr dirty="0" sz="3000" spc="40">
                <a:latin typeface="Arial"/>
                <a:cs typeface="Arial"/>
              </a:rPr>
              <a:t> </a:t>
            </a:r>
            <a:r>
              <a:rPr dirty="0" sz="3000" spc="-30">
                <a:latin typeface="Arial"/>
                <a:cs typeface="Arial"/>
              </a:rPr>
              <a:t>activity.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4216" y="2213357"/>
            <a:ext cx="3810506" cy="274370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834" y="1025778"/>
            <a:ext cx="732282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" b="1">
                <a:solidFill>
                  <a:srgbClr val="C00000"/>
                </a:solidFill>
                <a:latin typeface="Arial"/>
                <a:cs typeface="Arial"/>
              </a:rPr>
              <a:t>Effect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36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Substrate</a:t>
            </a:r>
            <a:r>
              <a:rPr dirty="0" sz="3600" spc="-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Concentration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6" y="1829816"/>
            <a:ext cx="7017384" cy="4459605"/>
            <a:chOff x="6096" y="1829816"/>
            <a:chExt cx="7017384" cy="44596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6" y="1829816"/>
              <a:ext cx="5029706" cy="41153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828800" y="5867400"/>
              <a:ext cx="5181600" cy="408940"/>
            </a:xfrm>
            <a:custGeom>
              <a:avLst/>
              <a:gdLst/>
              <a:ahLst/>
              <a:cxnLst/>
              <a:rect l="l" t="t" r="r" b="b"/>
              <a:pathLst>
                <a:path w="5181600" h="408939">
                  <a:moveTo>
                    <a:pt x="5181600" y="0"/>
                  </a:moveTo>
                  <a:lnTo>
                    <a:pt x="0" y="0"/>
                  </a:lnTo>
                  <a:lnTo>
                    <a:pt x="0" y="408940"/>
                  </a:lnTo>
                  <a:lnTo>
                    <a:pt x="5181600" y="408940"/>
                  </a:lnTo>
                  <a:lnTo>
                    <a:pt x="51816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828800" y="5867400"/>
              <a:ext cx="5181600" cy="408940"/>
            </a:xfrm>
            <a:custGeom>
              <a:avLst/>
              <a:gdLst/>
              <a:ahLst/>
              <a:cxnLst/>
              <a:rect l="l" t="t" r="r" b="b"/>
              <a:pathLst>
                <a:path w="5181600" h="408939">
                  <a:moveTo>
                    <a:pt x="0" y="408940"/>
                  </a:moveTo>
                  <a:lnTo>
                    <a:pt x="5181600" y="408940"/>
                  </a:lnTo>
                  <a:lnTo>
                    <a:pt x="5181600" y="0"/>
                  </a:lnTo>
                  <a:lnTo>
                    <a:pt x="0" y="0"/>
                  </a:lnTo>
                  <a:lnTo>
                    <a:pt x="0" y="408940"/>
                  </a:lnTo>
                  <a:close/>
                </a:path>
              </a:pathLst>
            </a:custGeom>
            <a:ln w="254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010410" y="6197917"/>
            <a:ext cx="481901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onstantia"/>
                <a:cs typeface="Constantia"/>
              </a:rPr>
              <a:t>Substrate</a:t>
            </a:r>
            <a:r>
              <a:rPr dirty="0" sz="2000" spc="-9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Concentration/arbitrary</a:t>
            </a:r>
            <a:r>
              <a:rPr dirty="0" sz="2000" spc="-9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Units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100" y="3035300"/>
            <a:ext cx="1320800" cy="20828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algn="ctr" marL="125095" marR="117475">
              <a:lnSpc>
                <a:spcPct val="100000"/>
              </a:lnSpc>
            </a:pPr>
            <a:r>
              <a:rPr dirty="0" sz="2000" spc="-35" b="1">
                <a:latin typeface="Constantia"/>
                <a:cs typeface="Constantia"/>
              </a:rPr>
              <a:t>R</a:t>
            </a:r>
            <a:r>
              <a:rPr dirty="0" sz="2000" b="1">
                <a:latin typeface="Constantia"/>
                <a:cs typeface="Constantia"/>
              </a:rPr>
              <a:t>e</a:t>
            </a:r>
            <a:r>
              <a:rPr dirty="0" sz="2000" spc="5" b="1">
                <a:latin typeface="Constantia"/>
                <a:cs typeface="Constantia"/>
              </a:rPr>
              <a:t>a</a:t>
            </a:r>
            <a:r>
              <a:rPr dirty="0" sz="2000" spc="-15" b="1">
                <a:latin typeface="Constantia"/>
                <a:cs typeface="Constantia"/>
              </a:rPr>
              <a:t>c</a:t>
            </a:r>
            <a:r>
              <a:rPr dirty="0" sz="2000" b="1">
                <a:latin typeface="Constantia"/>
                <a:cs typeface="Constantia"/>
              </a:rPr>
              <a:t>tion  </a:t>
            </a:r>
            <a:r>
              <a:rPr dirty="0" sz="2000" spc="-20" b="1">
                <a:latin typeface="Constantia"/>
                <a:cs typeface="Constantia"/>
              </a:rPr>
              <a:t>Velocity 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(v0)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0" y="2895600"/>
            <a:ext cx="0" cy="2286000"/>
          </a:xfrm>
          <a:custGeom>
            <a:avLst/>
            <a:gdLst/>
            <a:ahLst/>
            <a:cxnLst/>
            <a:rect l="l" t="t" r="r" b="b"/>
            <a:pathLst>
              <a:path w="0" h="2286000">
                <a:moveTo>
                  <a:pt x="0" y="0"/>
                </a:moveTo>
                <a:lnTo>
                  <a:pt x="0" y="2286000"/>
                </a:lnTo>
              </a:path>
            </a:pathLst>
          </a:custGeom>
          <a:ln w="10160">
            <a:solidFill>
              <a:srgbClr val="055092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3150" y="0"/>
            <a:ext cx="8700849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8350" y="709231"/>
            <a:ext cx="415544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>
                <a:solidFill>
                  <a:srgbClr val="C00000"/>
                </a:solidFill>
              </a:rPr>
              <a:t>Enzyme</a:t>
            </a:r>
            <a:r>
              <a:rPr dirty="0" sz="4400" spc="-45">
                <a:solidFill>
                  <a:srgbClr val="C00000"/>
                </a:solidFill>
              </a:rPr>
              <a:t> </a:t>
            </a:r>
            <a:r>
              <a:rPr dirty="0" sz="4400" spc="-5">
                <a:solidFill>
                  <a:srgbClr val="C00000"/>
                </a:solidFill>
              </a:rPr>
              <a:t>Kinetics</a:t>
            </a:r>
            <a:endParaRPr sz="4400"/>
          </a:p>
        </p:txBody>
      </p:sp>
      <p:sp>
        <p:nvSpPr>
          <p:cNvPr id="3" name="object 3"/>
          <p:cNvSpPr txBox="1"/>
          <p:nvPr/>
        </p:nvSpPr>
        <p:spPr>
          <a:xfrm>
            <a:off x="363220" y="1877948"/>
            <a:ext cx="457581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94460" algn="l"/>
                <a:tab pos="2075180" algn="l"/>
                <a:tab pos="3863975" algn="l"/>
              </a:tabLst>
            </a:pPr>
            <a:r>
              <a:rPr dirty="0" sz="3200" spc="-5">
                <a:latin typeface="Arial"/>
                <a:cs typeface="Arial"/>
              </a:rPr>
              <a:t>Study	of	reac</a:t>
            </a:r>
            <a:r>
              <a:rPr dirty="0" sz="3200" spc="-15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i</a:t>
            </a:r>
            <a:r>
              <a:rPr dirty="0" sz="3200" spc="-5">
                <a:latin typeface="Arial"/>
                <a:cs typeface="Arial"/>
              </a:rPr>
              <a:t>on</a:t>
            </a:r>
            <a:r>
              <a:rPr dirty="0" sz="3200">
                <a:latin typeface="Arial"/>
                <a:cs typeface="Arial"/>
              </a:rPr>
              <a:t>	ra</a:t>
            </a:r>
            <a:r>
              <a:rPr dirty="0" sz="3200" spc="-20">
                <a:latin typeface="Arial"/>
                <a:cs typeface="Arial"/>
              </a:rPr>
              <a:t>t</a:t>
            </a:r>
            <a:r>
              <a:rPr dirty="0" sz="3200" spc="-5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23" y="2050626"/>
            <a:ext cx="232833" cy="2370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193284" y="1877948"/>
            <a:ext cx="2963545" cy="139255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algn="just" marL="12700" marR="5080" indent="60960">
              <a:lnSpc>
                <a:spcPts val="3460"/>
              </a:lnSpc>
              <a:spcBef>
                <a:spcPts val="530"/>
              </a:spcBef>
            </a:pPr>
            <a:r>
              <a:rPr dirty="0" sz="3200" spc="-5">
                <a:latin typeface="Arial"/>
                <a:cs typeface="Arial"/>
              </a:rPr>
              <a:t>and</a:t>
            </a:r>
            <a:r>
              <a:rPr dirty="0" sz="3200" spc="88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how</a:t>
            </a:r>
            <a:r>
              <a:rPr dirty="0" sz="3200" spc="88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they </a:t>
            </a:r>
            <a:r>
              <a:rPr dirty="0" sz="3200" spc="-87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to</a:t>
            </a:r>
            <a:r>
              <a:rPr dirty="0" sz="3200" spc="17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change  </a:t>
            </a:r>
            <a:r>
              <a:rPr dirty="0" sz="3200" spc="5">
                <a:latin typeface="Arial"/>
                <a:cs typeface="Arial"/>
              </a:rPr>
              <a:t> in </a:t>
            </a:r>
            <a:r>
              <a:rPr dirty="0" sz="3200" spc="-87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is</a:t>
            </a:r>
            <a:r>
              <a:rPr dirty="0" sz="3200" spc="86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known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1459" y="2317178"/>
            <a:ext cx="449516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21839" algn="l"/>
                <a:tab pos="2809875" algn="l"/>
              </a:tabLst>
            </a:pPr>
            <a:r>
              <a:rPr dirty="0" sz="3200" spc="-5">
                <a:latin typeface="Arial"/>
                <a:cs typeface="Arial"/>
              </a:rPr>
              <a:t>changes	</a:t>
            </a:r>
            <a:r>
              <a:rPr dirty="0" sz="3200">
                <a:latin typeface="Arial"/>
                <a:cs typeface="Arial"/>
              </a:rPr>
              <a:t>in	</a:t>
            </a:r>
            <a:r>
              <a:rPr dirty="0" sz="3200" spc="-5">
                <a:latin typeface="Arial"/>
                <a:cs typeface="Arial"/>
              </a:rPr>
              <a:t>response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459" y="2757170"/>
            <a:ext cx="4650105" cy="9531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3650"/>
              </a:lnSpc>
              <a:spcBef>
                <a:spcPts val="100"/>
              </a:spcBef>
              <a:tabLst>
                <a:tab pos="2787015" algn="l"/>
              </a:tabLst>
            </a:pPr>
            <a:r>
              <a:rPr dirty="0" sz="3200" spc="-5">
                <a:latin typeface="Arial"/>
                <a:cs typeface="Arial"/>
              </a:rPr>
              <a:t>e</a:t>
            </a:r>
            <a:r>
              <a:rPr dirty="0" sz="3200" spc="-25">
                <a:latin typeface="Arial"/>
                <a:cs typeface="Arial"/>
              </a:rPr>
              <a:t>x</a:t>
            </a:r>
            <a:r>
              <a:rPr dirty="0" sz="3200" spc="-5">
                <a:latin typeface="Arial"/>
                <a:cs typeface="Arial"/>
              </a:rPr>
              <a:t>perimental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5">
                <a:latin typeface="Arial"/>
                <a:cs typeface="Arial"/>
              </a:rPr>
              <a:t>parame</a:t>
            </a:r>
            <a:r>
              <a:rPr dirty="0" sz="3200" spc="-25">
                <a:latin typeface="Arial"/>
                <a:cs typeface="Arial"/>
              </a:rPr>
              <a:t>t</a:t>
            </a:r>
            <a:r>
              <a:rPr dirty="0" sz="3200" spc="-5"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ts val="3650"/>
              </a:lnSpc>
            </a:pPr>
            <a:r>
              <a:rPr dirty="0" u="sng" sz="3200" spc="-5" b="1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Arial"/>
                <a:cs typeface="Arial"/>
              </a:rPr>
              <a:t>kinetics</a:t>
            </a:r>
            <a:r>
              <a:rPr dirty="0" sz="3200" spc="-5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23" y="4448386"/>
            <a:ext cx="232833" cy="2370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51459" y="4276725"/>
            <a:ext cx="7901305" cy="139255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algn="just" marL="12700" marR="5080" indent="111760">
              <a:lnSpc>
                <a:spcPct val="90100"/>
              </a:lnSpc>
              <a:spcBef>
                <a:spcPts val="480"/>
              </a:spcBef>
            </a:pPr>
            <a:r>
              <a:rPr dirty="0" sz="3200">
                <a:latin typeface="Arial"/>
                <a:cs typeface="Arial"/>
              </a:rPr>
              <a:t>Amount of </a:t>
            </a:r>
            <a:r>
              <a:rPr dirty="0" sz="3200" spc="-5">
                <a:latin typeface="Arial"/>
                <a:cs typeface="Arial"/>
              </a:rPr>
              <a:t>substrate present </a:t>
            </a:r>
            <a:r>
              <a:rPr dirty="0" sz="3200">
                <a:latin typeface="Arial"/>
                <a:cs typeface="Arial"/>
              </a:rPr>
              <a:t>is </a:t>
            </a:r>
            <a:r>
              <a:rPr dirty="0" sz="3200" spc="-5">
                <a:latin typeface="Arial"/>
                <a:cs typeface="Arial"/>
              </a:rPr>
              <a:t>one </a:t>
            </a:r>
            <a:r>
              <a:rPr dirty="0" sz="3200">
                <a:latin typeface="Arial"/>
                <a:cs typeface="Arial"/>
              </a:rPr>
              <a:t>of the 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key</a:t>
            </a:r>
            <a:r>
              <a:rPr dirty="0" sz="320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factor</a:t>
            </a:r>
            <a:r>
              <a:rPr dirty="0" sz="320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affecting</a:t>
            </a:r>
            <a:r>
              <a:rPr dirty="0" sz="3200" spc="-5">
                <a:latin typeface="Arial"/>
                <a:cs typeface="Arial"/>
              </a:rPr>
              <a:t> the</a:t>
            </a:r>
            <a:r>
              <a:rPr dirty="0" sz="320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rate</a:t>
            </a:r>
            <a:r>
              <a:rPr dirty="0" sz="3200">
                <a:latin typeface="Arial"/>
                <a:cs typeface="Arial"/>
              </a:rPr>
              <a:t> of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reaction </a:t>
            </a:r>
            <a:r>
              <a:rPr dirty="0" sz="320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catalyzed</a:t>
            </a:r>
            <a:r>
              <a:rPr dirty="0" sz="3200" spc="-2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by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enzyme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vitro.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3092" y="701357"/>
            <a:ext cx="7385684" cy="1069975"/>
          </a:xfrm>
          <a:prstGeom prst="rect"/>
        </p:spPr>
        <p:txBody>
          <a:bodyPr wrap="square" lIns="0" tIns="73660" rIns="0" bIns="0" rtlCol="0" vert="horz">
            <a:spAutoFit/>
          </a:bodyPr>
          <a:lstStyle/>
          <a:p>
            <a:pPr marL="1940560" marR="5080" indent="-1928495">
              <a:lnSpc>
                <a:spcPts val="3900"/>
              </a:lnSpc>
              <a:spcBef>
                <a:spcPts val="580"/>
              </a:spcBef>
            </a:pPr>
            <a:r>
              <a:rPr dirty="0" sz="3600" spc="-10">
                <a:solidFill>
                  <a:srgbClr val="C00000"/>
                </a:solidFill>
              </a:rPr>
              <a:t>Effect</a:t>
            </a:r>
            <a:r>
              <a:rPr dirty="0" sz="3600" spc="-5">
                <a:solidFill>
                  <a:srgbClr val="C00000"/>
                </a:solidFill>
              </a:rPr>
              <a:t> </a:t>
            </a:r>
            <a:r>
              <a:rPr dirty="0" sz="3600" spc="-10">
                <a:solidFill>
                  <a:srgbClr val="C00000"/>
                </a:solidFill>
              </a:rPr>
              <a:t>of</a:t>
            </a:r>
            <a:r>
              <a:rPr dirty="0" sz="3600">
                <a:solidFill>
                  <a:srgbClr val="C00000"/>
                </a:solidFill>
              </a:rPr>
              <a:t> </a:t>
            </a:r>
            <a:r>
              <a:rPr dirty="0" sz="3600" spc="-5">
                <a:solidFill>
                  <a:srgbClr val="C00000"/>
                </a:solidFill>
              </a:rPr>
              <a:t>Substrate</a:t>
            </a:r>
            <a:r>
              <a:rPr dirty="0" sz="3600" spc="-10">
                <a:solidFill>
                  <a:srgbClr val="C00000"/>
                </a:solidFill>
              </a:rPr>
              <a:t> </a:t>
            </a:r>
            <a:r>
              <a:rPr dirty="0" sz="3600" spc="-5">
                <a:solidFill>
                  <a:srgbClr val="C00000"/>
                </a:solidFill>
              </a:rPr>
              <a:t>Concentration</a:t>
            </a:r>
            <a:r>
              <a:rPr dirty="0" sz="3600">
                <a:solidFill>
                  <a:srgbClr val="C00000"/>
                </a:solidFill>
              </a:rPr>
              <a:t> on </a:t>
            </a:r>
            <a:r>
              <a:rPr dirty="0" sz="3600" spc="-985">
                <a:solidFill>
                  <a:srgbClr val="C00000"/>
                </a:solidFill>
              </a:rPr>
              <a:t> </a:t>
            </a:r>
            <a:r>
              <a:rPr dirty="0" sz="3600" spc="-5">
                <a:solidFill>
                  <a:srgbClr val="C00000"/>
                </a:solidFill>
              </a:rPr>
              <a:t>Reaction </a:t>
            </a:r>
            <a:r>
              <a:rPr dirty="0" sz="3600" spc="-30">
                <a:solidFill>
                  <a:srgbClr val="C00000"/>
                </a:solidFill>
              </a:rPr>
              <a:t>Velocity</a:t>
            </a:r>
            <a:endParaRPr sz="36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" y="2010160"/>
            <a:ext cx="5304026" cy="4392159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39" y="1811909"/>
            <a:ext cx="749427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3000" spc="20">
                <a:solidFill>
                  <a:srgbClr val="000000"/>
                </a:solidFill>
              </a:rPr>
              <a:t>T</a:t>
            </a:r>
            <a:r>
              <a:rPr dirty="0" sz="3000" spc="-5">
                <a:solidFill>
                  <a:srgbClr val="000000"/>
                </a:solidFill>
              </a:rPr>
              <a:t>he</a:t>
            </a:r>
            <a:r>
              <a:rPr dirty="0" sz="3000" spc="-30">
                <a:solidFill>
                  <a:srgbClr val="000000"/>
                </a:solidFill>
              </a:rPr>
              <a:t> </a:t>
            </a:r>
            <a:r>
              <a:rPr dirty="0" sz="3000" spc="-2390">
                <a:solidFill>
                  <a:srgbClr val="000000"/>
                </a:solidFill>
              </a:rPr>
              <a:t>m</a:t>
            </a:r>
            <a:r>
              <a:rPr dirty="0" baseline="-12500" sz="6000" spc="-1417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3000" spc="-730">
                <a:solidFill>
                  <a:srgbClr val="000000"/>
                </a:solidFill>
              </a:rPr>
              <a:t>o</a:t>
            </a:r>
            <a:r>
              <a:rPr dirty="0" baseline="-12500" sz="6000" spc="-585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3000" spc="-1275">
                <a:solidFill>
                  <a:srgbClr val="000000"/>
                </a:solidFill>
              </a:rPr>
              <a:t>d</a:t>
            </a:r>
            <a:r>
              <a:rPr dirty="0" baseline="-12500" sz="6000" spc="-1470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3000" spc="-705">
                <a:solidFill>
                  <a:srgbClr val="000000"/>
                </a:solidFill>
              </a:rPr>
              <a:t>e</a:t>
            </a:r>
            <a:r>
              <a:rPr dirty="0" baseline="-12500" sz="6000" spc="-2625" b="1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dirty="0" sz="3000" spc="-5">
                <a:solidFill>
                  <a:srgbClr val="000000"/>
                </a:solidFill>
              </a:rPr>
              <a:t>l</a:t>
            </a:r>
            <a:r>
              <a:rPr dirty="0" sz="3000" spc="-15">
                <a:solidFill>
                  <a:srgbClr val="000000"/>
                </a:solidFill>
              </a:rPr>
              <a:t> </a:t>
            </a:r>
            <a:r>
              <a:rPr dirty="0" sz="3000" spc="-409">
                <a:solidFill>
                  <a:srgbClr val="000000"/>
                </a:solidFill>
              </a:rPr>
              <a:t>i</a:t>
            </a:r>
            <a:r>
              <a:rPr dirty="0" baseline="-12500" sz="6000" spc="-2737" b="1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dirty="0" sz="3000" spc="-5">
                <a:solidFill>
                  <a:srgbClr val="000000"/>
                </a:solidFill>
              </a:rPr>
              <a:t>n</a:t>
            </a:r>
            <a:r>
              <a:rPr dirty="0" sz="3000" spc="-1365">
                <a:solidFill>
                  <a:srgbClr val="000000"/>
                </a:solidFill>
              </a:rPr>
              <a:t>v</a:t>
            </a:r>
            <a:r>
              <a:rPr dirty="0" baseline="-12500" sz="6000" spc="-130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3000" spc="-810">
                <a:solidFill>
                  <a:srgbClr val="000000"/>
                </a:solidFill>
              </a:rPr>
              <a:t>o</a:t>
            </a:r>
            <a:r>
              <a:rPr dirty="0" baseline="-12500" sz="6000" spc="-487" b="1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dirty="0" sz="3000" spc="-350">
                <a:solidFill>
                  <a:srgbClr val="000000"/>
                </a:solidFill>
              </a:rPr>
              <a:t>l</a:t>
            </a:r>
            <a:r>
              <a:rPr dirty="0" baseline="-12500" sz="6000" spc="-1155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3000" spc="-725">
                <a:solidFill>
                  <a:srgbClr val="000000"/>
                </a:solidFill>
              </a:rPr>
              <a:t>v</a:t>
            </a:r>
            <a:r>
              <a:rPr dirty="0" baseline="-12500" sz="6000" spc="-2265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3000" spc="-165">
                <a:solidFill>
                  <a:srgbClr val="000000"/>
                </a:solidFill>
              </a:rPr>
              <a:t>e</a:t>
            </a:r>
            <a:r>
              <a:rPr dirty="0" baseline="-12500" sz="6000" spc="-1785" b="1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dirty="0" sz="3000">
                <a:solidFill>
                  <a:srgbClr val="000000"/>
                </a:solidFill>
              </a:rPr>
              <a:t>s</a:t>
            </a:r>
            <a:r>
              <a:rPr dirty="0" sz="3000" spc="-40">
                <a:solidFill>
                  <a:srgbClr val="000000"/>
                </a:solidFill>
              </a:rPr>
              <a:t> </a:t>
            </a:r>
            <a:r>
              <a:rPr dirty="0" baseline="-12500" sz="6000" spc="-4920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3000" spc="-5">
                <a:solidFill>
                  <a:srgbClr val="000000"/>
                </a:solidFill>
              </a:rPr>
              <a:t>o</a:t>
            </a:r>
            <a:r>
              <a:rPr dirty="0" sz="3000" spc="-70">
                <a:solidFill>
                  <a:srgbClr val="000000"/>
                </a:solidFill>
              </a:rPr>
              <a:t>n</a:t>
            </a:r>
            <a:r>
              <a:rPr dirty="0" baseline="-12500" sz="6000" spc="-327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3000" spc="-5">
                <a:solidFill>
                  <a:srgbClr val="000000"/>
                </a:solidFill>
              </a:rPr>
              <a:t>e</a:t>
            </a:r>
            <a:r>
              <a:rPr dirty="0" sz="3000" spc="-330">
                <a:solidFill>
                  <a:srgbClr val="000000"/>
                </a:solidFill>
              </a:rPr>
              <a:t> </a:t>
            </a:r>
            <a:r>
              <a:rPr dirty="0" baseline="-12500" sz="6000" spc="-3179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3000">
                <a:solidFill>
                  <a:srgbClr val="000000"/>
                </a:solidFill>
              </a:rPr>
              <a:t>s</a:t>
            </a:r>
            <a:r>
              <a:rPr dirty="0" sz="3000" spc="-1060">
                <a:solidFill>
                  <a:srgbClr val="000000"/>
                </a:solidFill>
              </a:rPr>
              <a:t>u</a:t>
            </a:r>
            <a:r>
              <a:rPr dirty="0" baseline="-12500" sz="6000" spc="-434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3000" spc="-1385">
                <a:solidFill>
                  <a:srgbClr val="000000"/>
                </a:solidFill>
              </a:rPr>
              <a:t>b</a:t>
            </a:r>
            <a:r>
              <a:rPr dirty="0" baseline="-12500" sz="6000" spc="-127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3000" spc="-655">
                <a:solidFill>
                  <a:srgbClr val="000000"/>
                </a:solidFill>
              </a:rPr>
              <a:t>s</a:t>
            </a:r>
            <a:r>
              <a:rPr dirty="0" baseline="-12500" sz="6000" spc="-2685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3000">
                <a:solidFill>
                  <a:srgbClr val="000000"/>
                </a:solidFill>
              </a:rPr>
              <a:t>tr</a:t>
            </a:r>
            <a:r>
              <a:rPr dirty="0" sz="3000" spc="-605">
                <a:solidFill>
                  <a:srgbClr val="000000"/>
                </a:solidFill>
              </a:rPr>
              <a:t>a</a:t>
            </a:r>
            <a:r>
              <a:rPr dirty="0" baseline="-12500" sz="6000" spc="-3457" b="1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sz="3000">
                <a:solidFill>
                  <a:srgbClr val="000000"/>
                </a:solidFill>
              </a:rPr>
              <a:t>t</a:t>
            </a:r>
            <a:r>
              <a:rPr dirty="0" sz="3000" spc="-210">
                <a:solidFill>
                  <a:srgbClr val="000000"/>
                </a:solidFill>
              </a:rPr>
              <a:t>e</a:t>
            </a:r>
            <a:r>
              <a:rPr dirty="0" baseline="-12500" sz="6000" spc="-112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3000" spc="-2420">
                <a:solidFill>
                  <a:srgbClr val="000000"/>
                </a:solidFill>
              </a:rPr>
              <a:t>m</a:t>
            </a:r>
            <a:r>
              <a:rPr dirty="0" baseline="-12500" sz="6000" spc="-44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3000" spc="-1650">
                <a:solidFill>
                  <a:srgbClr val="000000"/>
                </a:solidFill>
              </a:rPr>
              <a:t>o</a:t>
            </a:r>
            <a:r>
              <a:rPr dirty="0" baseline="-12500" sz="6000" spc="-885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3000" spc="-90">
                <a:solidFill>
                  <a:srgbClr val="000000"/>
                </a:solidFill>
              </a:rPr>
              <a:t>l</a:t>
            </a:r>
            <a:r>
              <a:rPr dirty="0" baseline="-12500" sz="6000" spc="-1889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3000" spc="-420">
                <a:solidFill>
                  <a:srgbClr val="000000"/>
                </a:solidFill>
              </a:rPr>
              <a:t>e</a:t>
            </a:r>
            <a:r>
              <a:rPr dirty="0" baseline="-12500" sz="6000" spc="-1057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3000" spc="-800">
                <a:solidFill>
                  <a:srgbClr val="000000"/>
                </a:solidFill>
              </a:rPr>
              <a:t>c</a:t>
            </a:r>
            <a:r>
              <a:rPr dirty="0" baseline="-12500" sz="6000" spc="-2145" b="1">
                <a:solidFill>
                  <a:srgbClr val="C00000"/>
                </a:solidFill>
                <a:latin typeface="Arial"/>
                <a:cs typeface="Arial"/>
              </a:rPr>
              <a:t>c</a:t>
            </a:r>
            <a:r>
              <a:rPr dirty="0" sz="3000" spc="-250">
                <a:solidFill>
                  <a:srgbClr val="000000"/>
                </a:solidFill>
              </a:rPr>
              <a:t>u</a:t>
            </a:r>
            <a:r>
              <a:rPr dirty="0" baseline="-12500" sz="6000" spc="-3007" b="1">
                <a:solidFill>
                  <a:srgbClr val="C00000"/>
                </a:solidFill>
                <a:latin typeface="Arial"/>
                <a:cs typeface="Arial"/>
              </a:rPr>
              <a:t>s</a:t>
            </a:r>
            <a:r>
              <a:rPr dirty="0" sz="3000" spc="-5">
                <a:solidFill>
                  <a:srgbClr val="000000"/>
                </a:solidFill>
              </a:rPr>
              <a:t>l</a:t>
            </a:r>
            <a:r>
              <a:rPr dirty="0" sz="3000" spc="-20">
                <a:solidFill>
                  <a:srgbClr val="000000"/>
                </a:solidFill>
              </a:rPr>
              <a:t>e</a:t>
            </a:r>
            <a:r>
              <a:rPr dirty="0" sz="3000">
                <a:solidFill>
                  <a:srgbClr val="000000"/>
                </a:solidFill>
              </a:rPr>
              <a:t>,</a:t>
            </a:r>
            <a:endParaRPr sz="3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algn="ctr" marL="393700">
              <a:lnSpc>
                <a:spcPct val="100000"/>
              </a:lnSpc>
              <a:spcBef>
                <a:spcPts val="475"/>
              </a:spcBef>
              <a:tabLst>
                <a:tab pos="3033395" algn="l"/>
              </a:tabLst>
            </a:pPr>
            <a:r>
              <a:rPr dirty="0" sz="3000" spc="-5"/>
              <a:t>k</a:t>
            </a:r>
            <a:r>
              <a:rPr dirty="0" baseline="-20833" sz="3000" spc="-7"/>
              <a:t>1	</a:t>
            </a:r>
            <a:r>
              <a:rPr dirty="0" sz="3000" spc="-5"/>
              <a:t>k</a:t>
            </a:r>
            <a:r>
              <a:rPr dirty="0" baseline="-20833" sz="3000" spc="-7"/>
              <a:t>2</a:t>
            </a:r>
            <a:endParaRPr baseline="-20833" sz="3000"/>
          </a:p>
          <a:p>
            <a:pPr algn="ctr" marL="362585">
              <a:lnSpc>
                <a:spcPct val="100000"/>
              </a:lnSpc>
              <a:spcBef>
                <a:spcPts val="400"/>
              </a:spcBef>
              <a:tabLst>
                <a:tab pos="1595120" algn="l"/>
                <a:tab pos="3844925" algn="l"/>
                <a:tab pos="4613275" algn="l"/>
                <a:tab pos="6819265" algn="l"/>
              </a:tabLst>
            </a:pPr>
            <a:r>
              <a:rPr dirty="0" sz="3200">
                <a:solidFill>
                  <a:srgbClr val="FF0000"/>
                </a:solidFill>
              </a:rPr>
              <a:t>E +</a:t>
            </a:r>
            <a:r>
              <a:rPr dirty="0" sz="3200" spc="1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S	</a:t>
            </a:r>
            <a:r>
              <a:rPr dirty="0" sz="3200" spc="-10">
                <a:solidFill>
                  <a:srgbClr val="FF0000"/>
                </a:solidFill>
              </a:rPr>
              <a:t>‹-------------›	</a:t>
            </a:r>
            <a:r>
              <a:rPr dirty="0" sz="3200">
                <a:solidFill>
                  <a:srgbClr val="FF0000"/>
                </a:solidFill>
              </a:rPr>
              <a:t>ES	</a:t>
            </a:r>
            <a:r>
              <a:rPr dirty="0" sz="3200" spc="-10">
                <a:solidFill>
                  <a:srgbClr val="FF0000"/>
                </a:solidFill>
              </a:rPr>
              <a:t>------------</a:t>
            </a:r>
            <a:r>
              <a:rPr dirty="0" sz="3200" spc="3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›	E</a:t>
            </a:r>
            <a:r>
              <a:rPr dirty="0" sz="3200" spc="-25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+</a:t>
            </a:r>
            <a:r>
              <a:rPr dirty="0" sz="3200" spc="-40">
                <a:solidFill>
                  <a:srgbClr val="FF0000"/>
                </a:solidFill>
              </a:rPr>
              <a:t> </a:t>
            </a:r>
            <a:r>
              <a:rPr dirty="0" sz="3200">
                <a:solidFill>
                  <a:srgbClr val="FF0000"/>
                </a:solidFill>
              </a:rPr>
              <a:t>P</a:t>
            </a:r>
            <a:endParaRPr sz="3200"/>
          </a:p>
          <a:p>
            <a:pPr algn="ctr" marR="3650615">
              <a:lnSpc>
                <a:spcPts val="3670"/>
              </a:lnSpc>
              <a:spcBef>
                <a:spcPts val="1205"/>
              </a:spcBef>
            </a:pPr>
            <a:r>
              <a:rPr dirty="0" baseline="13888" sz="4800" spc="-7"/>
              <a:t>k</a:t>
            </a:r>
            <a:r>
              <a:rPr dirty="0" sz="2150" spc="-5"/>
              <a:t>-1</a:t>
            </a:r>
            <a:endParaRPr sz="2150"/>
          </a:p>
          <a:p>
            <a:pPr marL="63500">
              <a:lnSpc>
                <a:spcPts val="3429"/>
              </a:lnSpc>
            </a:pPr>
            <a:r>
              <a:rPr dirty="0" sz="3000" spc="-5" b="0">
                <a:latin typeface="Arial"/>
                <a:cs typeface="Arial"/>
              </a:rPr>
              <a:t>Where</a:t>
            </a:r>
            <a:endParaRPr sz="3000">
              <a:latin typeface="Arial"/>
              <a:cs typeface="Arial"/>
            </a:endParaRPr>
          </a:p>
          <a:p>
            <a:pPr marL="342900" indent="-279400">
              <a:lnSpc>
                <a:spcPct val="100000"/>
              </a:lnSpc>
              <a:spcBef>
                <a:spcPts val="440"/>
              </a:spcBef>
              <a:buChar char="•"/>
              <a:tabLst>
                <a:tab pos="342900" algn="l"/>
              </a:tabLst>
            </a:pPr>
            <a:r>
              <a:rPr dirty="0" sz="3000" b="0">
                <a:latin typeface="Arial"/>
                <a:cs typeface="Arial"/>
              </a:rPr>
              <a:t>S</a:t>
            </a:r>
            <a:r>
              <a:rPr dirty="0" sz="3000" spc="-25" b="0">
                <a:latin typeface="Arial"/>
                <a:cs typeface="Arial"/>
              </a:rPr>
              <a:t> </a:t>
            </a:r>
            <a:r>
              <a:rPr dirty="0" sz="3000" spc="-5" b="0">
                <a:latin typeface="Arial"/>
                <a:cs typeface="Arial"/>
              </a:rPr>
              <a:t>is</a:t>
            </a:r>
            <a:r>
              <a:rPr dirty="0" sz="3000" spc="-20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the</a:t>
            </a:r>
            <a:r>
              <a:rPr dirty="0" sz="3000" spc="-35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substrate</a:t>
            </a:r>
            <a:endParaRPr sz="3000">
              <a:latin typeface="Arial"/>
              <a:cs typeface="Arial"/>
            </a:endParaRPr>
          </a:p>
          <a:p>
            <a:pPr marL="236220" indent="-172720">
              <a:lnSpc>
                <a:spcPct val="100000"/>
              </a:lnSpc>
              <a:spcBef>
                <a:spcPts val="445"/>
              </a:spcBef>
              <a:buChar char="•"/>
              <a:tabLst>
                <a:tab pos="236220" algn="l"/>
              </a:tabLst>
            </a:pPr>
            <a:r>
              <a:rPr dirty="0" sz="3000" b="0">
                <a:latin typeface="Arial"/>
                <a:cs typeface="Arial"/>
              </a:rPr>
              <a:t>E</a:t>
            </a:r>
            <a:r>
              <a:rPr dirty="0" sz="3000" spc="-20" b="0">
                <a:latin typeface="Arial"/>
                <a:cs typeface="Arial"/>
              </a:rPr>
              <a:t> </a:t>
            </a:r>
            <a:r>
              <a:rPr dirty="0" sz="3000" spc="-5" b="0">
                <a:latin typeface="Arial"/>
                <a:cs typeface="Arial"/>
              </a:rPr>
              <a:t>is</a:t>
            </a:r>
            <a:r>
              <a:rPr dirty="0" sz="3000" spc="-20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the</a:t>
            </a:r>
            <a:r>
              <a:rPr dirty="0" sz="3000" spc="-35" b="0">
                <a:latin typeface="Arial"/>
                <a:cs typeface="Arial"/>
              </a:rPr>
              <a:t> </a:t>
            </a:r>
            <a:r>
              <a:rPr dirty="0" sz="3000" spc="-10" b="0">
                <a:latin typeface="Arial"/>
                <a:cs typeface="Arial"/>
              </a:rPr>
              <a:t>enzyme</a:t>
            </a:r>
            <a:endParaRPr sz="3000">
              <a:latin typeface="Arial"/>
              <a:cs typeface="Arial"/>
            </a:endParaRPr>
          </a:p>
          <a:p>
            <a:pPr marL="236220" indent="-172720">
              <a:lnSpc>
                <a:spcPct val="100000"/>
              </a:lnSpc>
              <a:spcBef>
                <a:spcPts val="440"/>
              </a:spcBef>
              <a:buChar char="•"/>
              <a:tabLst>
                <a:tab pos="236220" algn="l"/>
                <a:tab pos="949325" algn="l"/>
              </a:tabLst>
            </a:pPr>
            <a:r>
              <a:rPr dirty="0" sz="3000" b="0">
                <a:latin typeface="Arial"/>
                <a:cs typeface="Arial"/>
              </a:rPr>
              <a:t>K</a:t>
            </a:r>
            <a:r>
              <a:rPr dirty="0" baseline="-20833" sz="3000" b="0">
                <a:latin typeface="Arial"/>
                <a:cs typeface="Arial"/>
              </a:rPr>
              <a:t>1</a:t>
            </a:r>
            <a:r>
              <a:rPr dirty="0" sz="3000" b="0">
                <a:latin typeface="Arial"/>
                <a:cs typeface="Arial"/>
              </a:rPr>
              <a:t>,	</a:t>
            </a:r>
            <a:r>
              <a:rPr dirty="0" sz="3000" spc="-5" b="0">
                <a:latin typeface="Arial"/>
                <a:cs typeface="Arial"/>
              </a:rPr>
              <a:t>k</a:t>
            </a:r>
            <a:r>
              <a:rPr dirty="0" baseline="-20833" sz="3000" spc="-7" b="0">
                <a:latin typeface="Arial"/>
                <a:cs typeface="Arial"/>
              </a:rPr>
              <a:t>-1</a:t>
            </a:r>
            <a:r>
              <a:rPr dirty="0" baseline="-20833" sz="3000" spc="412" b="0">
                <a:latin typeface="Arial"/>
                <a:cs typeface="Arial"/>
              </a:rPr>
              <a:t> </a:t>
            </a:r>
            <a:r>
              <a:rPr dirty="0" sz="3000" spc="-5" b="0">
                <a:latin typeface="Arial"/>
                <a:cs typeface="Arial"/>
              </a:rPr>
              <a:t>and</a:t>
            </a:r>
            <a:r>
              <a:rPr dirty="0" sz="3000" spc="-10" b="0">
                <a:latin typeface="Arial"/>
                <a:cs typeface="Arial"/>
              </a:rPr>
              <a:t> </a:t>
            </a:r>
            <a:r>
              <a:rPr dirty="0" sz="3000" spc="-5" b="0">
                <a:latin typeface="Arial"/>
                <a:cs typeface="Arial"/>
              </a:rPr>
              <a:t>k</a:t>
            </a:r>
            <a:r>
              <a:rPr dirty="0" baseline="-20833" sz="3000" spc="-7" b="0">
                <a:latin typeface="Arial"/>
                <a:cs typeface="Arial"/>
              </a:rPr>
              <a:t>2</a:t>
            </a:r>
            <a:r>
              <a:rPr dirty="0" baseline="-20833" sz="3000" spc="419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are</a:t>
            </a:r>
            <a:r>
              <a:rPr dirty="0" sz="3000" spc="-25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the</a:t>
            </a:r>
            <a:r>
              <a:rPr dirty="0" sz="3000" spc="-25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rate</a:t>
            </a:r>
            <a:r>
              <a:rPr dirty="0" sz="3000" spc="-10" b="0">
                <a:latin typeface="Arial"/>
                <a:cs typeface="Arial"/>
              </a:rPr>
              <a:t> </a:t>
            </a:r>
            <a:r>
              <a:rPr dirty="0" sz="3000" b="0">
                <a:latin typeface="Arial"/>
                <a:cs typeface="Arial"/>
              </a:rPr>
              <a:t>constants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0" y="739203"/>
            <a:ext cx="9077960" cy="531114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algn="just" marL="223520" marR="53975" indent="-172720">
              <a:lnSpc>
                <a:spcPct val="90000"/>
              </a:lnSpc>
              <a:spcBef>
                <a:spcPts val="459"/>
              </a:spcBef>
              <a:buChar char="•"/>
              <a:tabLst>
                <a:tab pos="223520" algn="l"/>
              </a:tabLst>
            </a:pP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mathematical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equation</a:t>
            </a:r>
            <a:r>
              <a:rPr dirty="0" sz="3000" spc="-5">
                <a:latin typeface="Arial"/>
                <a:cs typeface="Arial"/>
              </a:rPr>
              <a:t> that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defines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 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quantitative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relationship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between</a:t>
            </a:r>
            <a:r>
              <a:rPr dirty="0" sz="3000">
                <a:latin typeface="Arial"/>
                <a:cs typeface="Arial"/>
              </a:rPr>
              <a:t> the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rate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of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15">
                <a:latin typeface="Arial"/>
                <a:cs typeface="Arial"/>
              </a:rPr>
              <a:t>an </a:t>
            </a:r>
            <a:r>
              <a:rPr dirty="0" sz="3000" spc="-10">
                <a:latin typeface="Arial"/>
                <a:cs typeface="Arial"/>
              </a:rPr>
              <a:t> enzyme </a:t>
            </a:r>
            <a:r>
              <a:rPr dirty="0" sz="3000" spc="-5">
                <a:latin typeface="Arial"/>
                <a:cs typeface="Arial"/>
              </a:rPr>
              <a:t>reaction </a:t>
            </a:r>
            <a:r>
              <a:rPr dirty="0" sz="3000" spc="-10">
                <a:latin typeface="Arial"/>
                <a:cs typeface="Arial"/>
              </a:rPr>
              <a:t>and </a:t>
            </a:r>
            <a:r>
              <a:rPr dirty="0" sz="3000">
                <a:latin typeface="Arial"/>
                <a:cs typeface="Arial"/>
              </a:rPr>
              <a:t>the </a:t>
            </a:r>
            <a:r>
              <a:rPr dirty="0" sz="3000" spc="-5">
                <a:latin typeface="Arial"/>
                <a:cs typeface="Arial"/>
              </a:rPr>
              <a:t>substrate concentration </a:t>
            </a:r>
            <a:r>
              <a:rPr dirty="0" sz="3000" spc="-10">
                <a:latin typeface="Arial"/>
                <a:cs typeface="Arial"/>
              </a:rPr>
              <a:t>is </a:t>
            </a:r>
            <a:r>
              <a:rPr dirty="0" sz="3000" spc="-5">
                <a:latin typeface="Arial"/>
                <a:cs typeface="Arial"/>
              </a:rPr>
              <a:t> the </a:t>
            </a:r>
            <a:r>
              <a:rPr dirty="0" sz="3000" spc="-5" b="1" i="1">
                <a:solidFill>
                  <a:srgbClr val="7D9531"/>
                </a:solidFill>
                <a:latin typeface="Arial"/>
                <a:cs typeface="Arial"/>
              </a:rPr>
              <a:t>Michaelis-Menten</a:t>
            </a:r>
            <a:r>
              <a:rPr dirty="0" sz="3000" b="1" i="1">
                <a:solidFill>
                  <a:srgbClr val="7D9531"/>
                </a:solidFill>
                <a:latin typeface="Arial"/>
                <a:cs typeface="Arial"/>
              </a:rPr>
              <a:t> equation</a:t>
            </a:r>
            <a:r>
              <a:rPr dirty="0" sz="3000">
                <a:latin typeface="Arial"/>
                <a:cs typeface="Arial"/>
              </a:rPr>
              <a:t>:</a:t>
            </a:r>
            <a:endParaRPr sz="3000">
              <a:latin typeface="Arial"/>
              <a:cs typeface="Arial"/>
            </a:endParaRPr>
          </a:p>
          <a:p>
            <a:pPr algn="just" marL="1422400">
              <a:lnSpc>
                <a:spcPct val="100000"/>
              </a:lnSpc>
              <a:spcBef>
                <a:spcPts val="440"/>
              </a:spcBef>
            </a:pPr>
            <a:r>
              <a:rPr dirty="0" sz="3000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baseline="-20833" sz="3000" b="1">
                <a:solidFill>
                  <a:srgbClr val="C00000"/>
                </a:solidFill>
                <a:latin typeface="Arial"/>
                <a:cs typeface="Arial"/>
              </a:rPr>
              <a:t>max</a:t>
            </a:r>
            <a:r>
              <a:rPr dirty="0" baseline="-20833" sz="3000" spc="254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C00000"/>
                </a:solidFill>
                <a:latin typeface="Arial"/>
                <a:cs typeface="Arial"/>
              </a:rPr>
              <a:t>[S]</a:t>
            </a:r>
            <a:endParaRPr sz="3000">
              <a:latin typeface="Arial"/>
              <a:cs typeface="Arial"/>
            </a:endParaRPr>
          </a:p>
          <a:p>
            <a:pPr algn="just" marL="1422400" marR="5734685" indent="-686435">
              <a:lnSpc>
                <a:spcPct val="112300"/>
              </a:lnSpc>
            </a:pPr>
            <a:r>
              <a:rPr dirty="0" sz="3000" spc="5" b="1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dirty="0" sz="3000" spc="5" b="1">
                <a:solidFill>
                  <a:srgbClr val="C00000"/>
                </a:solidFill>
                <a:latin typeface="Cambria Math"/>
                <a:cs typeface="Cambria Math"/>
              </a:rPr>
              <a:t>₀ </a:t>
            </a:r>
            <a:r>
              <a:rPr dirty="0" sz="3000" b="1">
                <a:solidFill>
                  <a:srgbClr val="C00000"/>
                </a:solidFill>
                <a:latin typeface="Arial"/>
                <a:cs typeface="Arial"/>
              </a:rPr>
              <a:t>=</a:t>
            </a:r>
            <a:r>
              <a:rPr dirty="0" sz="3000" spc="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C00000"/>
                </a:solidFill>
                <a:latin typeface="Arial"/>
                <a:cs typeface="Arial"/>
              </a:rPr>
              <a:t>------------- </a:t>
            </a:r>
            <a:r>
              <a:rPr dirty="0" sz="3000" spc="-819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C00000"/>
                </a:solidFill>
                <a:latin typeface="Arial"/>
                <a:cs typeface="Arial"/>
              </a:rPr>
              <a:t>K</a:t>
            </a:r>
            <a:r>
              <a:rPr dirty="0" baseline="-20833" sz="3000" spc="-7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baseline="-20833" sz="3000" spc="40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C00000"/>
                </a:solidFill>
                <a:latin typeface="Arial"/>
                <a:cs typeface="Arial"/>
              </a:rPr>
              <a:t>+</a:t>
            </a:r>
            <a:r>
              <a:rPr dirty="0" sz="3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C00000"/>
                </a:solidFill>
                <a:latin typeface="Arial"/>
                <a:cs typeface="Arial"/>
              </a:rPr>
              <a:t>[S]</a:t>
            </a:r>
            <a:endParaRPr sz="3000">
              <a:latin typeface="Arial"/>
              <a:cs typeface="Arial"/>
            </a:endParaRPr>
          </a:p>
          <a:p>
            <a:pPr marL="50800" marR="1797685">
              <a:lnSpc>
                <a:spcPts val="4040"/>
              </a:lnSpc>
              <a:spcBef>
                <a:spcPts val="209"/>
              </a:spcBef>
              <a:tabLst>
                <a:tab pos="6805930" algn="l"/>
              </a:tabLst>
            </a:pPr>
            <a:r>
              <a:rPr dirty="0" sz="3000" spc="-5">
                <a:solidFill>
                  <a:srgbClr val="0F0FD2"/>
                </a:solidFill>
                <a:latin typeface="Arial"/>
                <a:cs typeface="Arial"/>
              </a:rPr>
              <a:t>V</a:t>
            </a:r>
            <a:r>
              <a:rPr dirty="0" sz="3000">
                <a:solidFill>
                  <a:srgbClr val="0F0FD2"/>
                </a:solidFill>
                <a:latin typeface="Cambria Math"/>
                <a:cs typeface="Cambria Math"/>
              </a:rPr>
              <a:t>₀</a:t>
            </a:r>
            <a:r>
              <a:rPr dirty="0" sz="3000" spc="175">
                <a:solidFill>
                  <a:srgbClr val="0F0FD2"/>
                </a:solidFill>
                <a:latin typeface="Cambria Math"/>
                <a:cs typeface="Cambria Math"/>
              </a:rPr>
              <a:t> 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is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the</a:t>
            </a:r>
            <a:r>
              <a:rPr dirty="0" sz="3000" spc="-15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o</a:t>
            </a:r>
            <a:r>
              <a:rPr dirty="0" sz="3000" spc="-15">
                <a:solidFill>
                  <a:srgbClr val="0F0FD2"/>
                </a:solidFill>
                <a:latin typeface="Arial"/>
                <a:cs typeface="Arial"/>
              </a:rPr>
              <a:t>b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s</a:t>
            </a:r>
            <a:r>
              <a:rPr dirty="0" sz="3000" spc="-15">
                <a:solidFill>
                  <a:srgbClr val="0F0FD2"/>
                </a:solidFill>
                <a:latin typeface="Arial"/>
                <a:cs typeface="Arial"/>
              </a:rPr>
              <a:t>e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rv</a:t>
            </a:r>
            <a:r>
              <a:rPr dirty="0" sz="3000" spc="-10">
                <a:solidFill>
                  <a:srgbClr val="0F0FD2"/>
                </a:solidFill>
                <a:latin typeface="Arial"/>
                <a:cs typeface="Arial"/>
              </a:rPr>
              <a:t>e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d</a:t>
            </a:r>
            <a:r>
              <a:rPr dirty="0" sz="3000" spc="10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v</a:t>
            </a:r>
            <a:r>
              <a:rPr dirty="0" sz="3000" spc="-15">
                <a:solidFill>
                  <a:srgbClr val="0F0FD2"/>
                </a:solidFill>
                <a:latin typeface="Arial"/>
                <a:cs typeface="Arial"/>
              </a:rPr>
              <a:t>e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l</a:t>
            </a:r>
            <a:r>
              <a:rPr dirty="0" sz="3000" spc="-15">
                <a:solidFill>
                  <a:srgbClr val="0F0FD2"/>
                </a:solidFill>
                <a:latin typeface="Arial"/>
                <a:cs typeface="Arial"/>
              </a:rPr>
              <a:t>o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city</a:t>
            </a:r>
            <a:r>
              <a:rPr dirty="0" sz="3000" spc="-5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F0FD2"/>
                </a:solidFill>
                <a:latin typeface="Arial"/>
                <a:cs typeface="Arial"/>
              </a:rPr>
              <a:t>a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t</a:t>
            </a:r>
            <a:r>
              <a:rPr dirty="0" sz="3000" spc="10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the</a:t>
            </a:r>
            <a:r>
              <a:rPr dirty="0" sz="3000" spc="-15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g</a:t>
            </a:r>
            <a:r>
              <a:rPr dirty="0" sz="3000" spc="-15">
                <a:solidFill>
                  <a:srgbClr val="0F0FD2"/>
                </a:solidFill>
                <a:latin typeface="Arial"/>
                <a:cs typeface="Arial"/>
              </a:rPr>
              <a:t>i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v</a:t>
            </a:r>
            <a:r>
              <a:rPr dirty="0" sz="3000" spc="-15">
                <a:solidFill>
                  <a:srgbClr val="0F0FD2"/>
                </a:solidFill>
                <a:latin typeface="Arial"/>
                <a:cs typeface="Arial"/>
              </a:rPr>
              <a:t>e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n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	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[S]  </a:t>
            </a:r>
            <a:r>
              <a:rPr dirty="0" sz="3000" spc="-5">
                <a:solidFill>
                  <a:srgbClr val="0F0FD2"/>
                </a:solidFill>
                <a:latin typeface="Arial"/>
                <a:cs typeface="Arial"/>
              </a:rPr>
              <a:t>K</a:t>
            </a:r>
            <a:r>
              <a:rPr dirty="0" baseline="-20833" sz="3000" spc="-7">
                <a:solidFill>
                  <a:srgbClr val="0F0FD2"/>
                </a:solidFill>
                <a:latin typeface="Arial"/>
                <a:cs typeface="Arial"/>
              </a:rPr>
              <a:t>m</a:t>
            </a:r>
            <a:r>
              <a:rPr dirty="0" baseline="-20833" sz="3000" spc="412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F0FD2"/>
                </a:solidFill>
                <a:latin typeface="Arial"/>
                <a:cs typeface="Arial"/>
              </a:rPr>
              <a:t>is 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the</a:t>
            </a:r>
            <a:r>
              <a:rPr dirty="0" sz="3000" spc="-10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F0FD2"/>
                </a:solidFill>
                <a:latin typeface="Arial"/>
                <a:cs typeface="Arial"/>
              </a:rPr>
              <a:t>Michaelis-Menten</a:t>
            </a:r>
            <a:r>
              <a:rPr dirty="0" sz="3000" spc="10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F0FD2"/>
                </a:solidFill>
                <a:latin typeface="Arial"/>
                <a:cs typeface="Arial"/>
              </a:rPr>
              <a:t>constant</a:t>
            </a:r>
            <a:endParaRPr sz="3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235"/>
              </a:spcBef>
              <a:tabLst>
                <a:tab pos="3016885" algn="l"/>
              </a:tabLst>
            </a:pPr>
            <a:r>
              <a:rPr dirty="0" sz="3000" spc="-10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baseline="-20833" sz="3000" spc="-15" b="1">
                <a:solidFill>
                  <a:srgbClr val="FF0000"/>
                </a:solidFill>
                <a:latin typeface="Arial"/>
                <a:cs typeface="Arial"/>
              </a:rPr>
              <a:t>m</a:t>
            </a:r>
            <a:r>
              <a:rPr dirty="0" baseline="-20833" sz="3000" spc="427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z="3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000" spc="-10" b="1">
                <a:solidFill>
                  <a:srgbClr val="FF0000"/>
                </a:solidFill>
                <a:latin typeface="Arial"/>
                <a:cs typeface="Arial"/>
              </a:rPr>
              <a:t>(K</a:t>
            </a:r>
            <a:r>
              <a:rPr dirty="0" baseline="-20833" sz="3000" spc="-15" b="1">
                <a:solidFill>
                  <a:srgbClr val="FF0000"/>
                </a:solidFill>
                <a:latin typeface="Arial"/>
                <a:cs typeface="Arial"/>
              </a:rPr>
              <a:t>-1</a:t>
            </a:r>
            <a:r>
              <a:rPr dirty="0" baseline="-20833" sz="3000" spc="442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dirty="0" sz="3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000" spc="-5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baseline="-20833" sz="3000" spc="-7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z="3000" spc="-5" b="1">
                <a:solidFill>
                  <a:srgbClr val="FF0000"/>
                </a:solidFill>
                <a:latin typeface="Arial"/>
                <a:cs typeface="Arial"/>
              </a:rPr>
              <a:t>)</a:t>
            </a:r>
            <a:r>
              <a:rPr dirty="0" sz="30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3000" b="1">
                <a:solidFill>
                  <a:srgbClr val="FF0000"/>
                </a:solidFill>
                <a:latin typeface="Arial"/>
                <a:cs typeface="Arial"/>
              </a:rPr>
              <a:t>/	</a:t>
            </a:r>
            <a:r>
              <a:rPr dirty="0" sz="3000" spc="-5" b="1">
                <a:solidFill>
                  <a:srgbClr val="FF0000"/>
                </a:solidFill>
                <a:latin typeface="Arial"/>
                <a:cs typeface="Arial"/>
              </a:rPr>
              <a:t>K</a:t>
            </a:r>
            <a:r>
              <a:rPr dirty="0" baseline="-20833" sz="3000" spc="-7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baseline="-20833" sz="3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440"/>
              </a:spcBef>
            </a:pP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V</a:t>
            </a:r>
            <a:r>
              <a:rPr dirty="0" baseline="-20833" sz="3000">
                <a:solidFill>
                  <a:srgbClr val="0F0FD2"/>
                </a:solidFill>
                <a:latin typeface="Arial"/>
                <a:cs typeface="Arial"/>
              </a:rPr>
              <a:t>max</a:t>
            </a:r>
            <a:r>
              <a:rPr dirty="0" baseline="-20833" sz="3000" spc="397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is the</a:t>
            </a:r>
            <a:r>
              <a:rPr dirty="0" sz="3000" spc="-15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 spc="-10">
                <a:solidFill>
                  <a:srgbClr val="0F0FD2"/>
                </a:solidFill>
                <a:latin typeface="Arial"/>
                <a:cs typeface="Arial"/>
              </a:rPr>
              <a:t>maximum</a:t>
            </a:r>
            <a:r>
              <a:rPr dirty="0" sz="3000" spc="20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F0FD2"/>
                </a:solidFill>
                <a:latin typeface="Arial"/>
                <a:cs typeface="Arial"/>
              </a:rPr>
              <a:t>velocity at</a:t>
            </a:r>
            <a:r>
              <a:rPr dirty="0" sz="3000" spc="10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 spc="-5">
                <a:solidFill>
                  <a:srgbClr val="0F0FD2"/>
                </a:solidFill>
                <a:latin typeface="Arial"/>
                <a:cs typeface="Arial"/>
              </a:rPr>
              <a:t>saturating</a:t>
            </a:r>
            <a:r>
              <a:rPr dirty="0" sz="3000" spc="-10">
                <a:solidFill>
                  <a:srgbClr val="0F0FD2"/>
                </a:solidFill>
                <a:latin typeface="Arial"/>
                <a:cs typeface="Arial"/>
              </a:rPr>
              <a:t> </a:t>
            </a:r>
            <a:r>
              <a:rPr dirty="0" sz="3000">
                <a:solidFill>
                  <a:srgbClr val="0F0FD2"/>
                </a:solidFill>
                <a:latin typeface="Arial"/>
                <a:cs typeface="Arial"/>
              </a:rPr>
              <a:t>[S] conc</a:t>
            </a:r>
            <a:r>
              <a:rPr dirty="0" sz="3000">
                <a:latin typeface="Arial"/>
                <a:cs typeface="Arial"/>
              </a:rPr>
              <a:t>.</a:t>
            </a:r>
            <a:endParaRPr sz="3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39" y="2319527"/>
            <a:ext cx="254000" cy="25603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13359" y="887095"/>
            <a:ext cx="8893175" cy="2271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048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Lineweaver-Burk</a:t>
            </a:r>
            <a:r>
              <a:rPr dirty="0" sz="3600" spc="6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(double</a:t>
            </a:r>
            <a:r>
              <a:rPr dirty="0" sz="3600" spc="10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reciprocal)</a:t>
            </a:r>
            <a:r>
              <a:rPr dirty="0" sz="3600"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plot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900">
              <a:latin typeface="Arial"/>
              <a:cs typeface="Arial"/>
            </a:endParaRPr>
          </a:p>
          <a:p>
            <a:pPr marL="50800" marR="43180" indent="147320">
              <a:lnSpc>
                <a:spcPts val="3879"/>
              </a:lnSpc>
              <a:tabLst>
                <a:tab pos="716280" algn="l"/>
                <a:tab pos="2072639" algn="l"/>
                <a:tab pos="5236210" algn="l"/>
                <a:tab pos="5805170" algn="l"/>
                <a:tab pos="7085965" algn="l"/>
              </a:tabLst>
            </a:pPr>
            <a:r>
              <a:rPr dirty="0" sz="3600">
                <a:latin typeface="Arial"/>
                <a:cs typeface="Arial"/>
              </a:rPr>
              <a:t>A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linear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re</a:t>
            </a:r>
            <a:r>
              <a:rPr dirty="0" sz="3600" spc="10">
                <a:latin typeface="Arial"/>
                <a:cs typeface="Arial"/>
              </a:rPr>
              <a:t>p</a:t>
            </a:r>
            <a:r>
              <a:rPr dirty="0" sz="3600">
                <a:latin typeface="Arial"/>
                <a:cs typeface="Arial"/>
              </a:rPr>
              <a:t>resen</a:t>
            </a:r>
            <a:r>
              <a:rPr dirty="0" sz="3600" spc="-15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ation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is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more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ac</a:t>
            </a:r>
            <a:r>
              <a:rPr dirty="0" sz="3600" spc="10">
                <a:latin typeface="Arial"/>
                <a:cs typeface="Arial"/>
              </a:rPr>
              <a:t>c</a:t>
            </a:r>
            <a:r>
              <a:rPr dirty="0" sz="3600">
                <a:latin typeface="Arial"/>
                <a:cs typeface="Arial"/>
              </a:rPr>
              <a:t>urate  </a:t>
            </a:r>
            <a:r>
              <a:rPr dirty="0" sz="3600" spc="-5">
                <a:latin typeface="Arial"/>
                <a:cs typeface="Arial"/>
              </a:rPr>
              <a:t>and</a:t>
            </a:r>
            <a:r>
              <a:rPr dirty="0" sz="3600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convinient</a:t>
            </a:r>
            <a:r>
              <a:rPr dirty="0" sz="3600" spc="15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for</a:t>
            </a:r>
            <a:r>
              <a:rPr dirty="0" sz="3600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determining V</a:t>
            </a:r>
            <a:r>
              <a:rPr dirty="0" baseline="-20833" sz="3600" spc="-7">
                <a:latin typeface="Arial"/>
                <a:cs typeface="Arial"/>
              </a:rPr>
              <a:t>max</a:t>
            </a:r>
            <a:r>
              <a:rPr dirty="0" baseline="-20833" sz="3600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and </a:t>
            </a:r>
            <a:r>
              <a:rPr dirty="0" sz="3600">
                <a:latin typeface="Arial"/>
                <a:cs typeface="Arial"/>
              </a:rPr>
              <a:t>K</a:t>
            </a:r>
            <a:r>
              <a:rPr dirty="0" baseline="-20833" sz="3600">
                <a:latin typeface="Arial"/>
                <a:cs typeface="Arial"/>
              </a:rPr>
              <a:t>m</a:t>
            </a:r>
            <a:r>
              <a:rPr dirty="0" sz="3600">
                <a:latin typeface="Arial"/>
                <a:cs typeface="Arial"/>
              </a:rPr>
              <a:t>.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939" y="3409188"/>
            <a:ext cx="254000" cy="256031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0640" y="3181032"/>
            <a:ext cx="4251325" cy="215773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algn="just" marL="223520" marR="30480" indent="147320">
              <a:lnSpc>
                <a:spcPts val="3879"/>
              </a:lnSpc>
              <a:spcBef>
                <a:spcPts val="595"/>
              </a:spcBef>
            </a:pPr>
            <a:r>
              <a:rPr dirty="0" sz="3600">
                <a:latin typeface="Arial"/>
                <a:cs typeface="Arial"/>
              </a:rPr>
              <a:t>This</a:t>
            </a:r>
            <a:r>
              <a:rPr dirty="0" sz="3600" spc="5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equation</a:t>
            </a:r>
            <a:r>
              <a:rPr dirty="0" sz="3600">
                <a:latin typeface="Arial"/>
                <a:cs typeface="Arial"/>
              </a:rPr>
              <a:t> is </a:t>
            </a:r>
            <a:r>
              <a:rPr dirty="0" sz="3600" spc="5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reciprocal</a:t>
            </a:r>
            <a:r>
              <a:rPr dirty="0" sz="3600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of</a:t>
            </a:r>
            <a:r>
              <a:rPr dirty="0" sz="3600">
                <a:latin typeface="Arial"/>
                <a:cs typeface="Arial"/>
              </a:rPr>
              <a:t> both </a:t>
            </a:r>
            <a:r>
              <a:rPr dirty="0" sz="3600" spc="5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Menton</a:t>
            </a:r>
            <a:r>
              <a:rPr dirty="0" sz="3600" spc="-15">
                <a:latin typeface="Arial"/>
                <a:cs typeface="Arial"/>
              </a:rPr>
              <a:t> </a:t>
            </a:r>
            <a:r>
              <a:rPr dirty="0" sz="3600" spc="-5">
                <a:latin typeface="Arial"/>
                <a:cs typeface="Arial"/>
              </a:rPr>
              <a:t>equation.</a:t>
            </a:r>
            <a:endParaRPr sz="3600">
              <a:latin typeface="Arial"/>
              <a:cs typeface="Arial"/>
            </a:endParaRPr>
          </a:p>
          <a:p>
            <a:pPr algn="just" marL="223520" indent="-172720">
              <a:lnSpc>
                <a:spcPct val="100000"/>
              </a:lnSpc>
              <a:spcBef>
                <a:spcPts val="330"/>
              </a:spcBef>
              <a:buChar char="•"/>
              <a:tabLst>
                <a:tab pos="223520" algn="l"/>
              </a:tabLst>
            </a:pPr>
            <a:r>
              <a:rPr dirty="0" sz="3600">
                <a:latin typeface="Arial"/>
                <a:cs typeface="Arial"/>
              </a:rPr>
              <a:t>1/[S]</a:t>
            </a:r>
            <a:r>
              <a:rPr dirty="0" sz="3600" spc="-25">
                <a:latin typeface="Arial"/>
                <a:cs typeface="Arial"/>
              </a:rPr>
              <a:t> </a:t>
            </a:r>
            <a:r>
              <a:rPr dirty="0" sz="3600" spc="-10">
                <a:latin typeface="Arial"/>
                <a:cs typeface="Arial"/>
              </a:rPr>
              <a:t>vs. </a:t>
            </a:r>
            <a:r>
              <a:rPr dirty="0" sz="3600" spc="-55">
                <a:latin typeface="Arial"/>
                <a:cs typeface="Arial"/>
              </a:rPr>
              <a:t>1/V</a:t>
            </a:r>
            <a:r>
              <a:rPr dirty="0" baseline="-20833" sz="3600" spc="-82">
                <a:latin typeface="Arial"/>
                <a:cs typeface="Arial"/>
              </a:rPr>
              <a:t>o</a:t>
            </a:r>
            <a:endParaRPr baseline="-20833" sz="3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1190" y="3181032"/>
            <a:ext cx="4627880" cy="106807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2700" marR="5080" indent="246379">
              <a:lnSpc>
                <a:spcPts val="3879"/>
              </a:lnSpc>
              <a:spcBef>
                <a:spcPts val="595"/>
              </a:spcBef>
              <a:tabLst>
                <a:tab pos="962660" algn="l"/>
                <a:tab pos="2113280" algn="l"/>
                <a:tab pos="2461260" algn="l"/>
                <a:tab pos="2806700" algn="l"/>
                <a:tab pos="3394075" algn="l"/>
              </a:tabLst>
            </a:pPr>
            <a:r>
              <a:rPr dirty="0" sz="3600">
                <a:latin typeface="Arial"/>
                <a:cs typeface="Arial"/>
              </a:rPr>
              <a:t>ob</a:t>
            </a:r>
            <a:r>
              <a:rPr dirty="0" sz="3600" spc="5">
                <a:latin typeface="Arial"/>
                <a:cs typeface="Arial"/>
              </a:rPr>
              <a:t>t</a:t>
            </a:r>
            <a:r>
              <a:rPr dirty="0" sz="3600">
                <a:latin typeface="Arial"/>
                <a:cs typeface="Arial"/>
              </a:rPr>
              <a:t>ained</a:t>
            </a:r>
            <a:r>
              <a:rPr dirty="0" sz="3600">
                <a:latin typeface="Arial"/>
                <a:cs typeface="Arial"/>
              </a:rPr>
              <a:t>		</a:t>
            </a:r>
            <a:r>
              <a:rPr dirty="0" sz="3600" spc="-5">
                <a:latin typeface="Arial"/>
                <a:cs typeface="Arial"/>
              </a:rPr>
              <a:t>b</a:t>
            </a:r>
            <a:r>
              <a:rPr dirty="0" sz="3600">
                <a:latin typeface="Arial"/>
                <a:cs typeface="Arial"/>
              </a:rPr>
              <a:t>y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taking  the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side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 spc="-5">
                <a:latin typeface="Arial"/>
                <a:cs typeface="Arial"/>
              </a:rPr>
              <a:t>o</a:t>
            </a:r>
            <a:r>
              <a:rPr dirty="0" sz="3600">
                <a:latin typeface="Arial"/>
                <a:cs typeface="Arial"/>
              </a:rPr>
              <a:t>f</a:t>
            </a:r>
            <a:r>
              <a:rPr dirty="0" sz="3600">
                <a:latin typeface="Arial"/>
                <a:cs typeface="Arial"/>
              </a:rPr>
              <a:t>	</a:t>
            </a:r>
            <a:r>
              <a:rPr dirty="0" sz="3600">
                <a:latin typeface="Arial"/>
                <a:cs typeface="Arial"/>
              </a:rPr>
              <a:t>Mi</a:t>
            </a:r>
            <a:r>
              <a:rPr dirty="0" sz="3600" spc="20">
                <a:latin typeface="Arial"/>
                <a:cs typeface="Arial"/>
              </a:rPr>
              <a:t>c</a:t>
            </a:r>
            <a:r>
              <a:rPr dirty="0" sz="3600">
                <a:latin typeface="Arial"/>
                <a:cs typeface="Arial"/>
              </a:rPr>
              <a:t>heli</a:t>
            </a:r>
            <a:r>
              <a:rPr dirty="0" sz="3600" spc="-10">
                <a:latin typeface="Arial"/>
                <a:cs typeface="Arial"/>
              </a:rPr>
              <a:t>s</a:t>
            </a:r>
            <a:r>
              <a:rPr dirty="0" sz="3600">
                <a:latin typeface="Arial"/>
                <a:cs typeface="Arial"/>
              </a:rPr>
              <a:t>-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423862"/>
            <a:ext cx="4026535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1">
                <a:solidFill>
                  <a:srgbClr val="C00000"/>
                </a:solidFill>
                <a:latin typeface="Arial"/>
                <a:cs typeface="Arial"/>
              </a:rPr>
              <a:t>What</a:t>
            </a:r>
            <a:r>
              <a:rPr dirty="0" sz="33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C00000"/>
                </a:solidFill>
                <a:latin typeface="Arial"/>
                <a:cs typeface="Arial"/>
              </a:rPr>
              <a:t>is</a:t>
            </a:r>
            <a:r>
              <a:rPr dirty="0" sz="3300" spc="-5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C00000"/>
                </a:solidFill>
                <a:latin typeface="Arial"/>
                <a:cs typeface="Arial"/>
              </a:rPr>
              <a:t>an</a:t>
            </a:r>
            <a:r>
              <a:rPr dirty="0" sz="3300" spc="-4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300" spc="-5" b="1">
                <a:solidFill>
                  <a:srgbClr val="C00000"/>
                </a:solidFill>
                <a:latin typeface="Arial"/>
                <a:cs typeface="Arial"/>
              </a:rPr>
              <a:t>enzyme?</a:t>
            </a:r>
            <a:endParaRPr sz="33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19199"/>
            <a:ext cx="5638800" cy="56337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90489" y="1245234"/>
            <a:ext cx="3353435" cy="1489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Enzymes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are</a:t>
            </a:r>
            <a:r>
              <a:rPr dirty="0" sz="2400">
                <a:latin typeface="Arial"/>
                <a:cs typeface="Arial"/>
              </a:rPr>
              <a:t> proteins </a:t>
            </a:r>
            <a:r>
              <a:rPr dirty="0" sz="2400" spc="-6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that </a:t>
            </a:r>
            <a:r>
              <a:rPr dirty="0" sz="2400">
                <a:latin typeface="Arial"/>
                <a:cs typeface="Arial"/>
              </a:rPr>
              <a:t>act upon substrate 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molecules and </a:t>
            </a:r>
            <a:r>
              <a:rPr dirty="0" sz="2400" spc="-5">
                <a:latin typeface="Arial"/>
                <a:cs typeface="Arial"/>
              </a:rPr>
              <a:t>decrease </a:t>
            </a:r>
            <a:r>
              <a:rPr dirty="0" sz="2400" spc="-655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the</a:t>
            </a:r>
            <a:r>
              <a:rPr dirty="0" sz="2400">
                <a:latin typeface="Arial"/>
                <a:cs typeface="Arial"/>
              </a:rPr>
              <a:t> </a:t>
            </a:r>
            <a:r>
              <a:rPr dirty="0" sz="2400" spc="-5">
                <a:latin typeface="Arial"/>
                <a:cs typeface="Arial"/>
              </a:rPr>
              <a:t>activation</a:t>
            </a:r>
            <a:r>
              <a:rPr dirty="0" sz="2400" spc="5">
                <a:latin typeface="Arial"/>
                <a:cs typeface="Arial"/>
              </a:rPr>
              <a:t> energy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90489" y="2708909"/>
            <a:ext cx="141986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e</a:t>
            </a:r>
            <a:r>
              <a:rPr dirty="0" sz="2400" spc="-5">
                <a:latin typeface="Arial"/>
                <a:cs typeface="Arial"/>
              </a:rPr>
              <a:t>cess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10">
                <a:latin typeface="Arial"/>
                <a:cs typeface="Arial"/>
              </a:rPr>
              <a:t>r</a:t>
            </a:r>
            <a:r>
              <a:rPr dirty="0" sz="2400">
                <a:latin typeface="Arial"/>
                <a:cs typeface="Arial"/>
              </a:rPr>
              <a:t>y  </a:t>
            </a:r>
            <a:r>
              <a:rPr dirty="0" sz="2400">
                <a:latin typeface="Arial"/>
                <a:cs typeface="Arial"/>
              </a:rPr>
              <a:t>chemical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86243" y="2708909"/>
            <a:ext cx="1752600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  <a:tabLst>
                <a:tab pos="1059180" algn="l"/>
              </a:tabLst>
            </a:pPr>
            <a:r>
              <a:rPr dirty="0" sz="2400">
                <a:latin typeface="Arial"/>
                <a:cs typeface="Arial"/>
              </a:rPr>
              <a:t>for	</a:t>
            </a:r>
            <a:r>
              <a:rPr dirty="0" sz="2400" spc="-5"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algn="r" marR="5715">
              <a:lnSpc>
                <a:spcPct val="100000"/>
              </a:lnSpc>
              <a:tabLst>
                <a:tab pos="1473200" algn="l"/>
              </a:tabLst>
            </a:pPr>
            <a:r>
              <a:rPr dirty="0" sz="2400" spc="-5">
                <a:latin typeface="Arial"/>
                <a:cs typeface="Arial"/>
              </a:rPr>
              <a:t>re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c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i</a:t>
            </a:r>
            <a:r>
              <a:rPr dirty="0" sz="2400" spc="-20">
                <a:latin typeface="Arial"/>
                <a:cs typeface="Arial"/>
              </a:rPr>
              <a:t>o</a:t>
            </a:r>
            <a:r>
              <a:rPr dirty="0" sz="2400" spc="-5">
                <a:latin typeface="Arial"/>
                <a:cs typeface="Arial"/>
              </a:rPr>
              <a:t>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90489" y="3440683"/>
            <a:ext cx="334835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2019" algn="l"/>
                <a:tab pos="1404620" algn="l"/>
                <a:tab pos="2911475" algn="l"/>
              </a:tabLst>
            </a:pPr>
            <a:r>
              <a:rPr dirty="0" sz="2400" spc="-5">
                <a:latin typeface="Arial"/>
                <a:cs typeface="Arial"/>
              </a:rPr>
              <a:t>occ</a:t>
            </a:r>
            <a:r>
              <a:rPr dirty="0" sz="2400">
                <a:latin typeface="Arial"/>
                <a:cs typeface="Arial"/>
              </a:rPr>
              <a:t>u</a:t>
            </a:r>
            <a:r>
              <a:rPr dirty="0" sz="2400">
                <a:latin typeface="Arial"/>
                <a:cs typeface="Arial"/>
              </a:rPr>
              <a:t>r	</a:t>
            </a:r>
            <a:r>
              <a:rPr dirty="0" sz="2400" spc="20">
                <a:latin typeface="Arial"/>
                <a:cs typeface="Arial"/>
              </a:rPr>
              <a:t>b</a:t>
            </a:r>
            <a:r>
              <a:rPr dirty="0" sz="2400" spc="-5">
                <a:latin typeface="Arial"/>
                <a:cs typeface="Arial"/>
              </a:rPr>
              <a:t>y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b</a:t>
            </a:r>
            <a:r>
              <a:rPr dirty="0" sz="2400" spc="-5">
                <a:latin typeface="Arial"/>
                <a:cs typeface="Arial"/>
              </a:rPr>
              <a:t>ili</a:t>
            </a:r>
            <a:r>
              <a:rPr dirty="0" sz="2400" spc="-5">
                <a:latin typeface="Arial"/>
                <a:cs typeface="Arial"/>
              </a:rPr>
              <a:t>zing</a:t>
            </a:r>
            <a:r>
              <a:rPr dirty="0" sz="2400">
                <a:latin typeface="Arial"/>
                <a:cs typeface="Arial"/>
              </a:rPr>
              <a:t>	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11770" y="3806570"/>
            <a:ext cx="172783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715">
              <a:lnSpc>
                <a:spcPct val="100000"/>
              </a:lnSpc>
              <a:spcBef>
                <a:spcPts val="100"/>
              </a:spcBef>
              <a:tabLst>
                <a:tab pos="1125220" algn="l"/>
              </a:tabLst>
            </a:pP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 spc="-5">
                <a:latin typeface="Arial"/>
                <a:cs typeface="Arial"/>
              </a:rPr>
              <a:t>ate</a:t>
            </a:r>
            <a:r>
              <a:rPr dirty="0" sz="2400">
                <a:latin typeface="Arial"/>
                <a:cs typeface="Arial"/>
              </a:rPr>
              <a:t>.</a:t>
            </a:r>
            <a:r>
              <a:rPr dirty="0" sz="2400">
                <a:latin typeface="Arial"/>
                <a:cs typeface="Arial"/>
              </a:rPr>
              <a:t>	This</a:t>
            </a:r>
            <a:endParaRPr sz="2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tabLst>
                <a:tab pos="1183640" algn="l"/>
              </a:tabLst>
            </a:pPr>
            <a:r>
              <a:rPr dirty="0" sz="2400" spc="-5">
                <a:latin typeface="Arial"/>
                <a:cs typeface="Arial"/>
              </a:rPr>
              <a:t>speeds	</a:t>
            </a:r>
            <a:r>
              <a:rPr dirty="0" sz="2400">
                <a:latin typeface="Arial"/>
                <a:cs typeface="Arial"/>
              </a:rPr>
              <a:t>up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90489" y="3806570"/>
            <a:ext cx="1621790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latin typeface="Arial"/>
                <a:cs typeface="Arial"/>
              </a:rPr>
              <a:t>transition 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a</a:t>
            </a:r>
            <a:r>
              <a:rPr dirty="0" sz="2400" spc="5">
                <a:latin typeface="Arial"/>
                <a:cs typeface="Arial"/>
              </a:rPr>
              <a:t>b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10">
                <a:latin typeface="Arial"/>
                <a:cs typeface="Arial"/>
              </a:rPr>
              <a:t>l</a:t>
            </a:r>
            <a:r>
              <a:rPr dirty="0" sz="2400">
                <a:latin typeface="Arial"/>
                <a:cs typeface="Arial"/>
              </a:rPr>
              <a:t>iz</a:t>
            </a:r>
            <a:r>
              <a:rPr dirty="0" sz="2400" spc="5">
                <a:latin typeface="Arial"/>
                <a:cs typeface="Arial"/>
              </a:rPr>
              <a:t>a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i</a:t>
            </a:r>
            <a:r>
              <a:rPr dirty="0" sz="2400" spc="5">
                <a:latin typeface="Arial"/>
                <a:cs typeface="Arial"/>
              </a:rPr>
              <a:t>o</a:t>
            </a:r>
            <a:r>
              <a:rPr dirty="0" sz="2400">
                <a:latin typeface="Arial"/>
                <a:cs typeface="Arial"/>
              </a:rPr>
              <a:t>n  </a:t>
            </a:r>
            <a:r>
              <a:rPr dirty="0" sz="2400" spc="-5">
                <a:latin typeface="Arial"/>
                <a:cs typeface="Arial"/>
              </a:rPr>
              <a:t>reaction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01483" y="4538345"/>
            <a:ext cx="17379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4120" algn="l"/>
              </a:tabLst>
            </a:pPr>
            <a:r>
              <a:rPr dirty="0" sz="2400" spc="-5">
                <a:latin typeface="Arial"/>
                <a:cs typeface="Arial"/>
              </a:rPr>
              <a:t>rates	</a:t>
            </a:r>
            <a:r>
              <a:rPr dirty="0" sz="2400">
                <a:latin typeface="Arial"/>
                <a:cs typeface="Arial"/>
              </a:rPr>
              <a:t>and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90489" y="4903787"/>
            <a:ext cx="3350895" cy="11239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69340" algn="l"/>
                <a:tab pos="1905635" algn="l"/>
                <a:tab pos="3081655" algn="l"/>
              </a:tabLst>
            </a:pPr>
            <a:r>
              <a:rPr dirty="0" sz="2400">
                <a:latin typeface="Arial"/>
                <a:cs typeface="Arial"/>
              </a:rPr>
              <a:t>makes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 spc="-10">
                <a:latin typeface="Arial"/>
                <a:cs typeface="Arial"/>
              </a:rPr>
              <a:t>t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5">
                <a:latin typeface="Arial"/>
                <a:cs typeface="Arial"/>
              </a:rPr>
              <a:t>e</a:t>
            </a:r>
            <a:r>
              <a:rPr dirty="0" sz="2400">
                <a:latin typeface="Arial"/>
                <a:cs typeface="Arial"/>
              </a:rPr>
              <a:t>m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h</a:t>
            </a:r>
            <a:r>
              <a:rPr dirty="0" sz="2400" spc="5">
                <a:latin typeface="Arial"/>
                <a:cs typeface="Arial"/>
              </a:rPr>
              <a:t>a</a:t>
            </a:r>
            <a:r>
              <a:rPr dirty="0" sz="2400">
                <a:latin typeface="Arial"/>
                <a:cs typeface="Arial"/>
              </a:rPr>
              <a:t>p</a:t>
            </a:r>
            <a:r>
              <a:rPr dirty="0" sz="2400" spc="-15">
                <a:latin typeface="Arial"/>
                <a:cs typeface="Arial"/>
              </a:rPr>
              <a:t>p</a:t>
            </a:r>
            <a:r>
              <a:rPr dirty="0" sz="2400">
                <a:latin typeface="Arial"/>
                <a:cs typeface="Arial"/>
              </a:rPr>
              <a:t>en</a:t>
            </a:r>
            <a:r>
              <a:rPr dirty="0" sz="2400">
                <a:latin typeface="Arial"/>
                <a:cs typeface="Arial"/>
              </a:rPr>
              <a:t>	</a:t>
            </a:r>
            <a:r>
              <a:rPr dirty="0" sz="2400">
                <a:latin typeface="Arial"/>
                <a:cs typeface="Arial"/>
              </a:rPr>
              <a:t>at  </a:t>
            </a:r>
            <a:r>
              <a:rPr dirty="0" sz="2400">
                <a:latin typeface="Arial"/>
                <a:cs typeface="Arial"/>
              </a:rPr>
              <a:t>physiologically </a:t>
            </a:r>
            <a:r>
              <a:rPr dirty="0" sz="2400" spc="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significant</a:t>
            </a:r>
            <a:r>
              <a:rPr dirty="0" sz="2400" spc="-15"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rates.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87641"/>
            <a:ext cx="7853680" cy="1098550"/>
          </a:xfrm>
          <a:prstGeom prst="rect"/>
        </p:spPr>
        <p:txBody>
          <a:bodyPr wrap="square" lIns="0" tIns="76200" rIns="0" bIns="0" rtlCol="0" vert="horz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600"/>
              </a:spcBef>
            </a:pPr>
            <a:r>
              <a:rPr dirty="0" sz="3700">
                <a:solidFill>
                  <a:srgbClr val="C00000"/>
                </a:solidFill>
              </a:rPr>
              <a:t>Lineweaver-Burk</a:t>
            </a:r>
            <a:r>
              <a:rPr dirty="0" sz="3700" spc="15">
                <a:solidFill>
                  <a:srgbClr val="C00000"/>
                </a:solidFill>
              </a:rPr>
              <a:t> </a:t>
            </a:r>
            <a:r>
              <a:rPr dirty="0" sz="3700">
                <a:solidFill>
                  <a:srgbClr val="C00000"/>
                </a:solidFill>
              </a:rPr>
              <a:t>(Double</a:t>
            </a:r>
            <a:r>
              <a:rPr dirty="0" sz="3700" spc="15">
                <a:solidFill>
                  <a:srgbClr val="C00000"/>
                </a:solidFill>
              </a:rPr>
              <a:t> </a:t>
            </a:r>
            <a:r>
              <a:rPr dirty="0" sz="3700">
                <a:solidFill>
                  <a:srgbClr val="C00000"/>
                </a:solidFill>
              </a:rPr>
              <a:t>Reciprocal) </a:t>
            </a:r>
            <a:r>
              <a:rPr dirty="0" sz="3700" spc="-1015">
                <a:solidFill>
                  <a:srgbClr val="C00000"/>
                </a:solidFill>
              </a:rPr>
              <a:t> </a:t>
            </a:r>
            <a:r>
              <a:rPr dirty="0" sz="3700" spc="-5">
                <a:solidFill>
                  <a:srgbClr val="C00000"/>
                </a:solidFill>
              </a:rPr>
              <a:t>Plot</a:t>
            </a:r>
            <a:endParaRPr sz="37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1908557"/>
            <a:ext cx="5108447" cy="464616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435203" y="3572103"/>
            <a:ext cx="243840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330" y="0"/>
                </a:lnTo>
              </a:path>
            </a:pathLst>
          </a:custGeom>
          <a:ln w="23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36557" y="3572103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 h="0">
                <a:moveTo>
                  <a:pt x="0" y="0"/>
                </a:moveTo>
                <a:lnTo>
                  <a:pt x="719881" y="0"/>
                </a:lnTo>
              </a:path>
            </a:pathLst>
          </a:custGeom>
          <a:ln w="23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933920" y="3572103"/>
            <a:ext cx="551815" cy="0"/>
          </a:xfrm>
          <a:custGeom>
            <a:avLst/>
            <a:gdLst/>
            <a:ahLst/>
            <a:cxnLst/>
            <a:rect l="l" t="t" r="r" b="b"/>
            <a:pathLst>
              <a:path w="551815" h="0">
                <a:moveTo>
                  <a:pt x="0" y="0"/>
                </a:moveTo>
                <a:lnTo>
                  <a:pt x="551479" y="0"/>
                </a:lnTo>
              </a:path>
            </a:pathLst>
          </a:custGeom>
          <a:ln w="23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903841" y="3572103"/>
            <a:ext cx="720090" cy="0"/>
          </a:xfrm>
          <a:custGeom>
            <a:avLst/>
            <a:gdLst/>
            <a:ahLst/>
            <a:cxnLst/>
            <a:rect l="l" t="t" r="r" b="b"/>
            <a:pathLst>
              <a:path w="720090" h="0">
                <a:moveTo>
                  <a:pt x="0" y="0"/>
                </a:moveTo>
                <a:lnTo>
                  <a:pt x="719881" y="0"/>
                </a:lnTo>
              </a:path>
            </a:pathLst>
          </a:custGeom>
          <a:ln w="23469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848076" y="3713174"/>
            <a:ext cx="778510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732" sz="6675" spc="-630" i="1">
                <a:latin typeface="Times New Roman"/>
                <a:cs typeface="Times New Roman"/>
              </a:rPr>
              <a:t>V</a:t>
            </a:r>
            <a:r>
              <a:rPr dirty="0" sz="2600" spc="-420">
                <a:latin typeface="Times New Roman"/>
                <a:cs typeface="Times New Roman"/>
              </a:rPr>
              <a:t>max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20680" y="3572671"/>
            <a:ext cx="2117090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98500" algn="l"/>
              </a:tabLst>
            </a:pPr>
            <a:r>
              <a:rPr dirty="0" sz="4450" spc="-490" i="1">
                <a:latin typeface="Times New Roman"/>
                <a:cs typeface="Times New Roman"/>
              </a:rPr>
              <a:t>v</a:t>
            </a:r>
            <a:r>
              <a:rPr dirty="0" sz="4450" spc="-490" i="1">
                <a:latin typeface="Times New Roman"/>
                <a:cs typeface="Times New Roman"/>
              </a:rPr>
              <a:t>	</a:t>
            </a:r>
            <a:r>
              <a:rPr dirty="0" sz="4450" spc="-760" i="1">
                <a:latin typeface="Times New Roman"/>
                <a:cs typeface="Times New Roman"/>
              </a:rPr>
              <a:t>V</a:t>
            </a:r>
            <a:r>
              <a:rPr dirty="0" baseline="-23504" sz="3900" spc="-577">
                <a:latin typeface="Times New Roman"/>
                <a:cs typeface="Times New Roman"/>
              </a:rPr>
              <a:t>m</a:t>
            </a:r>
            <a:r>
              <a:rPr dirty="0" baseline="-23504" sz="3900" spc="-330">
                <a:latin typeface="Times New Roman"/>
                <a:cs typeface="Times New Roman"/>
              </a:rPr>
              <a:t>a</a:t>
            </a:r>
            <a:r>
              <a:rPr dirty="0" baseline="-23504" sz="3900" spc="-487">
                <a:latin typeface="Times New Roman"/>
                <a:cs typeface="Times New Roman"/>
              </a:rPr>
              <a:t>x</a:t>
            </a:r>
            <a:r>
              <a:rPr dirty="0" baseline="-23504" sz="3900" spc="397">
                <a:latin typeface="Times New Roman"/>
                <a:cs typeface="Times New Roman"/>
              </a:rPr>
              <a:t> </a:t>
            </a:r>
            <a:r>
              <a:rPr dirty="0" sz="4450" spc="-229">
                <a:latin typeface="Times New Roman"/>
                <a:cs typeface="Times New Roman"/>
              </a:rPr>
              <a:t>[</a:t>
            </a:r>
            <a:r>
              <a:rPr dirty="0" sz="4450" spc="-275" i="1">
                <a:latin typeface="Times New Roman"/>
                <a:cs typeface="Times New Roman"/>
              </a:rPr>
              <a:t>S</a:t>
            </a:r>
            <a:r>
              <a:rPr dirty="0" sz="4450" spc="-365">
                <a:latin typeface="Times New Roman"/>
                <a:cs typeface="Times New Roman"/>
              </a:rPr>
              <a:t>]</a:t>
            </a:r>
            <a:endParaRPr sz="4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425802" y="2782064"/>
            <a:ext cx="2971165" cy="704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821690" algn="l"/>
                <a:tab pos="1677670" algn="l"/>
                <a:tab pos="2152650" algn="l"/>
                <a:tab pos="2731770" algn="l"/>
              </a:tabLst>
            </a:pPr>
            <a:r>
              <a:rPr dirty="0" sz="4450" spc="-550">
                <a:latin typeface="Times New Roman"/>
                <a:cs typeface="Times New Roman"/>
              </a:rPr>
              <a:t>1</a:t>
            </a:r>
            <a:r>
              <a:rPr dirty="0" sz="4450" spc="-95">
                <a:latin typeface="Times New Roman"/>
                <a:cs typeface="Times New Roman"/>
              </a:rPr>
              <a:t> </a:t>
            </a:r>
            <a:r>
              <a:rPr dirty="0" baseline="-34332" sz="6675" spc="-907">
                <a:latin typeface="Symbol"/>
                <a:cs typeface="Symbol"/>
              </a:rPr>
              <a:t></a:t>
            </a:r>
            <a:r>
              <a:rPr dirty="0" baseline="-34332" sz="6675" spc="-907">
                <a:latin typeface="Times New Roman"/>
                <a:cs typeface="Times New Roman"/>
              </a:rPr>
              <a:t>	</a:t>
            </a:r>
            <a:r>
              <a:rPr dirty="0" sz="4450" spc="-545" i="1">
                <a:latin typeface="Times New Roman"/>
                <a:cs typeface="Times New Roman"/>
              </a:rPr>
              <a:t>K</a:t>
            </a:r>
            <a:r>
              <a:rPr dirty="0" baseline="-23504" sz="3900" spc="-817" i="1">
                <a:latin typeface="Times New Roman"/>
                <a:cs typeface="Times New Roman"/>
              </a:rPr>
              <a:t>m	</a:t>
            </a:r>
            <a:r>
              <a:rPr dirty="0" sz="4450" spc="-550">
                <a:latin typeface="Times New Roman"/>
                <a:cs typeface="Times New Roman"/>
              </a:rPr>
              <a:t>1	</a:t>
            </a:r>
            <a:r>
              <a:rPr dirty="0" baseline="-34332" sz="6675" spc="-907">
                <a:latin typeface="Symbol"/>
                <a:cs typeface="Symbol"/>
              </a:rPr>
              <a:t></a:t>
            </a:r>
            <a:r>
              <a:rPr dirty="0" baseline="-34332" sz="6675" spc="-907">
                <a:latin typeface="Times New Roman"/>
                <a:cs typeface="Times New Roman"/>
              </a:rPr>
              <a:t>	</a:t>
            </a:r>
            <a:r>
              <a:rPr dirty="0" sz="4450" spc="-550">
                <a:latin typeface="Times New Roman"/>
                <a:cs typeface="Times New Roman"/>
              </a:rPr>
              <a:t>1</a:t>
            </a:r>
            <a:endParaRPr sz="44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" y="1468119"/>
            <a:ext cx="213360" cy="2133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6059" y="1146175"/>
            <a:ext cx="7952105" cy="1021715"/>
          </a:xfrm>
          <a:prstGeom prst="rect"/>
        </p:spPr>
        <p:txBody>
          <a:bodyPr wrap="square" lIns="0" tIns="102235" rIns="0" bIns="0" rtlCol="0" vert="horz">
            <a:spAutoFit/>
          </a:bodyPr>
          <a:lstStyle/>
          <a:p>
            <a:pPr marL="38100" marR="30480" indent="180340">
              <a:lnSpc>
                <a:spcPct val="85300"/>
              </a:lnSpc>
              <a:spcBef>
                <a:spcPts val="805"/>
              </a:spcBef>
            </a:pPr>
            <a:r>
              <a:rPr dirty="0" sz="3000">
                <a:solidFill>
                  <a:srgbClr val="000000"/>
                </a:solidFill>
              </a:rPr>
              <a:t>Any</a:t>
            </a:r>
            <a:r>
              <a:rPr dirty="0" sz="3000" spc="265">
                <a:solidFill>
                  <a:srgbClr val="000000"/>
                </a:solidFill>
              </a:rPr>
              <a:t> </a:t>
            </a:r>
            <a:r>
              <a:rPr dirty="0" sz="3000" spc="-740">
                <a:solidFill>
                  <a:srgbClr val="000000"/>
                </a:solidFill>
              </a:rPr>
              <a:t>subs</a:t>
            </a:r>
            <a:r>
              <a:rPr dirty="0" baseline="12500" sz="6000" spc="-11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3000" spc="-740">
                <a:solidFill>
                  <a:srgbClr val="000000"/>
                </a:solidFill>
              </a:rPr>
              <a:t>ta</a:t>
            </a:r>
            <a:r>
              <a:rPr dirty="0" baseline="12500" sz="6000" spc="-111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3000" spc="-740">
                <a:solidFill>
                  <a:srgbClr val="000000"/>
                </a:solidFill>
              </a:rPr>
              <a:t>nc</a:t>
            </a:r>
            <a:r>
              <a:rPr dirty="0" baseline="12500" sz="6000" spc="-1110" b="1">
                <a:solidFill>
                  <a:srgbClr val="C00000"/>
                </a:solidFill>
                <a:latin typeface="Arial"/>
                <a:cs typeface="Arial"/>
              </a:rPr>
              <a:t>z</a:t>
            </a:r>
            <a:r>
              <a:rPr dirty="0" sz="3000" spc="-740">
                <a:solidFill>
                  <a:srgbClr val="000000"/>
                </a:solidFill>
              </a:rPr>
              <a:t>e</a:t>
            </a:r>
            <a:r>
              <a:rPr dirty="0" baseline="12500" sz="6000" spc="-1110" b="1">
                <a:solidFill>
                  <a:srgbClr val="C00000"/>
                </a:solidFill>
                <a:latin typeface="Arial"/>
                <a:cs typeface="Arial"/>
              </a:rPr>
              <a:t>y</a:t>
            </a:r>
            <a:r>
              <a:rPr dirty="0" sz="3000" spc="-740">
                <a:solidFill>
                  <a:srgbClr val="000000"/>
                </a:solidFill>
              </a:rPr>
              <a:t>t</a:t>
            </a:r>
            <a:r>
              <a:rPr dirty="0" baseline="12500" sz="6000" spc="-1110" b="1">
                <a:solidFill>
                  <a:srgbClr val="C00000"/>
                </a:solidFill>
                <a:latin typeface="Arial"/>
                <a:cs typeface="Arial"/>
              </a:rPr>
              <a:t>m</a:t>
            </a:r>
            <a:r>
              <a:rPr dirty="0" sz="3000" spc="-740">
                <a:solidFill>
                  <a:srgbClr val="000000"/>
                </a:solidFill>
              </a:rPr>
              <a:t>ha</a:t>
            </a:r>
            <a:r>
              <a:rPr dirty="0" baseline="12500" sz="6000" spc="-1110" b="1">
                <a:solidFill>
                  <a:srgbClr val="C00000"/>
                </a:solidFill>
                <a:latin typeface="Arial"/>
                <a:cs typeface="Arial"/>
              </a:rPr>
              <a:t>e</a:t>
            </a:r>
            <a:r>
              <a:rPr dirty="0" sz="3000" spc="-740">
                <a:solidFill>
                  <a:srgbClr val="000000"/>
                </a:solidFill>
              </a:rPr>
              <a:t>t</a:t>
            </a:r>
            <a:r>
              <a:rPr dirty="0" sz="3000" spc="-715">
                <a:solidFill>
                  <a:srgbClr val="000000"/>
                </a:solidFill>
              </a:rPr>
              <a:t> </a:t>
            </a:r>
            <a:r>
              <a:rPr dirty="0" sz="3000" spc="-640">
                <a:solidFill>
                  <a:srgbClr val="000000"/>
                </a:solidFill>
              </a:rPr>
              <a:t>c</a:t>
            </a:r>
            <a:r>
              <a:rPr dirty="0" baseline="12500" sz="6000" spc="-96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3000" spc="-640">
                <a:solidFill>
                  <a:srgbClr val="000000"/>
                </a:solidFill>
              </a:rPr>
              <a:t>a</a:t>
            </a:r>
            <a:r>
              <a:rPr dirty="0" baseline="12500" sz="6000" spc="-96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3000" spc="-640">
                <a:solidFill>
                  <a:srgbClr val="000000"/>
                </a:solidFill>
              </a:rPr>
              <a:t>n</a:t>
            </a:r>
            <a:r>
              <a:rPr dirty="0" baseline="12500" sz="6000" spc="-960" b="1">
                <a:solidFill>
                  <a:srgbClr val="C00000"/>
                </a:solidFill>
                <a:latin typeface="Arial"/>
                <a:cs typeface="Arial"/>
              </a:rPr>
              <a:t>h</a:t>
            </a:r>
            <a:r>
              <a:rPr dirty="0" sz="3000" spc="-640">
                <a:solidFill>
                  <a:srgbClr val="000000"/>
                </a:solidFill>
              </a:rPr>
              <a:t>d</a:t>
            </a:r>
            <a:r>
              <a:rPr dirty="0" baseline="12500" sz="6000" spc="-96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3000" spc="-640">
                <a:solidFill>
                  <a:srgbClr val="000000"/>
                </a:solidFill>
              </a:rPr>
              <a:t>im</a:t>
            </a:r>
            <a:r>
              <a:rPr dirty="0" baseline="12500" sz="6000" spc="-960" b="1">
                <a:solidFill>
                  <a:srgbClr val="C00000"/>
                </a:solidFill>
                <a:latin typeface="Arial"/>
                <a:cs typeface="Arial"/>
              </a:rPr>
              <a:t>b</a:t>
            </a:r>
            <a:r>
              <a:rPr dirty="0" sz="3000" spc="-640">
                <a:solidFill>
                  <a:srgbClr val="000000"/>
                </a:solidFill>
              </a:rPr>
              <a:t>i</a:t>
            </a:r>
            <a:r>
              <a:rPr dirty="0" baseline="12500" sz="6000" spc="-960" b="1">
                <a:solidFill>
                  <a:srgbClr val="C00000"/>
                </a:solidFill>
                <a:latin typeface="Arial"/>
                <a:cs typeface="Arial"/>
              </a:rPr>
              <a:t>i</a:t>
            </a:r>
            <a:r>
              <a:rPr dirty="0" sz="3000" spc="-640">
                <a:solidFill>
                  <a:srgbClr val="000000"/>
                </a:solidFill>
              </a:rPr>
              <a:t>n</a:t>
            </a:r>
            <a:r>
              <a:rPr dirty="0" baseline="12500" sz="6000" spc="-960" b="1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dirty="0" sz="3000" spc="-640">
                <a:solidFill>
                  <a:srgbClr val="000000"/>
                </a:solidFill>
              </a:rPr>
              <a:t>i</a:t>
            </a:r>
            <a:r>
              <a:rPr dirty="0" baseline="12500" sz="6000" spc="-960" b="1">
                <a:solidFill>
                  <a:srgbClr val="C00000"/>
                </a:solidFill>
                <a:latin typeface="Arial"/>
                <a:cs typeface="Arial"/>
              </a:rPr>
              <a:t>o</a:t>
            </a:r>
            <a:r>
              <a:rPr dirty="0" sz="3000" spc="-640">
                <a:solidFill>
                  <a:srgbClr val="000000"/>
                </a:solidFill>
              </a:rPr>
              <a:t>sh</a:t>
            </a:r>
            <a:r>
              <a:rPr dirty="0" baseline="12500" sz="6000" spc="-960" b="1">
                <a:solidFill>
                  <a:srgbClr val="C00000"/>
                </a:solidFill>
                <a:latin typeface="Arial"/>
                <a:cs typeface="Arial"/>
              </a:rPr>
              <a:t>n</a:t>
            </a:r>
            <a:r>
              <a:rPr dirty="0" sz="3000" spc="-640">
                <a:solidFill>
                  <a:srgbClr val="000000"/>
                </a:solidFill>
              </a:rPr>
              <a:t>the</a:t>
            </a:r>
            <a:r>
              <a:rPr dirty="0" sz="3000" spc="-475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velocity </a:t>
            </a:r>
            <a:r>
              <a:rPr dirty="0" sz="3000" spc="-819">
                <a:solidFill>
                  <a:srgbClr val="000000"/>
                </a:solidFill>
              </a:rPr>
              <a:t> </a:t>
            </a:r>
            <a:r>
              <a:rPr dirty="0" sz="3000" spc="-5">
                <a:solidFill>
                  <a:srgbClr val="000000"/>
                </a:solidFill>
              </a:rPr>
              <a:t>of</a:t>
            </a:r>
            <a:r>
              <a:rPr dirty="0" sz="3000" spc="10">
                <a:solidFill>
                  <a:srgbClr val="000000"/>
                </a:solidFill>
              </a:rPr>
              <a:t> </a:t>
            </a:r>
            <a:r>
              <a:rPr dirty="0" sz="3000" spc="-10">
                <a:solidFill>
                  <a:srgbClr val="000000"/>
                </a:solidFill>
              </a:rPr>
              <a:t>an</a:t>
            </a:r>
            <a:r>
              <a:rPr dirty="0" sz="3000" spc="-5">
                <a:solidFill>
                  <a:srgbClr val="000000"/>
                </a:solidFill>
              </a:rPr>
              <a:t> </a:t>
            </a:r>
            <a:r>
              <a:rPr dirty="0" sz="3000" spc="-10">
                <a:solidFill>
                  <a:srgbClr val="000000"/>
                </a:solidFill>
              </a:rPr>
              <a:t>enzyme</a:t>
            </a:r>
            <a:r>
              <a:rPr dirty="0" sz="3000" spc="40">
                <a:solidFill>
                  <a:srgbClr val="000000"/>
                </a:solidFill>
              </a:rPr>
              <a:t> </a:t>
            </a:r>
            <a:r>
              <a:rPr dirty="0" sz="3000" spc="-10">
                <a:solidFill>
                  <a:srgbClr val="000000"/>
                </a:solidFill>
              </a:rPr>
              <a:t>catalyzed</a:t>
            </a:r>
            <a:endParaRPr sz="3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" y="2392679"/>
            <a:ext cx="213360" cy="21336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" y="3317240"/>
            <a:ext cx="213360" cy="21336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79" y="5064759"/>
            <a:ext cx="213360" cy="21336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51459" y="2197798"/>
            <a:ext cx="7903209" cy="3155950"/>
          </a:xfrm>
          <a:prstGeom prst="rect">
            <a:avLst/>
          </a:prstGeom>
        </p:spPr>
        <p:txBody>
          <a:bodyPr wrap="square" lIns="0" tIns="64769" rIns="0" bIns="0" rtlCol="0" vert="horz">
            <a:spAutoFit/>
          </a:bodyPr>
          <a:lstStyle/>
          <a:p>
            <a:pPr algn="just" marL="12700" marR="6985" indent="193040">
              <a:lnSpc>
                <a:spcPts val="3240"/>
              </a:lnSpc>
              <a:spcBef>
                <a:spcPts val="509"/>
              </a:spcBef>
            </a:pPr>
            <a:r>
              <a:rPr dirty="0" sz="3000">
                <a:latin typeface="Arial"/>
                <a:cs typeface="Arial"/>
              </a:rPr>
              <a:t>These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include</a:t>
            </a:r>
            <a:r>
              <a:rPr dirty="0" sz="3000" spc="-5">
                <a:latin typeface="Arial"/>
                <a:cs typeface="Arial"/>
              </a:rPr>
              <a:t> drugs,</a:t>
            </a:r>
            <a:r>
              <a:rPr dirty="0" sz="3000" spc="819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antibiotics,</a:t>
            </a:r>
            <a:r>
              <a:rPr dirty="0" sz="3000" spc="82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poisons, 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and</a:t>
            </a:r>
            <a:r>
              <a:rPr dirty="0" sz="3000" spc="-5">
                <a:latin typeface="Arial"/>
                <a:cs typeface="Arial"/>
              </a:rPr>
              <a:t> anti-metabolites.</a:t>
            </a:r>
            <a:endParaRPr sz="3000">
              <a:latin typeface="Arial"/>
              <a:cs typeface="Arial"/>
            </a:endParaRPr>
          </a:p>
          <a:p>
            <a:pPr algn="just" marL="12700" marR="5080" indent="200660">
              <a:lnSpc>
                <a:spcPct val="90000"/>
              </a:lnSpc>
              <a:spcBef>
                <a:spcPts val="755"/>
              </a:spcBef>
            </a:pPr>
            <a:r>
              <a:rPr dirty="0" sz="3000" spc="-5">
                <a:latin typeface="Arial"/>
                <a:cs typeface="Arial"/>
              </a:rPr>
              <a:t>Useful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in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understanding</a:t>
            </a:r>
            <a:r>
              <a:rPr dirty="0" sz="3000">
                <a:latin typeface="Arial"/>
                <a:cs typeface="Arial"/>
              </a:rPr>
              <a:t> the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sequence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of 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enzyme</a:t>
            </a:r>
            <a:r>
              <a:rPr dirty="0" sz="3000" spc="-5">
                <a:latin typeface="Arial"/>
                <a:cs typeface="Arial"/>
              </a:rPr>
              <a:t> catalyzed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reactions,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metabolic </a:t>
            </a:r>
            <a:r>
              <a:rPr dirty="0" sz="3000" spc="-819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regulation,</a:t>
            </a:r>
            <a:r>
              <a:rPr dirty="0" sz="3000" spc="-5">
                <a:latin typeface="Arial"/>
                <a:cs typeface="Arial"/>
              </a:rPr>
              <a:t> studying</a:t>
            </a:r>
            <a:r>
              <a:rPr dirty="0" sz="3000">
                <a:latin typeface="Arial"/>
                <a:cs typeface="Arial"/>
              </a:rPr>
              <a:t> the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mechanism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of</a:t>
            </a:r>
            <a:r>
              <a:rPr dirty="0" sz="3000">
                <a:latin typeface="Arial"/>
                <a:cs typeface="Arial"/>
              </a:rPr>
              <a:t> cell 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toxicity</a:t>
            </a:r>
            <a:r>
              <a:rPr dirty="0" sz="3000" spc="2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produced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10">
                <a:latin typeface="Arial"/>
                <a:cs typeface="Arial"/>
              </a:rPr>
              <a:t>by</a:t>
            </a:r>
            <a:r>
              <a:rPr dirty="0" sz="300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toxicants.</a:t>
            </a:r>
            <a:endParaRPr sz="3000">
              <a:latin typeface="Arial"/>
              <a:cs typeface="Arial"/>
            </a:endParaRPr>
          </a:p>
          <a:p>
            <a:pPr algn="just" marL="213360">
              <a:lnSpc>
                <a:spcPct val="100000"/>
              </a:lnSpc>
              <a:spcBef>
                <a:spcPts val="439"/>
              </a:spcBef>
            </a:pPr>
            <a:r>
              <a:rPr dirty="0" sz="3000">
                <a:latin typeface="Arial"/>
                <a:cs typeface="Arial"/>
              </a:rPr>
              <a:t>Forms</a:t>
            </a:r>
            <a:r>
              <a:rPr dirty="0" sz="3000" spc="-5">
                <a:latin typeface="Arial"/>
                <a:cs typeface="Arial"/>
              </a:rPr>
              <a:t> </a:t>
            </a:r>
            <a:r>
              <a:rPr dirty="0" sz="3000">
                <a:latin typeface="Arial"/>
                <a:cs typeface="Arial"/>
              </a:rPr>
              <a:t>the</a:t>
            </a:r>
            <a:r>
              <a:rPr dirty="0" sz="3000" spc="-1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basis</a:t>
            </a:r>
            <a:r>
              <a:rPr dirty="0" sz="3000" spc="-10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of</a:t>
            </a:r>
            <a:r>
              <a:rPr dirty="0" sz="3000" spc="5">
                <a:latin typeface="Arial"/>
                <a:cs typeface="Arial"/>
              </a:rPr>
              <a:t> </a:t>
            </a:r>
            <a:r>
              <a:rPr dirty="0" sz="3000" spc="-5">
                <a:latin typeface="Arial"/>
                <a:cs typeface="Arial"/>
              </a:rPr>
              <a:t>drug</a:t>
            </a:r>
            <a:r>
              <a:rPr dirty="0" sz="3000" spc="-10">
                <a:latin typeface="Arial"/>
                <a:cs typeface="Arial"/>
              </a:rPr>
              <a:t> designing.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858000" y="4876727"/>
            <a:ext cx="2278380" cy="1753235"/>
            <a:chOff x="6858000" y="4876727"/>
            <a:chExt cx="2278380" cy="1753235"/>
          </a:xfrm>
        </p:grpSpPr>
        <p:sp>
          <p:nvSpPr>
            <p:cNvPr id="9" name="object 9"/>
            <p:cNvSpPr/>
            <p:nvPr/>
          </p:nvSpPr>
          <p:spPr>
            <a:xfrm>
              <a:off x="6858000" y="5739982"/>
              <a:ext cx="2278380" cy="889635"/>
            </a:xfrm>
            <a:custGeom>
              <a:avLst/>
              <a:gdLst/>
              <a:ahLst/>
              <a:cxnLst/>
              <a:rect l="l" t="t" r="r" b="b"/>
              <a:pathLst>
                <a:path w="2278379" h="889634">
                  <a:moveTo>
                    <a:pt x="213898" y="277769"/>
                  </a:moveTo>
                  <a:lnTo>
                    <a:pt x="587186" y="720800"/>
                  </a:lnTo>
                  <a:lnTo>
                    <a:pt x="0" y="746292"/>
                  </a:lnTo>
                  <a:lnTo>
                    <a:pt x="377632" y="889417"/>
                  </a:lnTo>
                  <a:lnTo>
                    <a:pt x="1987196" y="889417"/>
                  </a:lnTo>
                  <a:lnTo>
                    <a:pt x="2220404" y="750685"/>
                  </a:lnTo>
                  <a:lnTo>
                    <a:pt x="1833786" y="750685"/>
                  </a:lnTo>
                  <a:lnTo>
                    <a:pt x="1983133" y="546753"/>
                  </a:lnTo>
                  <a:lnTo>
                    <a:pt x="1688015" y="546753"/>
                  </a:lnTo>
                  <a:lnTo>
                    <a:pt x="1686660" y="544996"/>
                  </a:lnTo>
                  <a:lnTo>
                    <a:pt x="1700278" y="525655"/>
                  </a:lnTo>
                  <a:lnTo>
                    <a:pt x="1726160" y="484349"/>
                  </a:lnTo>
                  <a:lnTo>
                    <a:pt x="1732111" y="474672"/>
                  </a:lnTo>
                  <a:lnTo>
                    <a:pt x="783385" y="474672"/>
                  </a:lnTo>
                  <a:lnTo>
                    <a:pt x="213898" y="277769"/>
                  </a:lnTo>
                  <a:close/>
                </a:path>
                <a:path w="2278379" h="889634">
                  <a:moveTo>
                    <a:pt x="2278024" y="716407"/>
                  </a:moveTo>
                  <a:lnTo>
                    <a:pt x="1833786" y="750685"/>
                  </a:lnTo>
                  <a:lnTo>
                    <a:pt x="2220404" y="750685"/>
                  </a:lnTo>
                  <a:lnTo>
                    <a:pt x="2278024" y="716407"/>
                  </a:lnTo>
                  <a:close/>
                </a:path>
                <a:path w="2278379" h="889634">
                  <a:moveTo>
                    <a:pt x="2057164" y="445666"/>
                  </a:moveTo>
                  <a:lnTo>
                    <a:pt x="2053158" y="446545"/>
                  </a:lnTo>
                  <a:lnTo>
                    <a:pt x="2040952" y="450938"/>
                  </a:lnTo>
                  <a:lnTo>
                    <a:pt x="1997276" y="463250"/>
                  </a:lnTo>
                  <a:lnTo>
                    <a:pt x="1968667" y="472036"/>
                  </a:lnTo>
                  <a:lnTo>
                    <a:pt x="1936053" y="480822"/>
                  </a:lnTo>
                  <a:lnTo>
                    <a:pt x="1901913" y="490499"/>
                  </a:lnTo>
                  <a:lnTo>
                    <a:pt x="1866495" y="501042"/>
                  </a:lnTo>
                  <a:lnTo>
                    <a:pt x="1831059" y="510719"/>
                  </a:lnTo>
                  <a:lnTo>
                    <a:pt x="1797014" y="520383"/>
                  </a:lnTo>
                  <a:lnTo>
                    <a:pt x="1765678" y="528291"/>
                  </a:lnTo>
                  <a:lnTo>
                    <a:pt x="1738423" y="536210"/>
                  </a:lnTo>
                  <a:lnTo>
                    <a:pt x="1715269" y="541482"/>
                  </a:lnTo>
                  <a:lnTo>
                    <a:pt x="1698905" y="544996"/>
                  </a:lnTo>
                  <a:lnTo>
                    <a:pt x="1688015" y="546753"/>
                  </a:lnTo>
                  <a:lnTo>
                    <a:pt x="1983133" y="546753"/>
                  </a:lnTo>
                  <a:lnTo>
                    <a:pt x="2057164" y="445666"/>
                  </a:lnTo>
                  <a:close/>
                </a:path>
                <a:path w="2278379" h="889634">
                  <a:moveTo>
                    <a:pt x="832420" y="47468"/>
                  </a:moveTo>
                  <a:lnTo>
                    <a:pt x="783385" y="474672"/>
                  </a:lnTo>
                  <a:lnTo>
                    <a:pt x="1732111" y="474672"/>
                  </a:lnTo>
                  <a:lnTo>
                    <a:pt x="1736974" y="466765"/>
                  </a:lnTo>
                  <a:lnTo>
                    <a:pt x="1136246" y="466765"/>
                  </a:lnTo>
                  <a:lnTo>
                    <a:pt x="832420" y="47468"/>
                  </a:lnTo>
                  <a:close/>
                </a:path>
                <a:path w="2278379" h="889634">
                  <a:moveTo>
                    <a:pt x="1494562" y="0"/>
                  </a:moveTo>
                  <a:lnTo>
                    <a:pt x="1136246" y="466765"/>
                  </a:lnTo>
                  <a:lnTo>
                    <a:pt x="1736974" y="466765"/>
                  </a:lnTo>
                  <a:lnTo>
                    <a:pt x="1760223" y="428961"/>
                  </a:lnTo>
                  <a:lnTo>
                    <a:pt x="1761777" y="426325"/>
                  </a:lnTo>
                  <a:lnTo>
                    <a:pt x="1502725" y="426325"/>
                  </a:lnTo>
                  <a:lnTo>
                    <a:pt x="1494562" y="0"/>
                  </a:lnTo>
                  <a:close/>
                </a:path>
                <a:path w="2278379" h="889634">
                  <a:moveTo>
                    <a:pt x="1896458" y="198659"/>
                  </a:moveTo>
                  <a:lnTo>
                    <a:pt x="1502725" y="426325"/>
                  </a:lnTo>
                  <a:lnTo>
                    <a:pt x="1761777" y="426325"/>
                  </a:lnTo>
                  <a:lnTo>
                    <a:pt x="1833786" y="304139"/>
                  </a:lnTo>
                  <a:lnTo>
                    <a:pt x="1865122" y="250521"/>
                  </a:lnTo>
                  <a:lnTo>
                    <a:pt x="1888295" y="212717"/>
                  </a:lnTo>
                  <a:lnTo>
                    <a:pt x="1896458" y="198659"/>
                  </a:lnTo>
                  <a:close/>
                </a:path>
              </a:pathLst>
            </a:custGeom>
            <a:solidFill>
              <a:srgbClr val="00B7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475168" y="5005100"/>
              <a:ext cx="1158240" cy="692150"/>
            </a:xfrm>
            <a:custGeom>
              <a:avLst/>
              <a:gdLst/>
              <a:ahLst/>
              <a:cxnLst/>
              <a:rect l="l" t="t" r="r" b="b"/>
              <a:pathLst>
                <a:path w="1158240" h="692150">
                  <a:moveTo>
                    <a:pt x="873293" y="0"/>
                  </a:moveTo>
                  <a:lnTo>
                    <a:pt x="256125" y="0"/>
                  </a:lnTo>
                  <a:lnTo>
                    <a:pt x="0" y="138012"/>
                  </a:lnTo>
                  <a:lnTo>
                    <a:pt x="0" y="507204"/>
                  </a:lnTo>
                  <a:lnTo>
                    <a:pt x="261579" y="691807"/>
                  </a:lnTo>
                  <a:lnTo>
                    <a:pt x="876020" y="691807"/>
                  </a:lnTo>
                  <a:lnTo>
                    <a:pt x="1158046" y="502811"/>
                  </a:lnTo>
                  <a:lnTo>
                    <a:pt x="1158046" y="141551"/>
                  </a:lnTo>
                  <a:lnTo>
                    <a:pt x="87329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506504" y="5025356"/>
              <a:ext cx="1094105" cy="652780"/>
            </a:xfrm>
            <a:custGeom>
              <a:avLst/>
              <a:gdLst/>
              <a:ahLst/>
              <a:cxnLst/>
              <a:rect l="l" t="t" r="r" b="b"/>
              <a:pathLst>
                <a:path w="1094104" h="652779">
                  <a:moveTo>
                    <a:pt x="824258" y="0"/>
                  </a:moveTo>
                  <a:lnTo>
                    <a:pt x="241134" y="0"/>
                  </a:lnTo>
                  <a:lnTo>
                    <a:pt x="0" y="130080"/>
                  </a:lnTo>
                  <a:lnTo>
                    <a:pt x="0" y="477283"/>
                  </a:lnTo>
                  <a:lnTo>
                    <a:pt x="246588" y="652209"/>
                  </a:lnTo>
                  <a:lnTo>
                    <a:pt x="826966" y="652209"/>
                  </a:lnTo>
                  <a:lnTo>
                    <a:pt x="1094000" y="473769"/>
                  </a:lnTo>
                  <a:lnTo>
                    <a:pt x="1094000" y="132643"/>
                  </a:lnTo>
                  <a:lnTo>
                    <a:pt x="8242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7533758" y="5042928"/>
              <a:ext cx="1038225" cy="615315"/>
            </a:xfrm>
            <a:custGeom>
              <a:avLst/>
              <a:gdLst/>
              <a:ahLst/>
              <a:cxnLst/>
              <a:rect l="l" t="t" r="r" b="b"/>
              <a:pathLst>
                <a:path w="1038225" h="615314">
                  <a:moveTo>
                    <a:pt x="782012" y="0"/>
                  </a:moveTo>
                  <a:lnTo>
                    <a:pt x="228870" y="0"/>
                  </a:lnTo>
                  <a:lnTo>
                    <a:pt x="0" y="123003"/>
                  </a:lnTo>
                  <a:lnTo>
                    <a:pt x="0" y="450925"/>
                  </a:lnTo>
                  <a:lnTo>
                    <a:pt x="234325" y="615296"/>
                  </a:lnTo>
                  <a:lnTo>
                    <a:pt x="784739" y="615296"/>
                  </a:lnTo>
                  <a:lnTo>
                    <a:pt x="1038137" y="447399"/>
                  </a:lnTo>
                  <a:lnTo>
                    <a:pt x="1038137" y="125687"/>
                  </a:lnTo>
                  <a:lnTo>
                    <a:pt x="78201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7616850" y="5178259"/>
              <a:ext cx="657225" cy="302895"/>
            </a:xfrm>
            <a:custGeom>
              <a:avLst/>
              <a:gdLst/>
              <a:ahLst/>
              <a:cxnLst/>
              <a:rect l="l" t="t" r="r" b="b"/>
              <a:pathLst>
                <a:path w="657225" h="302895">
                  <a:moveTo>
                    <a:pt x="201637" y="193421"/>
                  </a:moveTo>
                  <a:lnTo>
                    <a:pt x="192100" y="154736"/>
                  </a:lnTo>
                  <a:lnTo>
                    <a:pt x="160769" y="127520"/>
                  </a:lnTo>
                  <a:lnTo>
                    <a:pt x="111709" y="109943"/>
                  </a:lnTo>
                  <a:lnTo>
                    <a:pt x="99466" y="105549"/>
                  </a:lnTo>
                  <a:lnTo>
                    <a:pt x="88557" y="98475"/>
                  </a:lnTo>
                  <a:lnTo>
                    <a:pt x="85826" y="94945"/>
                  </a:lnTo>
                  <a:lnTo>
                    <a:pt x="84467" y="90551"/>
                  </a:lnTo>
                  <a:lnTo>
                    <a:pt x="84467" y="82613"/>
                  </a:lnTo>
                  <a:lnTo>
                    <a:pt x="85826" y="74688"/>
                  </a:lnTo>
                  <a:lnTo>
                    <a:pt x="88557" y="68580"/>
                  </a:lnTo>
                  <a:lnTo>
                    <a:pt x="92633" y="65036"/>
                  </a:lnTo>
                  <a:lnTo>
                    <a:pt x="99466" y="63334"/>
                  </a:lnTo>
                  <a:lnTo>
                    <a:pt x="109004" y="65900"/>
                  </a:lnTo>
                  <a:lnTo>
                    <a:pt x="114439" y="73825"/>
                  </a:lnTo>
                  <a:lnTo>
                    <a:pt x="115811" y="83591"/>
                  </a:lnTo>
                  <a:lnTo>
                    <a:pt x="115811" y="94081"/>
                  </a:lnTo>
                  <a:lnTo>
                    <a:pt x="115811" y="99326"/>
                  </a:lnTo>
                  <a:lnTo>
                    <a:pt x="193459" y="99326"/>
                  </a:lnTo>
                  <a:lnTo>
                    <a:pt x="193459" y="30759"/>
                  </a:lnTo>
                  <a:lnTo>
                    <a:pt x="182562" y="22821"/>
                  </a:lnTo>
                  <a:lnTo>
                    <a:pt x="170294" y="16725"/>
                  </a:lnTo>
                  <a:lnTo>
                    <a:pt x="159410" y="10617"/>
                  </a:lnTo>
                  <a:lnTo>
                    <a:pt x="134886" y="3543"/>
                  </a:lnTo>
                  <a:lnTo>
                    <a:pt x="109004" y="0"/>
                  </a:lnTo>
                  <a:lnTo>
                    <a:pt x="85826" y="0"/>
                  </a:lnTo>
                  <a:lnTo>
                    <a:pt x="34061" y="13182"/>
                  </a:lnTo>
                  <a:lnTo>
                    <a:pt x="6807" y="45758"/>
                  </a:lnTo>
                  <a:lnTo>
                    <a:pt x="0" y="82613"/>
                  </a:lnTo>
                  <a:lnTo>
                    <a:pt x="0" y="89687"/>
                  </a:lnTo>
                  <a:lnTo>
                    <a:pt x="5461" y="128371"/>
                  </a:lnTo>
                  <a:lnTo>
                    <a:pt x="31343" y="160832"/>
                  </a:lnTo>
                  <a:lnTo>
                    <a:pt x="94005" y="182918"/>
                  </a:lnTo>
                  <a:lnTo>
                    <a:pt x="107632" y="189026"/>
                  </a:lnTo>
                  <a:lnTo>
                    <a:pt x="115811" y="199517"/>
                  </a:lnTo>
                  <a:lnTo>
                    <a:pt x="118541" y="217093"/>
                  </a:lnTo>
                  <a:lnTo>
                    <a:pt x="117170" y="225018"/>
                  </a:lnTo>
                  <a:lnTo>
                    <a:pt x="114439" y="232079"/>
                  </a:lnTo>
                  <a:lnTo>
                    <a:pt x="109004" y="237363"/>
                  </a:lnTo>
                  <a:lnTo>
                    <a:pt x="102171" y="239115"/>
                  </a:lnTo>
                  <a:lnTo>
                    <a:pt x="96735" y="238239"/>
                  </a:lnTo>
                  <a:lnTo>
                    <a:pt x="92633" y="236474"/>
                  </a:lnTo>
                  <a:lnTo>
                    <a:pt x="89903" y="233845"/>
                  </a:lnTo>
                  <a:lnTo>
                    <a:pt x="87198" y="230390"/>
                  </a:lnTo>
                  <a:lnTo>
                    <a:pt x="84467" y="216230"/>
                  </a:lnTo>
                  <a:lnTo>
                    <a:pt x="84467" y="193421"/>
                  </a:lnTo>
                  <a:lnTo>
                    <a:pt x="4076" y="193421"/>
                  </a:lnTo>
                  <a:lnTo>
                    <a:pt x="4076" y="271653"/>
                  </a:lnTo>
                  <a:lnTo>
                    <a:pt x="14998" y="279552"/>
                  </a:lnTo>
                  <a:lnTo>
                    <a:pt x="50406" y="296265"/>
                  </a:lnTo>
                  <a:lnTo>
                    <a:pt x="88557" y="302412"/>
                  </a:lnTo>
                  <a:lnTo>
                    <a:pt x="100825" y="302412"/>
                  </a:lnTo>
                  <a:lnTo>
                    <a:pt x="149872" y="295376"/>
                  </a:lnTo>
                  <a:lnTo>
                    <a:pt x="190741" y="260210"/>
                  </a:lnTo>
                  <a:lnTo>
                    <a:pt x="201637" y="204889"/>
                  </a:lnTo>
                  <a:lnTo>
                    <a:pt x="201637" y="193421"/>
                  </a:lnTo>
                  <a:close/>
                </a:path>
                <a:path w="657225" h="302895">
                  <a:moveTo>
                    <a:pt x="444144" y="6223"/>
                  </a:moveTo>
                  <a:lnTo>
                    <a:pt x="215252" y="6223"/>
                  </a:lnTo>
                  <a:lnTo>
                    <a:pt x="215252" y="137160"/>
                  </a:lnTo>
                  <a:lnTo>
                    <a:pt x="273850" y="137160"/>
                  </a:lnTo>
                  <a:lnTo>
                    <a:pt x="273850" y="79070"/>
                  </a:lnTo>
                  <a:lnTo>
                    <a:pt x="276567" y="72974"/>
                  </a:lnTo>
                  <a:lnTo>
                    <a:pt x="280657" y="68580"/>
                  </a:lnTo>
                  <a:lnTo>
                    <a:pt x="288836" y="67729"/>
                  </a:lnTo>
                  <a:lnTo>
                    <a:pt x="288836" y="225018"/>
                  </a:lnTo>
                  <a:lnTo>
                    <a:pt x="287464" y="232079"/>
                  </a:lnTo>
                  <a:lnTo>
                    <a:pt x="284734" y="239115"/>
                  </a:lnTo>
                  <a:lnTo>
                    <a:pt x="279298" y="245275"/>
                  </a:lnTo>
                  <a:lnTo>
                    <a:pt x="279298" y="296265"/>
                  </a:lnTo>
                  <a:lnTo>
                    <a:pt x="380111" y="296265"/>
                  </a:lnTo>
                  <a:lnTo>
                    <a:pt x="380111" y="245275"/>
                  </a:lnTo>
                  <a:lnTo>
                    <a:pt x="374662" y="239115"/>
                  </a:lnTo>
                  <a:lnTo>
                    <a:pt x="371932" y="232079"/>
                  </a:lnTo>
                  <a:lnTo>
                    <a:pt x="370586" y="225018"/>
                  </a:lnTo>
                  <a:lnTo>
                    <a:pt x="370586" y="67729"/>
                  </a:lnTo>
                  <a:lnTo>
                    <a:pt x="378739" y="68580"/>
                  </a:lnTo>
                  <a:lnTo>
                    <a:pt x="382828" y="72974"/>
                  </a:lnTo>
                  <a:lnTo>
                    <a:pt x="385546" y="79070"/>
                  </a:lnTo>
                  <a:lnTo>
                    <a:pt x="385546" y="137160"/>
                  </a:lnTo>
                  <a:lnTo>
                    <a:pt x="444144" y="137160"/>
                  </a:lnTo>
                  <a:lnTo>
                    <a:pt x="444144" y="6223"/>
                  </a:lnTo>
                  <a:close/>
                </a:path>
                <a:path w="657225" h="302895">
                  <a:moveTo>
                    <a:pt x="656666" y="89687"/>
                  </a:moveTo>
                  <a:lnTo>
                    <a:pt x="649859" y="45758"/>
                  </a:lnTo>
                  <a:lnTo>
                    <a:pt x="614438" y="9639"/>
                  </a:lnTo>
                  <a:lnTo>
                    <a:pt x="557225" y="0"/>
                  </a:lnTo>
                  <a:lnTo>
                    <a:pt x="536778" y="850"/>
                  </a:lnTo>
                  <a:lnTo>
                    <a:pt x="486371" y="18427"/>
                  </a:lnTo>
                  <a:lnTo>
                    <a:pt x="460489" y="65036"/>
                  </a:lnTo>
                  <a:lnTo>
                    <a:pt x="459130" y="89687"/>
                  </a:lnTo>
                  <a:lnTo>
                    <a:pt x="459130" y="212699"/>
                  </a:lnTo>
                  <a:lnTo>
                    <a:pt x="465937" y="256692"/>
                  </a:lnTo>
                  <a:lnTo>
                    <a:pt x="501357" y="292747"/>
                  </a:lnTo>
                  <a:lnTo>
                    <a:pt x="557225" y="302412"/>
                  </a:lnTo>
                  <a:lnTo>
                    <a:pt x="577646" y="301536"/>
                  </a:lnTo>
                  <a:lnTo>
                    <a:pt x="629437" y="283946"/>
                  </a:lnTo>
                  <a:lnTo>
                    <a:pt x="655320" y="237363"/>
                  </a:lnTo>
                  <a:lnTo>
                    <a:pt x="656666" y="212699"/>
                  </a:lnTo>
                  <a:lnTo>
                    <a:pt x="656666" y="8968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8159090" y="5241588"/>
              <a:ext cx="31750" cy="175895"/>
            </a:xfrm>
            <a:custGeom>
              <a:avLst/>
              <a:gdLst/>
              <a:ahLst/>
              <a:cxnLst/>
              <a:rect l="l" t="t" r="r" b="b"/>
              <a:pathLst>
                <a:path w="31750" h="175895">
                  <a:moveTo>
                    <a:pt x="14991" y="0"/>
                  </a:moveTo>
                  <a:lnTo>
                    <a:pt x="5454" y="3538"/>
                  </a:lnTo>
                  <a:lnTo>
                    <a:pt x="1373" y="10494"/>
                  </a:lnTo>
                  <a:lnTo>
                    <a:pt x="0" y="17571"/>
                  </a:lnTo>
                  <a:lnTo>
                    <a:pt x="0" y="153753"/>
                  </a:lnTo>
                  <a:lnTo>
                    <a:pt x="0" y="158146"/>
                  </a:lnTo>
                  <a:lnTo>
                    <a:pt x="1373" y="165224"/>
                  </a:lnTo>
                  <a:lnTo>
                    <a:pt x="5454" y="172265"/>
                  </a:lnTo>
                  <a:lnTo>
                    <a:pt x="14991" y="175779"/>
                  </a:lnTo>
                  <a:lnTo>
                    <a:pt x="24527" y="172265"/>
                  </a:lnTo>
                  <a:lnTo>
                    <a:pt x="29982" y="165224"/>
                  </a:lnTo>
                  <a:lnTo>
                    <a:pt x="31336" y="158146"/>
                  </a:lnTo>
                  <a:lnTo>
                    <a:pt x="31336" y="17571"/>
                  </a:lnTo>
                  <a:lnTo>
                    <a:pt x="29982" y="10494"/>
                  </a:lnTo>
                  <a:lnTo>
                    <a:pt x="24527" y="3538"/>
                  </a:lnTo>
                  <a:lnTo>
                    <a:pt x="14991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8298052" y="5184479"/>
              <a:ext cx="205740" cy="290195"/>
            </a:xfrm>
            <a:custGeom>
              <a:avLst/>
              <a:gdLst/>
              <a:ahLst/>
              <a:cxnLst/>
              <a:rect l="l" t="t" r="r" b="b"/>
              <a:pathLst>
                <a:path w="205740" h="290195">
                  <a:moveTo>
                    <a:pt x="125344" y="0"/>
                  </a:moveTo>
                  <a:lnTo>
                    <a:pt x="0" y="0"/>
                  </a:lnTo>
                  <a:lnTo>
                    <a:pt x="0" y="50885"/>
                  </a:lnTo>
                  <a:lnTo>
                    <a:pt x="5454" y="57108"/>
                  </a:lnTo>
                  <a:lnTo>
                    <a:pt x="9536" y="64064"/>
                  </a:lnTo>
                  <a:lnTo>
                    <a:pt x="9536" y="79927"/>
                  </a:lnTo>
                  <a:lnTo>
                    <a:pt x="9536" y="225859"/>
                  </a:lnTo>
                  <a:lnTo>
                    <a:pt x="5454" y="232888"/>
                  </a:lnTo>
                  <a:lnTo>
                    <a:pt x="0" y="239050"/>
                  </a:lnTo>
                  <a:lnTo>
                    <a:pt x="0" y="290033"/>
                  </a:lnTo>
                  <a:lnTo>
                    <a:pt x="100817" y="290033"/>
                  </a:lnTo>
                  <a:lnTo>
                    <a:pt x="100817" y="239050"/>
                  </a:lnTo>
                  <a:lnTo>
                    <a:pt x="95381" y="232888"/>
                  </a:lnTo>
                  <a:lnTo>
                    <a:pt x="92654" y="225859"/>
                  </a:lnTo>
                  <a:lnTo>
                    <a:pt x="91281" y="217085"/>
                  </a:lnTo>
                  <a:lnTo>
                    <a:pt x="91281" y="206469"/>
                  </a:lnTo>
                  <a:lnTo>
                    <a:pt x="121263" y="206469"/>
                  </a:lnTo>
                  <a:lnTo>
                    <a:pt x="144417" y="204761"/>
                  </a:lnTo>
                  <a:lnTo>
                    <a:pt x="188017" y="182796"/>
                  </a:lnTo>
                  <a:lnTo>
                    <a:pt x="204362" y="137036"/>
                  </a:lnTo>
                  <a:lnTo>
                    <a:pt x="205735" y="117755"/>
                  </a:lnTo>
                  <a:lnTo>
                    <a:pt x="205735" y="82612"/>
                  </a:lnTo>
                  <a:lnTo>
                    <a:pt x="196199" y="36852"/>
                  </a:lnTo>
                  <a:lnTo>
                    <a:pt x="163489" y="6101"/>
                  </a:lnTo>
                  <a:lnTo>
                    <a:pt x="145790" y="1708"/>
                  </a:lnTo>
                  <a:lnTo>
                    <a:pt x="1253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8389334" y="5245127"/>
              <a:ext cx="31750" cy="85725"/>
            </a:xfrm>
            <a:custGeom>
              <a:avLst/>
              <a:gdLst/>
              <a:ahLst/>
              <a:cxnLst/>
              <a:rect l="l" t="t" r="r" b="b"/>
              <a:pathLst>
                <a:path w="31750" h="85725">
                  <a:moveTo>
                    <a:pt x="8182" y="0"/>
                  </a:moveTo>
                  <a:lnTo>
                    <a:pt x="0" y="0"/>
                  </a:lnTo>
                  <a:lnTo>
                    <a:pt x="0" y="85174"/>
                  </a:lnTo>
                  <a:lnTo>
                    <a:pt x="8182" y="85174"/>
                  </a:lnTo>
                  <a:lnTo>
                    <a:pt x="21799" y="82612"/>
                  </a:lnTo>
                  <a:lnTo>
                    <a:pt x="28608" y="73826"/>
                  </a:lnTo>
                  <a:lnTo>
                    <a:pt x="31336" y="60647"/>
                  </a:lnTo>
                  <a:lnTo>
                    <a:pt x="31336" y="23673"/>
                  </a:lnTo>
                  <a:lnTo>
                    <a:pt x="28608" y="10494"/>
                  </a:lnTo>
                  <a:lnTo>
                    <a:pt x="21799" y="2562"/>
                  </a:lnTo>
                  <a:lnTo>
                    <a:pt x="8182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973800" y="5688988"/>
              <a:ext cx="99695" cy="866775"/>
            </a:xfrm>
            <a:custGeom>
              <a:avLst/>
              <a:gdLst/>
              <a:ahLst/>
              <a:cxnLst/>
              <a:rect l="l" t="t" r="r" b="b"/>
              <a:pathLst>
                <a:path w="99695" h="866775">
                  <a:moveTo>
                    <a:pt x="99455" y="0"/>
                  </a:moveTo>
                  <a:lnTo>
                    <a:pt x="0" y="0"/>
                  </a:lnTo>
                  <a:lnTo>
                    <a:pt x="0" y="866732"/>
                  </a:lnTo>
                  <a:lnTo>
                    <a:pt x="99455" y="866732"/>
                  </a:lnTo>
                  <a:lnTo>
                    <a:pt x="994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283069" y="4876736"/>
              <a:ext cx="1549400" cy="842644"/>
            </a:xfrm>
            <a:custGeom>
              <a:avLst/>
              <a:gdLst/>
              <a:ahLst/>
              <a:cxnLst/>
              <a:rect l="l" t="t" r="r" b="b"/>
              <a:pathLst>
                <a:path w="1549400" h="842645">
                  <a:moveTo>
                    <a:pt x="137604" y="447471"/>
                  </a:moveTo>
                  <a:lnTo>
                    <a:pt x="0" y="430758"/>
                  </a:lnTo>
                  <a:lnTo>
                    <a:pt x="9525" y="470293"/>
                  </a:lnTo>
                  <a:lnTo>
                    <a:pt x="137604" y="447471"/>
                  </a:lnTo>
                  <a:close/>
                </a:path>
                <a:path w="1549400" h="842645">
                  <a:moveTo>
                    <a:pt x="223431" y="184619"/>
                  </a:moveTo>
                  <a:lnTo>
                    <a:pt x="147142" y="111658"/>
                  </a:lnTo>
                  <a:lnTo>
                    <a:pt x="91274" y="135445"/>
                  </a:lnTo>
                  <a:lnTo>
                    <a:pt x="223431" y="184619"/>
                  </a:lnTo>
                  <a:close/>
                </a:path>
                <a:path w="1549400" h="842645">
                  <a:moveTo>
                    <a:pt x="280644" y="789419"/>
                  </a:moveTo>
                  <a:lnTo>
                    <a:pt x="163487" y="812266"/>
                  </a:lnTo>
                  <a:lnTo>
                    <a:pt x="223431" y="842149"/>
                  </a:lnTo>
                  <a:lnTo>
                    <a:pt x="280644" y="789419"/>
                  </a:lnTo>
                  <a:close/>
                </a:path>
                <a:path w="1549400" h="842645">
                  <a:moveTo>
                    <a:pt x="738403" y="0"/>
                  </a:moveTo>
                  <a:lnTo>
                    <a:pt x="682561" y="0"/>
                  </a:lnTo>
                  <a:lnTo>
                    <a:pt x="713892" y="75653"/>
                  </a:lnTo>
                  <a:lnTo>
                    <a:pt x="738403" y="0"/>
                  </a:lnTo>
                  <a:close/>
                </a:path>
                <a:path w="1549400" h="842645">
                  <a:moveTo>
                    <a:pt x="1340599" y="124828"/>
                  </a:moveTo>
                  <a:lnTo>
                    <a:pt x="1314704" y="105549"/>
                  </a:lnTo>
                  <a:lnTo>
                    <a:pt x="1247952" y="171450"/>
                  </a:lnTo>
                  <a:lnTo>
                    <a:pt x="1340599" y="124828"/>
                  </a:lnTo>
                  <a:close/>
                </a:path>
                <a:path w="1549400" h="842645">
                  <a:moveTo>
                    <a:pt x="1381480" y="808748"/>
                  </a:moveTo>
                  <a:lnTo>
                    <a:pt x="1279283" y="756881"/>
                  </a:lnTo>
                  <a:lnTo>
                    <a:pt x="1309268" y="832472"/>
                  </a:lnTo>
                  <a:lnTo>
                    <a:pt x="1381480" y="808748"/>
                  </a:lnTo>
                  <a:close/>
                </a:path>
                <a:path w="1549400" h="842645">
                  <a:moveTo>
                    <a:pt x="1549120" y="424649"/>
                  </a:moveTo>
                  <a:lnTo>
                    <a:pt x="1411439" y="443928"/>
                  </a:lnTo>
                  <a:lnTo>
                    <a:pt x="1543596" y="466750"/>
                  </a:lnTo>
                  <a:lnTo>
                    <a:pt x="1549120" y="4246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8006510" y="5710086"/>
              <a:ext cx="30480" cy="843280"/>
            </a:xfrm>
            <a:custGeom>
              <a:avLst/>
              <a:gdLst/>
              <a:ahLst/>
              <a:cxnLst/>
              <a:rect l="l" t="t" r="r" b="b"/>
              <a:pathLst>
                <a:path w="30479" h="843279">
                  <a:moveTo>
                    <a:pt x="29972" y="0"/>
                  </a:moveTo>
                  <a:lnTo>
                    <a:pt x="0" y="0"/>
                  </a:lnTo>
                  <a:lnTo>
                    <a:pt x="0" y="842998"/>
                  </a:lnTo>
                  <a:lnTo>
                    <a:pt x="29972" y="842998"/>
                  </a:lnTo>
                  <a:lnTo>
                    <a:pt x="29972" y="0"/>
                  </a:lnTo>
                  <a:close/>
                </a:path>
              </a:pathLst>
            </a:custGeom>
            <a:solidFill>
              <a:srgbClr val="FFA816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13752" y="1046734"/>
            <a:ext cx="7058025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80" b="1">
                <a:solidFill>
                  <a:srgbClr val="C00000"/>
                </a:solidFill>
                <a:latin typeface="Arial"/>
                <a:cs typeface="Arial"/>
              </a:rPr>
              <a:t>Types</a:t>
            </a:r>
            <a:r>
              <a:rPr dirty="0" sz="4400" spc="3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400" b="1">
                <a:solidFill>
                  <a:srgbClr val="C00000"/>
                </a:solidFill>
                <a:latin typeface="Arial"/>
                <a:cs typeface="Arial"/>
              </a:rPr>
              <a:t>of</a:t>
            </a:r>
            <a:r>
              <a:rPr dirty="0" sz="44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C00000"/>
                </a:solidFill>
                <a:latin typeface="Arial"/>
                <a:cs typeface="Arial"/>
              </a:rPr>
              <a:t>Enzyme</a:t>
            </a:r>
            <a:r>
              <a:rPr dirty="0" sz="4400" spc="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C00000"/>
                </a:solidFill>
                <a:latin typeface="Arial"/>
                <a:cs typeface="Arial"/>
              </a:rPr>
              <a:t>Inhibiton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639631"/>
            <a:ext cx="6036310" cy="1517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96240" indent="-383540">
              <a:lnSpc>
                <a:spcPct val="100000"/>
              </a:lnSpc>
              <a:spcBef>
                <a:spcPts val="100"/>
              </a:spcBef>
              <a:buChar char="•"/>
              <a:tabLst>
                <a:tab pos="396240" algn="l"/>
              </a:tabLst>
            </a:pPr>
            <a:r>
              <a:rPr dirty="0" sz="4800" spc="-5">
                <a:latin typeface="Arial"/>
                <a:cs typeface="Arial"/>
              </a:rPr>
              <a:t>Reversible inhibitors</a:t>
            </a:r>
            <a:endParaRPr sz="4800">
              <a:latin typeface="Arial"/>
              <a:cs typeface="Arial"/>
            </a:endParaRPr>
          </a:p>
          <a:p>
            <a:pPr marL="396240" indent="-383540">
              <a:lnSpc>
                <a:spcPct val="100000"/>
              </a:lnSpc>
              <a:spcBef>
                <a:spcPts val="225"/>
              </a:spcBef>
              <a:buChar char="•"/>
              <a:tabLst>
                <a:tab pos="396240" algn="l"/>
              </a:tabLst>
            </a:pPr>
            <a:r>
              <a:rPr dirty="0" sz="4800">
                <a:latin typeface="Arial"/>
                <a:cs typeface="Arial"/>
              </a:rPr>
              <a:t>Irreversible</a:t>
            </a:r>
            <a:r>
              <a:rPr dirty="0" sz="4800" spc="-35">
                <a:latin typeface="Arial"/>
                <a:cs typeface="Arial"/>
              </a:rPr>
              <a:t> </a:t>
            </a:r>
            <a:r>
              <a:rPr dirty="0" sz="4800" spc="-5">
                <a:latin typeface="Arial"/>
                <a:cs typeface="Arial"/>
              </a:rPr>
              <a:t>inhibitors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1057" y="961390"/>
            <a:ext cx="6122670" cy="1057275"/>
          </a:xfrm>
          <a:prstGeom prst="rect"/>
        </p:spPr>
        <p:txBody>
          <a:bodyPr wrap="square" lIns="0" tIns="83820" rIns="0" bIns="0" rtlCol="0" vert="horz">
            <a:spAutoFit/>
          </a:bodyPr>
          <a:lstStyle/>
          <a:p>
            <a:pPr marL="12700" marR="5080">
              <a:lnSpc>
                <a:spcPts val="3800"/>
              </a:lnSpc>
              <a:spcBef>
                <a:spcPts val="660"/>
              </a:spcBef>
            </a:pPr>
            <a:r>
              <a:rPr dirty="0" sz="3600" spc="-5" b="1">
                <a:solidFill>
                  <a:srgbClr val="C00000"/>
                </a:solidFill>
                <a:latin typeface="Arial"/>
                <a:cs typeface="Arial"/>
              </a:rPr>
              <a:t>Reversible</a:t>
            </a:r>
            <a:r>
              <a:rPr dirty="0" sz="3600" spc="-2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inhibitors</a:t>
            </a:r>
            <a:r>
              <a:rPr dirty="0" sz="3600" spc="-3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can</a:t>
            </a:r>
            <a:r>
              <a:rPr dirty="0" sz="36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be </a:t>
            </a:r>
            <a:r>
              <a:rPr dirty="0" sz="3600" spc="-98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C00000"/>
                </a:solidFill>
                <a:latin typeface="Arial"/>
                <a:cs typeface="Arial"/>
              </a:rPr>
              <a:t>classified into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 :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2411031"/>
            <a:ext cx="3599815" cy="2679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1480" indent="-3987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10845" algn="l"/>
                <a:tab pos="411480" algn="l"/>
              </a:tabLst>
            </a:pPr>
            <a:r>
              <a:rPr dirty="0" sz="3200" spc="-10" b="1">
                <a:latin typeface="Arial"/>
                <a:cs typeface="Arial"/>
              </a:rPr>
              <a:t>Competitive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buFont typeface="Arial"/>
              <a:buChar char="•"/>
              <a:tabLst>
                <a:tab pos="410845" algn="l"/>
                <a:tab pos="411480" algn="l"/>
              </a:tabLst>
            </a:pPr>
            <a:r>
              <a:rPr dirty="0" sz="3200" spc="-10" b="1">
                <a:latin typeface="Arial"/>
                <a:cs typeface="Arial"/>
              </a:rPr>
              <a:t>Non-competitive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4050">
              <a:latin typeface="Arial"/>
              <a:cs typeface="Arial"/>
            </a:endParaRPr>
          </a:p>
          <a:p>
            <a:pPr marL="411480" indent="-398780">
              <a:lnSpc>
                <a:spcPct val="100000"/>
              </a:lnSpc>
              <a:buFont typeface="Arial"/>
              <a:buChar char="•"/>
              <a:tabLst>
                <a:tab pos="410845" algn="l"/>
                <a:tab pos="411480" algn="l"/>
              </a:tabLst>
            </a:pPr>
            <a:r>
              <a:rPr dirty="0" sz="3200" spc="-10" b="1">
                <a:latin typeface="Arial"/>
                <a:cs typeface="Arial"/>
              </a:rPr>
              <a:t>Un-competitive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1892" y="756856"/>
            <a:ext cx="588899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5" b="1">
                <a:solidFill>
                  <a:srgbClr val="C00000"/>
                </a:solidFill>
                <a:latin typeface="Arial"/>
                <a:cs typeface="Arial"/>
              </a:rPr>
              <a:t>Competitive</a:t>
            </a:r>
            <a:r>
              <a:rPr dirty="0" sz="4400" spc="1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400" spc="-10" b="1">
                <a:solidFill>
                  <a:srgbClr val="C00000"/>
                </a:solidFill>
                <a:latin typeface="Arial"/>
                <a:cs typeface="Arial"/>
              </a:rPr>
              <a:t>Inhibition</a:t>
            </a:r>
            <a:endParaRPr sz="4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3856" y="2057400"/>
            <a:ext cx="4226902" cy="347521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86" y="1982216"/>
            <a:ext cx="4473467" cy="411530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54392" y="624141"/>
            <a:ext cx="6520180" cy="6356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5" b="1">
                <a:solidFill>
                  <a:srgbClr val="C00000"/>
                </a:solidFill>
                <a:latin typeface="Arial"/>
                <a:cs typeface="Arial"/>
              </a:rPr>
              <a:t>Non-Competitive</a:t>
            </a:r>
            <a:r>
              <a:rPr dirty="0" sz="4000" spc="-1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000" b="1">
                <a:solidFill>
                  <a:srgbClr val="C00000"/>
                </a:solidFill>
                <a:latin typeface="Arial"/>
                <a:cs typeface="Arial"/>
              </a:rPr>
              <a:t>Inhibition</a:t>
            </a:r>
            <a:endParaRPr sz="4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093" y="1447800"/>
            <a:ext cx="9138285" cy="4881245"/>
            <a:chOff x="6093" y="1447800"/>
            <a:chExt cx="9138285" cy="48812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3" y="1525015"/>
              <a:ext cx="5331972" cy="480364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33999" y="1447800"/>
              <a:ext cx="3809999" cy="4495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1652" y="697547"/>
            <a:ext cx="7186295" cy="7575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1">
                <a:solidFill>
                  <a:srgbClr val="C00000"/>
                </a:solidFill>
                <a:latin typeface="Arial"/>
                <a:cs typeface="Arial"/>
              </a:rPr>
              <a:t>Un-competitive</a:t>
            </a:r>
            <a:r>
              <a:rPr dirty="0" sz="4800" spc="-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4800" b="1">
                <a:solidFill>
                  <a:srgbClr val="C00000"/>
                </a:solidFill>
                <a:latin typeface="Arial"/>
                <a:cs typeface="Arial"/>
              </a:rPr>
              <a:t>Inhibiton</a:t>
            </a:r>
            <a:endParaRPr sz="48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23" y="2286846"/>
            <a:ext cx="232833" cy="23706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23" y="3267286"/>
            <a:ext cx="232833" cy="23706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1459" y="2113978"/>
            <a:ext cx="8204200" cy="203581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 indent="223520">
              <a:lnSpc>
                <a:spcPts val="3460"/>
              </a:lnSpc>
              <a:spcBef>
                <a:spcPts val="535"/>
              </a:spcBef>
              <a:tabLst>
                <a:tab pos="1770380" algn="l"/>
                <a:tab pos="3030855" algn="l"/>
                <a:tab pos="3884295" algn="l"/>
                <a:tab pos="4966970" algn="l"/>
              </a:tabLst>
            </a:pPr>
            <a:r>
              <a:rPr dirty="0" sz="3200">
                <a:latin typeface="Arial"/>
                <a:cs typeface="Arial"/>
              </a:rPr>
              <a:t>B</a:t>
            </a:r>
            <a:r>
              <a:rPr dirty="0" sz="3200" spc="15">
                <a:latin typeface="Arial"/>
                <a:cs typeface="Arial"/>
              </a:rPr>
              <a:t>i</a:t>
            </a:r>
            <a:r>
              <a:rPr dirty="0" sz="3200">
                <a:latin typeface="Arial"/>
                <a:cs typeface="Arial"/>
              </a:rPr>
              <a:t>nds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only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15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o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10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he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enzy</a:t>
            </a:r>
            <a:r>
              <a:rPr dirty="0" sz="3200" spc="-15">
                <a:latin typeface="Arial"/>
                <a:cs typeface="Arial"/>
              </a:rPr>
              <a:t>m</a:t>
            </a:r>
            <a:r>
              <a:rPr dirty="0" sz="3200">
                <a:latin typeface="Arial"/>
                <a:cs typeface="Arial"/>
              </a:rPr>
              <a:t>e</a:t>
            </a:r>
            <a:r>
              <a:rPr dirty="0" sz="3200" spc="-10">
                <a:latin typeface="Arial"/>
                <a:cs typeface="Arial"/>
              </a:rPr>
              <a:t>-</a:t>
            </a:r>
            <a:r>
              <a:rPr dirty="0" sz="3200">
                <a:latin typeface="Arial"/>
                <a:cs typeface="Arial"/>
              </a:rPr>
              <a:t>subs</a:t>
            </a:r>
            <a:r>
              <a:rPr dirty="0" sz="3200" spc="-40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ra</a:t>
            </a:r>
            <a:r>
              <a:rPr dirty="0" sz="3200" spc="-20">
                <a:latin typeface="Arial"/>
                <a:cs typeface="Arial"/>
              </a:rPr>
              <a:t>t</a:t>
            </a:r>
            <a:r>
              <a:rPr dirty="0" sz="3200">
                <a:latin typeface="Arial"/>
                <a:cs typeface="Arial"/>
              </a:rPr>
              <a:t>e  </a:t>
            </a:r>
            <a:r>
              <a:rPr dirty="0" sz="3200" spc="-5">
                <a:latin typeface="Arial"/>
                <a:cs typeface="Arial"/>
              </a:rPr>
              <a:t>complex.</a:t>
            </a:r>
            <a:endParaRPr sz="3200">
              <a:latin typeface="Arial"/>
              <a:cs typeface="Arial"/>
            </a:endParaRPr>
          </a:p>
          <a:p>
            <a:pPr marL="177165" marR="603885" indent="58419">
              <a:lnSpc>
                <a:spcPts val="4260"/>
              </a:lnSpc>
              <a:spcBef>
                <a:spcPts val="50"/>
              </a:spcBef>
            </a:pPr>
            <a:r>
              <a:rPr dirty="0" sz="3200">
                <a:latin typeface="Arial"/>
                <a:cs typeface="Arial"/>
              </a:rPr>
              <a:t>Does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not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have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the</a:t>
            </a:r>
            <a:r>
              <a:rPr dirty="0" sz="3200" spc="-1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capacity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to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bind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to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the </a:t>
            </a:r>
            <a:r>
              <a:rPr dirty="0" sz="3200" spc="-87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free</a:t>
            </a:r>
            <a:r>
              <a:rPr dirty="0" sz="3200" spc="1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enzyme.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23" y="4346786"/>
            <a:ext cx="232833" cy="23706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763384" y="4175125"/>
            <a:ext cx="1691639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0">
                <a:latin typeface="Arial"/>
                <a:cs typeface="Arial"/>
              </a:rPr>
              <a:t>substrate</a:t>
            </a:r>
            <a:endParaRPr sz="3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723" y="5327226"/>
            <a:ext cx="232833" cy="237066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226059" y="4175125"/>
            <a:ext cx="6475095" cy="149415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38100" marR="315595" indent="223520">
              <a:lnSpc>
                <a:spcPts val="3460"/>
              </a:lnSpc>
              <a:spcBef>
                <a:spcPts val="530"/>
              </a:spcBef>
              <a:tabLst>
                <a:tab pos="1290320" algn="l"/>
                <a:tab pos="3470275" algn="l"/>
                <a:tab pos="4295775" algn="l"/>
              </a:tabLst>
            </a:pPr>
            <a:r>
              <a:rPr dirty="0" sz="3200">
                <a:latin typeface="Arial"/>
                <a:cs typeface="Arial"/>
              </a:rPr>
              <a:t>N</a:t>
            </a:r>
            <a:r>
              <a:rPr dirty="0" sz="3200">
                <a:latin typeface="Arial"/>
                <a:cs typeface="Arial"/>
              </a:rPr>
              <a:t>ot	</a:t>
            </a:r>
            <a:r>
              <a:rPr dirty="0" sz="3200" spc="-5">
                <a:latin typeface="Arial"/>
                <a:cs typeface="Arial"/>
              </a:rPr>
              <a:t>o</a:t>
            </a:r>
            <a:r>
              <a:rPr dirty="0" sz="3200" spc="15">
                <a:latin typeface="Arial"/>
                <a:cs typeface="Arial"/>
              </a:rPr>
              <a:t>v</a:t>
            </a:r>
            <a:r>
              <a:rPr dirty="0" sz="3200" spc="-5">
                <a:latin typeface="Arial"/>
                <a:cs typeface="Arial"/>
              </a:rPr>
              <a:t>erc</a:t>
            </a:r>
            <a:r>
              <a:rPr dirty="0" sz="3200" spc="-25">
                <a:latin typeface="Arial"/>
                <a:cs typeface="Arial"/>
              </a:rPr>
              <a:t>o</a:t>
            </a:r>
            <a:r>
              <a:rPr dirty="0" sz="3200" spc="-5">
                <a:latin typeface="Arial"/>
                <a:cs typeface="Arial"/>
              </a:rPr>
              <a:t>me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 spc="-5">
                <a:latin typeface="Arial"/>
                <a:cs typeface="Arial"/>
              </a:rPr>
              <a:t>by</a:t>
            </a:r>
            <a:r>
              <a:rPr dirty="0" sz="3200">
                <a:latin typeface="Arial"/>
                <a:cs typeface="Arial"/>
              </a:rPr>
              <a:t>	</a:t>
            </a:r>
            <a:r>
              <a:rPr dirty="0" sz="3200">
                <a:latin typeface="Arial"/>
                <a:cs typeface="Arial"/>
              </a:rPr>
              <a:t>i</a:t>
            </a:r>
            <a:r>
              <a:rPr dirty="0" sz="3200" spc="-5">
                <a:latin typeface="Arial"/>
                <a:cs typeface="Arial"/>
              </a:rPr>
              <a:t>nc</a:t>
            </a:r>
            <a:r>
              <a:rPr dirty="0" sz="3200" spc="5">
                <a:latin typeface="Arial"/>
                <a:cs typeface="Arial"/>
              </a:rPr>
              <a:t>r</a:t>
            </a:r>
            <a:r>
              <a:rPr dirty="0" sz="3200" spc="-5">
                <a:latin typeface="Arial"/>
                <a:cs typeface="Arial"/>
              </a:rPr>
              <a:t>eas</a:t>
            </a:r>
            <a:r>
              <a:rPr dirty="0" sz="3200">
                <a:latin typeface="Arial"/>
                <a:cs typeface="Arial"/>
              </a:rPr>
              <a:t>i</a:t>
            </a:r>
            <a:r>
              <a:rPr dirty="0" sz="3200" spc="-5">
                <a:latin typeface="Arial"/>
                <a:cs typeface="Arial"/>
              </a:rPr>
              <a:t>ng  </a:t>
            </a:r>
            <a:r>
              <a:rPr dirty="0" sz="3200" spc="-5">
                <a:latin typeface="Arial"/>
                <a:cs typeface="Arial"/>
              </a:rPr>
              <a:t>concentration.</a:t>
            </a:r>
            <a:endParaRPr sz="3200">
              <a:latin typeface="Arial"/>
              <a:cs typeface="Arial"/>
            </a:endParaRPr>
          </a:p>
          <a:p>
            <a:pPr marL="260985">
              <a:lnSpc>
                <a:spcPct val="100000"/>
              </a:lnSpc>
              <a:spcBef>
                <a:spcPts val="370"/>
              </a:spcBef>
            </a:pPr>
            <a:r>
              <a:rPr dirty="0" sz="3200">
                <a:latin typeface="Arial"/>
                <a:cs typeface="Arial"/>
              </a:rPr>
              <a:t>Both</a:t>
            </a:r>
            <a:r>
              <a:rPr dirty="0" sz="3200" spc="-5">
                <a:latin typeface="Arial"/>
                <a:cs typeface="Arial"/>
              </a:rPr>
              <a:t> the</a:t>
            </a:r>
            <a:r>
              <a:rPr dirty="0" sz="3200" spc="-2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K</a:t>
            </a:r>
            <a:r>
              <a:rPr dirty="0" baseline="-20671" sz="3225" spc="-7">
                <a:latin typeface="Arial"/>
                <a:cs typeface="Arial"/>
              </a:rPr>
              <a:t>m</a:t>
            </a:r>
            <a:r>
              <a:rPr dirty="0" baseline="-20671" sz="3225" spc="-3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and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5">
                <a:latin typeface="Arial"/>
                <a:cs typeface="Arial"/>
              </a:rPr>
              <a:t>V</a:t>
            </a:r>
            <a:r>
              <a:rPr dirty="0" baseline="-20671" sz="3225" spc="7">
                <a:latin typeface="Arial"/>
                <a:cs typeface="Arial"/>
              </a:rPr>
              <a:t>max</a:t>
            </a:r>
            <a:r>
              <a:rPr dirty="0" baseline="-20671" sz="3225" spc="352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are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reduced.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3288" y="898525"/>
            <a:ext cx="53860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Un-competitive</a:t>
            </a:r>
            <a:r>
              <a:rPr dirty="0" sz="3600" spc="-90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C00000"/>
                </a:solidFill>
                <a:latin typeface="Arial"/>
                <a:cs typeface="Arial"/>
              </a:rPr>
              <a:t>Inhibiton</a:t>
            </a:r>
            <a:endParaRPr sz="36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2281" y="1648646"/>
            <a:ext cx="4480748" cy="462750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309876" y="3223259"/>
            <a:ext cx="8820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Enz</a:t>
            </a:r>
            <a:r>
              <a:rPr dirty="0" sz="1800" spc="-65" b="1">
                <a:latin typeface="Arial"/>
                <a:cs typeface="Arial"/>
              </a:rPr>
              <a:t>y</a:t>
            </a:r>
            <a:r>
              <a:rPr dirty="0" sz="1800" spc="-5" b="1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36464" y="3077209"/>
            <a:ext cx="1358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ES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Complex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37634" y="3801998"/>
            <a:ext cx="1196340" cy="31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900" b="1">
                <a:latin typeface="Arial"/>
                <a:cs typeface="Arial"/>
              </a:rPr>
              <a:t>+</a:t>
            </a:r>
            <a:r>
              <a:rPr dirty="0" sz="1900" spc="-65" b="1">
                <a:latin typeface="Arial"/>
                <a:cs typeface="Arial"/>
              </a:rPr>
              <a:t> </a:t>
            </a:r>
            <a:r>
              <a:rPr dirty="0" sz="1900" spc="-5" b="1">
                <a:latin typeface="Arial"/>
                <a:cs typeface="Arial"/>
              </a:rPr>
              <a:t>Inhibitor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92014" y="6278879"/>
            <a:ext cx="1384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>
                <a:latin typeface="Arial"/>
                <a:cs typeface="Arial"/>
              </a:rPr>
              <a:t>ESI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complex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838200"/>
            <a:ext cx="8839200" cy="5562600"/>
            <a:chOff x="152400" y="838200"/>
            <a:chExt cx="8839200" cy="5562600"/>
          </a:xfrm>
        </p:grpSpPr>
        <p:sp>
          <p:nvSpPr>
            <p:cNvPr id="3" name="object 3"/>
            <p:cNvSpPr/>
            <p:nvPr/>
          </p:nvSpPr>
          <p:spPr>
            <a:xfrm>
              <a:off x="4039870" y="2531110"/>
              <a:ext cx="0" cy="746760"/>
            </a:xfrm>
            <a:custGeom>
              <a:avLst/>
              <a:gdLst/>
              <a:ahLst/>
              <a:cxnLst/>
              <a:rect l="l" t="t" r="r" b="b"/>
              <a:pathLst>
                <a:path w="0" h="746760">
                  <a:moveTo>
                    <a:pt x="0" y="7467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3768090" y="2505710"/>
              <a:ext cx="271780" cy="0"/>
            </a:xfrm>
            <a:custGeom>
              <a:avLst/>
              <a:gdLst/>
              <a:ahLst/>
              <a:cxnLst/>
              <a:rect l="l" t="t" r="r" b="b"/>
              <a:pathLst>
                <a:path w="271779" h="0">
                  <a:moveTo>
                    <a:pt x="0" y="0"/>
                  </a:moveTo>
                  <a:lnTo>
                    <a:pt x="271780" y="0"/>
                  </a:lnTo>
                </a:path>
              </a:pathLst>
            </a:custGeom>
            <a:ln w="762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2400" y="838199"/>
              <a:ext cx="8839200" cy="5562600"/>
            </a:xfrm>
            <a:custGeom>
              <a:avLst/>
              <a:gdLst/>
              <a:ahLst/>
              <a:cxnLst/>
              <a:rect l="l" t="t" r="r" b="b"/>
              <a:pathLst>
                <a:path w="8839200" h="5562600">
                  <a:moveTo>
                    <a:pt x="8839200" y="0"/>
                  </a:moveTo>
                  <a:lnTo>
                    <a:pt x="609600" y="0"/>
                  </a:lnTo>
                  <a:lnTo>
                    <a:pt x="0" y="0"/>
                  </a:lnTo>
                  <a:lnTo>
                    <a:pt x="0" y="685800"/>
                  </a:lnTo>
                  <a:lnTo>
                    <a:pt x="0" y="5562600"/>
                  </a:lnTo>
                  <a:lnTo>
                    <a:pt x="609600" y="5562600"/>
                  </a:lnTo>
                  <a:lnTo>
                    <a:pt x="609600" y="685800"/>
                  </a:lnTo>
                  <a:lnTo>
                    <a:pt x="8839200" y="685800"/>
                  </a:lnTo>
                  <a:lnTo>
                    <a:pt x="8839200" y="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352759" y="1048518"/>
              <a:ext cx="222250" cy="264795"/>
            </a:xfrm>
            <a:custGeom>
              <a:avLst/>
              <a:gdLst/>
              <a:ahLst/>
              <a:cxnLst/>
              <a:rect l="l" t="t" r="r" b="b"/>
              <a:pathLst>
                <a:path w="222250" h="264794">
                  <a:moveTo>
                    <a:pt x="222197" y="0"/>
                  </a:moveTo>
                  <a:lnTo>
                    <a:pt x="0" y="0"/>
                  </a:lnTo>
                  <a:lnTo>
                    <a:pt x="0" y="264733"/>
                  </a:lnTo>
                  <a:lnTo>
                    <a:pt x="222197" y="264733"/>
                  </a:lnTo>
                  <a:lnTo>
                    <a:pt x="222197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335020" y="1030847"/>
              <a:ext cx="271145" cy="314325"/>
            </a:xfrm>
            <a:custGeom>
              <a:avLst/>
              <a:gdLst/>
              <a:ahLst/>
              <a:cxnLst/>
              <a:rect l="l" t="t" r="r" b="b"/>
              <a:pathLst>
                <a:path w="271145" h="314325">
                  <a:moveTo>
                    <a:pt x="0" y="0"/>
                  </a:moveTo>
                  <a:lnTo>
                    <a:pt x="0" y="314131"/>
                  </a:lnTo>
                  <a:lnTo>
                    <a:pt x="270982" y="314131"/>
                  </a:lnTo>
                  <a:lnTo>
                    <a:pt x="270982" y="295928"/>
                  </a:lnTo>
                  <a:lnTo>
                    <a:pt x="35479" y="295928"/>
                  </a:lnTo>
                  <a:lnTo>
                    <a:pt x="17739" y="278244"/>
                  </a:lnTo>
                  <a:lnTo>
                    <a:pt x="35479" y="278244"/>
                  </a:lnTo>
                  <a:lnTo>
                    <a:pt x="35479" y="35873"/>
                  </a:lnTo>
                  <a:lnTo>
                    <a:pt x="17739" y="35873"/>
                  </a:lnTo>
                  <a:lnTo>
                    <a:pt x="0" y="0"/>
                  </a:lnTo>
                  <a:close/>
                </a:path>
                <a:path w="271145" h="314325">
                  <a:moveTo>
                    <a:pt x="35479" y="278244"/>
                  </a:moveTo>
                  <a:lnTo>
                    <a:pt x="17739" y="278244"/>
                  </a:lnTo>
                  <a:lnTo>
                    <a:pt x="35479" y="295928"/>
                  </a:lnTo>
                  <a:lnTo>
                    <a:pt x="35479" y="278244"/>
                  </a:lnTo>
                  <a:close/>
                </a:path>
                <a:path w="271145" h="314325">
                  <a:moveTo>
                    <a:pt x="235497" y="278244"/>
                  </a:moveTo>
                  <a:lnTo>
                    <a:pt x="35479" y="278244"/>
                  </a:lnTo>
                  <a:lnTo>
                    <a:pt x="35479" y="295928"/>
                  </a:lnTo>
                  <a:lnTo>
                    <a:pt x="235497" y="295928"/>
                  </a:lnTo>
                  <a:lnTo>
                    <a:pt x="235497" y="278244"/>
                  </a:lnTo>
                  <a:close/>
                </a:path>
                <a:path w="271145" h="314325">
                  <a:moveTo>
                    <a:pt x="235497" y="17668"/>
                  </a:moveTo>
                  <a:lnTo>
                    <a:pt x="235497" y="295928"/>
                  </a:lnTo>
                  <a:lnTo>
                    <a:pt x="253230" y="278244"/>
                  </a:lnTo>
                  <a:lnTo>
                    <a:pt x="270982" y="278244"/>
                  </a:lnTo>
                  <a:lnTo>
                    <a:pt x="270982" y="35873"/>
                  </a:lnTo>
                  <a:lnTo>
                    <a:pt x="253230" y="35873"/>
                  </a:lnTo>
                  <a:lnTo>
                    <a:pt x="235497" y="17668"/>
                  </a:lnTo>
                  <a:close/>
                </a:path>
                <a:path w="271145" h="314325">
                  <a:moveTo>
                    <a:pt x="270982" y="278244"/>
                  </a:moveTo>
                  <a:lnTo>
                    <a:pt x="253230" y="278244"/>
                  </a:lnTo>
                  <a:lnTo>
                    <a:pt x="235497" y="295928"/>
                  </a:lnTo>
                  <a:lnTo>
                    <a:pt x="270982" y="295928"/>
                  </a:lnTo>
                  <a:lnTo>
                    <a:pt x="270982" y="278244"/>
                  </a:lnTo>
                  <a:close/>
                </a:path>
                <a:path w="271145" h="314325">
                  <a:moveTo>
                    <a:pt x="270982" y="0"/>
                  </a:moveTo>
                  <a:lnTo>
                    <a:pt x="0" y="0"/>
                  </a:lnTo>
                  <a:lnTo>
                    <a:pt x="17739" y="35873"/>
                  </a:lnTo>
                  <a:lnTo>
                    <a:pt x="35479" y="17668"/>
                  </a:lnTo>
                  <a:lnTo>
                    <a:pt x="270982" y="17668"/>
                  </a:lnTo>
                  <a:lnTo>
                    <a:pt x="270982" y="0"/>
                  </a:lnTo>
                  <a:close/>
                </a:path>
                <a:path w="271145" h="314325">
                  <a:moveTo>
                    <a:pt x="35479" y="17668"/>
                  </a:moveTo>
                  <a:lnTo>
                    <a:pt x="17739" y="35873"/>
                  </a:lnTo>
                  <a:lnTo>
                    <a:pt x="35479" y="35873"/>
                  </a:lnTo>
                  <a:lnTo>
                    <a:pt x="35479" y="17668"/>
                  </a:lnTo>
                  <a:close/>
                </a:path>
                <a:path w="271145" h="314325">
                  <a:moveTo>
                    <a:pt x="235497" y="17668"/>
                  </a:moveTo>
                  <a:lnTo>
                    <a:pt x="35479" y="17668"/>
                  </a:lnTo>
                  <a:lnTo>
                    <a:pt x="35479" y="35873"/>
                  </a:lnTo>
                  <a:lnTo>
                    <a:pt x="235497" y="35873"/>
                  </a:lnTo>
                  <a:lnTo>
                    <a:pt x="235497" y="17668"/>
                  </a:lnTo>
                  <a:close/>
                </a:path>
                <a:path w="271145" h="314325">
                  <a:moveTo>
                    <a:pt x="270982" y="17668"/>
                  </a:moveTo>
                  <a:lnTo>
                    <a:pt x="235497" y="17668"/>
                  </a:lnTo>
                  <a:lnTo>
                    <a:pt x="253230" y="35873"/>
                  </a:lnTo>
                  <a:lnTo>
                    <a:pt x="270982" y="35873"/>
                  </a:lnTo>
                  <a:lnTo>
                    <a:pt x="270982" y="1766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337083" y="1032498"/>
              <a:ext cx="283210" cy="262890"/>
            </a:xfrm>
            <a:custGeom>
              <a:avLst/>
              <a:gdLst/>
              <a:ahLst/>
              <a:cxnLst/>
              <a:rect l="l" t="t" r="r" b="b"/>
              <a:pathLst>
                <a:path w="283209" h="262890">
                  <a:moveTo>
                    <a:pt x="282585" y="0"/>
                  </a:moveTo>
                  <a:lnTo>
                    <a:pt x="76199" y="0"/>
                  </a:lnTo>
                  <a:lnTo>
                    <a:pt x="0" y="144939"/>
                  </a:lnTo>
                  <a:lnTo>
                    <a:pt x="76199" y="262869"/>
                  </a:lnTo>
                  <a:lnTo>
                    <a:pt x="282585" y="262869"/>
                  </a:lnTo>
                  <a:lnTo>
                    <a:pt x="282585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318794" y="1014482"/>
              <a:ext cx="318770" cy="299720"/>
            </a:xfrm>
            <a:custGeom>
              <a:avLst/>
              <a:gdLst/>
              <a:ahLst/>
              <a:cxnLst/>
              <a:rect l="l" t="t" r="r" b="b"/>
              <a:pathLst>
                <a:path w="318770" h="299719">
                  <a:moveTo>
                    <a:pt x="85344" y="4296"/>
                  </a:moveTo>
                  <a:lnTo>
                    <a:pt x="0" y="162955"/>
                  </a:lnTo>
                  <a:lnTo>
                    <a:pt x="85344" y="299324"/>
                  </a:lnTo>
                  <a:lnTo>
                    <a:pt x="318733" y="299324"/>
                  </a:lnTo>
                  <a:lnTo>
                    <a:pt x="318733" y="280885"/>
                  </a:lnTo>
                  <a:lnTo>
                    <a:pt x="283033" y="280885"/>
                  </a:lnTo>
                  <a:lnTo>
                    <a:pt x="283033" y="271879"/>
                  </a:lnTo>
                  <a:lnTo>
                    <a:pt x="107987" y="271879"/>
                  </a:lnTo>
                  <a:lnTo>
                    <a:pt x="94488" y="262874"/>
                  </a:lnTo>
                  <a:lnTo>
                    <a:pt x="102135" y="262874"/>
                  </a:lnTo>
                  <a:lnTo>
                    <a:pt x="43334" y="172390"/>
                  </a:lnTo>
                  <a:lnTo>
                    <a:pt x="36140" y="172390"/>
                  </a:lnTo>
                  <a:lnTo>
                    <a:pt x="31350" y="153949"/>
                  </a:lnTo>
                  <a:lnTo>
                    <a:pt x="45806" y="153949"/>
                  </a:lnTo>
                  <a:lnTo>
                    <a:pt x="107624" y="36014"/>
                  </a:lnTo>
                  <a:lnTo>
                    <a:pt x="94488" y="36014"/>
                  </a:lnTo>
                  <a:lnTo>
                    <a:pt x="85344" y="4296"/>
                  </a:lnTo>
                  <a:close/>
                </a:path>
                <a:path w="318770" h="299719">
                  <a:moveTo>
                    <a:pt x="283033" y="18016"/>
                  </a:moveTo>
                  <a:lnTo>
                    <a:pt x="283033" y="280885"/>
                  </a:lnTo>
                  <a:lnTo>
                    <a:pt x="300874" y="262874"/>
                  </a:lnTo>
                  <a:lnTo>
                    <a:pt x="318733" y="262874"/>
                  </a:lnTo>
                  <a:lnTo>
                    <a:pt x="318733" y="36014"/>
                  </a:lnTo>
                  <a:lnTo>
                    <a:pt x="300874" y="36014"/>
                  </a:lnTo>
                  <a:lnTo>
                    <a:pt x="283033" y="18016"/>
                  </a:lnTo>
                  <a:close/>
                </a:path>
                <a:path w="318770" h="299719">
                  <a:moveTo>
                    <a:pt x="318733" y="262874"/>
                  </a:moveTo>
                  <a:lnTo>
                    <a:pt x="300874" y="262874"/>
                  </a:lnTo>
                  <a:lnTo>
                    <a:pt x="283033" y="280885"/>
                  </a:lnTo>
                  <a:lnTo>
                    <a:pt x="318733" y="280885"/>
                  </a:lnTo>
                  <a:lnTo>
                    <a:pt x="318733" y="262874"/>
                  </a:lnTo>
                  <a:close/>
                </a:path>
                <a:path w="318770" h="299719">
                  <a:moveTo>
                    <a:pt x="102135" y="262874"/>
                  </a:moveTo>
                  <a:lnTo>
                    <a:pt x="94488" y="262874"/>
                  </a:lnTo>
                  <a:lnTo>
                    <a:pt x="107987" y="271879"/>
                  </a:lnTo>
                  <a:lnTo>
                    <a:pt x="102135" y="262874"/>
                  </a:lnTo>
                  <a:close/>
                </a:path>
                <a:path w="318770" h="299719">
                  <a:moveTo>
                    <a:pt x="283033" y="262874"/>
                  </a:moveTo>
                  <a:lnTo>
                    <a:pt x="102135" y="262874"/>
                  </a:lnTo>
                  <a:lnTo>
                    <a:pt x="107987" y="271879"/>
                  </a:lnTo>
                  <a:lnTo>
                    <a:pt x="283033" y="271879"/>
                  </a:lnTo>
                  <a:lnTo>
                    <a:pt x="283033" y="262874"/>
                  </a:lnTo>
                  <a:close/>
                </a:path>
                <a:path w="318770" h="299719">
                  <a:moveTo>
                    <a:pt x="31350" y="153949"/>
                  </a:moveTo>
                  <a:lnTo>
                    <a:pt x="36140" y="172390"/>
                  </a:lnTo>
                  <a:lnTo>
                    <a:pt x="39352" y="166262"/>
                  </a:lnTo>
                  <a:lnTo>
                    <a:pt x="31350" y="153949"/>
                  </a:lnTo>
                  <a:close/>
                </a:path>
                <a:path w="318770" h="299719">
                  <a:moveTo>
                    <a:pt x="39352" y="166262"/>
                  </a:moveTo>
                  <a:lnTo>
                    <a:pt x="36140" y="172390"/>
                  </a:lnTo>
                  <a:lnTo>
                    <a:pt x="43334" y="172390"/>
                  </a:lnTo>
                  <a:lnTo>
                    <a:pt x="39352" y="166262"/>
                  </a:lnTo>
                  <a:close/>
                </a:path>
                <a:path w="318770" h="299719">
                  <a:moveTo>
                    <a:pt x="45806" y="153949"/>
                  </a:moveTo>
                  <a:lnTo>
                    <a:pt x="31350" y="153949"/>
                  </a:lnTo>
                  <a:lnTo>
                    <a:pt x="39352" y="166262"/>
                  </a:lnTo>
                  <a:lnTo>
                    <a:pt x="45806" y="153949"/>
                  </a:lnTo>
                  <a:close/>
                </a:path>
                <a:path w="318770" h="299719">
                  <a:moveTo>
                    <a:pt x="318733" y="0"/>
                  </a:moveTo>
                  <a:lnTo>
                    <a:pt x="85344" y="4296"/>
                  </a:lnTo>
                  <a:lnTo>
                    <a:pt x="94488" y="36014"/>
                  </a:lnTo>
                  <a:lnTo>
                    <a:pt x="112341" y="27015"/>
                  </a:lnTo>
                  <a:lnTo>
                    <a:pt x="283033" y="27015"/>
                  </a:lnTo>
                  <a:lnTo>
                    <a:pt x="283033" y="18016"/>
                  </a:lnTo>
                  <a:lnTo>
                    <a:pt x="318733" y="18016"/>
                  </a:lnTo>
                  <a:lnTo>
                    <a:pt x="318733" y="0"/>
                  </a:lnTo>
                  <a:close/>
                </a:path>
                <a:path w="318770" h="299719">
                  <a:moveTo>
                    <a:pt x="112341" y="27015"/>
                  </a:moveTo>
                  <a:lnTo>
                    <a:pt x="94488" y="36014"/>
                  </a:lnTo>
                  <a:lnTo>
                    <a:pt x="107624" y="36014"/>
                  </a:lnTo>
                  <a:lnTo>
                    <a:pt x="112341" y="27015"/>
                  </a:lnTo>
                  <a:close/>
                </a:path>
                <a:path w="318770" h="299719">
                  <a:moveTo>
                    <a:pt x="283033" y="27015"/>
                  </a:moveTo>
                  <a:lnTo>
                    <a:pt x="112341" y="27015"/>
                  </a:lnTo>
                  <a:lnTo>
                    <a:pt x="107624" y="36014"/>
                  </a:lnTo>
                  <a:lnTo>
                    <a:pt x="283033" y="36014"/>
                  </a:lnTo>
                  <a:lnTo>
                    <a:pt x="283033" y="27015"/>
                  </a:lnTo>
                  <a:close/>
                </a:path>
                <a:path w="318770" h="299719">
                  <a:moveTo>
                    <a:pt x="318733" y="18016"/>
                  </a:moveTo>
                  <a:lnTo>
                    <a:pt x="283033" y="18016"/>
                  </a:lnTo>
                  <a:lnTo>
                    <a:pt x="300874" y="36014"/>
                  </a:lnTo>
                  <a:lnTo>
                    <a:pt x="318733" y="36014"/>
                  </a:lnTo>
                  <a:lnTo>
                    <a:pt x="318733" y="18016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97233" y="1020388"/>
              <a:ext cx="278765" cy="353695"/>
            </a:xfrm>
            <a:custGeom>
              <a:avLst/>
              <a:gdLst/>
              <a:ahLst/>
              <a:cxnLst/>
              <a:rect l="l" t="t" r="r" b="b"/>
              <a:pathLst>
                <a:path w="278765" h="353694">
                  <a:moveTo>
                    <a:pt x="0" y="0"/>
                  </a:moveTo>
                  <a:lnTo>
                    <a:pt x="0" y="353487"/>
                  </a:lnTo>
                  <a:lnTo>
                    <a:pt x="278145" y="169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8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878840" y="988059"/>
              <a:ext cx="328930" cy="418465"/>
            </a:xfrm>
            <a:custGeom>
              <a:avLst/>
              <a:gdLst/>
              <a:ahLst/>
              <a:cxnLst/>
              <a:rect l="l" t="t" r="r" b="b"/>
              <a:pathLst>
                <a:path w="328930" h="418465">
                  <a:moveTo>
                    <a:pt x="0" y="0"/>
                  </a:moveTo>
                  <a:lnTo>
                    <a:pt x="0" y="418156"/>
                  </a:lnTo>
                  <a:lnTo>
                    <a:pt x="49197" y="385816"/>
                  </a:lnTo>
                  <a:lnTo>
                    <a:pt x="36338" y="385816"/>
                  </a:lnTo>
                  <a:lnTo>
                    <a:pt x="8972" y="372199"/>
                  </a:lnTo>
                  <a:lnTo>
                    <a:pt x="36338" y="354141"/>
                  </a:lnTo>
                  <a:lnTo>
                    <a:pt x="36338" y="62663"/>
                  </a:lnTo>
                  <a:lnTo>
                    <a:pt x="8972" y="45943"/>
                  </a:lnTo>
                  <a:lnTo>
                    <a:pt x="36338" y="32328"/>
                  </a:lnTo>
                  <a:lnTo>
                    <a:pt x="0" y="0"/>
                  </a:lnTo>
                  <a:close/>
                </a:path>
                <a:path w="328930" h="418465">
                  <a:moveTo>
                    <a:pt x="36338" y="354141"/>
                  </a:moveTo>
                  <a:lnTo>
                    <a:pt x="8972" y="372199"/>
                  </a:lnTo>
                  <a:lnTo>
                    <a:pt x="36338" y="385816"/>
                  </a:lnTo>
                  <a:lnTo>
                    <a:pt x="36338" y="354141"/>
                  </a:lnTo>
                  <a:close/>
                </a:path>
                <a:path w="328930" h="418465">
                  <a:moveTo>
                    <a:pt x="265686" y="202797"/>
                  </a:moveTo>
                  <a:lnTo>
                    <a:pt x="36338" y="354141"/>
                  </a:lnTo>
                  <a:lnTo>
                    <a:pt x="36338" y="385816"/>
                  </a:lnTo>
                  <a:lnTo>
                    <a:pt x="49197" y="385816"/>
                  </a:lnTo>
                  <a:lnTo>
                    <a:pt x="307273" y="216168"/>
                  </a:lnTo>
                  <a:lnTo>
                    <a:pt x="287569" y="216168"/>
                  </a:lnTo>
                  <a:lnTo>
                    <a:pt x="265686" y="202797"/>
                  </a:lnTo>
                  <a:close/>
                </a:path>
                <a:path w="328930" h="418465">
                  <a:moveTo>
                    <a:pt x="287569" y="188357"/>
                  </a:moveTo>
                  <a:lnTo>
                    <a:pt x="265686" y="202797"/>
                  </a:lnTo>
                  <a:lnTo>
                    <a:pt x="287569" y="216168"/>
                  </a:lnTo>
                  <a:lnTo>
                    <a:pt x="287569" y="188357"/>
                  </a:lnTo>
                  <a:close/>
                </a:path>
                <a:path w="328930" h="418465">
                  <a:moveTo>
                    <a:pt x="306633" y="188357"/>
                  </a:moveTo>
                  <a:lnTo>
                    <a:pt x="287569" y="188357"/>
                  </a:lnTo>
                  <a:lnTo>
                    <a:pt x="287569" y="216168"/>
                  </a:lnTo>
                  <a:lnTo>
                    <a:pt x="307273" y="216168"/>
                  </a:lnTo>
                  <a:lnTo>
                    <a:pt x="328835" y="201995"/>
                  </a:lnTo>
                  <a:lnTo>
                    <a:pt x="306633" y="188357"/>
                  </a:lnTo>
                  <a:close/>
                </a:path>
                <a:path w="328930" h="418465">
                  <a:moveTo>
                    <a:pt x="0" y="0"/>
                  </a:moveTo>
                  <a:lnTo>
                    <a:pt x="36338" y="32328"/>
                  </a:lnTo>
                  <a:lnTo>
                    <a:pt x="36338" y="62663"/>
                  </a:lnTo>
                  <a:lnTo>
                    <a:pt x="265686" y="202797"/>
                  </a:lnTo>
                  <a:lnTo>
                    <a:pt x="287569" y="188357"/>
                  </a:lnTo>
                  <a:lnTo>
                    <a:pt x="306633" y="188357"/>
                  </a:lnTo>
                  <a:lnTo>
                    <a:pt x="0" y="0"/>
                  </a:lnTo>
                  <a:close/>
                </a:path>
                <a:path w="328930" h="418465">
                  <a:moveTo>
                    <a:pt x="36338" y="32328"/>
                  </a:moveTo>
                  <a:lnTo>
                    <a:pt x="8972" y="45943"/>
                  </a:lnTo>
                  <a:lnTo>
                    <a:pt x="36338" y="62663"/>
                  </a:lnTo>
                  <a:lnTo>
                    <a:pt x="36338" y="32328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/>
          <p:cNvGrpSpPr/>
          <p:nvPr/>
        </p:nvGrpSpPr>
        <p:grpSpPr>
          <a:xfrm>
            <a:off x="-5080" y="0"/>
            <a:ext cx="9156700" cy="604520"/>
            <a:chOff x="-5080" y="0"/>
            <a:chExt cx="9156700" cy="604520"/>
          </a:xfrm>
        </p:grpSpPr>
        <p:sp>
          <p:nvSpPr>
            <p:cNvPr id="13" name="object 13"/>
            <p:cNvSpPr/>
            <p:nvPr/>
          </p:nvSpPr>
          <p:spPr>
            <a:xfrm>
              <a:off x="1269" y="1269"/>
              <a:ext cx="9144000" cy="591820"/>
            </a:xfrm>
            <a:custGeom>
              <a:avLst/>
              <a:gdLst/>
              <a:ahLst/>
              <a:cxnLst/>
              <a:rect l="l" t="t" r="r" b="b"/>
              <a:pathLst>
                <a:path w="9144000" h="591820">
                  <a:moveTo>
                    <a:pt x="9144000" y="0"/>
                  </a:moveTo>
                  <a:lnTo>
                    <a:pt x="0" y="0"/>
                  </a:lnTo>
                  <a:lnTo>
                    <a:pt x="0" y="591819"/>
                  </a:lnTo>
                  <a:lnTo>
                    <a:pt x="9144000" y="59181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C006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1269" y="1269"/>
              <a:ext cx="9144000" cy="591820"/>
            </a:xfrm>
            <a:custGeom>
              <a:avLst/>
              <a:gdLst/>
              <a:ahLst/>
              <a:cxnLst/>
              <a:rect l="l" t="t" r="r" b="b"/>
              <a:pathLst>
                <a:path w="9144000" h="591820">
                  <a:moveTo>
                    <a:pt x="0" y="591819"/>
                  </a:moveTo>
                  <a:lnTo>
                    <a:pt x="9144000" y="591819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91819"/>
                  </a:lnTo>
                  <a:close/>
                </a:path>
              </a:pathLst>
            </a:custGeom>
            <a:ln w="12700">
              <a:solidFill>
                <a:srgbClr val="CC006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875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Enzyme</a:t>
            </a:r>
            <a:r>
              <a:rPr dirty="0" spc="-15"/>
              <a:t> </a:t>
            </a:r>
            <a:r>
              <a:rPr dirty="0" spc="-5"/>
              <a:t>Inhibition</a:t>
            </a:r>
            <a:r>
              <a:rPr dirty="0" spc="-45"/>
              <a:t> </a:t>
            </a:r>
            <a:r>
              <a:rPr dirty="0"/>
              <a:t>(Plots)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920872" y="1034419"/>
            <a:ext cx="96520" cy="30226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800" spc="-145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61744" y="901446"/>
            <a:ext cx="759650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161540" algn="l"/>
                <a:tab pos="2411730" algn="l"/>
                <a:tab pos="5205095" algn="l"/>
                <a:tab pos="5460365" algn="l"/>
              </a:tabLst>
            </a:pPr>
            <a:r>
              <a:rPr dirty="0" sz="3200" spc="-5">
                <a:solidFill>
                  <a:srgbClr val="FF66FF"/>
                </a:solidFill>
                <a:latin typeface="Arial Narrow"/>
                <a:cs typeface="Arial Narrow"/>
              </a:rPr>
              <a:t>Competitive	</a:t>
            </a:r>
            <a:r>
              <a:rPr dirty="0" baseline="11111" sz="2625" spc="-142">
                <a:solidFill>
                  <a:srgbClr val="FFFFFF"/>
                </a:solidFill>
                <a:latin typeface="Arial Black"/>
                <a:cs typeface="Arial Black"/>
              </a:rPr>
              <a:t>I	</a:t>
            </a:r>
            <a:r>
              <a:rPr dirty="0" sz="3200" spc="-5">
                <a:solidFill>
                  <a:srgbClr val="0462C1"/>
                </a:solidFill>
                <a:latin typeface="Arial Narrow"/>
                <a:cs typeface="Arial Narrow"/>
              </a:rPr>
              <a:t>Non-competitive	</a:t>
            </a:r>
            <a:r>
              <a:rPr dirty="0" baseline="16975" sz="2700" spc="7">
                <a:solidFill>
                  <a:srgbClr val="FFFFFF"/>
                </a:solidFill>
                <a:latin typeface="Arial Black"/>
                <a:cs typeface="Arial Black"/>
              </a:rPr>
              <a:t>I	</a:t>
            </a:r>
            <a:r>
              <a:rPr dirty="0" sz="3200" spc="-5">
                <a:solidFill>
                  <a:srgbClr val="3366FF"/>
                </a:solidFill>
                <a:latin typeface="Arial Narrow"/>
                <a:cs typeface="Arial Narrow"/>
              </a:rPr>
              <a:t>Uncompetitive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0132" y="2144806"/>
            <a:ext cx="281305" cy="11944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>
                <a:solidFill>
                  <a:srgbClr val="9900CC"/>
                </a:solidFill>
                <a:latin typeface="Arial"/>
                <a:cs typeface="Arial"/>
              </a:rPr>
              <a:t>Direct</a:t>
            </a:r>
            <a:r>
              <a:rPr dirty="0" sz="1800" spc="-75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9900CC"/>
                </a:solidFill>
                <a:latin typeface="Arial"/>
                <a:cs typeface="Arial"/>
              </a:rPr>
              <a:t>Plots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9784" y="4308576"/>
            <a:ext cx="281305" cy="189293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2090"/>
              </a:lnSpc>
            </a:pPr>
            <a:r>
              <a:rPr dirty="0" sz="1800" spc="-5">
                <a:solidFill>
                  <a:srgbClr val="9900CC"/>
                </a:solidFill>
                <a:latin typeface="Arial"/>
                <a:cs typeface="Arial"/>
              </a:rPr>
              <a:t>Double</a:t>
            </a:r>
            <a:r>
              <a:rPr dirty="0" sz="1800" spc="-20">
                <a:solidFill>
                  <a:srgbClr val="9900CC"/>
                </a:solidFill>
                <a:latin typeface="Arial"/>
                <a:cs typeface="Arial"/>
              </a:rPr>
              <a:t> </a:t>
            </a:r>
            <a:r>
              <a:rPr dirty="0" sz="1800" spc="-5">
                <a:solidFill>
                  <a:srgbClr val="9900CC"/>
                </a:solidFill>
                <a:latin typeface="Arial"/>
                <a:cs typeface="Arial"/>
              </a:rPr>
              <a:t>Reciprocal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-12700" y="825500"/>
            <a:ext cx="9171940" cy="5590540"/>
            <a:chOff x="-12700" y="825500"/>
            <a:chExt cx="9171940" cy="5590540"/>
          </a:xfrm>
        </p:grpSpPr>
        <p:sp>
          <p:nvSpPr>
            <p:cNvPr id="21" name="object 21"/>
            <p:cNvSpPr/>
            <p:nvPr/>
          </p:nvSpPr>
          <p:spPr>
            <a:xfrm>
              <a:off x="0" y="152400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 h="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0320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270" y="839470"/>
              <a:ext cx="9144000" cy="5562600"/>
            </a:xfrm>
            <a:custGeom>
              <a:avLst/>
              <a:gdLst/>
              <a:ahLst/>
              <a:cxnLst/>
              <a:rect l="l" t="t" r="r" b="b"/>
              <a:pathLst>
                <a:path w="9144000" h="5562600">
                  <a:moveTo>
                    <a:pt x="0" y="5562600"/>
                  </a:moveTo>
                  <a:lnTo>
                    <a:pt x="9144000" y="5562600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5562600"/>
                  </a:lnTo>
                  <a:close/>
                </a:path>
              </a:pathLst>
            </a:custGeom>
            <a:ln w="27940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631190" y="3658870"/>
              <a:ext cx="8514080" cy="533400"/>
            </a:xfrm>
            <a:custGeom>
              <a:avLst/>
              <a:gdLst/>
              <a:ahLst/>
              <a:cxnLst/>
              <a:rect l="l" t="t" r="r" b="b"/>
              <a:pathLst>
                <a:path w="8514080" h="533400">
                  <a:moveTo>
                    <a:pt x="0" y="0"/>
                  </a:moveTo>
                  <a:lnTo>
                    <a:pt x="8514080" y="0"/>
                  </a:lnTo>
                </a:path>
                <a:path w="8514080" h="533400">
                  <a:moveTo>
                    <a:pt x="0" y="533399"/>
                  </a:moveTo>
                  <a:lnTo>
                    <a:pt x="8514080" y="533399"/>
                  </a:lnTo>
                </a:path>
              </a:pathLst>
            </a:custGeom>
            <a:ln w="12700">
              <a:solidFill>
                <a:srgbClr val="CC66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29919" y="838200"/>
              <a:ext cx="0" cy="5562600"/>
            </a:xfrm>
            <a:custGeom>
              <a:avLst/>
              <a:gdLst/>
              <a:ahLst/>
              <a:cxnLst/>
              <a:rect l="l" t="t" r="r" b="b"/>
              <a:pathLst>
                <a:path w="0" h="5562600">
                  <a:moveTo>
                    <a:pt x="0" y="0"/>
                  </a:moveTo>
                  <a:lnTo>
                    <a:pt x="0" y="5562600"/>
                  </a:lnTo>
                </a:path>
              </a:pathLst>
            </a:custGeom>
            <a:ln w="20320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32150" y="839470"/>
              <a:ext cx="3075940" cy="5562600"/>
            </a:xfrm>
            <a:custGeom>
              <a:avLst/>
              <a:gdLst/>
              <a:ahLst/>
              <a:cxnLst/>
              <a:rect l="l" t="t" r="r" b="b"/>
              <a:pathLst>
                <a:path w="3075940" h="5562600">
                  <a:moveTo>
                    <a:pt x="0" y="0"/>
                  </a:moveTo>
                  <a:lnTo>
                    <a:pt x="0" y="5562600"/>
                  </a:lnTo>
                </a:path>
                <a:path w="3075940" h="5562600">
                  <a:moveTo>
                    <a:pt x="3075940" y="0"/>
                  </a:moveTo>
                  <a:lnTo>
                    <a:pt x="3075940" y="5562600"/>
                  </a:lnTo>
                </a:path>
              </a:pathLst>
            </a:custGeom>
            <a:ln w="12700">
              <a:solidFill>
                <a:srgbClr val="CC66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270" y="3963670"/>
              <a:ext cx="629920" cy="0"/>
            </a:xfrm>
            <a:custGeom>
              <a:avLst/>
              <a:gdLst/>
              <a:ahLst/>
              <a:cxnLst/>
              <a:rect l="l" t="t" r="r" b="b"/>
              <a:pathLst>
                <a:path w="629920" h="0">
                  <a:moveTo>
                    <a:pt x="0" y="0"/>
                  </a:moveTo>
                  <a:lnTo>
                    <a:pt x="629920" y="0"/>
                  </a:lnTo>
                </a:path>
              </a:pathLst>
            </a:custGeom>
            <a:ln w="12700">
              <a:solidFill>
                <a:srgbClr val="CC66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68069" y="1677669"/>
              <a:ext cx="2029460" cy="1600200"/>
            </a:xfrm>
            <a:custGeom>
              <a:avLst/>
              <a:gdLst/>
              <a:ahLst/>
              <a:cxnLst/>
              <a:rect l="l" t="t" r="r" b="b"/>
              <a:pathLst>
                <a:path w="2029460" h="1600200">
                  <a:moveTo>
                    <a:pt x="0" y="0"/>
                  </a:moveTo>
                  <a:lnTo>
                    <a:pt x="0" y="1600200"/>
                  </a:lnTo>
                </a:path>
                <a:path w="2029460" h="1600200">
                  <a:moveTo>
                    <a:pt x="0" y="1600200"/>
                  </a:moveTo>
                  <a:lnTo>
                    <a:pt x="2029460" y="160020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075689" y="1889188"/>
              <a:ext cx="1882139" cy="1358265"/>
            </a:xfrm>
            <a:custGeom>
              <a:avLst/>
              <a:gdLst/>
              <a:ahLst/>
              <a:cxnLst/>
              <a:rect l="l" t="t" r="r" b="b"/>
              <a:pathLst>
                <a:path w="1882139" h="1358264">
                  <a:moveTo>
                    <a:pt x="0" y="1358201"/>
                  </a:moveTo>
                  <a:lnTo>
                    <a:pt x="8078" y="1329325"/>
                  </a:lnTo>
                  <a:lnTo>
                    <a:pt x="17928" y="1292270"/>
                  </a:lnTo>
                  <a:lnTo>
                    <a:pt x="29418" y="1248474"/>
                  </a:lnTo>
                  <a:lnTo>
                    <a:pt x="42413" y="1199376"/>
                  </a:lnTo>
                  <a:lnTo>
                    <a:pt x="56781" y="1146413"/>
                  </a:lnTo>
                  <a:lnTo>
                    <a:pt x="72388" y="1091022"/>
                  </a:lnTo>
                  <a:lnTo>
                    <a:pt x="89100" y="1034643"/>
                  </a:lnTo>
                  <a:lnTo>
                    <a:pt x="106785" y="978713"/>
                  </a:lnTo>
                  <a:lnTo>
                    <a:pt x="125309" y="924669"/>
                  </a:lnTo>
                  <a:lnTo>
                    <a:pt x="144538" y="873950"/>
                  </a:lnTo>
                  <a:lnTo>
                    <a:pt x="163330" y="822889"/>
                  </a:lnTo>
                  <a:lnTo>
                    <a:pt x="181842" y="773609"/>
                  </a:lnTo>
                  <a:lnTo>
                    <a:pt x="200415" y="725995"/>
                  </a:lnTo>
                  <a:lnTo>
                    <a:pt x="219393" y="679930"/>
                  </a:lnTo>
                  <a:lnTo>
                    <a:pt x="239117" y="635301"/>
                  </a:lnTo>
                  <a:lnTo>
                    <a:pt x="259929" y="591992"/>
                  </a:lnTo>
                  <a:lnTo>
                    <a:pt x="282173" y="549888"/>
                  </a:lnTo>
                  <a:lnTo>
                    <a:pt x="306190" y="508875"/>
                  </a:lnTo>
                  <a:lnTo>
                    <a:pt x="332322" y="468836"/>
                  </a:lnTo>
                  <a:lnTo>
                    <a:pt x="360912" y="429657"/>
                  </a:lnTo>
                  <a:lnTo>
                    <a:pt x="392303" y="391223"/>
                  </a:lnTo>
                  <a:lnTo>
                    <a:pt x="423720" y="357158"/>
                  </a:lnTo>
                  <a:lnTo>
                    <a:pt x="457459" y="324859"/>
                  </a:lnTo>
                  <a:lnTo>
                    <a:pt x="493333" y="294296"/>
                  </a:lnTo>
                  <a:lnTo>
                    <a:pt x="531156" y="265441"/>
                  </a:lnTo>
                  <a:lnTo>
                    <a:pt x="570741" y="238266"/>
                  </a:lnTo>
                  <a:lnTo>
                    <a:pt x="611901" y="212740"/>
                  </a:lnTo>
                  <a:lnTo>
                    <a:pt x="654451" y="188837"/>
                  </a:lnTo>
                  <a:lnTo>
                    <a:pt x="698203" y="166527"/>
                  </a:lnTo>
                  <a:lnTo>
                    <a:pt x="742971" y="145782"/>
                  </a:lnTo>
                  <a:lnTo>
                    <a:pt x="788569" y="126572"/>
                  </a:lnTo>
                  <a:lnTo>
                    <a:pt x="834810" y="108870"/>
                  </a:lnTo>
                  <a:lnTo>
                    <a:pt x="881507" y="92646"/>
                  </a:lnTo>
                  <a:lnTo>
                    <a:pt x="936202" y="75734"/>
                  </a:lnTo>
                  <a:lnTo>
                    <a:pt x="988148" y="61835"/>
                  </a:lnTo>
                  <a:lnTo>
                    <a:pt x="1037841" y="50540"/>
                  </a:lnTo>
                  <a:lnTo>
                    <a:pt x="1085779" y="41442"/>
                  </a:lnTo>
                  <a:lnTo>
                    <a:pt x="1132459" y="34131"/>
                  </a:lnTo>
                  <a:lnTo>
                    <a:pt x="1178376" y="28199"/>
                  </a:lnTo>
                  <a:lnTo>
                    <a:pt x="1224028" y="23238"/>
                  </a:lnTo>
                  <a:lnTo>
                    <a:pt x="1269911" y="18840"/>
                  </a:lnTo>
                  <a:lnTo>
                    <a:pt x="1316523" y="14595"/>
                  </a:lnTo>
                  <a:lnTo>
                    <a:pt x="1364361" y="10096"/>
                  </a:lnTo>
                  <a:lnTo>
                    <a:pt x="1415322" y="6016"/>
                  </a:lnTo>
                  <a:lnTo>
                    <a:pt x="1470074" y="3168"/>
                  </a:lnTo>
                  <a:lnTo>
                    <a:pt x="1527263" y="1350"/>
                  </a:lnTo>
                  <a:lnTo>
                    <a:pt x="1585536" y="361"/>
                  </a:lnTo>
                  <a:lnTo>
                    <a:pt x="1643538" y="0"/>
                  </a:lnTo>
                  <a:lnTo>
                    <a:pt x="1699918" y="65"/>
                  </a:lnTo>
                  <a:lnTo>
                    <a:pt x="1753321" y="356"/>
                  </a:lnTo>
                  <a:lnTo>
                    <a:pt x="1802395" y="672"/>
                  </a:lnTo>
                  <a:lnTo>
                    <a:pt x="1845785" y="810"/>
                  </a:lnTo>
                  <a:lnTo>
                    <a:pt x="1882139" y="571"/>
                  </a:lnTo>
                </a:path>
              </a:pathLst>
            </a:custGeom>
            <a:ln w="27939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068069" y="1959610"/>
              <a:ext cx="1889760" cy="1320800"/>
            </a:xfrm>
            <a:custGeom>
              <a:avLst/>
              <a:gdLst/>
              <a:ahLst/>
              <a:cxnLst/>
              <a:rect l="l" t="t" r="r" b="b"/>
              <a:pathLst>
                <a:path w="1889760" h="1320800">
                  <a:moveTo>
                    <a:pt x="0" y="1320800"/>
                  </a:moveTo>
                  <a:lnTo>
                    <a:pt x="14792" y="1296316"/>
                  </a:lnTo>
                  <a:lnTo>
                    <a:pt x="33157" y="1264715"/>
                  </a:lnTo>
                  <a:lnTo>
                    <a:pt x="54668" y="1227276"/>
                  </a:lnTo>
                  <a:lnTo>
                    <a:pt x="78895" y="1185277"/>
                  </a:lnTo>
                  <a:lnTo>
                    <a:pt x="105410" y="1139999"/>
                  </a:lnTo>
                  <a:lnTo>
                    <a:pt x="133784" y="1092721"/>
                  </a:lnTo>
                  <a:lnTo>
                    <a:pt x="163588" y="1044721"/>
                  </a:lnTo>
                  <a:lnTo>
                    <a:pt x="194395" y="997281"/>
                  </a:lnTo>
                  <a:lnTo>
                    <a:pt x="225776" y="951678"/>
                  </a:lnTo>
                  <a:lnTo>
                    <a:pt x="257302" y="909192"/>
                  </a:lnTo>
                  <a:lnTo>
                    <a:pt x="286447" y="872292"/>
                  </a:lnTo>
                  <a:lnTo>
                    <a:pt x="317447" y="834650"/>
                  </a:lnTo>
                  <a:lnTo>
                    <a:pt x="350020" y="796546"/>
                  </a:lnTo>
                  <a:lnTo>
                    <a:pt x="383887" y="758261"/>
                  </a:lnTo>
                  <a:lnTo>
                    <a:pt x="418767" y="720073"/>
                  </a:lnTo>
                  <a:lnTo>
                    <a:pt x="454378" y="682262"/>
                  </a:lnTo>
                  <a:lnTo>
                    <a:pt x="490442" y="645107"/>
                  </a:lnTo>
                  <a:lnTo>
                    <a:pt x="526677" y="608887"/>
                  </a:lnTo>
                  <a:lnTo>
                    <a:pt x="562802" y="573882"/>
                  </a:lnTo>
                  <a:lnTo>
                    <a:pt x="598537" y="540372"/>
                  </a:lnTo>
                  <a:lnTo>
                    <a:pt x="633603" y="508635"/>
                  </a:lnTo>
                  <a:lnTo>
                    <a:pt x="677680" y="473089"/>
                  </a:lnTo>
                  <a:lnTo>
                    <a:pt x="720224" y="439471"/>
                  </a:lnTo>
                  <a:lnTo>
                    <a:pt x="761708" y="407585"/>
                  </a:lnTo>
                  <a:lnTo>
                    <a:pt x="802602" y="377232"/>
                  </a:lnTo>
                  <a:lnTo>
                    <a:pt x="843378" y="348215"/>
                  </a:lnTo>
                  <a:lnTo>
                    <a:pt x="884507" y="320336"/>
                  </a:lnTo>
                  <a:lnTo>
                    <a:pt x="926462" y="293398"/>
                  </a:lnTo>
                  <a:lnTo>
                    <a:pt x="969712" y="267203"/>
                  </a:lnTo>
                  <a:lnTo>
                    <a:pt x="1014730" y="241553"/>
                  </a:lnTo>
                  <a:lnTo>
                    <a:pt x="1057520" y="219257"/>
                  </a:lnTo>
                  <a:lnTo>
                    <a:pt x="1102626" y="198068"/>
                  </a:lnTo>
                  <a:lnTo>
                    <a:pt x="1149502" y="177959"/>
                  </a:lnTo>
                  <a:lnTo>
                    <a:pt x="1197605" y="158904"/>
                  </a:lnTo>
                  <a:lnTo>
                    <a:pt x="1246393" y="140874"/>
                  </a:lnTo>
                  <a:lnTo>
                    <a:pt x="1295322" y="123843"/>
                  </a:lnTo>
                  <a:lnTo>
                    <a:pt x="1343849" y="107782"/>
                  </a:lnTo>
                  <a:lnTo>
                    <a:pt x="1391430" y="92665"/>
                  </a:lnTo>
                  <a:lnTo>
                    <a:pt x="1437522" y="78463"/>
                  </a:lnTo>
                  <a:lnTo>
                    <a:pt x="1481582" y="65150"/>
                  </a:lnTo>
                  <a:lnTo>
                    <a:pt x="1536724" y="50615"/>
                  </a:lnTo>
                  <a:lnTo>
                    <a:pt x="1593848" y="38879"/>
                  </a:lnTo>
                  <a:lnTo>
                    <a:pt x="1651373" y="29456"/>
                  </a:lnTo>
                  <a:lnTo>
                    <a:pt x="1707721" y="21859"/>
                  </a:lnTo>
                  <a:lnTo>
                    <a:pt x="1761313" y="15602"/>
                  </a:lnTo>
                  <a:lnTo>
                    <a:pt x="1810569" y="10197"/>
                  </a:lnTo>
                  <a:lnTo>
                    <a:pt x="1853911" y="5159"/>
                  </a:lnTo>
                  <a:lnTo>
                    <a:pt x="1889760" y="0"/>
                  </a:lnTo>
                </a:path>
              </a:pathLst>
            </a:custGeom>
            <a:ln w="27940">
              <a:solidFill>
                <a:srgbClr val="FF00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788409" y="2164080"/>
              <a:ext cx="1912620" cy="1098550"/>
            </a:xfrm>
            <a:custGeom>
              <a:avLst/>
              <a:gdLst/>
              <a:ahLst/>
              <a:cxnLst/>
              <a:rect l="l" t="t" r="r" b="b"/>
              <a:pathLst>
                <a:path w="1912620" h="1098550">
                  <a:moveTo>
                    <a:pt x="0" y="1098550"/>
                  </a:moveTo>
                  <a:lnTo>
                    <a:pt x="10455" y="1068262"/>
                  </a:lnTo>
                  <a:lnTo>
                    <a:pt x="22921" y="1027892"/>
                  </a:lnTo>
                  <a:lnTo>
                    <a:pt x="37623" y="979881"/>
                  </a:lnTo>
                  <a:lnTo>
                    <a:pt x="54784" y="926671"/>
                  </a:lnTo>
                  <a:lnTo>
                    <a:pt x="74631" y="870705"/>
                  </a:lnTo>
                  <a:lnTo>
                    <a:pt x="97387" y="814425"/>
                  </a:lnTo>
                  <a:lnTo>
                    <a:pt x="123277" y="760273"/>
                  </a:lnTo>
                  <a:lnTo>
                    <a:pt x="152526" y="710692"/>
                  </a:lnTo>
                  <a:lnTo>
                    <a:pt x="178373" y="673182"/>
                  </a:lnTo>
                  <a:lnTo>
                    <a:pt x="206319" y="635287"/>
                  </a:lnTo>
                  <a:lnTo>
                    <a:pt x="236268" y="597282"/>
                  </a:lnTo>
                  <a:lnTo>
                    <a:pt x="268127" y="559444"/>
                  </a:lnTo>
                  <a:lnTo>
                    <a:pt x="301799" y="522049"/>
                  </a:lnTo>
                  <a:lnTo>
                    <a:pt x="337190" y="485374"/>
                  </a:lnTo>
                  <a:lnTo>
                    <a:pt x="374203" y="449696"/>
                  </a:lnTo>
                  <a:lnTo>
                    <a:pt x="412744" y="415292"/>
                  </a:lnTo>
                  <a:lnTo>
                    <a:pt x="452718" y="382437"/>
                  </a:lnTo>
                  <a:lnTo>
                    <a:pt x="494029" y="351409"/>
                  </a:lnTo>
                  <a:lnTo>
                    <a:pt x="534961" y="324594"/>
                  </a:lnTo>
                  <a:lnTo>
                    <a:pt x="577105" y="298805"/>
                  </a:lnTo>
                  <a:lnTo>
                    <a:pt x="620332" y="274043"/>
                  </a:lnTo>
                  <a:lnTo>
                    <a:pt x="664515" y="250308"/>
                  </a:lnTo>
                  <a:lnTo>
                    <a:pt x="709524" y="227599"/>
                  </a:lnTo>
                  <a:lnTo>
                    <a:pt x="755229" y="205917"/>
                  </a:lnTo>
                  <a:lnTo>
                    <a:pt x="801504" y="185261"/>
                  </a:lnTo>
                  <a:lnTo>
                    <a:pt x="848218" y="165632"/>
                  </a:lnTo>
                  <a:lnTo>
                    <a:pt x="895243" y="147029"/>
                  </a:lnTo>
                  <a:lnTo>
                    <a:pt x="942450" y="129452"/>
                  </a:lnTo>
                  <a:lnTo>
                    <a:pt x="989711" y="112903"/>
                  </a:lnTo>
                  <a:lnTo>
                    <a:pt x="1041757" y="96323"/>
                  </a:lnTo>
                  <a:lnTo>
                    <a:pt x="1093921" y="81731"/>
                  </a:lnTo>
                  <a:lnTo>
                    <a:pt x="1146029" y="68928"/>
                  </a:lnTo>
                  <a:lnTo>
                    <a:pt x="1197911" y="57715"/>
                  </a:lnTo>
                  <a:lnTo>
                    <a:pt x="1249394" y="47894"/>
                  </a:lnTo>
                  <a:lnTo>
                    <a:pt x="1300305" y="39266"/>
                  </a:lnTo>
                  <a:lnTo>
                    <a:pt x="1350472" y="31631"/>
                  </a:lnTo>
                  <a:lnTo>
                    <a:pt x="1399723" y="24791"/>
                  </a:lnTo>
                  <a:lnTo>
                    <a:pt x="1447887" y="18547"/>
                  </a:lnTo>
                  <a:lnTo>
                    <a:pt x="1494789" y="12700"/>
                  </a:lnTo>
                  <a:lnTo>
                    <a:pt x="1553425" y="6815"/>
                  </a:lnTo>
                  <a:lnTo>
                    <a:pt x="1612832" y="3125"/>
                  </a:lnTo>
                  <a:lnTo>
                    <a:pt x="1671709" y="1147"/>
                  </a:lnTo>
                  <a:lnTo>
                    <a:pt x="1728755" y="396"/>
                  </a:lnTo>
                  <a:lnTo>
                    <a:pt x="1782670" y="390"/>
                  </a:lnTo>
                  <a:lnTo>
                    <a:pt x="1832153" y="644"/>
                  </a:lnTo>
                  <a:lnTo>
                    <a:pt x="1875903" y="675"/>
                  </a:lnTo>
                  <a:lnTo>
                    <a:pt x="1912619" y="0"/>
                  </a:lnTo>
                </a:path>
              </a:pathLst>
            </a:custGeom>
            <a:ln w="27940">
              <a:solidFill>
                <a:srgbClr val="0462C1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1068069" y="2528570"/>
              <a:ext cx="248920" cy="0"/>
            </a:xfrm>
            <a:custGeom>
              <a:avLst/>
              <a:gdLst/>
              <a:ahLst/>
              <a:cxnLst/>
              <a:rect l="l" t="t" r="r" b="b"/>
              <a:pathLst>
                <a:path w="248919" h="0">
                  <a:moveTo>
                    <a:pt x="0" y="0"/>
                  </a:moveTo>
                  <a:lnTo>
                    <a:pt x="248920" y="0"/>
                  </a:lnTo>
                </a:path>
              </a:pathLst>
            </a:custGeom>
            <a:ln w="762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1626870" y="2515870"/>
              <a:ext cx="0" cy="762000"/>
            </a:xfrm>
            <a:custGeom>
              <a:avLst/>
              <a:gdLst/>
              <a:ahLst/>
              <a:cxnLst/>
              <a:rect l="l" t="t" r="r" b="b"/>
              <a:pathLst>
                <a:path w="0" h="762000">
                  <a:moveTo>
                    <a:pt x="0" y="7620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FF00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1311910" y="2531110"/>
              <a:ext cx="0" cy="746760"/>
            </a:xfrm>
            <a:custGeom>
              <a:avLst/>
              <a:gdLst/>
              <a:ahLst/>
              <a:cxnLst/>
              <a:rect l="l" t="t" r="r" b="b"/>
              <a:pathLst>
                <a:path w="0" h="746760">
                  <a:moveTo>
                    <a:pt x="0" y="7467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3778250" y="2744470"/>
              <a:ext cx="261620" cy="0"/>
            </a:xfrm>
            <a:custGeom>
              <a:avLst/>
              <a:gdLst/>
              <a:ahLst/>
              <a:cxnLst/>
              <a:rect l="l" t="t" r="r" b="b"/>
              <a:pathLst>
                <a:path w="261620" h="0">
                  <a:moveTo>
                    <a:pt x="0" y="0"/>
                  </a:moveTo>
                  <a:lnTo>
                    <a:pt x="261620" y="0"/>
                  </a:lnTo>
                </a:path>
              </a:pathLst>
            </a:custGeom>
            <a:ln w="7620">
              <a:solidFill>
                <a:srgbClr val="0462C1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780790" y="1883410"/>
              <a:ext cx="1925320" cy="1371600"/>
            </a:xfrm>
            <a:custGeom>
              <a:avLst/>
              <a:gdLst/>
              <a:ahLst/>
              <a:cxnLst/>
              <a:rect l="l" t="t" r="r" b="b"/>
              <a:pathLst>
                <a:path w="1925320" h="1371600">
                  <a:moveTo>
                    <a:pt x="0" y="1371600"/>
                  </a:moveTo>
                  <a:lnTo>
                    <a:pt x="6541" y="1344379"/>
                  </a:lnTo>
                  <a:lnTo>
                    <a:pt x="14078" y="1310103"/>
                  </a:lnTo>
                  <a:lnTo>
                    <a:pt x="22659" y="1269815"/>
                  </a:lnTo>
                  <a:lnTo>
                    <a:pt x="32333" y="1224557"/>
                  </a:lnTo>
                  <a:lnTo>
                    <a:pt x="43152" y="1175374"/>
                  </a:lnTo>
                  <a:lnTo>
                    <a:pt x="55164" y="1123307"/>
                  </a:lnTo>
                  <a:lnTo>
                    <a:pt x="68420" y="1069400"/>
                  </a:lnTo>
                  <a:lnTo>
                    <a:pt x="82969" y="1014696"/>
                  </a:lnTo>
                  <a:lnTo>
                    <a:pt x="98861" y="960238"/>
                  </a:lnTo>
                  <a:lnTo>
                    <a:pt x="116146" y="907070"/>
                  </a:lnTo>
                  <a:lnTo>
                    <a:pt x="134874" y="856234"/>
                  </a:lnTo>
                  <a:lnTo>
                    <a:pt x="155376" y="807542"/>
                  </a:lnTo>
                  <a:lnTo>
                    <a:pt x="177813" y="760071"/>
                  </a:lnTo>
                  <a:lnTo>
                    <a:pt x="202077" y="713863"/>
                  </a:lnTo>
                  <a:lnTo>
                    <a:pt x="228062" y="668962"/>
                  </a:lnTo>
                  <a:lnTo>
                    <a:pt x="255661" y="625411"/>
                  </a:lnTo>
                  <a:lnTo>
                    <a:pt x="284769" y="583251"/>
                  </a:lnTo>
                  <a:lnTo>
                    <a:pt x="315278" y="542527"/>
                  </a:lnTo>
                  <a:lnTo>
                    <a:pt x="347082" y="503282"/>
                  </a:lnTo>
                  <a:lnTo>
                    <a:pt x="380074" y="465557"/>
                  </a:lnTo>
                  <a:lnTo>
                    <a:pt x="414149" y="429396"/>
                  </a:lnTo>
                  <a:lnTo>
                    <a:pt x="449199" y="394842"/>
                  </a:lnTo>
                  <a:lnTo>
                    <a:pt x="485617" y="361890"/>
                  </a:lnTo>
                  <a:lnTo>
                    <a:pt x="523752" y="330491"/>
                  </a:lnTo>
                  <a:lnTo>
                    <a:pt x="563432" y="300622"/>
                  </a:lnTo>
                  <a:lnTo>
                    <a:pt x="604484" y="272262"/>
                  </a:lnTo>
                  <a:lnTo>
                    <a:pt x="646736" y="245390"/>
                  </a:lnTo>
                  <a:lnTo>
                    <a:pt x="690015" y="219983"/>
                  </a:lnTo>
                  <a:lnTo>
                    <a:pt x="734150" y="196020"/>
                  </a:lnTo>
                  <a:lnTo>
                    <a:pt x="778968" y="173480"/>
                  </a:lnTo>
                  <a:lnTo>
                    <a:pt x="824297" y="152339"/>
                  </a:lnTo>
                  <a:lnTo>
                    <a:pt x="869964" y="132577"/>
                  </a:lnTo>
                  <a:lnTo>
                    <a:pt x="915797" y="114173"/>
                  </a:lnTo>
                  <a:lnTo>
                    <a:pt x="962577" y="97396"/>
                  </a:lnTo>
                  <a:lnTo>
                    <a:pt x="1010903" y="82435"/>
                  </a:lnTo>
                  <a:lnTo>
                    <a:pt x="1060432" y="69138"/>
                  </a:lnTo>
                  <a:lnTo>
                    <a:pt x="1110819" y="57356"/>
                  </a:lnTo>
                  <a:lnTo>
                    <a:pt x="1161722" y="46939"/>
                  </a:lnTo>
                  <a:lnTo>
                    <a:pt x="1212796" y="37737"/>
                  </a:lnTo>
                  <a:lnTo>
                    <a:pt x="1263699" y="29599"/>
                  </a:lnTo>
                  <a:lnTo>
                    <a:pt x="1314086" y="22377"/>
                  </a:lnTo>
                  <a:lnTo>
                    <a:pt x="1363615" y="15919"/>
                  </a:lnTo>
                  <a:lnTo>
                    <a:pt x="1411941" y="10076"/>
                  </a:lnTo>
                  <a:lnTo>
                    <a:pt x="1458722" y="4699"/>
                  </a:lnTo>
                  <a:lnTo>
                    <a:pt x="1515421" y="3350"/>
                  </a:lnTo>
                  <a:lnTo>
                    <a:pt x="1573654" y="2386"/>
                  </a:lnTo>
                  <a:lnTo>
                    <a:pt x="1632241" y="1730"/>
                  </a:lnTo>
                  <a:lnTo>
                    <a:pt x="1690007" y="1307"/>
                  </a:lnTo>
                  <a:lnTo>
                    <a:pt x="1745775" y="1039"/>
                  </a:lnTo>
                  <a:lnTo>
                    <a:pt x="1798367" y="851"/>
                  </a:lnTo>
                  <a:lnTo>
                    <a:pt x="1846606" y="666"/>
                  </a:lnTo>
                  <a:lnTo>
                    <a:pt x="1889316" y="407"/>
                  </a:lnTo>
                  <a:lnTo>
                    <a:pt x="1925320" y="0"/>
                  </a:lnTo>
                </a:path>
              </a:pathLst>
            </a:custGeom>
            <a:ln w="27939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/>
          <p:cNvSpPr txBox="1"/>
          <p:nvPr/>
        </p:nvSpPr>
        <p:spPr>
          <a:xfrm>
            <a:off x="1016000" y="1600834"/>
            <a:ext cx="515683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819275" algn="l"/>
                <a:tab pos="2793365" algn="l"/>
                <a:tab pos="4715510" algn="l"/>
              </a:tabLst>
            </a:pPr>
            <a:r>
              <a:rPr dirty="0" u="dash" baseline="13888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dash" baseline="13888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u="dash" baseline="13888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dirty="0" sz="1050">
                <a:latin typeface="Arial"/>
                <a:cs typeface="Arial"/>
              </a:rPr>
              <a:t>max	</a:t>
            </a:r>
            <a:r>
              <a:rPr dirty="0" u="dash" baseline="13888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dirty="0" u="dash" baseline="13888" sz="240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	</a:t>
            </a:r>
            <a:r>
              <a:rPr dirty="0" baseline="13888" sz="2400">
                <a:latin typeface="Arial"/>
                <a:cs typeface="Arial"/>
              </a:rPr>
              <a:t>V</a:t>
            </a:r>
            <a:r>
              <a:rPr dirty="0" sz="1050">
                <a:latin typeface="Arial"/>
                <a:cs typeface="Arial"/>
              </a:rPr>
              <a:t>max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90257" y="1778317"/>
            <a:ext cx="2540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0833" sz="1800" i="1">
                <a:latin typeface="Times New Roman"/>
                <a:cs typeface="Times New Roman"/>
              </a:rPr>
              <a:t>o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73170" y="1677670"/>
            <a:ext cx="2265680" cy="1600200"/>
          </a:xfrm>
          <a:custGeom>
            <a:avLst/>
            <a:gdLst/>
            <a:ahLst/>
            <a:cxnLst/>
            <a:rect l="l" t="t" r="r" b="b"/>
            <a:pathLst>
              <a:path w="2265679" h="1600200">
                <a:moveTo>
                  <a:pt x="0" y="0"/>
                </a:moveTo>
                <a:lnTo>
                  <a:pt x="0" y="1600200"/>
                </a:lnTo>
              </a:path>
              <a:path w="2265679" h="1600200">
                <a:moveTo>
                  <a:pt x="0" y="1600200"/>
                </a:moveTo>
                <a:lnTo>
                  <a:pt x="2265679" y="160020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/>
          <p:nvPr/>
        </p:nvSpPr>
        <p:spPr>
          <a:xfrm>
            <a:off x="3483228" y="1778317"/>
            <a:ext cx="2540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i="1">
                <a:latin typeface="Times New Roman"/>
                <a:cs typeface="Times New Roman"/>
              </a:rPr>
              <a:t>v</a:t>
            </a:r>
            <a:r>
              <a:rPr dirty="0" baseline="-20833" sz="1800" i="1">
                <a:latin typeface="Times New Roman"/>
                <a:cs typeface="Times New Roman"/>
              </a:rPr>
              <a:t>o</a:t>
            </a:r>
            <a:endParaRPr baseline="-20833" sz="1800">
              <a:latin typeface="Times New Roman"/>
              <a:cs typeface="Times New Roman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2141570" y="2103120"/>
            <a:ext cx="3507740" cy="515620"/>
            <a:chOff x="2141570" y="2103120"/>
            <a:chExt cx="3507740" cy="515620"/>
          </a:xfrm>
        </p:grpSpPr>
        <p:pic>
          <p:nvPicPr>
            <p:cNvPr id="41" name="object 4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41570" y="2249136"/>
              <a:ext cx="132926" cy="173394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50179" y="2103120"/>
              <a:ext cx="398779" cy="515620"/>
            </a:xfrm>
            <a:prstGeom prst="rect">
              <a:avLst/>
            </a:prstGeom>
          </p:spPr>
        </p:pic>
      </p:grpSp>
      <p:sp>
        <p:nvSpPr>
          <p:cNvPr id="43" name="object 43"/>
          <p:cNvSpPr txBox="1"/>
          <p:nvPr/>
        </p:nvSpPr>
        <p:spPr>
          <a:xfrm>
            <a:off x="2136775" y="2160015"/>
            <a:ext cx="33623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9454" algn="l"/>
              </a:tabLst>
            </a:pPr>
            <a:r>
              <a:rPr dirty="0" sz="1800" spc="-5" b="1" i="1">
                <a:solidFill>
                  <a:srgbClr val="FF00FF"/>
                </a:solidFill>
                <a:latin typeface="Times New Roman"/>
                <a:cs typeface="Times New Roman"/>
              </a:rPr>
              <a:t>I</a:t>
            </a:r>
            <a:r>
              <a:rPr dirty="0" sz="1800" spc="-5" b="1" i="1">
                <a:solidFill>
                  <a:srgbClr val="FF00FF"/>
                </a:solidFill>
                <a:latin typeface="Times New Roman"/>
                <a:cs typeface="Times New Roman"/>
              </a:rPr>
              <a:t>	</a:t>
            </a:r>
            <a:r>
              <a:rPr dirty="0" sz="1800" spc="-5" b="1" i="1">
                <a:solidFill>
                  <a:srgbClr val="0462C1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6563359" y="1663700"/>
            <a:ext cx="2283460" cy="1628139"/>
            <a:chOff x="6563359" y="1663700"/>
            <a:chExt cx="2283460" cy="1628139"/>
          </a:xfrm>
        </p:grpSpPr>
        <p:sp>
          <p:nvSpPr>
            <p:cNvPr id="45" name="object 45"/>
            <p:cNvSpPr/>
            <p:nvPr/>
          </p:nvSpPr>
          <p:spPr>
            <a:xfrm>
              <a:off x="6577329" y="1677670"/>
              <a:ext cx="2255520" cy="1600200"/>
            </a:xfrm>
            <a:custGeom>
              <a:avLst/>
              <a:gdLst/>
              <a:ahLst/>
              <a:cxnLst/>
              <a:rect l="l" t="t" r="r" b="b"/>
              <a:pathLst>
                <a:path w="2255520" h="1600200">
                  <a:moveTo>
                    <a:pt x="0" y="0"/>
                  </a:moveTo>
                  <a:lnTo>
                    <a:pt x="0" y="1600200"/>
                  </a:lnTo>
                </a:path>
                <a:path w="2255520" h="1600200">
                  <a:moveTo>
                    <a:pt x="0" y="1600200"/>
                  </a:moveTo>
                  <a:lnTo>
                    <a:pt x="2255520" y="1600200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6592569" y="1881520"/>
              <a:ext cx="1849120" cy="1373505"/>
            </a:xfrm>
            <a:custGeom>
              <a:avLst/>
              <a:gdLst/>
              <a:ahLst/>
              <a:cxnLst/>
              <a:rect l="l" t="t" r="r" b="b"/>
              <a:pathLst>
                <a:path w="1849120" h="1373504">
                  <a:moveTo>
                    <a:pt x="0" y="1373489"/>
                  </a:moveTo>
                  <a:lnTo>
                    <a:pt x="7972" y="1343235"/>
                  </a:lnTo>
                  <a:lnTo>
                    <a:pt x="17203" y="1304309"/>
                  </a:lnTo>
                  <a:lnTo>
                    <a:pt x="27888" y="1258267"/>
                  </a:lnTo>
                  <a:lnTo>
                    <a:pt x="40222" y="1206661"/>
                  </a:lnTo>
                  <a:lnTo>
                    <a:pt x="54401" y="1151047"/>
                  </a:lnTo>
                  <a:lnTo>
                    <a:pt x="70621" y="1092979"/>
                  </a:lnTo>
                  <a:lnTo>
                    <a:pt x="89076" y="1034010"/>
                  </a:lnTo>
                  <a:lnTo>
                    <a:pt x="109963" y="975696"/>
                  </a:lnTo>
                  <a:lnTo>
                    <a:pt x="133476" y="919591"/>
                  </a:lnTo>
                  <a:lnTo>
                    <a:pt x="150578" y="879555"/>
                  </a:lnTo>
                  <a:lnTo>
                    <a:pt x="168675" y="838144"/>
                  </a:lnTo>
                  <a:lnTo>
                    <a:pt x="187967" y="795571"/>
                  </a:lnTo>
                  <a:lnTo>
                    <a:pt x="208651" y="752054"/>
                  </a:lnTo>
                  <a:lnTo>
                    <a:pt x="230924" y="707809"/>
                  </a:lnTo>
                  <a:lnTo>
                    <a:pt x="254984" y="663051"/>
                  </a:lnTo>
                  <a:lnTo>
                    <a:pt x="281028" y="617996"/>
                  </a:lnTo>
                  <a:lnTo>
                    <a:pt x="309254" y="572862"/>
                  </a:lnTo>
                  <a:lnTo>
                    <a:pt x="339859" y="527863"/>
                  </a:lnTo>
                  <a:lnTo>
                    <a:pt x="373042" y="483216"/>
                  </a:lnTo>
                  <a:lnTo>
                    <a:pt x="408999" y="439137"/>
                  </a:lnTo>
                  <a:lnTo>
                    <a:pt x="447928" y="395843"/>
                  </a:lnTo>
                  <a:lnTo>
                    <a:pt x="491496" y="352012"/>
                  </a:lnTo>
                  <a:lnTo>
                    <a:pt x="533964" y="313622"/>
                  </a:lnTo>
                  <a:lnTo>
                    <a:pt x="575568" y="280050"/>
                  </a:lnTo>
                  <a:lnTo>
                    <a:pt x="616542" y="250672"/>
                  </a:lnTo>
                  <a:lnTo>
                    <a:pt x="657122" y="224865"/>
                  </a:lnTo>
                  <a:lnTo>
                    <a:pt x="697544" y="202005"/>
                  </a:lnTo>
                  <a:lnTo>
                    <a:pt x="738042" y="181469"/>
                  </a:lnTo>
                  <a:lnTo>
                    <a:pt x="778853" y="162633"/>
                  </a:lnTo>
                  <a:lnTo>
                    <a:pt x="820211" y="144874"/>
                  </a:lnTo>
                  <a:lnTo>
                    <a:pt x="862351" y="127568"/>
                  </a:lnTo>
                  <a:lnTo>
                    <a:pt x="905509" y="110093"/>
                  </a:lnTo>
                  <a:lnTo>
                    <a:pt x="954695" y="91963"/>
                  </a:lnTo>
                  <a:lnTo>
                    <a:pt x="1005688" y="76399"/>
                  </a:lnTo>
                  <a:lnTo>
                    <a:pt x="1058001" y="63116"/>
                  </a:lnTo>
                  <a:lnTo>
                    <a:pt x="1111146" y="51831"/>
                  </a:lnTo>
                  <a:lnTo>
                    <a:pt x="1164637" y="42259"/>
                  </a:lnTo>
                  <a:lnTo>
                    <a:pt x="1217987" y="34115"/>
                  </a:lnTo>
                  <a:lnTo>
                    <a:pt x="1270710" y="27116"/>
                  </a:lnTo>
                  <a:lnTo>
                    <a:pt x="1322317" y="20977"/>
                  </a:lnTo>
                  <a:lnTo>
                    <a:pt x="1372323" y="15415"/>
                  </a:lnTo>
                  <a:lnTo>
                    <a:pt x="1420240" y="10144"/>
                  </a:lnTo>
                  <a:lnTo>
                    <a:pt x="1481549" y="5239"/>
                  </a:lnTo>
                  <a:lnTo>
                    <a:pt x="1543117" y="2172"/>
                  </a:lnTo>
                  <a:lnTo>
                    <a:pt x="1603714" y="555"/>
                  </a:lnTo>
                  <a:lnTo>
                    <a:pt x="1662112" y="0"/>
                  </a:lnTo>
                  <a:lnTo>
                    <a:pt x="1717081" y="116"/>
                  </a:lnTo>
                  <a:lnTo>
                    <a:pt x="1767391" y="517"/>
                  </a:lnTo>
                  <a:lnTo>
                    <a:pt x="1811814" y="814"/>
                  </a:lnTo>
                  <a:lnTo>
                    <a:pt x="1849120" y="619"/>
                  </a:lnTo>
                </a:path>
              </a:pathLst>
            </a:custGeom>
            <a:ln w="27940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6568439" y="1828800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 h="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1016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6859269" y="2531110"/>
              <a:ext cx="0" cy="746760"/>
            </a:xfrm>
            <a:custGeom>
              <a:avLst/>
              <a:gdLst/>
              <a:ahLst/>
              <a:cxnLst/>
              <a:rect l="l" t="t" r="r" b="b"/>
              <a:pathLst>
                <a:path w="0" h="746760">
                  <a:moveTo>
                    <a:pt x="0" y="74676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6577329" y="2515869"/>
              <a:ext cx="281940" cy="0"/>
            </a:xfrm>
            <a:custGeom>
              <a:avLst/>
              <a:gdLst/>
              <a:ahLst/>
              <a:cxnLst/>
              <a:rect l="l" t="t" r="r" b="b"/>
              <a:pathLst>
                <a:path w="281940" h="0">
                  <a:moveTo>
                    <a:pt x="0" y="0"/>
                  </a:moveTo>
                  <a:lnTo>
                    <a:pt x="281940" y="0"/>
                  </a:lnTo>
                </a:path>
              </a:pathLst>
            </a:custGeom>
            <a:ln w="762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>
            <a:off x="8158226" y="3305809"/>
            <a:ext cx="7277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">
                <a:latin typeface="Arial"/>
                <a:cs typeface="Arial"/>
              </a:rPr>
              <a:t>[S],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51" name="object 5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61370" y="2249136"/>
            <a:ext cx="132926" cy="173394"/>
          </a:xfrm>
          <a:prstGeom prst="rect">
            <a:avLst/>
          </a:prstGeom>
        </p:spPr>
      </p:pic>
      <p:sp>
        <p:nvSpPr>
          <p:cNvPr id="52" name="object 52"/>
          <p:cNvSpPr txBox="1"/>
          <p:nvPr/>
        </p:nvSpPr>
        <p:spPr>
          <a:xfrm>
            <a:off x="8158226" y="2160015"/>
            <a:ext cx="114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3366FF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451346" y="3286759"/>
            <a:ext cx="6959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solidFill>
                  <a:srgbClr val="0000FF"/>
                </a:solidFill>
                <a:latin typeface="Arial"/>
                <a:cs typeface="Arial"/>
              </a:rPr>
              <a:t>K</a:t>
            </a:r>
            <a:r>
              <a:rPr dirty="0" baseline="-21164" sz="1575" spc="-7" i="1">
                <a:solidFill>
                  <a:srgbClr val="0000FF"/>
                </a:solidFill>
                <a:latin typeface="Arial"/>
                <a:cs typeface="Arial"/>
              </a:rPr>
              <a:t>m</a:t>
            </a:r>
            <a:r>
              <a:rPr dirty="0" sz="1600" spc="-5" i="1">
                <a:solidFill>
                  <a:srgbClr val="0000FF"/>
                </a:solidFill>
                <a:latin typeface="Arial"/>
                <a:cs typeface="Arial"/>
              </a:rPr>
              <a:t>’</a:t>
            </a:r>
            <a:r>
              <a:rPr dirty="0" sz="1600" spc="135" i="1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dirty="0" baseline="-5208" sz="2400" spc="-7" i="1">
                <a:latin typeface="Arial"/>
                <a:cs typeface="Arial"/>
              </a:rPr>
              <a:t>K</a:t>
            </a:r>
            <a:r>
              <a:rPr dirty="0" baseline="-29100" sz="1575" spc="-7" i="1">
                <a:latin typeface="Arial"/>
                <a:cs typeface="Arial"/>
              </a:rPr>
              <a:t>m</a:t>
            </a:r>
            <a:endParaRPr baseline="-29100" sz="1575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6560819" y="2164714"/>
            <a:ext cx="1912620" cy="1127125"/>
            <a:chOff x="6560819" y="2164714"/>
            <a:chExt cx="1912620" cy="1127125"/>
          </a:xfrm>
        </p:grpSpPr>
        <p:sp>
          <p:nvSpPr>
            <p:cNvPr id="55" name="object 55"/>
            <p:cNvSpPr/>
            <p:nvPr/>
          </p:nvSpPr>
          <p:spPr>
            <a:xfrm>
              <a:off x="6574789" y="2178684"/>
              <a:ext cx="1884680" cy="1099185"/>
            </a:xfrm>
            <a:custGeom>
              <a:avLst/>
              <a:gdLst/>
              <a:ahLst/>
              <a:cxnLst/>
              <a:rect l="l" t="t" r="r" b="b"/>
              <a:pathLst>
                <a:path w="1884679" h="1099185">
                  <a:moveTo>
                    <a:pt x="0" y="1099185"/>
                  </a:moveTo>
                  <a:lnTo>
                    <a:pt x="5344" y="1069350"/>
                  </a:lnTo>
                  <a:lnTo>
                    <a:pt x="11114" y="1030343"/>
                  </a:lnTo>
                  <a:lnTo>
                    <a:pt x="17505" y="983922"/>
                  </a:lnTo>
                  <a:lnTo>
                    <a:pt x="24709" y="931846"/>
                  </a:lnTo>
                  <a:lnTo>
                    <a:pt x="32921" y="875875"/>
                  </a:lnTo>
                  <a:lnTo>
                    <a:pt x="42333" y="817768"/>
                  </a:lnTo>
                  <a:lnTo>
                    <a:pt x="53138" y="759284"/>
                  </a:lnTo>
                  <a:lnTo>
                    <a:pt x="65532" y="702183"/>
                  </a:lnTo>
                  <a:lnTo>
                    <a:pt x="79706" y="648223"/>
                  </a:lnTo>
                  <a:lnTo>
                    <a:pt x="95855" y="599165"/>
                  </a:lnTo>
                  <a:lnTo>
                    <a:pt x="114173" y="556767"/>
                  </a:lnTo>
                  <a:lnTo>
                    <a:pt x="139427" y="512689"/>
                  </a:lnTo>
                  <a:lnTo>
                    <a:pt x="168283" y="471306"/>
                  </a:lnTo>
                  <a:lnTo>
                    <a:pt x="200231" y="432505"/>
                  </a:lnTo>
                  <a:lnTo>
                    <a:pt x="234764" y="396168"/>
                  </a:lnTo>
                  <a:lnTo>
                    <a:pt x="271372" y="362181"/>
                  </a:lnTo>
                  <a:lnTo>
                    <a:pt x="309546" y="330425"/>
                  </a:lnTo>
                  <a:lnTo>
                    <a:pt x="348776" y="300787"/>
                  </a:lnTo>
                  <a:lnTo>
                    <a:pt x="388554" y="273149"/>
                  </a:lnTo>
                  <a:lnTo>
                    <a:pt x="428370" y="247395"/>
                  </a:lnTo>
                  <a:lnTo>
                    <a:pt x="469091" y="223521"/>
                  </a:lnTo>
                  <a:lnTo>
                    <a:pt x="511920" y="201492"/>
                  </a:lnTo>
                  <a:lnTo>
                    <a:pt x="556862" y="181149"/>
                  </a:lnTo>
                  <a:lnTo>
                    <a:pt x="603916" y="162332"/>
                  </a:lnTo>
                  <a:lnTo>
                    <a:pt x="653086" y="144884"/>
                  </a:lnTo>
                  <a:lnTo>
                    <a:pt x="704374" y="128646"/>
                  </a:lnTo>
                  <a:lnTo>
                    <a:pt x="757782" y="113458"/>
                  </a:lnTo>
                  <a:lnTo>
                    <a:pt x="813312" y="99161"/>
                  </a:lnTo>
                  <a:lnTo>
                    <a:pt x="870965" y="85598"/>
                  </a:lnTo>
                  <a:lnTo>
                    <a:pt x="916748" y="76081"/>
                  </a:lnTo>
                  <a:lnTo>
                    <a:pt x="965648" y="67314"/>
                  </a:lnTo>
                  <a:lnTo>
                    <a:pt x="1017008" y="59251"/>
                  </a:lnTo>
                  <a:lnTo>
                    <a:pt x="1070172" y="51848"/>
                  </a:lnTo>
                  <a:lnTo>
                    <a:pt x="1124485" y="45061"/>
                  </a:lnTo>
                  <a:lnTo>
                    <a:pt x="1179290" y="38846"/>
                  </a:lnTo>
                  <a:lnTo>
                    <a:pt x="1233931" y="33156"/>
                  </a:lnTo>
                  <a:lnTo>
                    <a:pt x="1287751" y="27949"/>
                  </a:lnTo>
                  <a:lnTo>
                    <a:pt x="1340096" y="23179"/>
                  </a:lnTo>
                  <a:lnTo>
                    <a:pt x="1390307" y="18802"/>
                  </a:lnTo>
                  <a:lnTo>
                    <a:pt x="1437730" y="14773"/>
                  </a:lnTo>
                  <a:lnTo>
                    <a:pt x="1481708" y="11049"/>
                  </a:lnTo>
                  <a:lnTo>
                    <a:pt x="1543852" y="6552"/>
                  </a:lnTo>
                  <a:lnTo>
                    <a:pt x="1603787" y="3536"/>
                  </a:lnTo>
                  <a:lnTo>
                    <a:pt x="1660936" y="1704"/>
                  </a:lnTo>
                  <a:lnTo>
                    <a:pt x="1714722" y="762"/>
                  </a:lnTo>
                  <a:lnTo>
                    <a:pt x="1764566" y="415"/>
                  </a:lnTo>
                  <a:lnTo>
                    <a:pt x="1809892" y="369"/>
                  </a:lnTo>
                  <a:lnTo>
                    <a:pt x="1850123" y="328"/>
                  </a:lnTo>
                  <a:lnTo>
                    <a:pt x="1884679" y="0"/>
                  </a:lnTo>
                </a:path>
              </a:pathLst>
            </a:custGeom>
            <a:ln w="27940">
              <a:solidFill>
                <a:srgbClr val="3366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6684009" y="2744469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w="0" h="533400">
                  <a:moveTo>
                    <a:pt x="0" y="533400"/>
                  </a:moveTo>
                  <a:lnTo>
                    <a:pt x="0" y="0"/>
                  </a:lnTo>
                </a:path>
              </a:pathLst>
            </a:custGeom>
            <a:ln w="7620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6577329" y="2744469"/>
              <a:ext cx="99060" cy="0"/>
            </a:xfrm>
            <a:custGeom>
              <a:avLst/>
              <a:gdLst/>
              <a:ahLst/>
              <a:cxnLst/>
              <a:rect l="l" t="t" r="r" b="b"/>
              <a:pathLst>
                <a:path w="99059" h="0">
                  <a:moveTo>
                    <a:pt x="0" y="0"/>
                  </a:moveTo>
                  <a:lnTo>
                    <a:pt x="99060" y="0"/>
                  </a:lnTo>
                </a:path>
              </a:pathLst>
            </a:custGeom>
            <a:ln w="7620">
              <a:solidFill>
                <a:srgbClr val="0000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 txBox="1"/>
          <p:nvPr/>
        </p:nvSpPr>
        <p:spPr>
          <a:xfrm>
            <a:off x="8437880" y="1600834"/>
            <a:ext cx="510540" cy="72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400">
                <a:latin typeface="Arial"/>
                <a:cs typeface="Arial"/>
              </a:rPr>
              <a:t>V</a:t>
            </a:r>
            <a:r>
              <a:rPr dirty="0" sz="1050">
                <a:latin typeface="Arial"/>
                <a:cs typeface="Arial"/>
              </a:rPr>
              <a:t>max</a:t>
            </a:r>
            <a:endParaRPr sz="105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1680"/>
              </a:spcBef>
            </a:pPr>
            <a:r>
              <a:rPr dirty="0" baseline="13888" sz="2400">
                <a:solidFill>
                  <a:srgbClr val="0000FF"/>
                </a:solidFill>
                <a:latin typeface="Arial"/>
                <a:cs typeface="Arial"/>
              </a:rPr>
              <a:t>V</a:t>
            </a:r>
            <a:r>
              <a:rPr dirty="0" sz="1050">
                <a:solidFill>
                  <a:srgbClr val="0000FF"/>
                </a:solidFill>
                <a:latin typeface="Arial"/>
                <a:cs typeface="Arial"/>
              </a:rPr>
              <a:t>max</a:t>
            </a:r>
            <a:r>
              <a:rPr dirty="0" baseline="13888" sz="2400">
                <a:solidFill>
                  <a:srgbClr val="0000FF"/>
                </a:solidFill>
                <a:latin typeface="Arial"/>
                <a:cs typeface="Arial"/>
              </a:rPr>
              <a:t>’</a:t>
            </a:r>
            <a:endParaRPr baseline="13888" sz="24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6568440" y="213360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 h="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10160">
            <a:solidFill>
              <a:srgbClr val="3366FF"/>
            </a:solidFill>
            <a:prstDash val="sysDash"/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5693664" y="2034540"/>
            <a:ext cx="5105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13888" sz="2400">
                <a:solidFill>
                  <a:srgbClr val="0462C1"/>
                </a:solidFill>
                <a:latin typeface="Arial"/>
                <a:cs typeface="Arial"/>
              </a:rPr>
              <a:t>V</a:t>
            </a:r>
            <a:r>
              <a:rPr dirty="0" sz="1050">
                <a:solidFill>
                  <a:srgbClr val="0462C1"/>
                </a:solidFill>
                <a:latin typeface="Arial"/>
                <a:cs typeface="Arial"/>
              </a:rPr>
              <a:t>max</a:t>
            </a:r>
            <a:r>
              <a:rPr dirty="0" baseline="13888" sz="2400">
                <a:solidFill>
                  <a:srgbClr val="0462C1"/>
                </a:solidFill>
                <a:latin typeface="Arial"/>
                <a:cs typeface="Arial"/>
              </a:rPr>
              <a:t>’</a:t>
            </a:r>
            <a:endParaRPr baseline="13888" sz="2400">
              <a:latin typeface="Arial"/>
              <a:cs typeface="Arial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1183639" y="2105660"/>
            <a:ext cx="4536440" cy="3891279"/>
            <a:chOff x="1183639" y="2105660"/>
            <a:chExt cx="4536440" cy="3891279"/>
          </a:xfrm>
        </p:grpSpPr>
        <p:sp>
          <p:nvSpPr>
            <p:cNvPr id="62" name="object 62"/>
            <p:cNvSpPr/>
            <p:nvPr/>
          </p:nvSpPr>
          <p:spPr>
            <a:xfrm>
              <a:off x="3810000" y="2110740"/>
              <a:ext cx="1905000" cy="0"/>
            </a:xfrm>
            <a:custGeom>
              <a:avLst/>
              <a:gdLst/>
              <a:ahLst/>
              <a:cxnLst/>
              <a:rect l="l" t="t" r="r" b="b"/>
              <a:pathLst>
                <a:path w="1905000" h="0">
                  <a:moveTo>
                    <a:pt x="0" y="0"/>
                  </a:moveTo>
                  <a:lnTo>
                    <a:pt x="1905000" y="0"/>
                  </a:lnTo>
                </a:path>
              </a:pathLst>
            </a:custGeom>
            <a:ln w="10160">
              <a:solidFill>
                <a:srgbClr val="FF66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1197609" y="4801870"/>
              <a:ext cx="1623060" cy="1173480"/>
            </a:xfrm>
            <a:custGeom>
              <a:avLst/>
              <a:gdLst/>
              <a:ahLst/>
              <a:cxnLst/>
              <a:rect l="l" t="t" r="r" b="b"/>
              <a:pathLst>
                <a:path w="1623060" h="1173479">
                  <a:moveTo>
                    <a:pt x="0" y="1173479"/>
                  </a:moveTo>
                  <a:lnTo>
                    <a:pt x="1623060" y="0"/>
                  </a:lnTo>
                </a:path>
              </a:pathLst>
            </a:custGeom>
            <a:ln w="27940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1677669" y="4618989"/>
              <a:ext cx="731520" cy="1363980"/>
            </a:xfrm>
            <a:custGeom>
              <a:avLst/>
              <a:gdLst/>
              <a:ahLst/>
              <a:cxnLst/>
              <a:rect l="l" t="t" r="r" b="b"/>
              <a:pathLst>
                <a:path w="731519" h="1363979">
                  <a:moveTo>
                    <a:pt x="0" y="1363980"/>
                  </a:moveTo>
                  <a:lnTo>
                    <a:pt x="731519" y="0"/>
                  </a:lnTo>
                </a:path>
              </a:pathLst>
            </a:custGeom>
            <a:ln w="27940">
              <a:solidFill>
                <a:srgbClr val="FF00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16479" y="4282439"/>
              <a:ext cx="398780" cy="515619"/>
            </a:xfrm>
            <a:prstGeom prst="rect">
              <a:avLst/>
            </a:prstGeom>
          </p:spPr>
        </p:pic>
      </p:grpSp>
      <p:sp>
        <p:nvSpPr>
          <p:cNvPr id="66" name="object 66"/>
          <p:cNvSpPr txBox="1"/>
          <p:nvPr/>
        </p:nvSpPr>
        <p:spPr>
          <a:xfrm>
            <a:off x="1102994" y="3183805"/>
            <a:ext cx="2028189" cy="100901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10"/>
              </a:spcBef>
              <a:tabLst>
                <a:tab pos="1274445" algn="l"/>
              </a:tabLst>
            </a:pPr>
            <a:r>
              <a:rPr dirty="0" sz="1600" spc="-5" i="1">
                <a:latin typeface="Arial"/>
                <a:cs typeface="Arial"/>
              </a:rPr>
              <a:t>K</a:t>
            </a:r>
            <a:r>
              <a:rPr dirty="0" baseline="-21164" sz="1575" spc="-7" i="1">
                <a:latin typeface="Arial"/>
                <a:cs typeface="Arial"/>
              </a:rPr>
              <a:t>m</a:t>
            </a:r>
            <a:r>
              <a:rPr dirty="0" baseline="-21164" sz="1575" spc="157" i="1"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FF00FF"/>
                </a:solidFill>
                <a:latin typeface="Arial"/>
                <a:cs typeface="Arial"/>
              </a:rPr>
              <a:t>K</a:t>
            </a:r>
            <a:r>
              <a:rPr dirty="0" baseline="-21164" sz="1575" spc="-7" i="1">
                <a:solidFill>
                  <a:srgbClr val="FF00FF"/>
                </a:solidFill>
                <a:latin typeface="Arial"/>
                <a:cs typeface="Arial"/>
              </a:rPr>
              <a:t>m</a:t>
            </a:r>
            <a:r>
              <a:rPr dirty="0" sz="1600" spc="-5" i="1">
                <a:solidFill>
                  <a:srgbClr val="FF00FF"/>
                </a:solidFill>
                <a:latin typeface="Arial"/>
                <a:cs typeface="Arial"/>
              </a:rPr>
              <a:t>’	</a:t>
            </a:r>
            <a:r>
              <a:rPr dirty="0" sz="1600" spc="-5">
                <a:latin typeface="Arial"/>
                <a:cs typeface="Arial"/>
              </a:rPr>
              <a:t>[S],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04775">
              <a:lnSpc>
                <a:spcPts val="2050"/>
              </a:lnSpc>
              <a:spcBef>
                <a:spcPts val="910"/>
              </a:spcBef>
            </a:pPr>
            <a:r>
              <a:rPr dirty="0" sz="1800" spc="-10" b="1">
                <a:latin typeface="Arial"/>
                <a:cs typeface="Arial"/>
              </a:rPr>
              <a:t>V</a:t>
            </a:r>
            <a:r>
              <a:rPr dirty="0" baseline="-20833" sz="1800" spc="-15" b="1">
                <a:latin typeface="Arial"/>
                <a:cs typeface="Arial"/>
              </a:rPr>
              <a:t>max</a:t>
            </a:r>
            <a:r>
              <a:rPr dirty="0" baseline="-20833" sz="1800" spc="179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unchanged</a:t>
            </a:r>
            <a:endParaRPr sz="1800">
              <a:latin typeface="Arial"/>
              <a:cs typeface="Arial"/>
            </a:endParaRPr>
          </a:p>
          <a:p>
            <a:pPr marL="168275">
              <a:lnSpc>
                <a:spcPts val="2050"/>
              </a:lnSpc>
            </a:pPr>
            <a:r>
              <a:rPr dirty="0" sz="1800" spc="-5" b="1" i="1">
                <a:latin typeface="Arial"/>
                <a:cs typeface="Arial"/>
              </a:rPr>
              <a:t>K</a:t>
            </a:r>
            <a:r>
              <a:rPr dirty="0" baseline="-20833" sz="1800" spc="-7" b="1" i="1">
                <a:latin typeface="Arial"/>
                <a:cs typeface="Arial"/>
              </a:rPr>
              <a:t>m</a:t>
            </a:r>
            <a:r>
              <a:rPr dirty="0" baseline="-20833" sz="1800" spc="172" b="1" i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increased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283071" y="3801491"/>
            <a:ext cx="7626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Both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V</a:t>
            </a:r>
            <a:endParaRPr sz="1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019670" y="3933570"/>
            <a:ext cx="32829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5" b="1">
                <a:latin typeface="Arial"/>
                <a:cs typeface="Arial"/>
              </a:rPr>
              <a:t>max</a:t>
            </a:r>
            <a:endParaRPr sz="12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779384" y="3933570"/>
            <a:ext cx="1612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 i="1">
                <a:latin typeface="Arial"/>
                <a:cs typeface="Arial"/>
              </a:rPr>
              <a:t>m</a:t>
            </a:r>
            <a:endParaRPr sz="12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7385684" y="3801491"/>
            <a:ext cx="17506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6425" algn="l"/>
              </a:tabLst>
            </a:pPr>
            <a:r>
              <a:rPr dirty="0" sz="1800" spc="-5" b="1">
                <a:latin typeface="Arial"/>
                <a:cs typeface="Arial"/>
              </a:rPr>
              <a:t>&amp;</a:t>
            </a:r>
            <a:r>
              <a:rPr dirty="0" sz="1800" b="1">
                <a:latin typeface="Arial"/>
                <a:cs typeface="Arial"/>
              </a:rPr>
              <a:t> </a:t>
            </a:r>
            <a:r>
              <a:rPr dirty="0" sz="1800" spc="-5" b="1" i="1">
                <a:latin typeface="Arial"/>
                <a:cs typeface="Arial"/>
              </a:rPr>
              <a:t>K	</a:t>
            </a:r>
            <a:r>
              <a:rPr dirty="0" sz="1800" spc="-5" b="1">
                <a:latin typeface="Arial"/>
                <a:cs typeface="Arial"/>
              </a:rPr>
              <a:t>decreased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449576" y="4340605"/>
            <a:ext cx="114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FF00FF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144269" y="4603750"/>
            <a:ext cx="1676400" cy="1371600"/>
          </a:xfrm>
          <a:custGeom>
            <a:avLst/>
            <a:gdLst/>
            <a:ahLst/>
            <a:cxnLst/>
            <a:rect l="l" t="t" r="r" b="b"/>
            <a:pathLst>
              <a:path w="1676400" h="1371600">
                <a:moveTo>
                  <a:pt x="838200" y="0"/>
                </a:moveTo>
                <a:lnTo>
                  <a:pt x="838200" y="1371600"/>
                </a:lnTo>
              </a:path>
              <a:path w="1676400" h="1371600">
                <a:moveTo>
                  <a:pt x="0" y="1371600"/>
                </a:moveTo>
                <a:lnTo>
                  <a:pt x="1676400" y="137160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 txBox="1"/>
          <p:nvPr/>
        </p:nvSpPr>
        <p:spPr>
          <a:xfrm>
            <a:off x="2403475" y="5997892"/>
            <a:ext cx="4406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latin typeface="Arial"/>
                <a:cs typeface="Arial"/>
              </a:rPr>
              <a:t>1</a:t>
            </a:r>
            <a:r>
              <a:rPr dirty="0" sz="1600">
                <a:latin typeface="Arial"/>
                <a:cs typeface="Arial"/>
              </a:rPr>
              <a:t>/</a:t>
            </a:r>
            <a:r>
              <a:rPr dirty="0" sz="1600" spc="-10">
                <a:latin typeface="Arial"/>
                <a:cs typeface="Arial"/>
              </a:rPr>
              <a:t>[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]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196657" y="5997892"/>
            <a:ext cx="4908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latin typeface="Arial"/>
                <a:cs typeface="Arial"/>
              </a:rPr>
              <a:t>1/K</a:t>
            </a:r>
            <a:r>
              <a:rPr dirty="0" baseline="-21164" sz="1575" spc="-7" i="1">
                <a:latin typeface="Arial"/>
                <a:cs typeface="Arial"/>
              </a:rPr>
              <a:t>m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806575" y="4293806"/>
            <a:ext cx="431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1/</a:t>
            </a:r>
            <a:r>
              <a:rPr dirty="0" sz="1800" spc="-5" i="1">
                <a:latin typeface="Times New Roman"/>
                <a:cs typeface="Times New Roman"/>
              </a:rPr>
              <a:t>v</a:t>
            </a:r>
            <a:r>
              <a:rPr dirty="0" baseline="-20833" sz="1800" spc="-7" i="1">
                <a:latin typeface="Times New Roman"/>
                <a:cs typeface="Times New Roman"/>
              </a:rPr>
              <a:t>o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035175" y="5364226"/>
            <a:ext cx="6642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1</a:t>
            </a:r>
            <a:r>
              <a:rPr dirty="0" sz="1600">
                <a:latin typeface="Arial"/>
                <a:cs typeface="Arial"/>
              </a:rPr>
              <a:t>/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</a:t>
            </a:r>
            <a:r>
              <a:rPr dirty="0" baseline="-21164" sz="1575" spc="30">
                <a:latin typeface="Arial"/>
                <a:cs typeface="Arial"/>
              </a:rPr>
              <a:t>m</a:t>
            </a:r>
            <a:r>
              <a:rPr dirty="0" baseline="-21164" sz="1575" spc="-7">
                <a:latin typeface="Arial"/>
                <a:cs typeface="Arial"/>
              </a:rPr>
              <a:t>a</a:t>
            </a:r>
            <a:r>
              <a:rPr dirty="0" baseline="-21164" sz="1575" spc="7">
                <a:latin typeface="Arial"/>
                <a:cs typeface="Arial"/>
              </a:rPr>
              <a:t>x</a:t>
            </a:r>
            <a:endParaRPr baseline="-21164" sz="1575">
              <a:latin typeface="Arial"/>
              <a:cs typeface="Arial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6761480" y="4389120"/>
            <a:ext cx="1508760" cy="1600200"/>
            <a:chOff x="6761480" y="4389120"/>
            <a:chExt cx="1508760" cy="1600200"/>
          </a:xfrm>
        </p:grpSpPr>
        <p:sp>
          <p:nvSpPr>
            <p:cNvPr id="78" name="object 78"/>
            <p:cNvSpPr/>
            <p:nvPr/>
          </p:nvSpPr>
          <p:spPr>
            <a:xfrm>
              <a:off x="6775450" y="4748530"/>
              <a:ext cx="1219200" cy="1226820"/>
            </a:xfrm>
            <a:custGeom>
              <a:avLst/>
              <a:gdLst/>
              <a:ahLst/>
              <a:cxnLst/>
              <a:rect l="l" t="t" r="r" b="b"/>
              <a:pathLst>
                <a:path w="1219200" h="1226820">
                  <a:moveTo>
                    <a:pt x="0" y="1226820"/>
                  </a:moveTo>
                  <a:lnTo>
                    <a:pt x="1219200" y="0"/>
                  </a:lnTo>
                </a:path>
              </a:pathLst>
            </a:custGeom>
            <a:ln w="27940">
              <a:solidFill>
                <a:srgbClr val="3366FF"/>
              </a:solidFill>
              <a:prstDash val="dash"/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9" name="object 7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71460" y="4389120"/>
              <a:ext cx="398779" cy="515619"/>
            </a:xfrm>
            <a:prstGeom prst="rect">
              <a:avLst/>
            </a:prstGeom>
          </p:spPr>
        </p:pic>
      </p:grpSp>
      <p:sp>
        <p:nvSpPr>
          <p:cNvPr id="80" name="object 80"/>
          <p:cNvSpPr txBox="1"/>
          <p:nvPr/>
        </p:nvSpPr>
        <p:spPr>
          <a:xfrm>
            <a:off x="8005826" y="4446904"/>
            <a:ext cx="114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3366FF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6557644" y="4959350"/>
            <a:ext cx="974090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dirty="0" sz="1400" spc="-40">
                <a:latin typeface="Arial"/>
                <a:cs typeface="Arial"/>
              </a:rPr>
              <a:t>Two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parallel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Arial"/>
                <a:cs typeface="Arial"/>
              </a:rPr>
              <a:t>lines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2" name="object 8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65770" y="4458936"/>
            <a:ext cx="132926" cy="173394"/>
          </a:xfrm>
          <a:prstGeom prst="rect">
            <a:avLst/>
          </a:prstGeom>
        </p:spPr>
      </p:pic>
      <p:sp>
        <p:nvSpPr>
          <p:cNvPr id="83" name="object 83"/>
          <p:cNvSpPr txBox="1"/>
          <p:nvPr/>
        </p:nvSpPr>
        <p:spPr>
          <a:xfrm>
            <a:off x="5261864" y="4370704"/>
            <a:ext cx="1149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5" b="1" i="1">
                <a:solidFill>
                  <a:srgbClr val="0462C1"/>
                </a:solidFill>
                <a:latin typeface="Times New Roman"/>
                <a:cs typeface="Times New Roman"/>
              </a:rPr>
              <a:t>I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017009" y="4596129"/>
            <a:ext cx="1188720" cy="1371600"/>
          </a:xfrm>
          <a:custGeom>
            <a:avLst/>
            <a:gdLst/>
            <a:ahLst/>
            <a:cxnLst/>
            <a:rect l="l" t="t" r="r" b="b"/>
            <a:pathLst>
              <a:path w="1188720" h="1371600">
                <a:moveTo>
                  <a:pt x="0" y="1371600"/>
                </a:moveTo>
                <a:lnTo>
                  <a:pt x="1188719" y="0"/>
                </a:lnTo>
              </a:path>
            </a:pathLst>
          </a:custGeom>
          <a:ln w="27940">
            <a:solidFill>
              <a:srgbClr val="0462C1"/>
            </a:solidFill>
            <a:prstDash val="dash"/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3450590" y="5392420"/>
            <a:ext cx="728980" cy="429259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35560" marR="5080" indent="-22860">
              <a:lnSpc>
                <a:spcPts val="1500"/>
              </a:lnSpc>
              <a:spcBef>
                <a:spcPts val="300"/>
              </a:spcBef>
            </a:pPr>
            <a:r>
              <a:rPr dirty="0" sz="1400" spc="-5">
                <a:latin typeface="Arial"/>
                <a:cs typeface="Arial"/>
              </a:rPr>
              <a:t>Intersect </a:t>
            </a:r>
            <a:r>
              <a:rPr dirty="0" sz="1400" spc="-37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X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axis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3863340" y="4597400"/>
            <a:ext cx="1805939" cy="1399540"/>
            <a:chOff x="3863340" y="4597400"/>
            <a:chExt cx="1805939" cy="1399540"/>
          </a:xfrm>
        </p:grpSpPr>
        <p:sp>
          <p:nvSpPr>
            <p:cNvPr id="87" name="object 87"/>
            <p:cNvSpPr/>
            <p:nvPr/>
          </p:nvSpPr>
          <p:spPr>
            <a:xfrm>
              <a:off x="3864610" y="5838189"/>
              <a:ext cx="106680" cy="109220"/>
            </a:xfrm>
            <a:custGeom>
              <a:avLst/>
              <a:gdLst/>
              <a:ahLst/>
              <a:cxnLst/>
              <a:rect l="l" t="t" r="r" b="b"/>
              <a:pathLst>
                <a:path w="106679" h="109220">
                  <a:moveTo>
                    <a:pt x="0" y="0"/>
                  </a:moveTo>
                  <a:lnTo>
                    <a:pt x="106679" y="10922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3978910" y="4611370"/>
              <a:ext cx="1676400" cy="1371600"/>
            </a:xfrm>
            <a:custGeom>
              <a:avLst/>
              <a:gdLst/>
              <a:ahLst/>
              <a:cxnLst/>
              <a:rect l="l" t="t" r="r" b="b"/>
              <a:pathLst>
                <a:path w="1676400" h="1371600">
                  <a:moveTo>
                    <a:pt x="838200" y="0"/>
                  </a:moveTo>
                  <a:lnTo>
                    <a:pt x="838200" y="1371599"/>
                  </a:lnTo>
                </a:path>
                <a:path w="1676400" h="1371600">
                  <a:moveTo>
                    <a:pt x="0" y="1371599"/>
                  </a:moveTo>
                  <a:lnTo>
                    <a:pt x="1676400" y="1371599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024630" y="4817109"/>
              <a:ext cx="1600200" cy="1143000"/>
            </a:xfrm>
            <a:custGeom>
              <a:avLst/>
              <a:gdLst/>
              <a:ahLst/>
              <a:cxnLst/>
              <a:rect l="l" t="t" r="r" b="b"/>
              <a:pathLst>
                <a:path w="1600200" h="1143000">
                  <a:moveTo>
                    <a:pt x="0" y="1142999"/>
                  </a:moveTo>
                  <a:lnTo>
                    <a:pt x="1600200" y="0"/>
                  </a:lnTo>
                </a:path>
              </a:pathLst>
            </a:custGeom>
            <a:ln w="27940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0" name="object 90"/>
          <p:cNvSpPr txBox="1"/>
          <p:nvPr/>
        </p:nvSpPr>
        <p:spPr>
          <a:xfrm>
            <a:off x="4626609" y="4293806"/>
            <a:ext cx="431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1/</a:t>
            </a:r>
            <a:r>
              <a:rPr dirty="0" sz="1800" spc="-5" i="1">
                <a:latin typeface="Times New Roman"/>
                <a:cs typeface="Times New Roman"/>
              </a:rPr>
              <a:t>v</a:t>
            </a:r>
            <a:r>
              <a:rPr dirty="0" baseline="-20833" sz="1800" spc="-7" i="1">
                <a:latin typeface="Times New Roman"/>
                <a:cs typeface="Times New Roman"/>
              </a:rPr>
              <a:t>o</a:t>
            </a:r>
            <a:endParaRPr baseline="-20833" sz="1800">
              <a:latin typeface="Times New Roman"/>
              <a:cs typeface="Times New Roman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855209" y="5364226"/>
            <a:ext cx="6648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1</a:t>
            </a:r>
            <a:r>
              <a:rPr dirty="0" sz="1600">
                <a:latin typeface="Arial"/>
                <a:cs typeface="Arial"/>
              </a:rPr>
              <a:t>/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V</a:t>
            </a:r>
            <a:r>
              <a:rPr dirty="0" baseline="-21164" sz="1575" spc="30">
                <a:latin typeface="Arial"/>
                <a:cs typeface="Arial"/>
              </a:rPr>
              <a:t>m</a:t>
            </a:r>
            <a:r>
              <a:rPr dirty="0" baseline="-21164" sz="1575" spc="-7">
                <a:latin typeface="Arial"/>
                <a:cs typeface="Arial"/>
              </a:rPr>
              <a:t>a</a:t>
            </a:r>
            <a:r>
              <a:rPr dirty="0" baseline="-21164" sz="1575" spc="7">
                <a:latin typeface="Arial"/>
                <a:cs typeface="Arial"/>
              </a:rPr>
              <a:t>x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247640" y="5997892"/>
            <a:ext cx="4406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latin typeface="Arial"/>
                <a:cs typeface="Arial"/>
              </a:rPr>
              <a:t>1</a:t>
            </a:r>
            <a:r>
              <a:rPr dirty="0" sz="1600">
                <a:latin typeface="Arial"/>
                <a:cs typeface="Arial"/>
              </a:rPr>
              <a:t>/</a:t>
            </a:r>
            <a:r>
              <a:rPr dirty="0" sz="1600" spc="-10">
                <a:latin typeface="Arial"/>
                <a:cs typeface="Arial"/>
              </a:rPr>
              <a:t>[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]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910584" y="5997892"/>
            <a:ext cx="4908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latin typeface="Arial"/>
                <a:cs typeface="Arial"/>
              </a:rPr>
              <a:t>1/K</a:t>
            </a:r>
            <a:r>
              <a:rPr dirty="0" baseline="-21164" sz="1575" spc="-7" i="1">
                <a:latin typeface="Arial"/>
                <a:cs typeface="Arial"/>
              </a:rPr>
              <a:t>m</a:t>
            </a:r>
            <a:endParaRPr baseline="-21164" sz="1575">
              <a:latin typeface="Arial"/>
              <a:cs typeface="Arial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6746240" y="4597400"/>
            <a:ext cx="1704339" cy="1407160"/>
            <a:chOff x="6746240" y="4597400"/>
            <a:chExt cx="1704339" cy="1407160"/>
          </a:xfrm>
        </p:grpSpPr>
        <p:sp>
          <p:nvSpPr>
            <p:cNvPr id="95" name="object 95"/>
            <p:cNvSpPr/>
            <p:nvPr/>
          </p:nvSpPr>
          <p:spPr>
            <a:xfrm>
              <a:off x="6760210" y="4611370"/>
              <a:ext cx="1676400" cy="1371600"/>
            </a:xfrm>
            <a:custGeom>
              <a:avLst/>
              <a:gdLst/>
              <a:ahLst/>
              <a:cxnLst/>
              <a:rect l="l" t="t" r="r" b="b"/>
              <a:pathLst>
                <a:path w="1676400" h="1371600">
                  <a:moveTo>
                    <a:pt x="838200" y="0"/>
                  </a:moveTo>
                  <a:lnTo>
                    <a:pt x="838200" y="1371599"/>
                  </a:lnTo>
                </a:path>
                <a:path w="1676400" h="1371600">
                  <a:moveTo>
                    <a:pt x="0" y="1371599"/>
                  </a:moveTo>
                  <a:lnTo>
                    <a:pt x="1676400" y="1371599"/>
                  </a:lnTo>
                </a:path>
              </a:pathLst>
            </a:custGeom>
            <a:ln w="279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7103110" y="4855209"/>
              <a:ext cx="1135380" cy="1135380"/>
            </a:xfrm>
            <a:custGeom>
              <a:avLst/>
              <a:gdLst/>
              <a:ahLst/>
              <a:cxnLst/>
              <a:rect l="l" t="t" r="r" b="b"/>
              <a:pathLst>
                <a:path w="1135379" h="1135379">
                  <a:moveTo>
                    <a:pt x="0" y="1135380"/>
                  </a:moveTo>
                  <a:lnTo>
                    <a:pt x="1135380" y="0"/>
                  </a:lnTo>
                </a:path>
              </a:pathLst>
            </a:custGeom>
            <a:ln w="27940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7" name="object 97"/>
          <p:cNvSpPr txBox="1"/>
          <p:nvPr/>
        </p:nvSpPr>
        <p:spPr>
          <a:xfrm>
            <a:off x="8013700" y="5997892"/>
            <a:ext cx="4406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5">
                <a:latin typeface="Arial"/>
                <a:cs typeface="Arial"/>
              </a:rPr>
              <a:t>1</a:t>
            </a:r>
            <a:r>
              <a:rPr dirty="0" sz="1600">
                <a:latin typeface="Arial"/>
                <a:cs typeface="Arial"/>
              </a:rPr>
              <a:t>/</a:t>
            </a:r>
            <a:r>
              <a:rPr dirty="0" sz="1600" spc="-10">
                <a:latin typeface="Arial"/>
                <a:cs typeface="Arial"/>
              </a:rPr>
              <a:t>[</a:t>
            </a:r>
            <a:r>
              <a:rPr dirty="0" sz="1600" spc="-10">
                <a:latin typeface="Arial"/>
                <a:cs typeface="Arial"/>
              </a:rPr>
              <a:t>S</a:t>
            </a:r>
            <a:r>
              <a:rPr dirty="0" sz="1600">
                <a:latin typeface="Arial"/>
                <a:cs typeface="Arial"/>
              </a:rPr>
              <a:t>]</a:t>
            </a:r>
            <a:endParaRPr sz="16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760844" y="5997892"/>
            <a:ext cx="4908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600" spc="-5" i="1">
                <a:latin typeface="Arial"/>
                <a:cs typeface="Arial"/>
              </a:rPr>
              <a:t>1/K</a:t>
            </a:r>
            <a:r>
              <a:rPr dirty="0" baseline="-21164" sz="1575" spc="-7" i="1">
                <a:latin typeface="Arial"/>
                <a:cs typeface="Arial"/>
              </a:rPr>
              <a:t>m</a:t>
            </a:r>
            <a:endParaRPr baseline="-21164" sz="1575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624826" y="5440362"/>
            <a:ext cx="3594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1</a:t>
            </a:r>
            <a:r>
              <a:rPr dirty="0" sz="1600">
                <a:latin typeface="Arial"/>
                <a:cs typeface="Arial"/>
              </a:rPr>
              <a:t>/</a:t>
            </a:r>
            <a:r>
              <a:rPr dirty="0" sz="1600" spc="-2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7957439" y="5557202"/>
            <a:ext cx="280670" cy="1873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50" spc="20">
                <a:latin typeface="Arial"/>
                <a:cs typeface="Arial"/>
              </a:rPr>
              <a:t>m</a:t>
            </a:r>
            <a:r>
              <a:rPr dirty="0" sz="1050" spc="-5">
                <a:latin typeface="Arial"/>
                <a:cs typeface="Arial"/>
              </a:rPr>
              <a:t>a</a:t>
            </a:r>
            <a:r>
              <a:rPr dirty="0" sz="1050" spc="5">
                <a:latin typeface="Arial"/>
                <a:cs typeface="Arial"/>
              </a:rPr>
              <a:t>x</a:t>
            </a:r>
            <a:endParaRPr sz="105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7447026" y="4293806"/>
            <a:ext cx="431800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spc="-5">
                <a:latin typeface="Times New Roman"/>
                <a:cs typeface="Times New Roman"/>
              </a:rPr>
              <a:t>1/</a:t>
            </a:r>
            <a:r>
              <a:rPr dirty="0" sz="1800" spc="-5" i="1">
                <a:latin typeface="Times New Roman"/>
                <a:cs typeface="Times New Roman"/>
              </a:rPr>
              <a:t>v</a:t>
            </a:r>
            <a:r>
              <a:rPr dirty="0" baseline="-20833" sz="1800" spc="-7" i="1">
                <a:latin typeface="Times New Roman"/>
                <a:cs typeface="Times New Roman"/>
              </a:rPr>
              <a:t>o</a:t>
            </a:r>
            <a:endParaRPr baseline="-20833" sz="1800">
              <a:latin typeface="Times New Roman"/>
              <a:cs typeface="Times New Roman"/>
            </a:endParaRPr>
          </a:p>
        </p:txBody>
      </p:sp>
      <p:grpSp>
        <p:nvGrpSpPr>
          <p:cNvPr id="102" name="object 102"/>
          <p:cNvGrpSpPr/>
          <p:nvPr/>
        </p:nvGrpSpPr>
        <p:grpSpPr>
          <a:xfrm>
            <a:off x="1057910" y="2524760"/>
            <a:ext cx="887730" cy="2857500"/>
            <a:chOff x="1057910" y="2524760"/>
            <a:chExt cx="887730" cy="2857500"/>
          </a:xfrm>
        </p:grpSpPr>
        <p:sp>
          <p:nvSpPr>
            <p:cNvPr id="103" name="object 103"/>
            <p:cNvSpPr/>
            <p:nvPr/>
          </p:nvSpPr>
          <p:spPr>
            <a:xfrm>
              <a:off x="1807210" y="5320030"/>
              <a:ext cx="137160" cy="60960"/>
            </a:xfrm>
            <a:custGeom>
              <a:avLst/>
              <a:gdLst/>
              <a:ahLst/>
              <a:cxnLst/>
              <a:rect l="l" t="t" r="r" b="b"/>
              <a:pathLst>
                <a:path w="137160" h="60960">
                  <a:moveTo>
                    <a:pt x="0" y="0"/>
                  </a:moveTo>
                  <a:lnTo>
                    <a:pt x="137159" y="6096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057910" y="2528570"/>
              <a:ext cx="563880" cy="0"/>
            </a:xfrm>
            <a:custGeom>
              <a:avLst/>
              <a:gdLst/>
              <a:ahLst/>
              <a:cxnLst/>
              <a:rect l="l" t="t" r="r" b="b"/>
              <a:pathLst>
                <a:path w="563880" h="0">
                  <a:moveTo>
                    <a:pt x="0" y="0"/>
                  </a:moveTo>
                  <a:lnTo>
                    <a:pt x="563880" y="0"/>
                  </a:lnTo>
                </a:path>
              </a:pathLst>
            </a:custGeom>
            <a:ln w="7620">
              <a:solidFill>
                <a:srgbClr val="FF00FF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5" name="object 105"/>
          <p:cNvSpPr txBox="1"/>
          <p:nvPr/>
        </p:nvSpPr>
        <p:spPr>
          <a:xfrm>
            <a:off x="1041717" y="5114607"/>
            <a:ext cx="705485" cy="4305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9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I</a:t>
            </a:r>
            <a:r>
              <a:rPr dirty="0" sz="1400">
                <a:latin typeface="Arial"/>
                <a:cs typeface="Arial"/>
              </a:rPr>
              <a:t>n</a:t>
            </a:r>
            <a:r>
              <a:rPr dirty="0" sz="1400" spc="-10">
                <a:latin typeface="Arial"/>
                <a:cs typeface="Arial"/>
              </a:rPr>
              <a:t>t</a:t>
            </a:r>
            <a:r>
              <a:rPr dirty="0" sz="1400">
                <a:latin typeface="Arial"/>
                <a:cs typeface="Arial"/>
              </a:rPr>
              <a:t>e</a:t>
            </a:r>
            <a:r>
              <a:rPr dirty="0" sz="1400" spc="-10">
                <a:latin typeface="Arial"/>
                <a:cs typeface="Arial"/>
              </a:rPr>
              <a:t>r</a:t>
            </a:r>
            <a:r>
              <a:rPr dirty="0" sz="1400">
                <a:latin typeface="Arial"/>
                <a:cs typeface="Arial"/>
              </a:rPr>
              <a:t>sect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1590"/>
              </a:lnSpc>
            </a:pPr>
            <a:r>
              <a:rPr dirty="0" sz="1400">
                <a:latin typeface="Arial"/>
                <a:cs typeface="Arial"/>
              </a:rPr>
              <a:t>at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</a:t>
            </a:r>
            <a:r>
              <a:rPr dirty="0" sz="1400" spc="-7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axis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3847210" y="3183805"/>
            <a:ext cx="2303145" cy="1009015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910"/>
              </a:spcBef>
              <a:tabLst>
                <a:tab pos="1549400" algn="l"/>
              </a:tabLst>
            </a:pPr>
            <a:r>
              <a:rPr dirty="0" sz="1600" spc="-5" i="1">
                <a:latin typeface="Arial"/>
                <a:cs typeface="Arial"/>
              </a:rPr>
              <a:t>K</a:t>
            </a:r>
            <a:r>
              <a:rPr dirty="0" baseline="-21164" sz="1575" spc="-7" i="1">
                <a:latin typeface="Arial"/>
                <a:cs typeface="Arial"/>
              </a:rPr>
              <a:t>m</a:t>
            </a:r>
            <a:r>
              <a:rPr dirty="0" baseline="-21164" sz="1575" spc="172" i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=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 spc="-5" i="1">
                <a:solidFill>
                  <a:srgbClr val="0462C1"/>
                </a:solidFill>
                <a:latin typeface="Arial"/>
                <a:cs typeface="Arial"/>
              </a:rPr>
              <a:t>K</a:t>
            </a:r>
            <a:r>
              <a:rPr dirty="0" baseline="-21164" sz="1575" spc="-7" i="1">
                <a:solidFill>
                  <a:srgbClr val="0462C1"/>
                </a:solidFill>
                <a:latin typeface="Arial"/>
                <a:cs typeface="Arial"/>
              </a:rPr>
              <a:t>m</a:t>
            </a:r>
            <a:r>
              <a:rPr dirty="0" sz="1600" spc="-5" i="1">
                <a:solidFill>
                  <a:srgbClr val="0462C1"/>
                </a:solidFill>
                <a:latin typeface="Arial"/>
                <a:cs typeface="Arial"/>
              </a:rPr>
              <a:t>’	</a:t>
            </a:r>
            <a:r>
              <a:rPr dirty="0" sz="1600" spc="-5">
                <a:latin typeface="Arial"/>
                <a:cs typeface="Arial"/>
              </a:rPr>
              <a:t>[S],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mM</a:t>
            </a:r>
            <a:endParaRPr sz="1600">
              <a:latin typeface="Arial"/>
              <a:cs typeface="Arial"/>
            </a:endParaRPr>
          </a:p>
          <a:p>
            <a:pPr marL="169545">
              <a:lnSpc>
                <a:spcPts val="2050"/>
              </a:lnSpc>
              <a:spcBef>
                <a:spcPts val="910"/>
              </a:spcBef>
            </a:pPr>
            <a:r>
              <a:rPr dirty="0" sz="1800" spc="-10" b="1">
                <a:latin typeface="Arial"/>
                <a:cs typeface="Arial"/>
              </a:rPr>
              <a:t>V</a:t>
            </a:r>
            <a:r>
              <a:rPr dirty="0" baseline="-20833" sz="1800" spc="-15" b="1">
                <a:latin typeface="Arial"/>
                <a:cs typeface="Arial"/>
              </a:rPr>
              <a:t>max</a:t>
            </a:r>
            <a:r>
              <a:rPr dirty="0" baseline="-20833" sz="1800" spc="165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decreased</a:t>
            </a:r>
            <a:endParaRPr sz="1800">
              <a:latin typeface="Arial"/>
              <a:cs typeface="Arial"/>
            </a:endParaRPr>
          </a:p>
          <a:p>
            <a:pPr marL="169545">
              <a:lnSpc>
                <a:spcPts val="2050"/>
              </a:lnSpc>
            </a:pPr>
            <a:r>
              <a:rPr dirty="0" sz="1800" spc="-5" b="1" i="1">
                <a:latin typeface="Arial"/>
                <a:cs typeface="Arial"/>
              </a:rPr>
              <a:t>K</a:t>
            </a:r>
            <a:r>
              <a:rPr dirty="0" baseline="-20833" sz="1800" spc="-7" b="1" i="1">
                <a:latin typeface="Arial"/>
                <a:cs typeface="Arial"/>
              </a:rPr>
              <a:t>m</a:t>
            </a:r>
            <a:r>
              <a:rPr dirty="0" baseline="-20833" sz="1800" spc="89" b="1" i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unchanged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630554"/>
            <a:ext cx="7743190" cy="6502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100">
                <a:solidFill>
                  <a:srgbClr val="C00000"/>
                </a:solidFill>
              </a:rPr>
              <a:t>Enzymes</a:t>
            </a:r>
            <a:r>
              <a:rPr dirty="0" sz="4100" spc="-50">
                <a:solidFill>
                  <a:srgbClr val="C00000"/>
                </a:solidFill>
              </a:rPr>
              <a:t> </a:t>
            </a:r>
            <a:r>
              <a:rPr dirty="0" sz="4100" spc="-5">
                <a:solidFill>
                  <a:srgbClr val="C00000"/>
                </a:solidFill>
              </a:rPr>
              <a:t>are</a:t>
            </a:r>
            <a:r>
              <a:rPr dirty="0" sz="4100" spc="5">
                <a:solidFill>
                  <a:srgbClr val="C00000"/>
                </a:solidFill>
              </a:rPr>
              <a:t> </a:t>
            </a:r>
            <a:r>
              <a:rPr dirty="0" sz="4100" spc="-5">
                <a:solidFill>
                  <a:srgbClr val="C00000"/>
                </a:solidFill>
              </a:rPr>
              <a:t>protein</a:t>
            </a:r>
            <a:r>
              <a:rPr dirty="0" sz="4100" spc="-40">
                <a:solidFill>
                  <a:srgbClr val="C00000"/>
                </a:solidFill>
              </a:rPr>
              <a:t> </a:t>
            </a:r>
            <a:r>
              <a:rPr dirty="0" sz="4100" spc="-5">
                <a:solidFill>
                  <a:srgbClr val="C00000"/>
                </a:solidFill>
              </a:rPr>
              <a:t>in</a:t>
            </a:r>
            <a:r>
              <a:rPr dirty="0" sz="4100" spc="5">
                <a:solidFill>
                  <a:srgbClr val="C00000"/>
                </a:solidFill>
              </a:rPr>
              <a:t> </a:t>
            </a:r>
            <a:r>
              <a:rPr dirty="0" sz="4100" spc="-5">
                <a:solidFill>
                  <a:srgbClr val="C00000"/>
                </a:solidFill>
              </a:rPr>
              <a:t>nature</a:t>
            </a:r>
            <a:r>
              <a:rPr dirty="0" sz="4100" spc="-10">
                <a:solidFill>
                  <a:srgbClr val="C00000"/>
                </a:solidFill>
              </a:rPr>
              <a:t> </a:t>
            </a:r>
            <a:r>
              <a:rPr dirty="0" sz="4100" spc="-5">
                <a:solidFill>
                  <a:srgbClr val="C00000"/>
                </a:solidFill>
              </a:rPr>
              <a:t>(?)</a:t>
            </a:r>
            <a:endParaRPr sz="4100"/>
          </a:p>
        </p:txBody>
      </p:sp>
      <p:sp>
        <p:nvSpPr>
          <p:cNvPr id="3" name="object 3"/>
          <p:cNvSpPr txBox="1"/>
          <p:nvPr/>
        </p:nvSpPr>
        <p:spPr>
          <a:xfrm>
            <a:off x="78739" y="1442678"/>
            <a:ext cx="7751445" cy="4386580"/>
          </a:xfrm>
          <a:prstGeom prst="rect">
            <a:avLst/>
          </a:prstGeom>
        </p:spPr>
        <p:txBody>
          <a:bodyPr wrap="square" lIns="0" tIns="66675" rIns="0" bIns="0" rtlCol="0" vert="horz">
            <a:spAutoFit/>
          </a:bodyPr>
          <a:lstStyle/>
          <a:p>
            <a:pPr marL="297180" indent="-284480">
              <a:lnSpc>
                <a:spcPct val="100000"/>
              </a:lnSpc>
              <a:spcBef>
                <a:spcPts val="525"/>
              </a:spcBef>
              <a:buChar char="•"/>
              <a:tabLst>
                <a:tab pos="297180" algn="l"/>
                <a:tab pos="2058035" algn="l"/>
              </a:tabLst>
            </a:pPr>
            <a:r>
              <a:rPr dirty="0" sz="3200">
                <a:latin typeface="Arial"/>
                <a:cs typeface="Arial"/>
              </a:rPr>
              <a:t>Globular	</a:t>
            </a:r>
            <a:r>
              <a:rPr dirty="0" sz="3200" spc="-5">
                <a:latin typeface="Arial"/>
                <a:cs typeface="Arial"/>
              </a:rPr>
              <a:t>protein.</a:t>
            </a:r>
            <a:endParaRPr sz="3200">
              <a:latin typeface="Arial"/>
              <a:cs typeface="Arial"/>
            </a:endParaRPr>
          </a:p>
          <a:p>
            <a:pPr marL="185420" marR="1219200" indent="-172720">
              <a:lnSpc>
                <a:spcPts val="3460"/>
              </a:lnSpc>
              <a:spcBef>
                <a:spcPts val="855"/>
              </a:spcBef>
              <a:buFont typeface="Arial"/>
              <a:buChar char="•"/>
              <a:tabLst>
                <a:tab pos="297180" algn="l"/>
                <a:tab pos="2238375" algn="l"/>
              </a:tabLst>
            </a:pPr>
            <a:r>
              <a:rPr dirty="0"/>
              <a:t>	</a:t>
            </a:r>
            <a:r>
              <a:rPr dirty="0" sz="3200">
                <a:latin typeface="Arial"/>
                <a:cs typeface="Arial"/>
              </a:rPr>
              <a:t>Ribozymes </a:t>
            </a:r>
            <a:r>
              <a:rPr dirty="0" sz="3200" spc="-5">
                <a:latin typeface="Arial"/>
                <a:cs typeface="Arial"/>
              </a:rPr>
              <a:t>are </a:t>
            </a:r>
            <a:r>
              <a:rPr dirty="0" sz="3200">
                <a:latin typeface="Arial"/>
                <a:cs typeface="Arial"/>
              </a:rPr>
              <a:t>RNA 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molecule</a:t>
            </a:r>
            <a:r>
              <a:rPr dirty="0" sz="3200" spc="10">
                <a:latin typeface="Arial"/>
                <a:cs typeface="Arial"/>
              </a:rPr>
              <a:t> </a:t>
            </a:r>
            <a:r>
              <a:rPr dirty="0" sz="3200" spc="-15">
                <a:latin typeface="Arial"/>
                <a:cs typeface="Arial"/>
              </a:rPr>
              <a:t>with</a:t>
            </a:r>
            <a:r>
              <a:rPr dirty="0" sz="3200" spc="5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enzymatic	</a:t>
            </a:r>
            <a:r>
              <a:rPr dirty="0" sz="3200" spc="-30">
                <a:latin typeface="Arial"/>
                <a:cs typeface="Arial"/>
              </a:rPr>
              <a:t>activity.</a:t>
            </a:r>
            <a:endParaRPr sz="3200">
              <a:latin typeface="Arial"/>
              <a:cs typeface="Arial"/>
            </a:endParaRPr>
          </a:p>
          <a:p>
            <a:pPr marL="185420" marR="850900" indent="-172720">
              <a:lnSpc>
                <a:spcPct val="89900"/>
              </a:lnSpc>
              <a:spcBef>
                <a:spcPts val="755"/>
              </a:spcBef>
              <a:buFont typeface="Arial"/>
              <a:buChar char="•"/>
              <a:tabLst>
                <a:tab pos="297180" algn="l"/>
              </a:tabLst>
            </a:pPr>
            <a:r>
              <a:rPr dirty="0"/>
              <a:t>	</a:t>
            </a:r>
            <a:r>
              <a:rPr dirty="0" sz="3200">
                <a:latin typeface="Arial"/>
                <a:cs typeface="Arial"/>
              </a:rPr>
              <a:t>Catalytic behaviour of any </a:t>
            </a:r>
            <a:r>
              <a:rPr dirty="0" sz="3200" spc="-5">
                <a:latin typeface="Arial"/>
                <a:cs typeface="Arial"/>
              </a:rPr>
              <a:t>enzyme </a:t>
            </a:r>
            <a:r>
              <a:rPr dirty="0" sz="320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depends upon </a:t>
            </a:r>
            <a:r>
              <a:rPr dirty="0" sz="3200">
                <a:latin typeface="Arial"/>
                <a:cs typeface="Arial"/>
              </a:rPr>
              <a:t>its </a:t>
            </a:r>
            <a:r>
              <a:rPr dirty="0" sz="3200" spc="-35">
                <a:latin typeface="Arial"/>
                <a:cs typeface="Arial"/>
              </a:rPr>
              <a:t>primary, </a:t>
            </a:r>
            <a:r>
              <a:rPr dirty="0" sz="3200" spc="-30">
                <a:latin typeface="Arial"/>
                <a:cs typeface="Arial"/>
              </a:rPr>
              <a:t>secondary, </a:t>
            </a:r>
            <a:r>
              <a:rPr dirty="0" sz="3200" spc="-87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tertiary</a:t>
            </a:r>
            <a:r>
              <a:rPr dirty="0" sz="3200">
                <a:latin typeface="Arial"/>
                <a:cs typeface="Arial"/>
              </a:rPr>
              <a:t> or</a:t>
            </a:r>
            <a:r>
              <a:rPr dirty="0" sz="3200" spc="-1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quaternary</a:t>
            </a:r>
            <a:r>
              <a:rPr dirty="0" sz="3200" spc="-4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structure.</a:t>
            </a:r>
            <a:endParaRPr sz="3200">
              <a:latin typeface="Arial"/>
              <a:cs typeface="Arial"/>
            </a:endParaRPr>
          </a:p>
          <a:p>
            <a:pPr marL="185420" marR="5080" indent="-172720">
              <a:lnSpc>
                <a:spcPct val="90100"/>
              </a:lnSpc>
              <a:spcBef>
                <a:spcPts val="805"/>
              </a:spcBef>
              <a:buFont typeface="Arial"/>
              <a:buChar char="•"/>
              <a:tabLst>
                <a:tab pos="297180" algn="l"/>
                <a:tab pos="1470660" algn="l"/>
              </a:tabLst>
            </a:pPr>
            <a:r>
              <a:rPr dirty="0"/>
              <a:t>	</a:t>
            </a:r>
            <a:r>
              <a:rPr dirty="0" sz="3200">
                <a:latin typeface="Arial"/>
                <a:cs typeface="Arial"/>
              </a:rPr>
              <a:t>Enzymes of digestive </a:t>
            </a:r>
            <a:r>
              <a:rPr dirty="0" sz="3200" spc="-5">
                <a:latin typeface="Arial"/>
                <a:cs typeface="Arial"/>
              </a:rPr>
              <a:t>tract </a:t>
            </a:r>
            <a:r>
              <a:rPr dirty="0" sz="3200">
                <a:latin typeface="Arial"/>
                <a:cs typeface="Arial"/>
              </a:rPr>
              <a:t>and 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those found </a:t>
            </a:r>
            <a:r>
              <a:rPr dirty="0" sz="3200">
                <a:latin typeface="Arial"/>
                <a:cs typeface="Arial"/>
              </a:rPr>
              <a:t>in blood are </a:t>
            </a:r>
            <a:r>
              <a:rPr dirty="0" sz="3200" spc="-5">
                <a:latin typeface="Arial"/>
                <a:cs typeface="Arial"/>
              </a:rPr>
              <a:t>present </a:t>
            </a:r>
            <a:r>
              <a:rPr dirty="0" sz="3200">
                <a:latin typeface="Arial"/>
                <a:cs typeface="Arial"/>
              </a:rPr>
              <a:t>in </a:t>
            </a:r>
            <a:r>
              <a:rPr dirty="0" sz="3200" spc="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inactive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5">
                <a:latin typeface="Arial"/>
                <a:cs typeface="Arial"/>
              </a:rPr>
              <a:t>form</a:t>
            </a:r>
            <a:r>
              <a:rPr dirty="0" sz="3200" spc="2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called	</a:t>
            </a:r>
            <a:r>
              <a:rPr dirty="0" sz="3200" spc="-10" b="1">
                <a:latin typeface="Arial"/>
                <a:cs typeface="Arial"/>
              </a:rPr>
              <a:t>zymogen</a:t>
            </a:r>
            <a:r>
              <a:rPr dirty="0" sz="3200" spc="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or</a:t>
            </a:r>
            <a:r>
              <a:rPr dirty="0" sz="3200" spc="10" b="1">
                <a:latin typeface="Arial"/>
                <a:cs typeface="Arial"/>
              </a:rPr>
              <a:t> </a:t>
            </a:r>
            <a:r>
              <a:rPr dirty="0" sz="3200" spc="-10" b="1">
                <a:latin typeface="Arial"/>
                <a:cs typeface="Arial"/>
              </a:rPr>
              <a:t>proezymes.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4604" y="500062"/>
            <a:ext cx="2122170" cy="52895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spc="-10" b="1">
                <a:solidFill>
                  <a:srgbClr val="C00000"/>
                </a:solidFill>
                <a:latin typeface="Arial"/>
                <a:cs typeface="Arial"/>
              </a:rPr>
              <a:t>Active</a:t>
            </a:r>
            <a:r>
              <a:rPr dirty="0" sz="3300" spc="-45" b="1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3300" b="1">
                <a:solidFill>
                  <a:srgbClr val="C00000"/>
                </a:solidFill>
                <a:latin typeface="Arial"/>
                <a:cs typeface="Arial"/>
              </a:rPr>
              <a:t>site</a:t>
            </a:r>
            <a:endParaRPr sz="3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339215"/>
            <a:ext cx="4723765" cy="4599305"/>
          </a:xfrm>
          <a:prstGeom prst="rect">
            <a:avLst/>
          </a:prstGeom>
        </p:spPr>
        <p:txBody>
          <a:bodyPr wrap="square" lIns="0" tIns="54610" rIns="0" bIns="0" rtlCol="0" vert="horz">
            <a:spAutoFit/>
          </a:bodyPr>
          <a:lstStyle/>
          <a:p>
            <a:pPr algn="just" marL="185420" marR="5080" indent="-172720">
              <a:lnSpc>
                <a:spcPct val="90100"/>
              </a:lnSpc>
              <a:spcBef>
                <a:spcPts val="430"/>
              </a:spcBef>
              <a:buFont typeface="Arial"/>
              <a:buChar char="•"/>
              <a:tabLst>
                <a:tab pos="266700" algn="l"/>
                <a:tab pos="3846195" algn="l"/>
              </a:tabLst>
            </a:pPr>
            <a:r>
              <a:rPr dirty="0"/>
              <a:t>	</a:t>
            </a:r>
            <a:r>
              <a:rPr dirty="0" sz="2800" spc="-5">
                <a:latin typeface="Calibri"/>
                <a:cs typeface="Calibri"/>
              </a:rPr>
              <a:t>En</a:t>
            </a:r>
            <a:r>
              <a:rPr dirty="0" sz="2800" spc="-25">
                <a:latin typeface="Calibri"/>
                <a:cs typeface="Calibri"/>
              </a:rPr>
              <a:t>z</a:t>
            </a:r>
            <a:r>
              <a:rPr dirty="0" sz="2800" spc="-10">
                <a:latin typeface="Calibri"/>
                <a:cs typeface="Calibri"/>
              </a:rPr>
              <a:t>y</a:t>
            </a:r>
            <a:r>
              <a:rPr dirty="0" sz="2800">
                <a:latin typeface="Calibri"/>
                <a:cs typeface="Calibri"/>
              </a:rPr>
              <a:t>m</a:t>
            </a:r>
            <a:r>
              <a:rPr dirty="0" sz="2800" spc="5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s   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-60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e   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45">
                <a:latin typeface="Calibri"/>
                <a:cs typeface="Calibri"/>
              </a:rPr>
              <a:t>c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5">
                <a:latin typeface="Calibri"/>
                <a:cs typeface="Calibri"/>
              </a:rPr>
              <a:t>mp</a:t>
            </a:r>
            <a:r>
              <a:rPr dirty="0" sz="2800" spc="-5">
                <a:latin typeface="Calibri"/>
                <a:cs typeface="Calibri"/>
              </a:rPr>
              <a:t>o</a:t>
            </a:r>
            <a:r>
              <a:rPr dirty="0" sz="2800" spc="5">
                <a:latin typeface="Calibri"/>
                <a:cs typeface="Calibri"/>
              </a:rPr>
              <a:t>s</a:t>
            </a:r>
            <a:r>
              <a:rPr dirty="0" sz="2800" spc="-10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d   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of  </a:t>
            </a:r>
            <a:r>
              <a:rPr dirty="0" sz="2800" spc="-25">
                <a:latin typeface="Calibri"/>
                <a:cs typeface="Calibri"/>
              </a:rPr>
              <a:t>long </a:t>
            </a:r>
            <a:r>
              <a:rPr dirty="0" sz="2800" spc="-15">
                <a:latin typeface="Calibri"/>
                <a:cs typeface="Calibri"/>
              </a:rPr>
              <a:t>chains of </a:t>
            </a:r>
            <a:r>
              <a:rPr dirty="0" sz="2800">
                <a:latin typeface="Calibri"/>
                <a:cs typeface="Calibri"/>
              </a:rPr>
              <a:t>amino acids </a:t>
            </a:r>
            <a:r>
              <a:rPr dirty="0" sz="2800" spc="-5">
                <a:latin typeface="Calibri"/>
                <a:cs typeface="Calibri"/>
              </a:rPr>
              <a:t>that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5">
                <a:latin typeface="Calibri"/>
                <a:cs typeface="Calibri"/>
              </a:rPr>
              <a:t>h</a:t>
            </a:r>
            <a:r>
              <a:rPr dirty="0" sz="2800" spc="-45">
                <a:latin typeface="Calibri"/>
                <a:cs typeface="Calibri"/>
              </a:rPr>
              <a:t>av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135">
                <a:latin typeface="Calibri"/>
                <a:cs typeface="Calibri"/>
              </a:rPr>
              <a:t> </a:t>
            </a:r>
            <a:r>
              <a:rPr dirty="0" sz="2800" spc="-55">
                <a:latin typeface="Calibri"/>
                <a:cs typeface="Calibri"/>
              </a:rPr>
              <a:t>f</a:t>
            </a:r>
            <a:r>
              <a:rPr dirty="0" sz="2800" spc="-5">
                <a:latin typeface="Calibri"/>
                <a:cs typeface="Calibri"/>
              </a:rPr>
              <a:t>ol</a:t>
            </a:r>
            <a:r>
              <a:rPr dirty="0" sz="2800" spc="-10">
                <a:latin typeface="Calibri"/>
                <a:cs typeface="Calibri"/>
              </a:rPr>
              <a:t>d</a:t>
            </a:r>
            <a:r>
              <a:rPr dirty="0" sz="2800">
                <a:latin typeface="Calibri"/>
                <a:cs typeface="Calibri"/>
              </a:rPr>
              <a:t>ed</a:t>
            </a:r>
            <a:r>
              <a:rPr dirty="0" sz="2800" spc="14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</a:t>
            </a:r>
            <a:r>
              <a:rPr dirty="0" sz="2800" spc="-15">
                <a:latin typeface="Calibri"/>
                <a:cs typeface="Calibri"/>
              </a:rPr>
              <a:t>n</a:t>
            </a:r>
            <a:r>
              <a:rPr dirty="0" sz="2800" spc="-20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o</a:t>
            </a:r>
            <a:r>
              <a:rPr dirty="0" sz="2800" spc="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12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v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25">
                <a:latin typeface="Calibri"/>
                <a:cs typeface="Calibri"/>
              </a:rPr>
              <a:t>r</a:t>
            </a:r>
            <a:r>
              <a:rPr dirty="0" sz="2800">
                <a:latin typeface="Calibri"/>
                <a:cs typeface="Calibri"/>
              </a:rPr>
              <a:t>y</a:t>
            </a:r>
            <a:r>
              <a:rPr dirty="0" sz="2800" spc="12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specific  </a:t>
            </a:r>
            <a:r>
              <a:rPr dirty="0" sz="2800">
                <a:latin typeface="Calibri"/>
                <a:cs typeface="Calibri"/>
              </a:rPr>
              <a:t>t</a:t>
            </a:r>
            <a:r>
              <a:rPr dirty="0" sz="2800" spc="5">
                <a:latin typeface="Calibri"/>
                <a:cs typeface="Calibri"/>
              </a:rPr>
              <a:t>h</a:t>
            </a:r>
            <a:r>
              <a:rPr dirty="0" sz="2800" spc="-40">
                <a:latin typeface="Calibri"/>
                <a:cs typeface="Calibri"/>
              </a:rPr>
              <a:t>r</a:t>
            </a:r>
            <a:r>
              <a:rPr dirty="0" sz="2800" spc="-20">
                <a:latin typeface="Calibri"/>
                <a:cs typeface="Calibri"/>
              </a:rPr>
              <a:t>e</a:t>
            </a:r>
            <a:r>
              <a:rPr dirty="0" sz="2800" spc="10">
                <a:latin typeface="Calibri"/>
                <a:cs typeface="Calibri"/>
              </a:rPr>
              <a:t>e</a:t>
            </a:r>
            <a:r>
              <a:rPr dirty="0" sz="2800">
                <a:latin typeface="Calibri"/>
                <a:cs typeface="Calibri"/>
              </a:rPr>
              <a:t>-di</a:t>
            </a:r>
            <a:r>
              <a:rPr dirty="0" sz="2800" spc="-25">
                <a:latin typeface="Calibri"/>
                <a:cs typeface="Calibri"/>
              </a:rPr>
              <a:t>m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10">
                <a:latin typeface="Calibri"/>
                <a:cs typeface="Calibri"/>
              </a:rPr>
              <a:t>n</a:t>
            </a:r>
            <a:r>
              <a:rPr dirty="0" sz="2800" spc="-5">
                <a:latin typeface="Calibri"/>
                <a:cs typeface="Calibri"/>
              </a:rPr>
              <a:t>si</a:t>
            </a:r>
            <a:r>
              <a:rPr dirty="0" sz="2800" spc="-20">
                <a:latin typeface="Calibri"/>
                <a:cs typeface="Calibri"/>
              </a:rPr>
              <a:t>o</a:t>
            </a:r>
            <a:r>
              <a:rPr dirty="0" sz="2800">
                <a:latin typeface="Calibri"/>
                <a:cs typeface="Calibri"/>
              </a:rPr>
              <a:t>n</a:t>
            </a:r>
            <a:r>
              <a:rPr dirty="0" sz="2800" spc="-25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l</a:t>
            </a:r>
            <a:r>
              <a:rPr dirty="0" sz="2800">
                <a:latin typeface="Calibri"/>
                <a:cs typeface="Calibri"/>
              </a:rPr>
              <a:t>	</a:t>
            </a:r>
            <a:r>
              <a:rPr dirty="0" sz="2800" spc="-5">
                <a:latin typeface="Calibri"/>
                <a:cs typeface="Calibri"/>
              </a:rPr>
              <a:t>s</a:t>
            </a:r>
            <a:r>
              <a:rPr dirty="0" sz="2800" spc="10">
                <a:latin typeface="Calibri"/>
                <a:cs typeface="Calibri"/>
              </a:rPr>
              <a:t>h</a:t>
            </a:r>
            <a:r>
              <a:rPr dirty="0" sz="2800">
                <a:latin typeface="Calibri"/>
                <a:cs typeface="Calibri"/>
              </a:rPr>
              <a:t>ape  </a:t>
            </a:r>
            <a:r>
              <a:rPr dirty="0" sz="2800">
                <a:latin typeface="Calibri"/>
                <a:cs typeface="Calibri"/>
              </a:rPr>
              <a:t>which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c</a:t>
            </a:r>
            <a:r>
              <a:rPr dirty="0" sz="2800" spc="-5">
                <a:latin typeface="Calibri"/>
                <a:cs typeface="Calibri"/>
              </a:rPr>
              <a:t>on</a:t>
            </a:r>
            <a:r>
              <a:rPr dirty="0" sz="2800" spc="-50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ains </a:t>
            </a:r>
            <a:r>
              <a:rPr dirty="0" sz="2800" spc="-5">
                <a:latin typeface="Calibri"/>
                <a:cs typeface="Calibri"/>
              </a:rPr>
              <a:t>a</a:t>
            </a:r>
            <a:r>
              <a:rPr dirty="0" sz="2800">
                <a:latin typeface="Calibri"/>
                <a:cs typeface="Calibri"/>
              </a:rPr>
              <a:t>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acti</a:t>
            </a:r>
            <a:r>
              <a:rPr dirty="0" sz="2800" spc="-35">
                <a:latin typeface="Calibri"/>
                <a:cs typeface="Calibri"/>
              </a:rPr>
              <a:t>v</a:t>
            </a:r>
            <a:r>
              <a:rPr dirty="0" sz="2800">
                <a:latin typeface="Calibri"/>
                <a:cs typeface="Calibri"/>
              </a:rPr>
              <a:t>e</a:t>
            </a:r>
            <a:r>
              <a:rPr dirty="0" sz="2800" spc="-5">
                <a:latin typeface="Calibri"/>
                <a:cs typeface="Calibri"/>
              </a:rPr>
              <a:t> si</a:t>
            </a:r>
            <a:r>
              <a:rPr dirty="0" sz="2800" spc="-30">
                <a:latin typeface="Calibri"/>
                <a:cs typeface="Calibri"/>
              </a:rPr>
              <a:t>t</a:t>
            </a:r>
            <a:r>
              <a:rPr dirty="0" sz="2800">
                <a:latin typeface="Calibri"/>
                <a:cs typeface="Calibri"/>
              </a:rPr>
              <a:t>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Char char="•"/>
            </a:pPr>
            <a:endParaRPr sz="3750">
              <a:latin typeface="Calibri"/>
              <a:cs typeface="Calibri"/>
            </a:endParaRPr>
          </a:p>
          <a:p>
            <a:pPr algn="just" marL="185420" marR="5715" indent="-172720">
              <a:lnSpc>
                <a:spcPct val="90200"/>
              </a:lnSpc>
              <a:buFont typeface="Arial"/>
              <a:buChar char="•"/>
              <a:tabLst>
                <a:tab pos="266700" algn="l"/>
              </a:tabLst>
            </a:pPr>
            <a:r>
              <a:rPr dirty="0"/>
              <a:t>	</a:t>
            </a:r>
            <a:r>
              <a:rPr dirty="0" sz="2800" spc="-5">
                <a:latin typeface="Calibri"/>
                <a:cs typeface="Calibri"/>
              </a:rPr>
              <a:t>An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 b="1">
                <a:latin typeface="Calibri"/>
                <a:cs typeface="Calibri"/>
              </a:rPr>
              <a:t>active</a:t>
            </a:r>
            <a:r>
              <a:rPr dirty="0" sz="2800" spc="60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site</a:t>
            </a:r>
            <a:r>
              <a:rPr dirty="0" sz="2800" spc="600" b="1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is</a:t>
            </a:r>
            <a:r>
              <a:rPr dirty="0" sz="2800" spc="6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61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region</a:t>
            </a:r>
            <a:r>
              <a:rPr dirty="0" sz="2800" spc="6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 </a:t>
            </a:r>
            <a:r>
              <a:rPr dirty="0" sz="2800" spc="-62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15">
                <a:latin typeface="Calibri"/>
                <a:cs typeface="Calibri"/>
              </a:rPr>
              <a:t>surface</a:t>
            </a:r>
            <a:r>
              <a:rPr dirty="0" sz="2800" spc="-10">
                <a:latin typeface="Calibri"/>
                <a:cs typeface="Calibri"/>
              </a:rPr>
              <a:t> of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an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enzyme</a:t>
            </a:r>
            <a:r>
              <a:rPr dirty="0" sz="2800" spc="-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to 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which</a:t>
            </a:r>
            <a:r>
              <a:rPr dirty="0" sz="2800" spc="1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substrates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will</a:t>
            </a:r>
            <a:r>
              <a:rPr dirty="0" sz="2800" spc="-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bind</a:t>
            </a:r>
            <a:endParaRPr sz="2800">
              <a:latin typeface="Calibri"/>
              <a:cs typeface="Calibri"/>
            </a:endParaRPr>
          </a:p>
          <a:p>
            <a:pPr algn="just" marL="185420" marR="7620" indent="152400">
              <a:lnSpc>
                <a:spcPts val="3020"/>
              </a:lnSpc>
              <a:spcBef>
                <a:spcPts val="844"/>
              </a:spcBef>
            </a:pPr>
            <a:r>
              <a:rPr dirty="0" sz="2800">
                <a:latin typeface="Calibri"/>
                <a:cs typeface="Calibri"/>
              </a:rPr>
              <a:t>and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catalyses</a:t>
            </a:r>
            <a:r>
              <a:rPr dirty="0" sz="2800" spc="-1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</a:t>
            </a:r>
            <a:r>
              <a:rPr dirty="0" sz="2800" spc="5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chemical </a:t>
            </a:r>
            <a:r>
              <a:rPr dirty="0" sz="2800">
                <a:latin typeface="Calibri"/>
                <a:cs typeface="Calibri"/>
              </a:rPr>
              <a:t> </a:t>
            </a:r>
            <a:r>
              <a:rPr dirty="0" sz="2800" spc="-5">
                <a:latin typeface="Calibri"/>
                <a:cs typeface="Calibri"/>
              </a:rPr>
              <a:t>reaction.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44808" y="2133600"/>
            <a:ext cx="3740467" cy="32722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125029"/>
            <a:ext cx="8075295" cy="24955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50100"/>
              </a:lnSpc>
              <a:spcBef>
                <a:spcPts val="95"/>
              </a:spcBef>
            </a:pPr>
            <a:r>
              <a:rPr dirty="0" sz="3600" spc="-5" b="1">
                <a:solidFill>
                  <a:srgbClr val="000000"/>
                </a:solidFill>
                <a:latin typeface="Arial"/>
                <a:cs typeface="Arial"/>
              </a:rPr>
              <a:t>Enzymes </a:t>
            </a:r>
            <a:r>
              <a:rPr dirty="0" sz="3600" b="1">
                <a:solidFill>
                  <a:srgbClr val="000000"/>
                </a:solidFill>
                <a:latin typeface="Arial"/>
                <a:cs typeface="Arial"/>
              </a:rPr>
              <a:t>are highly </a:t>
            </a:r>
            <a:r>
              <a:rPr dirty="0" sz="3600" spc="-5" b="1">
                <a:solidFill>
                  <a:srgbClr val="000000"/>
                </a:solidFill>
                <a:latin typeface="Arial"/>
                <a:cs typeface="Arial"/>
              </a:rPr>
              <a:t>specific </a:t>
            </a:r>
            <a:r>
              <a:rPr dirty="0" sz="3600" b="1">
                <a:solidFill>
                  <a:srgbClr val="000000"/>
                </a:solidFill>
                <a:latin typeface="Arial"/>
                <a:cs typeface="Arial"/>
              </a:rPr>
              <a:t>for the </a:t>
            </a:r>
            <a:r>
              <a:rPr dirty="0" sz="3600" spc="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10" b="1">
                <a:solidFill>
                  <a:srgbClr val="000000"/>
                </a:solidFill>
                <a:latin typeface="Arial"/>
                <a:cs typeface="Arial"/>
              </a:rPr>
              <a:t>type</a:t>
            </a:r>
            <a:r>
              <a:rPr dirty="0" sz="3600" spc="-5" b="1">
                <a:solidFill>
                  <a:srgbClr val="000000"/>
                </a:solidFill>
                <a:latin typeface="Arial"/>
                <a:cs typeface="Arial"/>
              </a:rPr>
              <a:t> of</a:t>
            </a:r>
            <a:r>
              <a:rPr dirty="0" sz="3600" b="1">
                <a:solidFill>
                  <a:srgbClr val="000000"/>
                </a:solidFill>
                <a:latin typeface="Arial"/>
                <a:cs typeface="Arial"/>
              </a:rPr>
              <a:t> the</a:t>
            </a:r>
            <a:r>
              <a:rPr dirty="0" sz="3600" spc="5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000000"/>
                </a:solidFill>
                <a:latin typeface="Arial"/>
                <a:cs typeface="Arial"/>
              </a:rPr>
              <a:t>reaction</a:t>
            </a:r>
            <a:r>
              <a:rPr dirty="0" sz="3600" b="1">
                <a:solidFill>
                  <a:srgbClr val="000000"/>
                </a:solidFill>
                <a:latin typeface="Arial"/>
                <a:cs typeface="Arial"/>
              </a:rPr>
              <a:t> they</a:t>
            </a:r>
            <a:r>
              <a:rPr dirty="0" sz="3600" spc="100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spc="-5" b="1">
                <a:solidFill>
                  <a:srgbClr val="000000"/>
                </a:solidFill>
                <a:latin typeface="Arial"/>
                <a:cs typeface="Arial"/>
              </a:rPr>
              <a:t>catalyze </a:t>
            </a:r>
            <a:r>
              <a:rPr dirty="0" sz="3600" b="1">
                <a:solidFill>
                  <a:srgbClr val="000000"/>
                </a:solidFill>
                <a:latin typeface="Arial"/>
                <a:cs typeface="Arial"/>
              </a:rPr>
              <a:t> and</a:t>
            </a:r>
            <a:r>
              <a:rPr dirty="0" sz="3600" spc="-10" b="1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dirty="0" sz="3600" b="1">
                <a:solidFill>
                  <a:srgbClr val="000000"/>
                </a:solidFill>
                <a:latin typeface="Arial"/>
                <a:cs typeface="Arial"/>
              </a:rPr>
              <a:t>for their</a:t>
            </a:r>
            <a:r>
              <a:rPr dirty="0" sz="3600" spc="-5" b="1">
                <a:solidFill>
                  <a:srgbClr val="000000"/>
                </a:solidFill>
                <a:latin typeface="Arial"/>
                <a:cs typeface="Arial"/>
              </a:rPr>
              <a:t> substrate.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41" y="2396938"/>
            <a:ext cx="8303703" cy="26276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19" y="799611"/>
            <a:ext cx="8358310" cy="52551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714121"/>
            <a:ext cx="4958080" cy="5283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300" b="0">
                <a:solidFill>
                  <a:srgbClr val="C00000"/>
                </a:solidFill>
                <a:latin typeface="Calibri Light"/>
                <a:cs typeface="Calibri Light"/>
              </a:rPr>
              <a:t>Mechanism</a:t>
            </a:r>
            <a:r>
              <a:rPr dirty="0" sz="3300" spc="-5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3300" spc="-5" b="0">
                <a:solidFill>
                  <a:srgbClr val="C00000"/>
                </a:solidFill>
                <a:latin typeface="Calibri Light"/>
                <a:cs typeface="Calibri Light"/>
              </a:rPr>
              <a:t>of</a:t>
            </a:r>
            <a:r>
              <a:rPr dirty="0" sz="3300" spc="-25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3300" spc="-5" b="0">
                <a:solidFill>
                  <a:srgbClr val="C00000"/>
                </a:solidFill>
                <a:latin typeface="Calibri Light"/>
                <a:cs typeface="Calibri Light"/>
              </a:rPr>
              <a:t>enzyme</a:t>
            </a:r>
            <a:r>
              <a:rPr dirty="0" sz="3300" spc="-60" b="0">
                <a:solidFill>
                  <a:srgbClr val="C00000"/>
                </a:solidFill>
                <a:latin typeface="Calibri Light"/>
                <a:cs typeface="Calibri Light"/>
              </a:rPr>
              <a:t> </a:t>
            </a:r>
            <a:r>
              <a:rPr dirty="0" sz="3300" spc="-5" b="0">
                <a:solidFill>
                  <a:srgbClr val="C00000"/>
                </a:solidFill>
                <a:latin typeface="Calibri Light"/>
                <a:cs typeface="Calibri Light"/>
              </a:rPr>
              <a:t>action</a:t>
            </a:r>
            <a:endParaRPr sz="33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01180"/>
            <a:ext cx="7909559" cy="44011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3999"/>
              </a:lnSpc>
              <a:spcBef>
                <a:spcPts val="105"/>
              </a:spcBef>
            </a:pPr>
            <a:r>
              <a:rPr dirty="0" sz="2800" spc="-10">
                <a:latin typeface="Arial"/>
                <a:cs typeface="Arial"/>
              </a:rPr>
              <a:t>The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enzymatic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reactions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takes</a:t>
            </a:r>
            <a:r>
              <a:rPr dirty="0" sz="2800" spc="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place</a:t>
            </a:r>
            <a:r>
              <a:rPr dirty="0" sz="2800" spc="-5">
                <a:latin typeface="Arial"/>
                <a:cs typeface="Arial"/>
              </a:rPr>
              <a:t> by </a:t>
            </a:r>
            <a:r>
              <a:rPr dirty="0" sz="2800">
                <a:latin typeface="Arial"/>
                <a:cs typeface="Arial"/>
              </a:rPr>
              <a:t>binding</a:t>
            </a:r>
            <a:r>
              <a:rPr dirty="0" sz="2800" spc="3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of </a:t>
            </a:r>
            <a:r>
              <a:rPr dirty="0" sz="2800" spc="-76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 substrate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with</a:t>
            </a:r>
            <a:r>
              <a:rPr dirty="0" sz="2800" spc="5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active</a:t>
            </a:r>
            <a:r>
              <a:rPr dirty="0" sz="2800" spc="-2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site of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enzyme </a:t>
            </a:r>
            <a:r>
              <a:rPr dirty="0" sz="2800" spc="-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molecule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by several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 spc="-15">
                <a:latin typeface="Arial"/>
                <a:cs typeface="Arial"/>
              </a:rPr>
              <a:t>weak</a:t>
            </a:r>
            <a:r>
              <a:rPr dirty="0" sz="2800" spc="50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bonds.</a:t>
            </a:r>
            <a:endParaRPr sz="2800">
              <a:latin typeface="Arial"/>
              <a:cs typeface="Arial"/>
            </a:endParaRPr>
          </a:p>
          <a:p>
            <a:pPr marL="1094740">
              <a:lnSpc>
                <a:spcPct val="100000"/>
              </a:lnSpc>
              <a:spcBef>
                <a:spcPts val="459"/>
              </a:spcBef>
              <a:tabLst>
                <a:tab pos="3460115" algn="l"/>
                <a:tab pos="5302250" algn="l"/>
              </a:tabLst>
            </a:pP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z="2800" spc="-10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‹--------›	</a:t>
            </a:r>
            <a:r>
              <a:rPr dirty="0" sz="2800" spc="-5" b="1">
                <a:solidFill>
                  <a:srgbClr val="FF0000"/>
                </a:solidFill>
                <a:latin typeface="Arial"/>
                <a:cs typeface="Arial"/>
              </a:rPr>
              <a:t>ES </a:t>
            </a:r>
            <a:r>
              <a:rPr dirty="0" sz="2800" spc="5" b="1">
                <a:solidFill>
                  <a:srgbClr val="FF0000"/>
                </a:solidFill>
                <a:latin typeface="Arial"/>
                <a:cs typeface="Arial"/>
              </a:rPr>
              <a:t>--------›	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2800" spc="-6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+</a:t>
            </a:r>
            <a:r>
              <a:rPr dirty="0" sz="2800" spc="-25" b="1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FF0000"/>
                </a:solidFill>
                <a:latin typeface="Arial"/>
                <a:cs typeface="Arial"/>
              </a:rPr>
              <a:t>P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300">
              <a:latin typeface="Arial"/>
              <a:cs typeface="Arial"/>
            </a:endParaRPr>
          </a:p>
          <a:p>
            <a:pPr marL="12700" marR="430530" indent="99060">
              <a:lnSpc>
                <a:spcPct val="113900"/>
              </a:lnSpc>
              <a:tabLst>
                <a:tab pos="2308860" algn="l"/>
              </a:tabLst>
            </a:pPr>
            <a:r>
              <a:rPr dirty="0" sz="2800">
                <a:latin typeface="Arial"/>
                <a:cs typeface="Arial"/>
              </a:rPr>
              <a:t>Formation of </a:t>
            </a:r>
            <a:r>
              <a:rPr dirty="0" sz="2800" spc="-5">
                <a:latin typeface="Arial"/>
                <a:cs typeface="Arial"/>
              </a:rPr>
              <a:t>ES </a:t>
            </a:r>
            <a:r>
              <a:rPr dirty="0" sz="2800">
                <a:latin typeface="Arial"/>
                <a:cs typeface="Arial"/>
              </a:rPr>
              <a:t>complex </a:t>
            </a:r>
            <a:r>
              <a:rPr dirty="0" sz="2800" spc="-5">
                <a:latin typeface="Arial"/>
                <a:cs typeface="Arial"/>
              </a:rPr>
              <a:t>is </a:t>
            </a:r>
            <a:r>
              <a:rPr dirty="0" sz="2800">
                <a:latin typeface="Arial"/>
                <a:cs typeface="Arial"/>
              </a:rPr>
              <a:t>the first step </a:t>
            </a:r>
            <a:r>
              <a:rPr dirty="0" sz="2800" spc="-5">
                <a:latin typeface="Arial"/>
                <a:cs typeface="Arial"/>
              </a:rPr>
              <a:t>in </a:t>
            </a:r>
            <a:r>
              <a:rPr dirty="0" sz="2800">
                <a:latin typeface="Arial"/>
                <a:cs typeface="Arial"/>
              </a:rPr>
              <a:t>the </a:t>
            </a:r>
            <a:r>
              <a:rPr dirty="0" sz="2800" spc="-770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enzyme</a:t>
            </a:r>
            <a:r>
              <a:rPr dirty="0" sz="2800" spc="6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catalyzed</a:t>
            </a:r>
            <a:r>
              <a:rPr dirty="0" sz="2800" spc="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reaction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then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ES</a:t>
            </a:r>
            <a:r>
              <a:rPr dirty="0" sz="2800" spc="-1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complex</a:t>
            </a:r>
            <a:r>
              <a:rPr dirty="0" sz="2800" spc="2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is </a:t>
            </a:r>
            <a:r>
              <a:rPr dirty="0" sz="2800" spc="-7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subsequently	converted</a:t>
            </a:r>
            <a:r>
              <a:rPr dirty="0" sz="2800" spc="-1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to product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5">
                <a:latin typeface="Arial"/>
                <a:cs typeface="Arial"/>
              </a:rPr>
              <a:t>and</a:t>
            </a:r>
            <a:r>
              <a:rPr dirty="0" sz="2800">
                <a:latin typeface="Arial"/>
                <a:cs typeface="Arial"/>
              </a:rPr>
              <a:t> free </a:t>
            </a:r>
            <a:r>
              <a:rPr dirty="0" sz="2800" spc="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enzyme.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user</dc:creator>
  <dc:title>Topic 3.6: Enzymes</dc:title>
  <dcterms:created xsi:type="dcterms:W3CDTF">2023-09-30T07:12:37Z</dcterms:created>
  <dcterms:modified xsi:type="dcterms:W3CDTF">2023-09-30T07:12:37Z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2023-03-20T00:00:00Z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2023-09-30T00:00:00Z</vt:filetime>
  </property>
</Properties>
</file>